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0"/>
  </p:notesMasterIdLst>
  <p:sldIdLst>
    <p:sldId id="257" r:id="rId2"/>
    <p:sldId id="258" r:id="rId3"/>
    <p:sldId id="293" r:id="rId4"/>
    <p:sldId id="268" r:id="rId5"/>
    <p:sldId id="301" r:id="rId6"/>
    <p:sldId id="276" r:id="rId7"/>
    <p:sldId id="300" r:id="rId8"/>
    <p:sldId id="302" r:id="rId9"/>
    <p:sldId id="303" r:id="rId10"/>
    <p:sldId id="304" r:id="rId11"/>
    <p:sldId id="305" r:id="rId12"/>
    <p:sldId id="307" r:id="rId13"/>
    <p:sldId id="306" r:id="rId14"/>
    <p:sldId id="308" r:id="rId15"/>
    <p:sldId id="309" r:id="rId16"/>
    <p:sldId id="311" r:id="rId17"/>
    <p:sldId id="310" r:id="rId18"/>
    <p:sldId id="259" r:id="rId1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10" autoAdjust="0"/>
    <p:restoredTop sz="72289" autoAdjust="0"/>
  </p:normalViewPr>
  <p:slideViewPr>
    <p:cSldViewPr snapToGrid="0">
      <p:cViewPr>
        <p:scale>
          <a:sx n="120" d="100"/>
          <a:sy n="120" d="100"/>
        </p:scale>
        <p:origin x="1072" y="144"/>
      </p:cViewPr>
      <p:guideLst/>
    </p:cSldViewPr>
  </p:slideViewPr>
  <p:notesTextViewPr>
    <p:cViewPr>
      <p:scale>
        <a:sx n="1" d="1"/>
        <a:sy n="1" d="1"/>
      </p:scale>
      <p:origin x="0" y="0"/>
    </p:cViewPr>
  </p:notesTextViewPr>
  <p:notesViewPr>
    <p:cSldViewPr snapToGrid="0">
      <p:cViewPr varScale="1">
        <p:scale>
          <a:sx n="110" d="100"/>
          <a:sy n="110" d="100"/>
        </p:scale>
        <p:origin x="410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67593B-B963-47D8-A2A4-BA759CBCEAC5}" type="datetimeFigureOut">
              <a:rPr lang="en-US" smtClean="0"/>
              <a:t>4/10/24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91380-8262-4EC7-BAB8-26F58A320275}" type="slidenum">
              <a:rPr lang="en-US" smtClean="0"/>
              <a:t>‹#›</a:t>
            </a:fld>
            <a:endParaRPr lang="en-US"/>
          </a:p>
        </p:txBody>
      </p:sp>
    </p:spTree>
    <p:extLst>
      <p:ext uri="{BB962C8B-B14F-4D97-AF65-F5344CB8AC3E}">
        <p14:creationId xmlns:p14="http://schemas.microsoft.com/office/powerpoint/2010/main" val="3676642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91380-8262-4EC7-BAB8-26F58A320275}" type="slidenum">
              <a:rPr lang="en-US" smtClean="0"/>
              <a:t>2</a:t>
            </a:fld>
            <a:endParaRPr lang="en-US"/>
          </a:p>
        </p:txBody>
      </p:sp>
    </p:spTree>
    <p:extLst>
      <p:ext uri="{BB962C8B-B14F-4D97-AF65-F5344CB8AC3E}">
        <p14:creationId xmlns:p14="http://schemas.microsoft.com/office/powerpoint/2010/main" val="705679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91380-8262-4EC7-BAB8-26F58A320275}" type="slidenum">
              <a:rPr lang="en-US" smtClean="0"/>
              <a:t>13</a:t>
            </a:fld>
            <a:endParaRPr lang="en-US"/>
          </a:p>
        </p:txBody>
      </p:sp>
    </p:spTree>
    <p:extLst>
      <p:ext uri="{BB962C8B-B14F-4D97-AF65-F5344CB8AC3E}">
        <p14:creationId xmlns:p14="http://schemas.microsoft.com/office/powerpoint/2010/main" val="1520305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91380-8262-4EC7-BAB8-26F58A320275}" type="slidenum">
              <a:rPr lang="en-US" smtClean="0"/>
              <a:t>14</a:t>
            </a:fld>
            <a:endParaRPr lang="en-US"/>
          </a:p>
        </p:txBody>
      </p:sp>
    </p:spTree>
    <p:extLst>
      <p:ext uri="{BB962C8B-B14F-4D97-AF65-F5344CB8AC3E}">
        <p14:creationId xmlns:p14="http://schemas.microsoft.com/office/powerpoint/2010/main" val="926681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91380-8262-4EC7-BAB8-26F58A320275}" type="slidenum">
              <a:rPr lang="en-US" smtClean="0"/>
              <a:t>15</a:t>
            </a:fld>
            <a:endParaRPr lang="en-US"/>
          </a:p>
        </p:txBody>
      </p:sp>
    </p:spTree>
    <p:extLst>
      <p:ext uri="{BB962C8B-B14F-4D97-AF65-F5344CB8AC3E}">
        <p14:creationId xmlns:p14="http://schemas.microsoft.com/office/powerpoint/2010/main" val="3404372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91380-8262-4EC7-BAB8-26F58A320275}" type="slidenum">
              <a:rPr lang="en-US" smtClean="0"/>
              <a:t>16</a:t>
            </a:fld>
            <a:endParaRPr lang="en-US"/>
          </a:p>
        </p:txBody>
      </p:sp>
    </p:spTree>
    <p:extLst>
      <p:ext uri="{BB962C8B-B14F-4D97-AF65-F5344CB8AC3E}">
        <p14:creationId xmlns:p14="http://schemas.microsoft.com/office/powerpoint/2010/main" val="1945494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91380-8262-4EC7-BAB8-26F58A320275}" type="slidenum">
              <a:rPr lang="en-US" smtClean="0"/>
              <a:t>17</a:t>
            </a:fld>
            <a:endParaRPr lang="en-US"/>
          </a:p>
        </p:txBody>
      </p:sp>
    </p:spTree>
    <p:extLst>
      <p:ext uri="{BB962C8B-B14F-4D97-AF65-F5344CB8AC3E}">
        <p14:creationId xmlns:p14="http://schemas.microsoft.com/office/powerpoint/2010/main" val="285749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91380-8262-4EC7-BAB8-26F58A320275}" type="slidenum">
              <a:rPr lang="en-US" smtClean="0"/>
              <a:t>3</a:t>
            </a:fld>
            <a:endParaRPr lang="en-US"/>
          </a:p>
        </p:txBody>
      </p:sp>
    </p:spTree>
    <p:extLst>
      <p:ext uri="{BB962C8B-B14F-4D97-AF65-F5344CB8AC3E}">
        <p14:creationId xmlns:p14="http://schemas.microsoft.com/office/powerpoint/2010/main" val="2067749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91380-8262-4EC7-BAB8-26F58A320275}" type="slidenum">
              <a:rPr lang="en-US" smtClean="0"/>
              <a:t>6</a:t>
            </a:fld>
            <a:endParaRPr lang="en-US"/>
          </a:p>
        </p:txBody>
      </p:sp>
    </p:spTree>
    <p:extLst>
      <p:ext uri="{BB962C8B-B14F-4D97-AF65-F5344CB8AC3E}">
        <p14:creationId xmlns:p14="http://schemas.microsoft.com/office/powerpoint/2010/main" val="357430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91380-8262-4EC7-BAB8-26F58A320275}" type="slidenum">
              <a:rPr lang="en-US" smtClean="0"/>
              <a:t>7</a:t>
            </a:fld>
            <a:endParaRPr lang="en-US"/>
          </a:p>
        </p:txBody>
      </p:sp>
    </p:spTree>
    <p:extLst>
      <p:ext uri="{BB962C8B-B14F-4D97-AF65-F5344CB8AC3E}">
        <p14:creationId xmlns:p14="http://schemas.microsoft.com/office/powerpoint/2010/main" val="4103008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91380-8262-4EC7-BAB8-26F58A320275}" type="slidenum">
              <a:rPr lang="en-US" smtClean="0"/>
              <a:t>8</a:t>
            </a:fld>
            <a:endParaRPr lang="en-US"/>
          </a:p>
        </p:txBody>
      </p:sp>
    </p:spTree>
    <p:extLst>
      <p:ext uri="{BB962C8B-B14F-4D97-AF65-F5344CB8AC3E}">
        <p14:creationId xmlns:p14="http://schemas.microsoft.com/office/powerpoint/2010/main" val="1188200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91380-8262-4EC7-BAB8-26F58A320275}" type="slidenum">
              <a:rPr lang="en-US" smtClean="0"/>
              <a:t>9</a:t>
            </a:fld>
            <a:endParaRPr lang="en-US"/>
          </a:p>
        </p:txBody>
      </p:sp>
    </p:spTree>
    <p:extLst>
      <p:ext uri="{BB962C8B-B14F-4D97-AF65-F5344CB8AC3E}">
        <p14:creationId xmlns:p14="http://schemas.microsoft.com/office/powerpoint/2010/main" val="1813117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91380-8262-4EC7-BAB8-26F58A320275}" type="slidenum">
              <a:rPr lang="en-US" smtClean="0"/>
              <a:t>10</a:t>
            </a:fld>
            <a:endParaRPr lang="en-US"/>
          </a:p>
        </p:txBody>
      </p:sp>
    </p:spTree>
    <p:extLst>
      <p:ext uri="{BB962C8B-B14F-4D97-AF65-F5344CB8AC3E}">
        <p14:creationId xmlns:p14="http://schemas.microsoft.com/office/powerpoint/2010/main" val="315821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91380-8262-4EC7-BAB8-26F58A320275}" type="slidenum">
              <a:rPr lang="en-US" smtClean="0"/>
              <a:t>11</a:t>
            </a:fld>
            <a:endParaRPr lang="en-US"/>
          </a:p>
        </p:txBody>
      </p:sp>
    </p:spTree>
    <p:extLst>
      <p:ext uri="{BB962C8B-B14F-4D97-AF65-F5344CB8AC3E}">
        <p14:creationId xmlns:p14="http://schemas.microsoft.com/office/powerpoint/2010/main" val="2711430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91380-8262-4EC7-BAB8-26F58A320275}" type="slidenum">
              <a:rPr lang="en-US" smtClean="0"/>
              <a:t>12</a:t>
            </a:fld>
            <a:endParaRPr lang="en-US"/>
          </a:p>
        </p:txBody>
      </p:sp>
    </p:spTree>
    <p:extLst>
      <p:ext uri="{BB962C8B-B14F-4D97-AF65-F5344CB8AC3E}">
        <p14:creationId xmlns:p14="http://schemas.microsoft.com/office/powerpoint/2010/main" val="3089899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E074A9-18FF-057D-F05D-042F5C0A9A35}"/>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F0D644C-F3E3-BD2F-EE1F-580F445D8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80E0A08B-E6DC-C4A0-6B42-5418EAA06461}"/>
              </a:ext>
            </a:extLst>
          </p:cNvPr>
          <p:cNvSpPr>
            <a:spLocks noGrp="1"/>
          </p:cNvSpPr>
          <p:nvPr>
            <p:ph type="dt" sz="half" idx="10"/>
          </p:nvPr>
        </p:nvSpPr>
        <p:spPr/>
        <p:txBody>
          <a:bodyPr/>
          <a:lstStyle/>
          <a:p>
            <a:fld id="{9FBD9C55-7868-4FF1-8666-2EC1F88A96B2}" type="datetimeFigureOut">
              <a:rPr lang="he-IL" smtClean="0"/>
              <a:t>ב'.ניסן.תשפ"ד</a:t>
            </a:fld>
            <a:endParaRPr lang="he-IL"/>
          </a:p>
        </p:txBody>
      </p:sp>
      <p:sp>
        <p:nvSpPr>
          <p:cNvPr id="5" name="מציין מיקום של כותרת תחתונה 4">
            <a:extLst>
              <a:ext uri="{FF2B5EF4-FFF2-40B4-BE49-F238E27FC236}">
                <a16:creationId xmlns:a16="http://schemas.microsoft.com/office/drawing/2014/main" id="{E22A948C-9F2C-CFE6-28E0-56D06D15FB1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1026365-88E1-FBD8-E2CC-7A99634EF4C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6368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188E2A-F9CB-2495-FE75-769EF70D6FF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1ED5B71-5A46-C065-267F-8CE2DA1B9266}"/>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EF1EA9F-A944-7167-849B-01E43F1262F4}"/>
              </a:ext>
            </a:extLst>
          </p:cNvPr>
          <p:cNvSpPr>
            <a:spLocks noGrp="1"/>
          </p:cNvSpPr>
          <p:nvPr>
            <p:ph type="dt" sz="half" idx="10"/>
          </p:nvPr>
        </p:nvSpPr>
        <p:spPr/>
        <p:txBody>
          <a:bodyPr/>
          <a:lstStyle/>
          <a:p>
            <a:fld id="{9FBD9C55-7868-4FF1-8666-2EC1F88A96B2}" type="datetimeFigureOut">
              <a:rPr lang="he-IL" smtClean="0"/>
              <a:t>ב'.ניסן.תשפ"ד</a:t>
            </a:fld>
            <a:endParaRPr lang="he-IL"/>
          </a:p>
        </p:txBody>
      </p:sp>
      <p:sp>
        <p:nvSpPr>
          <p:cNvPr id="5" name="מציין מיקום של כותרת תחתונה 4">
            <a:extLst>
              <a:ext uri="{FF2B5EF4-FFF2-40B4-BE49-F238E27FC236}">
                <a16:creationId xmlns:a16="http://schemas.microsoft.com/office/drawing/2014/main" id="{C6A83FA1-C0CC-D4A2-9672-9831CA7C52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C0F531A-E76A-3772-9399-F95FE8476C8E}"/>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94436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853DFCF-CB4E-698C-7AB5-0748686934C7}"/>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B110915-A2E3-7238-1024-4AFABDCC18E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34730C0-0255-5DA8-E708-BBEA316C1FDE}"/>
              </a:ext>
            </a:extLst>
          </p:cNvPr>
          <p:cNvSpPr>
            <a:spLocks noGrp="1"/>
          </p:cNvSpPr>
          <p:nvPr>
            <p:ph type="dt" sz="half" idx="10"/>
          </p:nvPr>
        </p:nvSpPr>
        <p:spPr/>
        <p:txBody>
          <a:bodyPr/>
          <a:lstStyle/>
          <a:p>
            <a:fld id="{9FBD9C55-7868-4FF1-8666-2EC1F88A96B2}" type="datetimeFigureOut">
              <a:rPr lang="he-IL" smtClean="0"/>
              <a:t>ב'.ניסן.תשפ"ד</a:t>
            </a:fld>
            <a:endParaRPr lang="he-IL"/>
          </a:p>
        </p:txBody>
      </p:sp>
      <p:sp>
        <p:nvSpPr>
          <p:cNvPr id="5" name="מציין מיקום של כותרת תחתונה 4">
            <a:extLst>
              <a:ext uri="{FF2B5EF4-FFF2-40B4-BE49-F238E27FC236}">
                <a16:creationId xmlns:a16="http://schemas.microsoft.com/office/drawing/2014/main" id="{D4241A22-2BD6-3BEA-8C27-0FE8CB6720E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F923376-DC13-4788-9243-E17EA1EC4D2B}"/>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94499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ADB872-81BA-4A65-3CC3-7AEA7F22424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B1F9213-4F2E-4B59-FECF-A957D7946AD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B87B483-D662-5C2B-CD81-7F1379CA282A}"/>
              </a:ext>
            </a:extLst>
          </p:cNvPr>
          <p:cNvSpPr>
            <a:spLocks noGrp="1"/>
          </p:cNvSpPr>
          <p:nvPr>
            <p:ph type="dt" sz="half" idx="10"/>
          </p:nvPr>
        </p:nvSpPr>
        <p:spPr/>
        <p:txBody>
          <a:bodyPr/>
          <a:lstStyle/>
          <a:p>
            <a:fld id="{9FBD9C55-7868-4FF1-8666-2EC1F88A96B2}" type="datetimeFigureOut">
              <a:rPr lang="he-IL" smtClean="0"/>
              <a:t>ב'.ניסן.תשפ"ד</a:t>
            </a:fld>
            <a:endParaRPr lang="he-IL"/>
          </a:p>
        </p:txBody>
      </p:sp>
      <p:sp>
        <p:nvSpPr>
          <p:cNvPr id="5" name="מציין מיקום של כותרת תחתונה 4">
            <a:extLst>
              <a:ext uri="{FF2B5EF4-FFF2-40B4-BE49-F238E27FC236}">
                <a16:creationId xmlns:a16="http://schemas.microsoft.com/office/drawing/2014/main" id="{50F2346A-1B0F-731C-65CD-9E96D8C076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93FEE12-59DA-5A46-91CE-B83BCDEFF1F2}"/>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02114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39C4DE-D944-62DB-0240-D155B157F2F2}"/>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AF7165A-985F-8D08-7213-2DAF84DED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E57341C-590C-9985-F610-BFA49726ED9A}"/>
              </a:ext>
            </a:extLst>
          </p:cNvPr>
          <p:cNvSpPr>
            <a:spLocks noGrp="1"/>
          </p:cNvSpPr>
          <p:nvPr>
            <p:ph type="dt" sz="half" idx="10"/>
          </p:nvPr>
        </p:nvSpPr>
        <p:spPr/>
        <p:txBody>
          <a:bodyPr/>
          <a:lstStyle/>
          <a:p>
            <a:fld id="{9FBD9C55-7868-4FF1-8666-2EC1F88A96B2}" type="datetimeFigureOut">
              <a:rPr lang="he-IL" smtClean="0"/>
              <a:t>ב'.ניסן.תשפ"ד</a:t>
            </a:fld>
            <a:endParaRPr lang="he-IL"/>
          </a:p>
        </p:txBody>
      </p:sp>
      <p:sp>
        <p:nvSpPr>
          <p:cNvPr id="5" name="מציין מיקום של כותרת תחתונה 4">
            <a:extLst>
              <a:ext uri="{FF2B5EF4-FFF2-40B4-BE49-F238E27FC236}">
                <a16:creationId xmlns:a16="http://schemas.microsoft.com/office/drawing/2014/main" id="{259A9292-2C7A-6093-AAFC-5EC56594766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C0FF911-4D0D-4A09-4BC2-18CEB5112E80}"/>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149517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621B93-B9DD-5DBC-BAFC-5A5F875BDC8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01AF364-447E-92A8-0E33-C5679203615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EC8858D1-3087-D5DF-8CEC-1507EDC856D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24105F33-2C61-5220-A792-DB312621E1DF}"/>
              </a:ext>
            </a:extLst>
          </p:cNvPr>
          <p:cNvSpPr>
            <a:spLocks noGrp="1"/>
          </p:cNvSpPr>
          <p:nvPr>
            <p:ph type="dt" sz="half" idx="10"/>
          </p:nvPr>
        </p:nvSpPr>
        <p:spPr/>
        <p:txBody>
          <a:bodyPr/>
          <a:lstStyle/>
          <a:p>
            <a:fld id="{9FBD9C55-7868-4FF1-8666-2EC1F88A96B2}" type="datetimeFigureOut">
              <a:rPr lang="he-IL" smtClean="0"/>
              <a:t>ב'.ניסן.תשפ"ד</a:t>
            </a:fld>
            <a:endParaRPr lang="he-IL"/>
          </a:p>
        </p:txBody>
      </p:sp>
      <p:sp>
        <p:nvSpPr>
          <p:cNvPr id="6" name="מציין מיקום של כותרת תחתונה 5">
            <a:extLst>
              <a:ext uri="{FF2B5EF4-FFF2-40B4-BE49-F238E27FC236}">
                <a16:creationId xmlns:a16="http://schemas.microsoft.com/office/drawing/2014/main" id="{9F040669-07F4-D987-6C83-14AE6C04526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1FBB2D4-93C6-5EAF-20E0-221DC8148DBF}"/>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400549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251DA4-910A-46BD-9350-1201D054FD7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B18A0DE-47EA-1C10-F99C-758614A8E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0FEEE1D-B7ED-94F5-6C0E-AC15E7FACC8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1736B8A-B6BD-6AC2-8EC8-201760A67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404B3A3-00F4-8263-744E-ACB233F4BEA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0D7D250-66B2-7BAD-545B-F2AD94E7459F}"/>
              </a:ext>
            </a:extLst>
          </p:cNvPr>
          <p:cNvSpPr>
            <a:spLocks noGrp="1"/>
          </p:cNvSpPr>
          <p:nvPr>
            <p:ph type="dt" sz="half" idx="10"/>
          </p:nvPr>
        </p:nvSpPr>
        <p:spPr/>
        <p:txBody>
          <a:bodyPr/>
          <a:lstStyle/>
          <a:p>
            <a:fld id="{9FBD9C55-7868-4FF1-8666-2EC1F88A96B2}" type="datetimeFigureOut">
              <a:rPr lang="he-IL" smtClean="0"/>
              <a:t>ב'.ניסן.תשפ"ד</a:t>
            </a:fld>
            <a:endParaRPr lang="he-IL"/>
          </a:p>
        </p:txBody>
      </p:sp>
      <p:sp>
        <p:nvSpPr>
          <p:cNvPr id="8" name="מציין מיקום של כותרת תחתונה 7">
            <a:extLst>
              <a:ext uri="{FF2B5EF4-FFF2-40B4-BE49-F238E27FC236}">
                <a16:creationId xmlns:a16="http://schemas.microsoft.com/office/drawing/2014/main" id="{84C93965-E5D8-6DEE-7CD4-6902B712486C}"/>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7DF1625-93F0-0584-3430-1960AA241CB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95839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FFC858-717E-CA40-A332-965FDAA21B8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D07A6D15-A8AD-D488-D300-792FD0132DF6}"/>
              </a:ext>
            </a:extLst>
          </p:cNvPr>
          <p:cNvSpPr>
            <a:spLocks noGrp="1"/>
          </p:cNvSpPr>
          <p:nvPr>
            <p:ph type="dt" sz="half" idx="10"/>
          </p:nvPr>
        </p:nvSpPr>
        <p:spPr/>
        <p:txBody>
          <a:bodyPr/>
          <a:lstStyle/>
          <a:p>
            <a:fld id="{9FBD9C55-7868-4FF1-8666-2EC1F88A96B2}" type="datetimeFigureOut">
              <a:rPr lang="he-IL" smtClean="0"/>
              <a:t>ב'.ניסן.תשפ"ד</a:t>
            </a:fld>
            <a:endParaRPr lang="he-IL"/>
          </a:p>
        </p:txBody>
      </p:sp>
      <p:sp>
        <p:nvSpPr>
          <p:cNvPr id="4" name="מציין מיקום של כותרת תחתונה 3">
            <a:extLst>
              <a:ext uri="{FF2B5EF4-FFF2-40B4-BE49-F238E27FC236}">
                <a16:creationId xmlns:a16="http://schemas.microsoft.com/office/drawing/2014/main" id="{B8056466-23EE-B77B-DF6C-6536CA06C503}"/>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A57BC434-4B3A-8314-BA9C-212174E8280A}"/>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85226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F4A2BB1F-2FD8-DAE5-B907-07600C45AC90}"/>
              </a:ext>
            </a:extLst>
          </p:cNvPr>
          <p:cNvSpPr>
            <a:spLocks noGrp="1"/>
          </p:cNvSpPr>
          <p:nvPr>
            <p:ph type="dt" sz="half" idx="10"/>
          </p:nvPr>
        </p:nvSpPr>
        <p:spPr/>
        <p:txBody>
          <a:bodyPr/>
          <a:lstStyle/>
          <a:p>
            <a:fld id="{9FBD9C55-7868-4FF1-8666-2EC1F88A96B2}" type="datetimeFigureOut">
              <a:rPr lang="he-IL" smtClean="0"/>
              <a:t>ב'.ניסן.תשפ"ד</a:t>
            </a:fld>
            <a:endParaRPr lang="he-IL"/>
          </a:p>
        </p:txBody>
      </p:sp>
      <p:sp>
        <p:nvSpPr>
          <p:cNvPr id="3" name="מציין מיקום של כותרת תחתונה 2">
            <a:extLst>
              <a:ext uri="{FF2B5EF4-FFF2-40B4-BE49-F238E27FC236}">
                <a16:creationId xmlns:a16="http://schemas.microsoft.com/office/drawing/2014/main" id="{63A90861-3A05-ED04-CD0F-D5C11389C6B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1046F814-DAF8-64B2-E81B-7FE737DF508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449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981722-ABF2-8DA3-CE28-05B1D8ABE77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4C74908-C053-E82A-A7F3-864486ACD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358DDC8-C16B-F0E4-D63D-24A9CB76D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B1E7A43-8C2A-FBFA-AC45-DBFDB8E6FF1B}"/>
              </a:ext>
            </a:extLst>
          </p:cNvPr>
          <p:cNvSpPr>
            <a:spLocks noGrp="1"/>
          </p:cNvSpPr>
          <p:nvPr>
            <p:ph type="dt" sz="half" idx="10"/>
          </p:nvPr>
        </p:nvSpPr>
        <p:spPr/>
        <p:txBody>
          <a:bodyPr/>
          <a:lstStyle/>
          <a:p>
            <a:fld id="{9FBD9C55-7868-4FF1-8666-2EC1F88A96B2}" type="datetimeFigureOut">
              <a:rPr lang="he-IL" smtClean="0"/>
              <a:t>ב'.ניסן.תשפ"ד</a:t>
            </a:fld>
            <a:endParaRPr lang="he-IL"/>
          </a:p>
        </p:txBody>
      </p:sp>
      <p:sp>
        <p:nvSpPr>
          <p:cNvPr id="6" name="מציין מיקום של כותרת תחתונה 5">
            <a:extLst>
              <a:ext uri="{FF2B5EF4-FFF2-40B4-BE49-F238E27FC236}">
                <a16:creationId xmlns:a16="http://schemas.microsoft.com/office/drawing/2014/main" id="{9647E2E2-FBCD-FC48-DBDD-2557735E1AF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581F39D-7913-CEDE-EC9C-64C02B38395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10835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A2AC94-98C9-55F3-35EE-A800446D9F8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ECA953A0-8981-0422-8BCE-E72DB9FD8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A6470043-B00B-BD55-CABA-222822255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D6B64D2-9762-8937-398F-357DEEF7AA41}"/>
              </a:ext>
            </a:extLst>
          </p:cNvPr>
          <p:cNvSpPr>
            <a:spLocks noGrp="1"/>
          </p:cNvSpPr>
          <p:nvPr>
            <p:ph type="dt" sz="half" idx="10"/>
          </p:nvPr>
        </p:nvSpPr>
        <p:spPr/>
        <p:txBody>
          <a:bodyPr/>
          <a:lstStyle/>
          <a:p>
            <a:fld id="{9FBD9C55-7868-4FF1-8666-2EC1F88A96B2}" type="datetimeFigureOut">
              <a:rPr lang="he-IL" smtClean="0"/>
              <a:t>ב'.ניסן.תשפ"ד</a:t>
            </a:fld>
            <a:endParaRPr lang="he-IL"/>
          </a:p>
        </p:txBody>
      </p:sp>
      <p:sp>
        <p:nvSpPr>
          <p:cNvPr id="6" name="מציין מיקום של כותרת תחתונה 5">
            <a:extLst>
              <a:ext uri="{FF2B5EF4-FFF2-40B4-BE49-F238E27FC236}">
                <a16:creationId xmlns:a16="http://schemas.microsoft.com/office/drawing/2014/main" id="{1177BF27-96D7-69E6-1C1B-962CD16CE61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94EAC9D-D382-CAAF-E990-0C96974C8D87}"/>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39712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C44265B-043F-1F07-3CAB-932E925B704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7F7F275-8CE0-1ACF-B76A-589480F29F1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D03EBD0-0AD0-F437-0377-5282F4A62C7C}"/>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FBD9C55-7868-4FF1-8666-2EC1F88A96B2}" type="datetimeFigureOut">
              <a:rPr lang="he-IL" smtClean="0"/>
              <a:t>ב'.ניסן.תשפ"ד</a:t>
            </a:fld>
            <a:endParaRPr lang="he-IL"/>
          </a:p>
        </p:txBody>
      </p:sp>
      <p:sp>
        <p:nvSpPr>
          <p:cNvPr id="5" name="מציין מיקום של כותרת תחתונה 4">
            <a:extLst>
              <a:ext uri="{FF2B5EF4-FFF2-40B4-BE49-F238E27FC236}">
                <a16:creationId xmlns:a16="http://schemas.microsoft.com/office/drawing/2014/main" id="{C38DA500-A716-7804-01EC-82DBC212E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E65C948-B680-D4A3-8DE9-330AB8B2208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07D2C24-4B6F-4387-B270-819B4A4D52BA}" type="slidenum">
              <a:rPr lang="he-IL" smtClean="0"/>
              <a:t>‹#›</a:t>
            </a:fld>
            <a:endParaRPr lang="he-IL"/>
          </a:p>
        </p:txBody>
      </p:sp>
    </p:spTree>
    <p:extLst>
      <p:ext uri="{BB962C8B-B14F-4D97-AF65-F5344CB8AC3E}">
        <p14:creationId xmlns:p14="http://schemas.microsoft.com/office/powerpoint/2010/main" val="184076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7F1C93-584D-5B12-0ED2-98ECB5BC1EA0}"/>
              </a:ext>
            </a:extLst>
          </p:cNvPr>
          <p:cNvSpPr txBox="1"/>
          <p:nvPr/>
        </p:nvSpPr>
        <p:spPr>
          <a:xfrm>
            <a:off x="3047499" y="940286"/>
            <a:ext cx="6097002" cy="646331"/>
          </a:xfrm>
          <a:prstGeom prst="rect">
            <a:avLst/>
          </a:prstGeom>
          <a:noFill/>
        </p:spPr>
        <p:txBody>
          <a:bodyPr wrap="square">
            <a:spAutoFit/>
          </a:bodyPr>
          <a:lstStyle/>
          <a:p>
            <a:pPr algn="ctr" rtl="0"/>
            <a:r>
              <a:rPr lang="en-US" sz="3600" dirty="0">
                <a:solidFill>
                  <a:schemeClr val="bg1"/>
                </a:solidFill>
              </a:rPr>
              <a:t>08 – Heap</a:t>
            </a:r>
            <a:endParaRPr lang="en-US" sz="2800" dirty="0">
              <a:solidFill>
                <a:schemeClr val="bg1"/>
              </a:solidFill>
            </a:endParaRPr>
          </a:p>
        </p:txBody>
      </p:sp>
    </p:spTree>
    <p:extLst>
      <p:ext uri="{BB962C8B-B14F-4D97-AF65-F5344CB8AC3E}">
        <p14:creationId xmlns:p14="http://schemas.microsoft.com/office/powerpoint/2010/main" val="296154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B5EC2F-3CF0-A40A-ED3F-7164DDC74817}"/>
              </a:ext>
            </a:extLst>
          </p:cNvPr>
          <p:cNvSpPr txBox="1"/>
          <p:nvPr/>
        </p:nvSpPr>
        <p:spPr>
          <a:xfrm>
            <a:off x="9268460" y="488512"/>
            <a:ext cx="2044700" cy="738664"/>
          </a:xfrm>
          <a:prstGeom prst="rect">
            <a:avLst/>
          </a:prstGeom>
          <a:noFill/>
        </p:spPr>
        <p:txBody>
          <a:bodyPr wrap="square" rtlCol="1">
            <a:spAutoFit/>
          </a:bodyPr>
          <a:lstStyle/>
          <a:p>
            <a:pPr fontAlgn="base">
              <a:spcBef>
                <a:spcPct val="0"/>
              </a:spcBef>
              <a:spcAft>
                <a:spcPct val="0"/>
              </a:spcAft>
              <a:defRPr/>
            </a:pPr>
            <a:r>
              <a:rPr lang="he-IL" sz="4200" b="1" kern="0" dirty="0">
                <a:solidFill>
                  <a:srgbClr val="006633"/>
                </a:solidFill>
                <a:latin typeface="Garamond"/>
                <a:ea typeface="+mj-ea"/>
                <a:cs typeface="Arial"/>
              </a:rPr>
              <a:t>שאלה </a:t>
            </a:r>
            <a:r>
              <a:rPr lang="en-US" sz="4200" b="1" kern="0" dirty="0">
                <a:solidFill>
                  <a:srgbClr val="006633"/>
                </a:solidFill>
                <a:latin typeface="Garamond"/>
                <a:ea typeface="+mj-ea"/>
                <a:cs typeface="Arial"/>
              </a:rPr>
              <a:t>2</a:t>
            </a:r>
          </a:p>
        </p:txBody>
      </p:sp>
      <p:sp>
        <p:nvSpPr>
          <p:cNvPr id="7" name="TextBox 6">
            <a:extLst>
              <a:ext uri="{FF2B5EF4-FFF2-40B4-BE49-F238E27FC236}">
                <a16:creationId xmlns:a16="http://schemas.microsoft.com/office/drawing/2014/main" id="{C57A7743-A9BD-74E4-CDDF-7528269A384F}"/>
              </a:ext>
            </a:extLst>
          </p:cNvPr>
          <p:cNvSpPr txBox="1"/>
          <p:nvPr/>
        </p:nvSpPr>
        <p:spPr>
          <a:xfrm>
            <a:off x="1257300" y="1727923"/>
            <a:ext cx="8227557" cy="461665"/>
          </a:xfrm>
          <a:prstGeom prst="rect">
            <a:avLst/>
          </a:prstGeom>
          <a:noFill/>
        </p:spPr>
        <p:txBody>
          <a:bodyPr wrap="square">
            <a:spAutoFit/>
          </a:bodyPr>
          <a:lstStyle/>
          <a:p>
            <a:pPr algn="l" rtl="0"/>
            <a:r>
              <a:rPr lang="en-US" sz="2400" dirty="0">
                <a:solidFill>
                  <a:srgbClr val="000000"/>
                </a:solidFill>
                <a:effectLst/>
                <a:latin typeface="Arial" panose="020B0604020202020204" pitchFamily="34" charset="0"/>
              </a:rPr>
              <a:t>2.1</a:t>
            </a:r>
            <a:r>
              <a:rPr lang="en-US" sz="2400" dirty="0">
                <a:solidFill>
                  <a:srgbClr val="000000"/>
                </a:solidFill>
                <a:latin typeface="Arial" panose="020B0604020202020204" pitchFamily="34" charset="0"/>
              </a:rPr>
              <a:t>. Write a recursive version of the max-</a:t>
            </a:r>
            <a:r>
              <a:rPr lang="en-US" sz="2400" dirty="0" err="1">
                <a:solidFill>
                  <a:srgbClr val="000000"/>
                </a:solidFill>
                <a:latin typeface="Arial" panose="020B0604020202020204" pitchFamily="34" charset="0"/>
              </a:rPr>
              <a:t>heapify</a:t>
            </a:r>
            <a:r>
              <a:rPr lang="en-US" sz="2400" dirty="0">
                <a:solidFill>
                  <a:srgbClr val="000000"/>
                </a:solidFill>
                <a:latin typeface="Arial" panose="020B0604020202020204" pitchFamily="34" charset="0"/>
              </a:rPr>
              <a:t> algorithm</a:t>
            </a:r>
            <a:endParaRPr lang="he-IL" sz="2400" dirty="0">
              <a:solidFill>
                <a:srgbClr val="000000"/>
              </a:solidFill>
              <a:latin typeface="Arial" panose="020B0604020202020204" pitchFamily="34" charset="0"/>
            </a:endParaRPr>
          </a:p>
        </p:txBody>
      </p:sp>
      <p:sp>
        <p:nvSpPr>
          <p:cNvPr id="3" name="TextBox 2">
            <a:extLst>
              <a:ext uri="{FF2B5EF4-FFF2-40B4-BE49-F238E27FC236}">
                <a16:creationId xmlns:a16="http://schemas.microsoft.com/office/drawing/2014/main" id="{AE44DAD8-339B-DC87-FB8C-39A2FCD21B15}"/>
              </a:ext>
            </a:extLst>
          </p:cNvPr>
          <p:cNvSpPr txBox="1"/>
          <p:nvPr/>
        </p:nvSpPr>
        <p:spPr>
          <a:xfrm>
            <a:off x="1257301" y="3028890"/>
            <a:ext cx="8901112" cy="461665"/>
          </a:xfrm>
          <a:prstGeom prst="rect">
            <a:avLst/>
          </a:prstGeom>
          <a:noFill/>
        </p:spPr>
        <p:txBody>
          <a:bodyPr wrap="square">
            <a:spAutoFit/>
          </a:bodyPr>
          <a:lstStyle/>
          <a:p>
            <a:pPr algn="l" rtl="0"/>
            <a:r>
              <a:rPr lang="en-US" sz="2400" dirty="0">
                <a:solidFill>
                  <a:srgbClr val="000000"/>
                </a:solidFill>
                <a:effectLst/>
                <a:latin typeface="Arial" panose="020B0604020202020204" pitchFamily="34" charset="0"/>
              </a:rPr>
              <a:t>2.1</a:t>
            </a:r>
            <a:r>
              <a:rPr lang="en-US" sz="2400" dirty="0">
                <a:solidFill>
                  <a:srgbClr val="000000"/>
                </a:solidFill>
                <a:latin typeface="Arial" panose="020B0604020202020204" pitchFamily="34" charset="0"/>
              </a:rPr>
              <a:t>. Write a non-recursive version of the max-</a:t>
            </a:r>
            <a:r>
              <a:rPr lang="en-US" sz="2400" dirty="0" err="1">
                <a:solidFill>
                  <a:srgbClr val="000000"/>
                </a:solidFill>
                <a:latin typeface="Arial" panose="020B0604020202020204" pitchFamily="34" charset="0"/>
              </a:rPr>
              <a:t>heapify</a:t>
            </a:r>
            <a:r>
              <a:rPr lang="en-US" sz="2400" dirty="0">
                <a:solidFill>
                  <a:srgbClr val="000000"/>
                </a:solidFill>
                <a:latin typeface="Arial" panose="020B0604020202020204" pitchFamily="34" charset="0"/>
              </a:rPr>
              <a:t> algorithm</a:t>
            </a:r>
            <a:endParaRPr lang="he-IL" sz="24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126593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B5EC2F-3CF0-A40A-ED3F-7164DDC74817}"/>
              </a:ext>
            </a:extLst>
          </p:cNvPr>
          <p:cNvSpPr txBox="1"/>
          <p:nvPr/>
        </p:nvSpPr>
        <p:spPr>
          <a:xfrm>
            <a:off x="7018638" y="488512"/>
            <a:ext cx="4294522" cy="738664"/>
          </a:xfrm>
          <a:prstGeom prst="rect">
            <a:avLst/>
          </a:prstGeom>
          <a:noFill/>
        </p:spPr>
        <p:txBody>
          <a:bodyPr wrap="square" rtlCol="1">
            <a:spAutoFit/>
          </a:bodyPr>
          <a:lstStyle/>
          <a:p>
            <a:pPr algn="r" fontAlgn="base">
              <a:spcBef>
                <a:spcPct val="0"/>
              </a:spcBef>
              <a:spcAft>
                <a:spcPct val="0"/>
              </a:spcAft>
              <a:defRPr/>
            </a:pPr>
            <a:r>
              <a:rPr lang="he-IL" sz="4200" b="1" kern="0" dirty="0">
                <a:solidFill>
                  <a:srgbClr val="006633"/>
                </a:solidFill>
                <a:latin typeface="Garamond"/>
                <a:ea typeface="+mj-ea"/>
                <a:cs typeface="Arial"/>
              </a:rPr>
              <a:t>פתרון שאלה </a:t>
            </a:r>
            <a:r>
              <a:rPr lang="en-US" sz="4200" b="1" kern="0" dirty="0">
                <a:solidFill>
                  <a:srgbClr val="006633"/>
                </a:solidFill>
                <a:latin typeface="Garamond"/>
                <a:ea typeface="+mj-ea"/>
                <a:cs typeface="Arial"/>
              </a:rPr>
              <a:t>2.1. </a:t>
            </a:r>
          </a:p>
        </p:txBody>
      </p:sp>
      <p:pic>
        <p:nvPicPr>
          <p:cNvPr id="4" name="Picture 3">
            <a:extLst>
              <a:ext uri="{FF2B5EF4-FFF2-40B4-BE49-F238E27FC236}">
                <a16:creationId xmlns:a16="http://schemas.microsoft.com/office/drawing/2014/main" id="{87C9B607-93C3-BCE8-DD6E-43E9AEDDA7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690" y="1915297"/>
            <a:ext cx="4241116" cy="2842390"/>
          </a:xfrm>
          <a:prstGeom prst="rect">
            <a:avLst/>
          </a:prstGeom>
        </p:spPr>
      </p:pic>
      <p:pic>
        <p:nvPicPr>
          <p:cNvPr id="8" name="Picture 7" descr="A black text on a white background&#10;&#10;Description automatically generated">
            <a:extLst>
              <a:ext uri="{FF2B5EF4-FFF2-40B4-BE49-F238E27FC236}">
                <a16:creationId xmlns:a16="http://schemas.microsoft.com/office/drawing/2014/main" id="{B918929F-4452-7CBD-F438-03C53AC53F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9678" y="2367430"/>
            <a:ext cx="4998317" cy="1938123"/>
          </a:xfrm>
          <a:prstGeom prst="rect">
            <a:avLst/>
          </a:prstGeom>
        </p:spPr>
      </p:pic>
    </p:spTree>
    <p:extLst>
      <p:ext uri="{BB962C8B-B14F-4D97-AF65-F5344CB8AC3E}">
        <p14:creationId xmlns:p14="http://schemas.microsoft.com/office/powerpoint/2010/main" val="3473066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177E8B-5D62-0CC0-B754-1D3A7AECB913}"/>
              </a:ext>
            </a:extLst>
          </p:cNvPr>
          <p:cNvSpPr txBox="1"/>
          <p:nvPr/>
        </p:nvSpPr>
        <p:spPr>
          <a:xfrm>
            <a:off x="1804087" y="1445044"/>
            <a:ext cx="7957751" cy="4801314"/>
          </a:xfrm>
          <a:prstGeom prst="rect">
            <a:avLst/>
          </a:prstGeom>
          <a:noFill/>
        </p:spPr>
        <p:txBody>
          <a:bodyPr wrap="square">
            <a:spAutoFit/>
          </a:bodyPr>
          <a:lstStyle/>
          <a:p>
            <a:pPr algn="l" rtl="0"/>
            <a:r>
              <a:rPr lang="en-US" dirty="0"/>
              <a:t>Max-</a:t>
            </a:r>
            <a:r>
              <a:rPr lang="en-US" dirty="0" err="1"/>
              <a:t>Heapify</a:t>
            </a:r>
            <a:r>
              <a:rPr lang="en-US" dirty="0"/>
              <a:t>(A, </a:t>
            </a:r>
            <a:r>
              <a:rPr lang="en-US" dirty="0" err="1"/>
              <a:t>i</a:t>
            </a:r>
            <a:r>
              <a:rPr lang="en-US" dirty="0"/>
              <a:t>):</a:t>
            </a:r>
            <a:endParaRPr lang="he-IL" dirty="0"/>
          </a:p>
          <a:p>
            <a:pPr algn="l" rtl="0"/>
            <a:r>
              <a:rPr lang="he-IL" dirty="0"/>
              <a:t>	</a:t>
            </a:r>
            <a:r>
              <a:rPr lang="en-US" dirty="0"/>
              <a:t>while true:</a:t>
            </a:r>
            <a:endParaRPr lang="he-IL" dirty="0"/>
          </a:p>
          <a:p>
            <a:pPr algn="l" rtl="0"/>
            <a:r>
              <a:rPr lang="he-IL" dirty="0"/>
              <a:t>		</a:t>
            </a:r>
            <a:r>
              <a:rPr lang="en-US" dirty="0" err="1"/>
              <a:t>left_child</a:t>
            </a:r>
            <a:r>
              <a:rPr lang="en-US" dirty="0"/>
              <a:t> = 2 * </a:t>
            </a:r>
            <a:r>
              <a:rPr lang="en-US" dirty="0" err="1"/>
              <a:t>i</a:t>
            </a:r>
            <a:r>
              <a:rPr lang="en-US" dirty="0"/>
              <a:t> + 1 </a:t>
            </a:r>
            <a:endParaRPr lang="he-IL" dirty="0"/>
          </a:p>
          <a:p>
            <a:pPr algn="l" rtl="0"/>
            <a:r>
              <a:rPr lang="he-IL" dirty="0"/>
              <a:t>		</a:t>
            </a:r>
            <a:r>
              <a:rPr lang="en-US" dirty="0" err="1"/>
              <a:t>right_child</a:t>
            </a:r>
            <a:r>
              <a:rPr lang="en-US" dirty="0"/>
              <a:t> = 2 * </a:t>
            </a:r>
            <a:r>
              <a:rPr lang="en-US" dirty="0" err="1"/>
              <a:t>i</a:t>
            </a:r>
            <a:r>
              <a:rPr lang="en-US" dirty="0"/>
              <a:t> + 2 </a:t>
            </a:r>
            <a:endParaRPr lang="he-IL" dirty="0"/>
          </a:p>
          <a:p>
            <a:pPr algn="l" rtl="0"/>
            <a:r>
              <a:rPr lang="he-IL" dirty="0"/>
              <a:t>		</a:t>
            </a:r>
            <a:r>
              <a:rPr lang="en-US" dirty="0"/>
              <a:t>largest = </a:t>
            </a:r>
            <a:r>
              <a:rPr lang="en-US" dirty="0" err="1"/>
              <a:t>i</a:t>
            </a:r>
            <a:r>
              <a:rPr lang="en-US" dirty="0"/>
              <a:t> </a:t>
            </a:r>
            <a:endParaRPr lang="he-IL" dirty="0"/>
          </a:p>
          <a:p>
            <a:pPr algn="l" rtl="0"/>
            <a:endParaRPr lang="he-IL" dirty="0"/>
          </a:p>
          <a:p>
            <a:pPr algn="l" rtl="0"/>
            <a:r>
              <a:rPr lang="he-IL" dirty="0"/>
              <a:t>		</a:t>
            </a:r>
            <a:r>
              <a:rPr lang="en-US" dirty="0"/>
              <a:t>if </a:t>
            </a:r>
            <a:r>
              <a:rPr lang="en-US" dirty="0" err="1"/>
              <a:t>left_child</a:t>
            </a:r>
            <a:r>
              <a:rPr lang="en-US" dirty="0"/>
              <a:t> &lt; </a:t>
            </a:r>
            <a:r>
              <a:rPr lang="en-US" dirty="0" err="1"/>
              <a:t>A.heap_size</a:t>
            </a:r>
            <a:r>
              <a:rPr lang="en-US" dirty="0"/>
              <a:t> and A[</a:t>
            </a:r>
            <a:r>
              <a:rPr lang="en-US" dirty="0" err="1"/>
              <a:t>left_child</a:t>
            </a:r>
            <a:r>
              <a:rPr lang="en-US" dirty="0"/>
              <a:t>] &gt; A[largest]: </a:t>
            </a:r>
            <a:endParaRPr lang="he-IL" dirty="0"/>
          </a:p>
          <a:p>
            <a:pPr algn="l" rtl="0"/>
            <a:r>
              <a:rPr lang="he-IL" dirty="0"/>
              <a:t>			</a:t>
            </a:r>
            <a:r>
              <a:rPr lang="en-US" dirty="0"/>
              <a:t>largest = </a:t>
            </a:r>
            <a:r>
              <a:rPr lang="en-US" dirty="0" err="1"/>
              <a:t>left_child</a:t>
            </a:r>
            <a:r>
              <a:rPr lang="en-US" dirty="0"/>
              <a:t> </a:t>
            </a:r>
            <a:endParaRPr lang="he-IL" dirty="0"/>
          </a:p>
          <a:p>
            <a:pPr algn="l" rtl="0"/>
            <a:endParaRPr lang="he-IL" dirty="0"/>
          </a:p>
          <a:p>
            <a:pPr algn="l" rtl="0"/>
            <a:r>
              <a:rPr lang="he-IL" dirty="0"/>
              <a:t>		</a:t>
            </a:r>
            <a:r>
              <a:rPr lang="en-US" dirty="0"/>
              <a:t>if </a:t>
            </a:r>
            <a:r>
              <a:rPr lang="en-US" dirty="0" err="1"/>
              <a:t>right_child</a:t>
            </a:r>
            <a:r>
              <a:rPr lang="en-US" dirty="0"/>
              <a:t> &lt; </a:t>
            </a:r>
            <a:r>
              <a:rPr lang="en-US" dirty="0" err="1"/>
              <a:t>A.heap_size</a:t>
            </a:r>
            <a:r>
              <a:rPr lang="en-US" dirty="0"/>
              <a:t> and A[</a:t>
            </a:r>
            <a:r>
              <a:rPr lang="en-US" dirty="0" err="1"/>
              <a:t>right_child</a:t>
            </a:r>
            <a:r>
              <a:rPr lang="en-US" dirty="0"/>
              <a:t>] &gt; A[largest]:</a:t>
            </a:r>
            <a:r>
              <a:rPr lang="he-IL" dirty="0"/>
              <a:t>				</a:t>
            </a:r>
            <a:r>
              <a:rPr lang="en-US" dirty="0"/>
              <a:t>largest = </a:t>
            </a:r>
            <a:r>
              <a:rPr lang="en-US" dirty="0" err="1"/>
              <a:t>right_child</a:t>
            </a:r>
            <a:r>
              <a:rPr lang="en-US" dirty="0"/>
              <a:t> </a:t>
            </a:r>
            <a:endParaRPr lang="he-IL" dirty="0"/>
          </a:p>
          <a:p>
            <a:pPr algn="l" rtl="0"/>
            <a:r>
              <a:rPr lang="he-IL" dirty="0"/>
              <a:t>	</a:t>
            </a:r>
          </a:p>
          <a:p>
            <a:pPr algn="l" rtl="0"/>
            <a:r>
              <a:rPr lang="he-IL" dirty="0"/>
              <a:t>		</a:t>
            </a:r>
            <a:r>
              <a:rPr lang="en-US" dirty="0"/>
              <a:t>if largest == </a:t>
            </a:r>
            <a:r>
              <a:rPr lang="en-US" dirty="0" err="1"/>
              <a:t>i</a:t>
            </a:r>
            <a:r>
              <a:rPr lang="en-US" dirty="0"/>
              <a:t>:</a:t>
            </a:r>
            <a:endParaRPr lang="he-IL" dirty="0"/>
          </a:p>
          <a:p>
            <a:pPr algn="l" rtl="0"/>
            <a:r>
              <a:rPr lang="he-IL" dirty="0"/>
              <a:t>			</a:t>
            </a:r>
            <a:r>
              <a:rPr lang="en-US" dirty="0"/>
              <a:t>break </a:t>
            </a:r>
            <a:endParaRPr lang="he-IL" dirty="0"/>
          </a:p>
          <a:p>
            <a:pPr algn="l" rtl="0"/>
            <a:r>
              <a:rPr lang="he-IL" dirty="0"/>
              <a:t>		</a:t>
            </a:r>
          </a:p>
          <a:p>
            <a:pPr algn="l" rtl="0"/>
            <a:r>
              <a:rPr lang="he-IL" dirty="0"/>
              <a:t>		</a:t>
            </a:r>
            <a:r>
              <a:rPr lang="en-US" dirty="0"/>
              <a:t>swap A[</a:t>
            </a:r>
            <a:r>
              <a:rPr lang="en-US" dirty="0" err="1"/>
              <a:t>i</a:t>
            </a:r>
            <a:r>
              <a:rPr lang="en-US" dirty="0"/>
              <a:t>] with A[largest]</a:t>
            </a:r>
            <a:endParaRPr lang="he-IL" dirty="0"/>
          </a:p>
          <a:p>
            <a:pPr algn="l" rtl="0"/>
            <a:r>
              <a:rPr lang="he-IL" dirty="0"/>
              <a:t>		</a:t>
            </a:r>
            <a:r>
              <a:rPr lang="en-US" dirty="0"/>
              <a:t> </a:t>
            </a:r>
            <a:r>
              <a:rPr lang="en-US" dirty="0" err="1"/>
              <a:t>i</a:t>
            </a:r>
            <a:r>
              <a:rPr lang="en-US" dirty="0"/>
              <a:t> = largest</a:t>
            </a:r>
            <a:endParaRPr lang="en-IL" dirty="0"/>
          </a:p>
        </p:txBody>
      </p:sp>
      <p:sp>
        <p:nvSpPr>
          <p:cNvPr id="3" name="TextBox 2">
            <a:extLst>
              <a:ext uri="{FF2B5EF4-FFF2-40B4-BE49-F238E27FC236}">
                <a16:creationId xmlns:a16="http://schemas.microsoft.com/office/drawing/2014/main" id="{318BC29B-31F8-F2A8-259E-5E5FCAB2E602}"/>
              </a:ext>
            </a:extLst>
          </p:cNvPr>
          <p:cNvSpPr txBox="1"/>
          <p:nvPr/>
        </p:nvSpPr>
        <p:spPr>
          <a:xfrm>
            <a:off x="7018638" y="488512"/>
            <a:ext cx="4294522" cy="738664"/>
          </a:xfrm>
          <a:prstGeom prst="rect">
            <a:avLst/>
          </a:prstGeom>
          <a:noFill/>
        </p:spPr>
        <p:txBody>
          <a:bodyPr wrap="square" rtlCol="1">
            <a:spAutoFit/>
          </a:bodyPr>
          <a:lstStyle/>
          <a:p>
            <a:pPr algn="r" fontAlgn="base">
              <a:spcBef>
                <a:spcPct val="0"/>
              </a:spcBef>
              <a:spcAft>
                <a:spcPct val="0"/>
              </a:spcAft>
              <a:defRPr/>
            </a:pPr>
            <a:r>
              <a:rPr lang="he-IL" sz="4200" b="1" kern="0" dirty="0">
                <a:solidFill>
                  <a:srgbClr val="006633"/>
                </a:solidFill>
                <a:latin typeface="Garamond"/>
                <a:ea typeface="+mj-ea"/>
                <a:cs typeface="Arial"/>
              </a:rPr>
              <a:t>פתרון שאלה </a:t>
            </a:r>
            <a:r>
              <a:rPr lang="en-US" sz="4200" b="1" kern="0" dirty="0">
                <a:solidFill>
                  <a:srgbClr val="006633"/>
                </a:solidFill>
                <a:latin typeface="Garamond"/>
                <a:ea typeface="+mj-ea"/>
                <a:cs typeface="Arial"/>
              </a:rPr>
              <a:t>2.1. </a:t>
            </a:r>
          </a:p>
        </p:txBody>
      </p:sp>
    </p:spTree>
    <p:extLst>
      <p:ext uri="{BB962C8B-B14F-4D97-AF65-F5344CB8AC3E}">
        <p14:creationId xmlns:p14="http://schemas.microsoft.com/office/powerpoint/2010/main" val="115934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177E8B-5D62-0CC0-B754-1D3A7AECB913}"/>
              </a:ext>
            </a:extLst>
          </p:cNvPr>
          <p:cNvSpPr txBox="1"/>
          <p:nvPr/>
        </p:nvSpPr>
        <p:spPr>
          <a:xfrm>
            <a:off x="1804087" y="1445044"/>
            <a:ext cx="6675737" cy="4247317"/>
          </a:xfrm>
          <a:prstGeom prst="rect">
            <a:avLst/>
          </a:prstGeom>
          <a:noFill/>
        </p:spPr>
        <p:txBody>
          <a:bodyPr wrap="square">
            <a:spAutoFit/>
          </a:bodyPr>
          <a:lstStyle/>
          <a:p>
            <a:pPr algn="l" rtl="0"/>
            <a:r>
              <a:rPr lang="en-US" b="0" i="0" dirty="0">
                <a:effectLst/>
                <a:latin typeface="Söhne Mono"/>
              </a:rPr>
              <a:t>Max-</a:t>
            </a:r>
            <a:r>
              <a:rPr lang="en-US" b="0" i="0" dirty="0" err="1">
                <a:effectLst/>
                <a:latin typeface="Söhne Mono"/>
              </a:rPr>
              <a:t>Heapify</a:t>
            </a:r>
            <a:r>
              <a:rPr lang="en-US" b="0" i="0" dirty="0">
                <a:effectLst/>
                <a:latin typeface="Söhne Mono"/>
              </a:rPr>
              <a:t>(A, </a:t>
            </a:r>
            <a:r>
              <a:rPr lang="en-US" b="0" i="0" dirty="0" err="1">
                <a:effectLst/>
                <a:latin typeface="Söhne Mono"/>
              </a:rPr>
              <a:t>i</a:t>
            </a:r>
            <a:r>
              <a:rPr lang="en-US" b="0" i="0" dirty="0">
                <a:effectLst/>
                <a:latin typeface="Söhne Mono"/>
              </a:rPr>
              <a:t>):</a:t>
            </a:r>
            <a:endParaRPr lang="he-IL" b="0" i="0" dirty="0">
              <a:effectLst/>
              <a:latin typeface="Söhne Mono"/>
            </a:endParaRPr>
          </a:p>
          <a:p>
            <a:pPr algn="l" rtl="0"/>
            <a:endParaRPr lang="he-IL" b="0" i="0" dirty="0">
              <a:effectLst/>
              <a:latin typeface="Söhne Mono"/>
            </a:endParaRPr>
          </a:p>
          <a:p>
            <a:pPr algn="l" rtl="0"/>
            <a:r>
              <a:rPr lang="he-IL" dirty="0">
                <a:latin typeface="Söhne Mono"/>
              </a:rPr>
              <a:t>	</a:t>
            </a:r>
            <a:r>
              <a:rPr lang="en-US" b="0" i="0" dirty="0" err="1">
                <a:effectLst/>
                <a:latin typeface="Söhne Mono"/>
              </a:rPr>
              <a:t>left_child</a:t>
            </a:r>
            <a:r>
              <a:rPr lang="en-US" b="0" i="0" dirty="0">
                <a:effectLst/>
                <a:latin typeface="Söhne Mono"/>
              </a:rPr>
              <a:t> = 2 * </a:t>
            </a:r>
            <a:r>
              <a:rPr lang="en-US" b="0" i="0" dirty="0" err="1">
                <a:effectLst/>
                <a:latin typeface="Söhne Mono"/>
              </a:rPr>
              <a:t>i</a:t>
            </a:r>
            <a:r>
              <a:rPr lang="en-US" b="0" i="0" dirty="0">
                <a:effectLst/>
                <a:latin typeface="Söhne Mono"/>
              </a:rPr>
              <a:t> + 1 </a:t>
            </a:r>
            <a:endParaRPr lang="he-IL" b="0" i="0" dirty="0">
              <a:effectLst/>
              <a:latin typeface="Söhne Mono"/>
            </a:endParaRPr>
          </a:p>
          <a:p>
            <a:pPr algn="l" rtl="0"/>
            <a:r>
              <a:rPr lang="he-IL" dirty="0">
                <a:latin typeface="Söhne Mono"/>
              </a:rPr>
              <a:t>	</a:t>
            </a:r>
            <a:r>
              <a:rPr lang="en-US" b="0" i="0" dirty="0" err="1">
                <a:effectLst/>
                <a:latin typeface="Söhne Mono"/>
              </a:rPr>
              <a:t>right_child</a:t>
            </a:r>
            <a:r>
              <a:rPr lang="en-US" b="0" i="0" dirty="0">
                <a:effectLst/>
                <a:latin typeface="Söhne Mono"/>
              </a:rPr>
              <a:t> = 2 * </a:t>
            </a:r>
            <a:r>
              <a:rPr lang="en-US" b="0" i="0" dirty="0" err="1">
                <a:effectLst/>
                <a:latin typeface="Söhne Mono"/>
              </a:rPr>
              <a:t>i</a:t>
            </a:r>
            <a:r>
              <a:rPr lang="en-US" b="0" i="0" dirty="0">
                <a:effectLst/>
                <a:latin typeface="Söhne Mono"/>
              </a:rPr>
              <a:t> + 2 </a:t>
            </a:r>
            <a:endParaRPr lang="he-IL" b="0" i="0" dirty="0">
              <a:effectLst/>
              <a:latin typeface="Söhne Mono"/>
            </a:endParaRPr>
          </a:p>
          <a:p>
            <a:pPr algn="l" rtl="0"/>
            <a:r>
              <a:rPr lang="he-IL" dirty="0">
                <a:latin typeface="Söhne Mono"/>
              </a:rPr>
              <a:t>	</a:t>
            </a:r>
            <a:r>
              <a:rPr lang="en-US" b="0" i="0" dirty="0">
                <a:effectLst/>
                <a:latin typeface="Söhne Mono"/>
              </a:rPr>
              <a:t>largest = </a:t>
            </a:r>
            <a:r>
              <a:rPr lang="en-US" b="0" i="0" dirty="0" err="1">
                <a:effectLst/>
                <a:latin typeface="Söhne Mono"/>
              </a:rPr>
              <a:t>i</a:t>
            </a:r>
            <a:r>
              <a:rPr lang="en-US" b="0" i="0" dirty="0">
                <a:effectLst/>
                <a:latin typeface="Söhne Mono"/>
              </a:rPr>
              <a:t> </a:t>
            </a:r>
            <a:endParaRPr lang="he-IL" b="0" i="0" dirty="0">
              <a:effectLst/>
              <a:latin typeface="Söhne Mono"/>
            </a:endParaRPr>
          </a:p>
          <a:p>
            <a:pPr algn="l" rtl="0"/>
            <a:endParaRPr lang="he-IL" b="0" i="0" dirty="0">
              <a:effectLst/>
              <a:latin typeface="Söhne Mono"/>
            </a:endParaRPr>
          </a:p>
          <a:p>
            <a:pPr algn="l" rtl="0"/>
            <a:r>
              <a:rPr lang="he-IL" dirty="0">
                <a:latin typeface="Söhne Mono"/>
              </a:rPr>
              <a:t>	</a:t>
            </a:r>
            <a:r>
              <a:rPr lang="en-US" b="0" i="0" dirty="0">
                <a:effectLst/>
                <a:latin typeface="Söhne Mono"/>
              </a:rPr>
              <a:t>if </a:t>
            </a:r>
            <a:r>
              <a:rPr lang="en-US" b="0" i="0" dirty="0" err="1">
                <a:effectLst/>
                <a:latin typeface="Söhne Mono"/>
              </a:rPr>
              <a:t>left_child</a:t>
            </a:r>
            <a:r>
              <a:rPr lang="en-US" b="0" i="0" dirty="0">
                <a:effectLst/>
                <a:latin typeface="Söhne Mono"/>
              </a:rPr>
              <a:t> &lt; </a:t>
            </a:r>
            <a:r>
              <a:rPr lang="en-US" b="0" i="0" dirty="0" err="1">
                <a:effectLst/>
                <a:latin typeface="Söhne Mono"/>
              </a:rPr>
              <a:t>A.heap_size</a:t>
            </a:r>
            <a:r>
              <a:rPr lang="en-US" b="0" i="0" dirty="0">
                <a:effectLst/>
                <a:latin typeface="Söhne Mono"/>
              </a:rPr>
              <a:t> and A[</a:t>
            </a:r>
            <a:r>
              <a:rPr lang="en-US" b="0" i="0" dirty="0" err="1">
                <a:effectLst/>
                <a:latin typeface="Söhne Mono"/>
              </a:rPr>
              <a:t>left_child</a:t>
            </a:r>
            <a:r>
              <a:rPr lang="en-US" b="0" i="0" dirty="0">
                <a:effectLst/>
                <a:latin typeface="Söhne Mono"/>
              </a:rPr>
              <a:t>] &gt; A[largest]: </a:t>
            </a:r>
            <a:r>
              <a:rPr lang="he-IL" b="0" i="0" dirty="0">
                <a:effectLst/>
                <a:latin typeface="Söhne Mono"/>
              </a:rPr>
              <a:t>			</a:t>
            </a:r>
            <a:r>
              <a:rPr lang="en-US" b="0" i="0" dirty="0">
                <a:effectLst/>
                <a:latin typeface="Söhne Mono"/>
              </a:rPr>
              <a:t>largest = </a:t>
            </a:r>
            <a:r>
              <a:rPr lang="en-US" b="0" i="0" dirty="0" err="1">
                <a:effectLst/>
                <a:latin typeface="Söhne Mono"/>
              </a:rPr>
              <a:t>left_child</a:t>
            </a:r>
            <a:r>
              <a:rPr lang="en-US" b="0" i="0" dirty="0">
                <a:effectLst/>
                <a:latin typeface="Söhne Mono"/>
              </a:rPr>
              <a:t> </a:t>
            </a:r>
            <a:endParaRPr lang="he-IL" b="0" i="0" dirty="0">
              <a:effectLst/>
              <a:latin typeface="Söhne Mono"/>
            </a:endParaRPr>
          </a:p>
          <a:p>
            <a:pPr algn="l" rtl="0"/>
            <a:endParaRPr lang="he-IL" b="0" i="0" dirty="0">
              <a:effectLst/>
              <a:latin typeface="Söhne Mono"/>
            </a:endParaRPr>
          </a:p>
          <a:p>
            <a:pPr algn="l" rtl="0"/>
            <a:r>
              <a:rPr lang="he-IL" b="0" i="0" dirty="0">
                <a:effectLst/>
                <a:latin typeface="Söhne Mono"/>
              </a:rPr>
              <a:t>	</a:t>
            </a:r>
            <a:r>
              <a:rPr lang="en-US" b="0" i="0" dirty="0">
                <a:effectLst/>
                <a:latin typeface="Söhne Mono"/>
              </a:rPr>
              <a:t>if </a:t>
            </a:r>
            <a:r>
              <a:rPr lang="en-US" b="0" i="0" dirty="0" err="1">
                <a:effectLst/>
                <a:latin typeface="Söhne Mono"/>
              </a:rPr>
              <a:t>right_child</a:t>
            </a:r>
            <a:r>
              <a:rPr lang="en-US" b="0" i="0" dirty="0">
                <a:effectLst/>
                <a:latin typeface="Söhne Mono"/>
              </a:rPr>
              <a:t> &lt; </a:t>
            </a:r>
            <a:r>
              <a:rPr lang="en-US" b="0" i="0" dirty="0" err="1">
                <a:effectLst/>
                <a:latin typeface="Söhne Mono"/>
              </a:rPr>
              <a:t>A.heap_size</a:t>
            </a:r>
            <a:r>
              <a:rPr lang="en-US" b="0" i="0" dirty="0">
                <a:effectLst/>
                <a:latin typeface="Söhne Mono"/>
              </a:rPr>
              <a:t> and A[</a:t>
            </a:r>
            <a:r>
              <a:rPr lang="en-US" b="0" i="0" dirty="0" err="1">
                <a:effectLst/>
                <a:latin typeface="Söhne Mono"/>
              </a:rPr>
              <a:t>right_child</a:t>
            </a:r>
            <a:r>
              <a:rPr lang="en-US" b="0" i="0" dirty="0">
                <a:effectLst/>
                <a:latin typeface="Söhne Mono"/>
              </a:rPr>
              <a:t>] &gt; A[largest]: </a:t>
            </a:r>
            <a:r>
              <a:rPr lang="he-IL" b="0" i="0" dirty="0">
                <a:effectLst/>
                <a:latin typeface="Söhne Mono"/>
              </a:rPr>
              <a:t>			</a:t>
            </a:r>
            <a:r>
              <a:rPr lang="en-US" b="0" i="0" dirty="0">
                <a:effectLst/>
                <a:latin typeface="Söhne Mono"/>
              </a:rPr>
              <a:t>largest = </a:t>
            </a:r>
            <a:r>
              <a:rPr lang="en-US" b="0" i="0" dirty="0" err="1">
                <a:effectLst/>
                <a:latin typeface="Söhne Mono"/>
              </a:rPr>
              <a:t>right_child</a:t>
            </a:r>
            <a:r>
              <a:rPr lang="en-US" b="0" i="0" dirty="0">
                <a:effectLst/>
                <a:latin typeface="Söhne Mono"/>
              </a:rPr>
              <a:t> </a:t>
            </a:r>
            <a:endParaRPr lang="he-IL" b="0" i="0" dirty="0">
              <a:effectLst/>
              <a:latin typeface="Söhne Mono"/>
            </a:endParaRPr>
          </a:p>
          <a:p>
            <a:pPr algn="l" rtl="0"/>
            <a:endParaRPr lang="he-IL" b="0" i="0" dirty="0">
              <a:effectLst/>
              <a:latin typeface="Söhne Mono"/>
            </a:endParaRPr>
          </a:p>
          <a:p>
            <a:pPr algn="l" rtl="0"/>
            <a:r>
              <a:rPr lang="he-IL" dirty="0">
                <a:latin typeface="Söhne Mono"/>
              </a:rPr>
              <a:t>	</a:t>
            </a:r>
            <a:r>
              <a:rPr lang="en-US" b="0" i="0" dirty="0">
                <a:effectLst/>
                <a:latin typeface="Söhne Mono"/>
              </a:rPr>
              <a:t>if largest != </a:t>
            </a:r>
            <a:r>
              <a:rPr lang="en-US" b="0" i="0" dirty="0" err="1">
                <a:effectLst/>
                <a:latin typeface="Söhne Mono"/>
              </a:rPr>
              <a:t>i</a:t>
            </a:r>
            <a:r>
              <a:rPr lang="en-US" b="0" i="0" dirty="0">
                <a:effectLst/>
                <a:latin typeface="Söhne Mono"/>
              </a:rPr>
              <a:t>: </a:t>
            </a:r>
            <a:endParaRPr lang="he-IL" b="0" i="0" dirty="0">
              <a:effectLst/>
              <a:latin typeface="Söhne Mono"/>
            </a:endParaRPr>
          </a:p>
          <a:p>
            <a:pPr algn="l" rtl="0"/>
            <a:r>
              <a:rPr lang="he-IL" dirty="0">
                <a:latin typeface="Söhne Mono"/>
              </a:rPr>
              <a:t>		</a:t>
            </a:r>
            <a:r>
              <a:rPr lang="en-US" b="0" i="0" dirty="0">
                <a:effectLst/>
                <a:latin typeface="Söhne Mono"/>
              </a:rPr>
              <a:t>swap A[</a:t>
            </a:r>
            <a:r>
              <a:rPr lang="en-US" b="0" i="0" dirty="0" err="1">
                <a:effectLst/>
                <a:latin typeface="Söhne Mono"/>
              </a:rPr>
              <a:t>i</a:t>
            </a:r>
            <a:r>
              <a:rPr lang="en-US" b="0" i="0" dirty="0">
                <a:effectLst/>
                <a:latin typeface="Söhne Mono"/>
              </a:rPr>
              <a:t>] with A[largest] </a:t>
            </a:r>
            <a:endParaRPr lang="he-IL" b="0" i="0" dirty="0">
              <a:effectLst/>
              <a:latin typeface="Söhne Mono"/>
            </a:endParaRPr>
          </a:p>
          <a:p>
            <a:pPr algn="l" rtl="0"/>
            <a:r>
              <a:rPr lang="he-IL" dirty="0">
                <a:latin typeface="Söhne Mono"/>
              </a:rPr>
              <a:t>		</a:t>
            </a:r>
            <a:r>
              <a:rPr lang="en-US" b="0" i="0" dirty="0">
                <a:effectLst/>
                <a:latin typeface="Söhne Mono"/>
              </a:rPr>
              <a:t>Max-</a:t>
            </a:r>
            <a:r>
              <a:rPr lang="en-US" b="0" i="0" dirty="0" err="1">
                <a:effectLst/>
                <a:latin typeface="Söhne Mono"/>
              </a:rPr>
              <a:t>Heapify</a:t>
            </a:r>
            <a:r>
              <a:rPr lang="en-US" b="0" i="0" dirty="0">
                <a:effectLst/>
                <a:latin typeface="Söhne Mono"/>
              </a:rPr>
              <a:t>(A, largest)</a:t>
            </a:r>
            <a:endParaRPr lang="en-IL" dirty="0"/>
          </a:p>
        </p:txBody>
      </p:sp>
      <p:sp>
        <p:nvSpPr>
          <p:cNvPr id="3" name="TextBox 2">
            <a:extLst>
              <a:ext uri="{FF2B5EF4-FFF2-40B4-BE49-F238E27FC236}">
                <a16:creationId xmlns:a16="http://schemas.microsoft.com/office/drawing/2014/main" id="{A2CF5EF3-AFB6-E3BE-5011-BE1BBBCC6CA5}"/>
              </a:ext>
            </a:extLst>
          </p:cNvPr>
          <p:cNvSpPr txBox="1"/>
          <p:nvPr/>
        </p:nvSpPr>
        <p:spPr>
          <a:xfrm>
            <a:off x="7171038" y="640912"/>
            <a:ext cx="4294522" cy="738664"/>
          </a:xfrm>
          <a:prstGeom prst="rect">
            <a:avLst/>
          </a:prstGeom>
          <a:noFill/>
        </p:spPr>
        <p:txBody>
          <a:bodyPr wrap="square" rtlCol="1">
            <a:spAutoFit/>
          </a:bodyPr>
          <a:lstStyle/>
          <a:p>
            <a:pPr algn="r" fontAlgn="base">
              <a:spcBef>
                <a:spcPct val="0"/>
              </a:spcBef>
              <a:spcAft>
                <a:spcPct val="0"/>
              </a:spcAft>
              <a:defRPr/>
            </a:pPr>
            <a:r>
              <a:rPr lang="he-IL" sz="4200" b="1" kern="0" dirty="0">
                <a:solidFill>
                  <a:srgbClr val="006633"/>
                </a:solidFill>
                <a:latin typeface="Garamond"/>
                <a:ea typeface="+mj-ea"/>
                <a:cs typeface="Arial"/>
              </a:rPr>
              <a:t>פתרון שאלה 2.2.</a:t>
            </a:r>
            <a:endParaRPr lang="en-US" sz="4200" b="1" kern="0" dirty="0">
              <a:solidFill>
                <a:srgbClr val="006633"/>
              </a:solidFill>
              <a:latin typeface="Garamond"/>
              <a:ea typeface="+mj-ea"/>
              <a:cs typeface="Arial"/>
            </a:endParaRPr>
          </a:p>
        </p:txBody>
      </p:sp>
    </p:spTree>
    <p:extLst>
      <p:ext uri="{BB962C8B-B14F-4D97-AF65-F5344CB8AC3E}">
        <p14:creationId xmlns:p14="http://schemas.microsoft.com/office/powerpoint/2010/main" val="146286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B5EC2F-3CF0-A40A-ED3F-7164DDC74817}"/>
              </a:ext>
            </a:extLst>
          </p:cNvPr>
          <p:cNvSpPr txBox="1"/>
          <p:nvPr/>
        </p:nvSpPr>
        <p:spPr>
          <a:xfrm>
            <a:off x="2730843" y="414372"/>
            <a:ext cx="8718241" cy="1384995"/>
          </a:xfrm>
          <a:prstGeom prst="rect">
            <a:avLst/>
          </a:prstGeom>
          <a:noFill/>
        </p:spPr>
        <p:txBody>
          <a:bodyPr wrap="square" rtlCol="1">
            <a:spAutoFit/>
          </a:bodyPr>
          <a:lstStyle/>
          <a:p>
            <a:pPr fontAlgn="base">
              <a:spcBef>
                <a:spcPct val="0"/>
              </a:spcBef>
              <a:spcAft>
                <a:spcPct val="0"/>
              </a:spcAft>
              <a:defRPr/>
            </a:pPr>
            <a:r>
              <a:rPr lang="he-IL" sz="4200" b="1" kern="0" dirty="0">
                <a:solidFill>
                  <a:srgbClr val="006633"/>
                </a:solidFill>
                <a:latin typeface="Garamond"/>
                <a:ea typeface="+mj-ea"/>
                <a:cs typeface="Arial"/>
              </a:rPr>
              <a:t>שאלה</a:t>
            </a:r>
            <a:r>
              <a:rPr lang="ru-RU" sz="4200" b="1" kern="0" dirty="0">
                <a:solidFill>
                  <a:srgbClr val="006633"/>
                </a:solidFill>
                <a:latin typeface="Garamond"/>
                <a:ea typeface="+mj-ea"/>
                <a:cs typeface="Arial"/>
              </a:rPr>
              <a:t> </a:t>
            </a:r>
            <a:r>
              <a:rPr lang="he-IL" sz="4200" b="1" kern="0" dirty="0">
                <a:solidFill>
                  <a:srgbClr val="006633"/>
                </a:solidFill>
                <a:latin typeface="Garamond"/>
                <a:ea typeface="+mj-ea"/>
                <a:cs typeface="Arial"/>
              </a:rPr>
              <a:t> 3 (מעוד א 5.02.2019)</a:t>
            </a:r>
            <a:endParaRPr lang="en-IL" sz="4200" b="1" kern="0" dirty="0">
              <a:solidFill>
                <a:srgbClr val="006633"/>
              </a:solidFill>
              <a:latin typeface="Garamond"/>
              <a:ea typeface="+mj-ea"/>
              <a:cs typeface="Arial"/>
            </a:endParaRPr>
          </a:p>
          <a:p>
            <a:pPr algn="r" fontAlgn="base">
              <a:spcBef>
                <a:spcPct val="0"/>
              </a:spcBef>
              <a:spcAft>
                <a:spcPct val="0"/>
              </a:spcAft>
              <a:defRPr/>
            </a:pPr>
            <a:endParaRPr lang="en-US" sz="4200" b="1" kern="0" dirty="0">
              <a:solidFill>
                <a:srgbClr val="006633"/>
              </a:solidFill>
              <a:latin typeface="Garamond"/>
              <a:ea typeface="+mj-ea"/>
              <a:cs typeface="Arial"/>
            </a:endParaRPr>
          </a:p>
        </p:txBody>
      </p:sp>
      <p:sp>
        <p:nvSpPr>
          <p:cNvPr id="4" name="TextBox 3">
            <a:extLst>
              <a:ext uri="{FF2B5EF4-FFF2-40B4-BE49-F238E27FC236}">
                <a16:creationId xmlns:a16="http://schemas.microsoft.com/office/drawing/2014/main" id="{826472D5-C64A-F9FF-5AFD-2F71DA8E954D}"/>
              </a:ext>
            </a:extLst>
          </p:cNvPr>
          <p:cNvSpPr txBox="1"/>
          <p:nvPr/>
        </p:nvSpPr>
        <p:spPr>
          <a:xfrm>
            <a:off x="1195002" y="2039517"/>
            <a:ext cx="9801996" cy="1394997"/>
          </a:xfrm>
          <a:prstGeom prst="rect">
            <a:avLst/>
          </a:prstGeom>
          <a:noFill/>
        </p:spPr>
        <p:txBody>
          <a:bodyPr wrap="square">
            <a:spAutoFit/>
          </a:bodyPr>
          <a:lstStyle/>
          <a:p>
            <a:pPr algn="just" rtl="0">
              <a:lnSpc>
                <a:spcPct val="107000"/>
              </a:lnSpc>
              <a:spcAft>
                <a:spcPts val="800"/>
              </a:spcAft>
            </a:pPr>
            <a:r>
              <a:rPr lang="en-US" sz="2000" dirty="0"/>
              <a:t>Consider a heap with n elements. Modify ⌊𝑛/4⌋ of the leaves in such a way that after the modification, it is possible that the heap is no longer a valid heap. Propose (in words) an efficient algorithm for repairing the heap in the worst-case scenario. What is the time complexity of the algorithm you proposed?</a:t>
            </a:r>
            <a:endParaRPr lang="en-IL" sz="2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903170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B5EC2F-3CF0-A40A-ED3F-7164DDC74817}"/>
              </a:ext>
            </a:extLst>
          </p:cNvPr>
          <p:cNvSpPr txBox="1"/>
          <p:nvPr/>
        </p:nvSpPr>
        <p:spPr>
          <a:xfrm>
            <a:off x="2730843" y="414372"/>
            <a:ext cx="8718241" cy="1384995"/>
          </a:xfrm>
          <a:prstGeom prst="rect">
            <a:avLst/>
          </a:prstGeom>
          <a:noFill/>
        </p:spPr>
        <p:txBody>
          <a:bodyPr wrap="square" rtlCol="1">
            <a:spAutoFit/>
          </a:bodyPr>
          <a:lstStyle/>
          <a:p>
            <a:pPr fontAlgn="base">
              <a:spcBef>
                <a:spcPct val="0"/>
              </a:spcBef>
              <a:spcAft>
                <a:spcPct val="0"/>
              </a:spcAft>
              <a:defRPr/>
            </a:pPr>
            <a:r>
              <a:rPr lang="he-IL" sz="4200" b="1" kern="0" dirty="0">
                <a:solidFill>
                  <a:srgbClr val="006633"/>
                </a:solidFill>
                <a:latin typeface="Garamond"/>
                <a:ea typeface="+mj-ea"/>
                <a:cs typeface="Arial"/>
              </a:rPr>
              <a:t>פתרון שאלה</a:t>
            </a:r>
            <a:r>
              <a:rPr lang="ru-RU" sz="4200" b="1" kern="0" dirty="0">
                <a:solidFill>
                  <a:srgbClr val="006633"/>
                </a:solidFill>
                <a:latin typeface="Garamond"/>
                <a:ea typeface="+mj-ea"/>
                <a:cs typeface="Arial"/>
              </a:rPr>
              <a:t> </a:t>
            </a:r>
            <a:r>
              <a:rPr lang="he-IL" sz="4200" b="1" kern="0" dirty="0">
                <a:solidFill>
                  <a:srgbClr val="006633"/>
                </a:solidFill>
                <a:latin typeface="Garamond"/>
                <a:ea typeface="+mj-ea"/>
                <a:cs typeface="Arial"/>
              </a:rPr>
              <a:t> 3 (מעוד א 5.02.2019)</a:t>
            </a:r>
            <a:endParaRPr lang="en-IL" sz="4200" b="1" kern="0" dirty="0">
              <a:solidFill>
                <a:srgbClr val="006633"/>
              </a:solidFill>
              <a:latin typeface="Garamond"/>
              <a:ea typeface="+mj-ea"/>
              <a:cs typeface="Arial"/>
            </a:endParaRPr>
          </a:p>
          <a:p>
            <a:pPr algn="r" fontAlgn="base">
              <a:spcBef>
                <a:spcPct val="0"/>
              </a:spcBef>
              <a:spcAft>
                <a:spcPct val="0"/>
              </a:spcAft>
              <a:defRPr/>
            </a:pPr>
            <a:endParaRPr lang="en-US" sz="4200" b="1" kern="0" dirty="0">
              <a:solidFill>
                <a:srgbClr val="006633"/>
              </a:solidFill>
              <a:latin typeface="Garamond"/>
              <a:ea typeface="+mj-ea"/>
              <a:cs typeface="Arial"/>
            </a:endParaRPr>
          </a:p>
        </p:txBody>
      </p:sp>
      <p:pic>
        <p:nvPicPr>
          <p:cNvPr id="6" name="image18.png">
            <a:extLst>
              <a:ext uri="{FF2B5EF4-FFF2-40B4-BE49-F238E27FC236}">
                <a16:creationId xmlns:a16="http://schemas.microsoft.com/office/drawing/2014/main" id="{E1D00F9F-543F-97CA-F12B-3FEA1DD76F2D}"/>
              </a:ext>
            </a:extLst>
          </p:cNvPr>
          <p:cNvPicPr/>
          <p:nvPr/>
        </p:nvPicPr>
        <p:blipFill>
          <a:blip r:embed="rId4"/>
          <a:srcRect l="5062" t="60669"/>
          <a:stretch>
            <a:fillRect/>
          </a:stretch>
        </p:blipFill>
        <p:spPr>
          <a:xfrm>
            <a:off x="1992192" y="1962649"/>
            <a:ext cx="8718241" cy="1459135"/>
          </a:xfrm>
          <a:prstGeom prst="rect">
            <a:avLst/>
          </a:prstGeom>
          <a:ln/>
        </p:spPr>
      </p:pic>
    </p:spTree>
    <p:extLst>
      <p:ext uri="{BB962C8B-B14F-4D97-AF65-F5344CB8AC3E}">
        <p14:creationId xmlns:p14="http://schemas.microsoft.com/office/powerpoint/2010/main" val="2824082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B5EC2F-3CF0-A40A-ED3F-7164DDC74817}"/>
              </a:ext>
            </a:extLst>
          </p:cNvPr>
          <p:cNvSpPr txBox="1"/>
          <p:nvPr/>
        </p:nvSpPr>
        <p:spPr>
          <a:xfrm>
            <a:off x="2730843" y="414372"/>
            <a:ext cx="8718241" cy="1384995"/>
          </a:xfrm>
          <a:prstGeom prst="rect">
            <a:avLst/>
          </a:prstGeom>
          <a:noFill/>
        </p:spPr>
        <p:txBody>
          <a:bodyPr wrap="square" rtlCol="1">
            <a:spAutoFit/>
          </a:bodyPr>
          <a:lstStyle/>
          <a:p>
            <a:pPr fontAlgn="base">
              <a:spcBef>
                <a:spcPct val="0"/>
              </a:spcBef>
              <a:spcAft>
                <a:spcPct val="0"/>
              </a:spcAft>
              <a:defRPr/>
            </a:pPr>
            <a:r>
              <a:rPr lang="he-IL" sz="4200" b="1" kern="0" dirty="0">
                <a:solidFill>
                  <a:srgbClr val="006633"/>
                </a:solidFill>
                <a:latin typeface="Garamond"/>
                <a:ea typeface="+mj-ea"/>
                <a:cs typeface="Arial"/>
              </a:rPr>
              <a:t>שאלה</a:t>
            </a:r>
            <a:r>
              <a:rPr lang="ru-RU" sz="4200" b="1" kern="0" dirty="0">
                <a:solidFill>
                  <a:srgbClr val="006633"/>
                </a:solidFill>
                <a:latin typeface="Garamond"/>
                <a:ea typeface="+mj-ea"/>
                <a:cs typeface="Arial"/>
              </a:rPr>
              <a:t> </a:t>
            </a:r>
            <a:r>
              <a:rPr lang="he-IL" sz="4200" b="1" kern="0" dirty="0">
                <a:solidFill>
                  <a:srgbClr val="006633"/>
                </a:solidFill>
                <a:latin typeface="Garamond"/>
                <a:ea typeface="+mj-ea"/>
                <a:cs typeface="Arial"/>
              </a:rPr>
              <a:t> </a:t>
            </a:r>
            <a:r>
              <a:rPr lang="en-US" sz="4200" b="1" kern="0" dirty="0">
                <a:solidFill>
                  <a:srgbClr val="006633"/>
                </a:solidFill>
                <a:latin typeface="Garamond"/>
                <a:ea typeface="+mj-ea"/>
                <a:cs typeface="Arial"/>
              </a:rPr>
              <a:t>4</a:t>
            </a:r>
            <a:r>
              <a:rPr lang="he-IL" sz="4200" b="1" kern="0" dirty="0">
                <a:solidFill>
                  <a:srgbClr val="006633"/>
                </a:solidFill>
                <a:latin typeface="Garamond"/>
                <a:ea typeface="+mj-ea"/>
                <a:cs typeface="Arial"/>
              </a:rPr>
              <a:t> (מעוד א 5.02.2019)</a:t>
            </a:r>
            <a:endParaRPr lang="en-IL" sz="4200" b="1" kern="0" dirty="0">
              <a:solidFill>
                <a:srgbClr val="006633"/>
              </a:solidFill>
              <a:latin typeface="Garamond"/>
              <a:ea typeface="+mj-ea"/>
              <a:cs typeface="Arial"/>
            </a:endParaRPr>
          </a:p>
          <a:p>
            <a:pPr algn="r" fontAlgn="base">
              <a:spcBef>
                <a:spcPct val="0"/>
              </a:spcBef>
              <a:spcAft>
                <a:spcPct val="0"/>
              </a:spcAft>
              <a:defRPr/>
            </a:pPr>
            <a:endParaRPr lang="en-US" sz="4200" b="1" kern="0" dirty="0">
              <a:solidFill>
                <a:srgbClr val="006633"/>
              </a:solidFill>
              <a:latin typeface="Garamond"/>
              <a:ea typeface="+mj-ea"/>
              <a:cs typeface="Arial"/>
            </a:endParaRPr>
          </a:p>
        </p:txBody>
      </p:sp>
      <p:sp>
        <p:nvSpPr>
          <p:cNvPr id="4" name="TextBox 3">
            <a:extLst>
              <a:ext uri="{FF2B5EF4-FFF2-40B4-BE49-F238E27FC236}">
                <a16:creationId xmlns:a16="http://schemas.microsoft.com/office/drawing/2014/main" id="{826472D5-C64A-F9FF-5AFD-2F71DA8E954D}"/>
              </a:ext>
            </a:extLst>
          </p:cNvPr>
          <p:cNvSpPr txBox="1"/>
          <p:nvPr/>
        </p:nvSpPr>
        <p:spPr>
          <a:xfrm>
            <a:off x="1099752" y="1632979"/>
            <a:ext cx="9801996" cy="1065676"/>
          </a:xfrm>
          <a:prstGeom prst="rect">
            <a:avLst/>
          </a:prstGeom>
          <a:noFill/>
        </p:spPr>
        <p:txBody>
          <a:bodyPr wrap="square">
            <a:spAutoFit/>
          </a:bodyPr>
          <a:lstStyle/>
          <a:p>
            <a:pPr algn="just" rtl="0">
              <a:lnSpc>
                <a:spcPct val="107000"/>
              </a:lnSpc>
              <a:spcAft>
                <a:spcPts val="800"/>
              </a:spcAft>
            </a:pPr>
            <a:r>
              <a:rPr lang="en-US" sz="2000" dirty="0"/>
              <a:t>Given a minimum heap implemented using an array, where all elements in the heap are distinct and for every node in the heap, its left child is smaller than its right child. Is the array necessarily sorted? (Provide an answer with an example).</a:t>
            </a:r>
            <a:endParaRPr lang="en-IL" sz="2000" dirty="0"/>
          </a:p>
        </p:txBody>
      </p:sp>
    </p:spTree>
    <p:extLst>
      <p:ext uri="{BB962C8B-B14F-4D97-AF65-F5344CB8AC3E}">
        <p14:creationId xmlns:p14="http://schemas.microsoft.com/office/powerpoint/2010/main" val="1692231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B5EC2F-3CF0-A40A-ED3F-7164DDC74817}"/>
              </a:ext>
            </a:extLst>
          </p:cNvPr>
          <p:cNvSpPr txBox="1"/>
          <p:nvPr/>
        </p:nvSpPr>
        <p:spPr>
          <a:xfrm>
            <a:off x="2730843" y="414372"/>
            <a:ext cx="8718241" cy="1384995"/>
          </a:xfrm>
          <a:prstGeom prst="rect">
            <a:avLst/>
          </a:prstGeom>
          <a:noFill/>
        </p:spPr>
        <p:txBody>
          <a:bodyPr wrap="square" rtlCol="1">
            <a:spAutoFit/>
          </a:bodyPr>
          <a:lstStyle/>
          <a:p>
            <a:pPr fontAlgn="base">
              <a:spcBef>
                <a:spcPct val="0"/>
              </a:spcBef>
              <a:spcAft>
                <a:spcPct val="0"/>
              </a:spcAft>
              <a:defRPr/>
            </a:pPr>
            <a:r>
              <a:rPr lang="he-IL" sz="4200" b="1" kern="0" dirty="0">
                <a:solidFill>
                  <a:srgbClr val="006633"/>
                </a:solidFill>
                <a:latin typeface="Garamond"/>
                <a:ea typeface="+mj-ea"/>
                <a:cs typeface="Arial"/>
              </a:rPr>
              <a:t>פתרון שאלה</a:t>
            </a:r>
            <a:r>
              <a:rPr lang="ru-RU" sz="4200" b="1" kern="0" dirty="0">
                <a:solidFill>
                  <a:srgbClr val="006633"/>
                </a:solidFill>
                <a:latin typeface="Garamond"/>
                <a:ea typeface="+mj-ea"/>
                <a:cs typeface="Arial"/>
              </a:rPr>
              <a:t> </a:t>
            </a:r>
            <a:r>
              <a:rPr lang="he-IL" sz="4200" b="1" kern="0" dirty="0">
                <a:solidFill>
                  <a:srgbClr val="006633"/>
                </a:solidFill>
                <a:latin typeface="Garamond"/>
                <a:ea typeface="+mj-ea"/>
                <a:cs typeface="Arial"/>
              </a:rPr>
              <a:t> </a:t>
            </a:r>
            <a:r>
              <a:rPr lang="en-US" sz="4200" b="1" kern="0" dirty="0">
                <a:solidFill>
                  <a:srgbClr val="006633"/>
                </a:solidFill>
                <a:latin typeface="Garamond"/>
                <a:ea typeface="+mj-ea"/>
                <a:cs typeface="Arial"/>
              </a:rPr>
              <a:t>4</a:t>
            </a:r>
            <a:r>
              <a:rPr lang="he-IL" sz="4200" b="1" kern="0" dirty="0">
                <a:solidFill>
                  <a:srgbClr val="006633"/>
                </a:solidFill>
                <a:latin typeface="Garamond"/>
                <a:ea typeface="+mj-ea"/>
                <a:cs typeface="Arial"/>
              </a:rPr>
              <a:t> (מעוד א 5.02.2019)</a:t>
            </a:r>
            <a:endParaRPr lang="en-IL" sz="4200" b="1" kern="0" dirty="0">
              <a:solidFill>
                <a:srgbClr val="006633"/>
              </a:solidFill>
              <a:latin typeface="Garamond"/>
              <a:ea typeface="+mj-ea"/>
              <a:cs typeface="Arial"/>
            </a:endParaRPr>
          </a:p>
          <a:p>
            <a:pPr algn="r" fontAlgn="base">
              <a:spcBef>
                <a:spcPct val="0"/>
              </a:spcBef>
              <a:spcAft>
                <a:spcPct val="0"/>
              </a:spcAft>
              <a:defRPr/>
            </a:pPr>
            <a:endParaRPr lang="en-US" sz="4200" b="1" kern="0" dirty="0">
              <a:solidFill>
                <a:srgbClr val="006633"/>
              </a:solidFill>
              <a:latin typeface="Garamond"/>
              <a:ea typeface="+mj-ea"/>
              <a:cs typeface="Arial"/>
            </a:endParaRPr>
          </a:p>
        </p:txBody>
      </p:sp>
      <p:pic>
        <p:nvPicPr>
          <p:cNvPr id="3" name="image20.png">
            <a:extLst>
              <a:ext uri="{FF2B5EF4-FFF2-40B4-BE49-F238E27FC236}">
                <a16:creationId xmlns:a16="http://schemas.microsoft.com/office/drawing/2014/main" id="{3FE66B38-054C-3054-4FA7-99B5B0399F00}"/>
              </a:ext>
            </a:extLst>
          </p:cNvPr>
          <p:cNvPicPr/>
          <p:nvPr/>
        </p:nvPicPr>
        <p:blipFill>
          <a:blip r:embed="rId4"/>
          <a:srcRect l="29687" t="42351" r="31368" b="6882"/>
          <a:stretch>
            <a:fillRect/>
          </a:stretch>
        </p:blipFill>
        <p:spPr>
          <a:xfrm>
            <a:off x="1312862" y="1799367"/>
            <a:ext cx="6385397" cy="3837219"/>
          </a:xfrm>
          <a:prstGeom prst="rect">
            <a:avLst/>
          </a:prstGeom>
          <a:ln/>
        </p:spPr>
      </p:pic>
      <p:sp>
        <p:nvSpPr>
          <p:cNvPr id="6" name="TextBox 5">
            <a:extLst>
              <a:ext uri="{FF2B5EF4-FFF2-40B4-BE49-F238E27FC236}">
                <a16:creationId xmlns:a16="http://schemas.microsoft.com/office/drawing/2014/main" id="{3235A2BF-4D64-16F2-4911-3C4719B84611}"/>
              </a:ext>
            </a:extLst>
          </p:cNvPr>
          <p:cNvSpPr txBox="1"/>
          <p:nvPr/>
        </p:nvSpPr>
        <p:spPr>
          <a:xfrm>
            <a:off x="7889789" y="1831718"/>
            <a:ext cx="3367764" cy="467629"/>
          </a:xfrm>
          <a:prstGeom prst="rect">
            <a:avLst/>
          </a:prstGeom>
          <a:noFill/>
        </p:spPr>
        <p:txBody>
          <a:bodyPr wrap="square">
            <a:spAutoFit/>
          </a:bodyPr>
          <a:lstStyle/>
          <a:p>
            <a:pPr algn="r" rtl="1">
              <a:lnSpc>
                <a:spcPct val="107000"/>
              </a:lnSpc>
              <a:spcAft>
                <a:spcPts val="800"/>
              </a:spcAft>
            </a:pPr>
            <a:r>
              <a:rPr lang="he-IL" sz="2400" u="sng" dirty="0">
                <a:effectLst/>
                <a:latin typeface="Calibri" panose="020F0502020204030204" pitchFamily="34" charset="0"/>
                <a:ea typeface="Calibri" panose="020F0502020204030204" pitchFamily="34" charset="0"/>
              </a:rPr>
              <a:t>פתרון:</a:t>
            </a:r>
            <a:r>
              <a:rPr lang="he-IL" sz="2400" dirty="0">
                <a:effectLst/>
                <a:latin typeface="Calibri" panose="020F0502020204030204" pitchFamily="34" charset="0"/>
                <a:ea typeface="Calibri" panose="020F0502020204030204" pitchFamily="34" charset="0"/>
              </a:rPr>
              <a:t> </a:t>
            </a:r>
            <a:r>
              <a:rPr lang="he-IL" sz="2400" dirty="0">
                <a:effectLst/>
                <a:highlight>
                  <a:srgbClr val="FFFF00"/>
                </a:highlight>
                <a:latin typeface="Calibri" panose="020F0502020204030204" pitchFamily="34" charset="0"/>
                <a:ea typeface="Calibri" panose="020F0502020204030204" pitchFamily="34" charset="0"/>
              </a:rPr>
              <a:t>המערך לא ממוין</a:t>
            </a:r>
            <a:endParaRPr lang="en-IL"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020471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06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4" name="Rectangle 23"/>
          <p:cNvSpPr/>
          <p:nvPr/>
        </p:nvSpPr>
        <p:spPr>
          <a:xfrm>
            <a:off x="3586342" y="274108"/>
            <a:ext cx="5101076" cy="584775"/>
          </a:xfrm>
          <a:prstGeom prst="rect">
            <a:avLst/>
          </a:prstGeom>
        </p:spPr>
        <p:txBody>
          <a:bodyPr wrap="none">
            <a:spAutoFit/>
          </a:bodyPr>
          <a:lstStyle/>
          <a:p>
            <a:pPr lvl="0"/>
            <a:r>
              <a:rPr lang="he-IL" sz="3200" u="sng" dirty="0">
                <a:solidFill>
                  <a:schemeClr val="accent6">
                    <a:lumMod val="50000"/>
                  </a:schemeClr>
                </a:solidFill>
                <a:latin typeface="Calibri" panose="020F0502020204030204" pitchFamily="34" charset="0"/>
                <a:ea typeface="Calibri" panose="020F0502020204030204" pitchFamily="34" charset="0"/>
              </a:rPr>
              <a:t>ערימה (ערימה בינארית)  </a:t>
            </a:r>
            <a:r>
              <a:rPr lang="en-US" sz="3200" u="sng" dirty="0">
                <a:solidFill>
                  <a:schemeClr val="accent6">
                    <a:lumMod val="50000"/>
                  </a:schemeClr>
                </a:solidFill>
                <a:latin typeface="Calibri" panose="020F0502020204030204" pitchFamily="34" charset="0"/>
                <a:ea typeface="Calibri" panose="020F0502020204030204" pitchFamily="34" charset="0"/>
              </a:rPr>
              <a:t>Heap</a:t>
            </a:r>
          </a:p>
        </p:txBody>
      </p:sp>
      <p:sp>
        <p:nvSpPr>
          <p:cNvPr id="46" name="Rectangle 45"/>
          <p:cNvSpPr/>
          <p:nvPr/>
        </p:nvSpPr>
        <p:spPr>
          <a:xfrm>
            <a:off x="914400" y="1427984"/>
            <a:ext cx="10168128" cy="1600182"/>
          </a:xfrm>
          <a:prstGeom prst="rect">
            <a:avLst/>
          </a:prstGeom>
        </p:spPr>
        <p:txBody>
          <a:bodyPr wrap="square">
            <a:spAutoFit/>
          </a:bodyPr>
          <a:lstStyle/>
          <a:p>
            <a:pPr algn="l">
              <a:lnSpc>
                <a:spcPct val="107000"/>
              </a:lnSpc>
              <a:spcAft>
                <a:spcPts val="800"/>
              </a:spcAft>
            </a:pPr>
            <a:r>
              <a:rPr lang="en-US" sz="2000" dirty="0">
                <a:latin typeface="Calibri" panose="020F0502020204030204" pitchFamily="34" charset="0"/>
              </a:rPr>
              <a:t>Heap - (binary) is a data structure, which can be seen as an array, where each node in the binary tree corresponds to an element in the array where the value contained in the node is stored.</a:t>
            </a:r>
          </a:p>
          <a:p>
            <a:pPr algn="l">
              <a:lnSpc>
                <a:spcPct val="107000"/>
              </a:lnSpc>
              <a:spcAft>
                <a:spcPts val="800"/>
              </a:spcAft>
            </a:pPr>
            <a:r>
              <a:rPr lang="en-US" sz="2000" dirty="0">
                <a:latin typeface="Calibri" panose="020F0502020204030204" pitchFamily="34" charset="0"/>
              </a:rPr>
              <a:t>Max Heap - every path from the root to a leaf is non-decreasing.</a:t>
            </a:r>
          </a:p>
          <a:p>
            <a:pPr algn="l">
              <a:lnSpc>
                <a:spcPct val="107000"/>
              </a:lnSpc>
              <a:spcAft>
                <a:spcPts val="800"/>
              </a:spcAft>
            </a:pPr>
            <a:r>
              <a:rPr lang="en-US" sz="2000" dirty="0">
                <a:latin typeface="Calibri" panose="020F0502020204030204" pitchFamily="34" charset="0"/>
              </a:rPr>
              <a:t>Min Heap - every path from the root to a leaf is non-increasing.</a:t>
            </a:r>
          </a:p>
        </p:txBody>
      </p:sp>
      <p:pic>
        <p:nvPicPr>
          <p:cNvPr id="2053" name="Picture 20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5104" y="3267455"/>
            <a:ext cx="4060251" cy="2610161"/>
          </a:xfrm>
          <a:prstGeom prst="rect">
            <a:avLst/>
          </a:prstGeom>
        </p:spPr>
      </p:pic>
      <p:pic>
        <p:nvPicPr>
          <p:cNvPr id="2054" name="Picture 205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3862" y="3267454"/>
            <a:ext cx="3918001" cy="2610161"/>
          </a:xfrm>
          <a:prstGeom prst="rect">
            <a:avLst/>
          </a:prstGeom>
        </p:spPr>
      </p:pic>
    </p:spTree>
    <p:extLst>
      <p:ext uri="{BB962C8B-B14F-4D97-AF65-F5344CB8AC3E}">
        <p14:creationId xmlns:p14="http://schemas.microsoft.com/office/powerpoint/2010/main" val="142167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1" name="תמונה 3" descr="C:\Users\victoria\AppData\Local\Microsoft\Windows\INetCache\Content.MSO\345F9C8B.tmp"/>
          <p:cNvPicPr/>
          <p:nvPr/>
        </p:nvPicPr>
        <p:blipFill rotWithShape="1">
          <a:blip r:embed="rId4">
            <a:extLst>
              <a:ext uri="{28A0092B-C50C-407E-A947-70E740481C1C}">
                <a14:useLocalDpi xmlns:a14="http://schemas.microsoft.com/office/drawing/2010/main" val="0"/>
              </a:ext>
            </a:extLst>
          </a:blip>
          <a:srcRect l="6944" r="25174" b="34722"/>
          <a:stretch/>
        </p:blipFill>
        <p:spPr bwMode="auto">
          <a:xfrm>
            <a:off x="6044185" y="1880715"/>
            <a:ext cx="4061841" cy="2969345"/>
          </a:xfrm>
          <a:prstGeom prst="rect">
            <a:avLst/>
          </a:prstGeom>
          <a:noFill/>
          <a:ln>
            <a:noFill/>
          </a:ln>
          <a:extLst>
            <a:ext uri="{53640926-AAD7-44D8-BBD7-CCE9431645EC}">
              <a14:shadowObscured xmlns:a14="http://schemas.microsoft.com/office/drawing/2010/main"/>
            </a:ext>
          </a:extLst>
        </p:spPr>
      </p:pic>
      <p:graphicFrame>
        <p:nvGraphicFramePr>
          <p:cNvPr id="22" name="Table 21"/>
          <p:cNvGraphicFramePr>
            <a:graphicFrameLocks noGrp="1"/>
          </p:cNvGraphicFramePr>
          <p:nvPr>
            <p:extLst>
              <p:ext uri="{D42A27DB-BD31-4B8C-83A1-F6EECF244321}">
                <p14:modId xmlns:p14="http://schemas.microsoft.com/office/powerpoint/2010/main" val="3292944898"/>
              </p:ext>
            </p:extLst>
          </p:nvPr>
        </p:nvGraphicFramePr>
        <p:xfrm>
          <a:off x="4023362" y="4874273"/>
          <a:ext cx="7723630" cy="529972"/>
        </p:xfrm>
        <a:graphic>
          <a:graphicData uri="http://schemas.openxmlformats.org/drawingml/2006/table">
            <a:tbl>
              <a:tblPr rtl="1" firstRow="1" firstCol="1" bandRow="1">
                <a:tableStyleId>{616DA210-FB5B-4158-B5E0-FEB733F419BA}</a:tableStyleId>
              </a:tblPr>
              <a:tblGrid>
                <a:gridCol w="600360">
                  <a:extLst>
                    <a:ext uri="{9D8B030D-6E8A-4147-A177-3AD203B41FA5}">
                      <a16:colId xmlns:a16="http://schemas.microsoft.com/office/drawing/2014/main" val="2219835795"/>
                    </a:ext>
                  </a:extLst>
                </a:gridCol>
                <a:gridCol w="600360">
                  <a:extLst>
                    <a:ext uri="{9D8B030D-6E8A-4147-A177-3AD203B41FA5}">
                      <a16:colId xmlns:a16="http://schemas.microsoft.com/office/drawing/2014/main" val="58881952"/>
                    </a:ext>
                  </a:extLst>
                </a:gridCol>
                <a:gridCol w="601265">
                  <a:extLst>
                    <a:ext uri="{9D8B030D-6E8A-4147-A177-3AD203B41FA5}">
                      <a16:colId xmlns:a16="http://schemas.microsoft.com/office/drawing/2014/main" val="3005235144"/>
                    </a:ext>
                  </a:extLst>
                </a:gridCol>
                <a:gridCol w="601265">
                  <a:extLst>
                    <a:ext uri="{9D8B030D-6E8A-4147-A177-3AD203B41FA5}">
                      <a16:colId xmlns:a16="http://schemas.microsoft.com/office/drawing/2014/main" val="1458564013"/>
                    </a:ext>
                  </a:extLst>
                </a:gridCol>
                <a:gridCol w="601265">
                  <a:extLst>
                    <a:ext uri="{9D8B030D-6E8A-4147-A177-3AD203B41FA5}">
                      <a16:colId xmlns:a16="http://schemas.microsoft.com/office/drawing/2014/main" val="2863988109"/>
                    </a:ext>
                  </a:extLst>
                </a:gridCol>
                <a:gridCol w="601265">
                  <a:extLst>
                    <a:ext uri="{9D8B030D-6E8A-4147-A177-3AD203B41FA5}">
                      <a16:colId xmlns:a16="http://schemas.microsoft.com/office/drawing/2014/main" val="3995210402"/>
                    </a:ext>
                  </a:extLst>
                </a:gridCol>
                <a:gridCol w="601265">
                  <a:extLst>
                    <a:ext uri="{9D8B030D-6E8A-4147-A177-3AD203B41FA5}">
                      <a16:colId xmlns:a16="http://schemas.microsoft.com/office/drawing/2014/main" val="4249067834"/>
                    </a:ext>
                  </a:extLst>
                </a:gridCol>
                <a:gridCol w="601265">
                  <a:extLst>
                    <a:ext uri="{9D8B030D-6E8A-4147-A177-3AD203B41FA5}">
                      <a16:colId xmlns:a16="http://schemas.microsoft.com/office/drawing/2014/main" val="3831202521"/>
                    </a:ext>
                  </a:extLst>
                </a:gridCol>
                <a:gridCol w="601265">
                  <a:extLst>
                    <a:ext uri="{9D8B030D-6E8A-4147-A177-3AD203B41FA5}">
                      <a16:colId xmlns:a16="http://schemas.microsoft.com/office/drawing/2014/main" val="3720503282"/>
                    </a:ext>
                  </a:extLst>
                </a:gridCol>
                <a:gridCol w="601265">
                  <a:extLst>
                    <a:ext uri="{9D8B030D-6E8A-4147-A177-3AD203B41FA5}">
                      <a16:colId xmlns:a16="http://schemas.microsoft.com/office/drawing/2014/main" val="574045197"/>
                    </a:ext>
                  </a:extLst>
                </a:gridCol>
                <a:gridCol w="601265">
                  <a:extLst>
                    <a:ext uri="{9D8B030D-6E8A-4147-A177-3AD203B41FA5}">
                      <a16:colId xmlns:a16="http://schemas.microsoft.com/office/drawing/2014/main" val="245989024"/>
                    </a:ext>
                  </a:extLst>
                </a:gridCol>
                <a:gridCol w="510260">
                  <a:extLst>
                    <a:ext uri="{9D8B030D-6E8A-4147-A177-3AD203B41FA5}">
                      <a16:colId xmlns:a16="http://schemas.microsoft.com/office/drawing/2014/main" val="4236977170"/>
                    </a:ext>
                  </a:extLst>
                </a:gridCol>
                <a:gridCol w="601265">
                  <a:extLst>
                    <a:ext uri="{9D8B030D-6E8A-4147-A177-3AD203B41FA5}">
                      <a16:colId xmlns:a16="http://schemas.microsoft.com/office/drawing/2014/main" val="2908105331"/>
                    </a:ext>
                  </a:extLst>
                </a:gridCol>
              </a:tblGrid>
              <a:tr h="256032">
                <a:tc>
                  <a:txBody>
                    <a:bodyPr/>
                    <a:lstStyle/>
                    <a:p>
                      <a:pPr algn="r" rtl="1">
                        <a:lnSpc>
                          <a:spcPct val="107000"/>
                        </a:lnSpc>
                        <a:spcAft>
                          <a:spcPts val="0"/>
                        </a:spcAft>
                      </a:pPr>
                      <a:r>
                        <a:rPr lang="en-US" sz="1700">
                          <a:effectLst/>
                        </a:rPr>
                        <a:t>12</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1700">
                          <a:effectLst/>
                        </a:rPr>
                        <a:t>11</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1700">
                          <a:effectLst/>
                        </a:rPr>
                        <a:t>10</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1700">
                          <a:effectLst/>
                        </a:rPr>
                        <a:t>9</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1700">
                          <a:effectLst/>
                        </a:rPr>
                        <a:t>8</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1700">
                          <a:effectLst/>
                        </a:rPr>
                        <a:t>7</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1700">
                          <a:effectLst/>
                        </a:rPr>
                        <a:t>6</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1700">
                          <a:effectLst/>
                        </a:rPr>
                        <a:t>5</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1700" dirty="0">
                          <a:effectLst/>
                        </a:rPr>
                        <a:t>4</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1700" dirty="0">
                          <a:effectLst/>
                        </a:rPr>
                        <a:t>3</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1700" dirty="0">
                          <a:effectLst/>
                        </a:rPr>
                        <a:t>2</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1700">
                          <a:effectLst/>
                        </a:rPr>
                        <a:t>1</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1700" dirty="0">
                          <a:effectLst/>
                        </a:rPr>
                        <a:t>0</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98316365"/>
                  </a:ext>
                </a:extLst>
              </a:tr>
              <a:tr h="256032">
                <a:tc>
                  <a:txBody>
                    <a:bodyPr/>
                    <a:lstStyle/>
                    <a:p>
                      <a:pPr algn="r" rtl="1">
                        <a:lnSpc>
                          <a:spcPct val="107000"/>
                        </a:lnSpc>
                        <a:spcAft>
                          <a:spcPts val="0"/>
                        </a:spcAft>
                      </a:pPr>
                      <a:r>
                        <a:rPr lang="en-US" sz="1700">
                          <a:effectLst/>
                        </a:rPr>
                        <a:t>29</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1700">
                          <a:effectLst/>
                        </a:rPr>
                        <a:t>25</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1700">
                          <a:effectLst/>
                        </a:rPr>
                        <a:t>58</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1700" dirty="0">
                          <a:effectLst/>
                        </a:rPr>
                        <a:t>41</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1700">
                          <a:effectLst/>
                        </a:rPr>
                        <a:t>22</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1700">
                          <a:effectLst/>
                        </a:rPr>
                        <a:t>55</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1700" dirty="0">
                          <a:effectLst/>
                        </a:rPr>
                        <a:t>33</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1700">
                          <a:effectLst/>
                        </a:rPr>
                        <a:t>60</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1700">
                          <a:effectLst/>
                        </a:rPr>
                        <a:t>44</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1700">
                          <a:effectLst/>
                        </a:rPr>
                        <a:t>55</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1700">
                          <a:effectLst/>
                        </a:rPr>
                        <a:t>66</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1700">
                          <a:effectLst/>
                        </a:rPr>
                        <a:t>77</a:t>
                      </a:r>
                      <a:endParaRPr lang="en-US" sz="17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0"/>
                        </a:spcAft>
                      </a:pPr>
                      <a:r>
                        <a:rPr lang="en-US" sz="1700" dirty="0">
                          <a:effectLst/>
                        </a:rPr>
                        <a:t>X</a:t>
                      </a:r>
                      <a:endParaRPr lang="en-US" sz="17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44757324"/>
                  </a:ext>
                </a:extLst>
              </a:tr>
            </a:tbl>
          </a:graphicData>
        </a:graphic>
      </p:graphicFrame>
      <p:sp>
        <p:nvSpPr>
          <p:cNvPr id="23" name="Rectangle 22"/>
          <p:cNvSpPr/>
          <p:nvPr/>
        </p:nvSpPr>
        <p:spPr>
          <a:xfrm>
            <a:off x="1146713" y="345207"/>
            <a:ext cx="10168128" cy="749116"/>
          </a:xfrm>
          <a:prstGeom prst="rect">
            <a:avLst/>
          </a:prstGeom>
        </p:spPr>
        <p:txBody>
          <a:bodyPr wrap="square">
            <a:spAutoFit/>
          </a:bodyPr>
          <a:lstStyle/>
          <a:p>
            <a:pPr>
              <a:lnSpc>
                <a:spcPct val="107000"/>
              </a:lnSpc>
              <a:spcAft>
                <a:spcPts val="800"/>
              </a:spcAft>
            </a:pPr>
            <a:r>
              <a:rPr lang="he-IL" sz="4200" b="1" kern="0" dirty="0">
                <a:solidFill>
                  <a:srgbClr val="006633"/>
                </a:solidFill>
                <a:latin typeface="Garamond"/>
                <a:ea typeface="+mj-ea"/>
                <a:cs typeface="Arial"/>
              </a:rPr>
              <a:t>דוגמה:</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5" name="Rectangle 24"/>
          <p:cNvSpPr/>
          <p:nvPr/>
        </p:nvSpPr>
        <p:spPr>
          <a:xfrm>
            <a:off x="216038" y="1157919"/>
            <a:ext cx="6339957" cy="461665"/>
          </a:xfrm>
          <a:prstGeom prst="rect">
            <a:avLst/>
          </a:prstGeom>
        </p:spPr>
        <p:txBody>
          <a:bodyPr wrap="square">
            <a:spAutoFit/>
          </a:bodyPr>
          <a:lstStyle/>
          <a:p>
            <a:r>
              <a:rPr lang="en-US" sz="2400" dirty="0">
                <a:effectLst/>
              </a:rPr>
              <a:t>Every binary tree can be stored in an array.</a:t>
            </a:r>
            <a:endParaRPr lang="en-US" sz="2400" b="0" i="0" dirty="0">
              <a:solidFill>
                <a:srgbClr val="FFFFFF"/>
              </a:solidFill>
              <a:effectLst/>
              <a:highlight>
                <a:srgbClr val="212121"/>
              </a:highlight>
              <a:latin typeface="Söhne"/>
            </a:endParaRPr>
          </a:p>
        </p:txBody>
      </p:sp>
      <p:sp>
        <p:nvSpPr>
          <p:cNvPr id="27" name="Rectangle 26"/>
          <p:cNvSpPr/>
          <p:nvPr/>
        </p:nvSpPr>
        <p:spPr>
          <a:xfrm>
            <a:off x="7834313" y="2109477"/>
            <a:ext cx="240792" cy="197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1</a:t>
            </a:r>
            <a:endParaRPr lang="en-US" dirty="0"/>
          </a:p>
        </p:txBody>
      </p:sp>
      <p:sp>
        <p:nvSpPr>
          <p:cNvPr id="28" name="Rectangle 27"/>
          <p:cNvSpPr/>
          <p:nvPr/>
        </p:nvSpPr>
        <p:spPr>
          <a:xfrm>
            <a:off x="6743818" y="2695749"/>
            <a:ext cx="249555" cy="207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2</a:t>
            </a:r>
            <a:endParaRPr lang="en-US" dirty="0"/>
          </a:p>
        </p:txBody>
      </p:sp>
      <p:sp>
        <p:nvSpPr>
          <p:cNvPr id="29" name="Rectangle 28"/>
          <p:cNvSpPr/>
          <p:nvPr/>
        </p:nvSpPr>
        <p:spPr>
          <a:xfrm>
            <a:off x="8729473" y="2720898"/>
            <a:ext cx="209994" cy="207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3</a:t>
            </a:r>
            <a:endParaRPr lang="en-US" dirty="0"/>
          </a:p>
        </p:txBody>
      </p:sp>
      <p:sp>
        <p:nvSpPr>
          <p:cNvPr id="30" name="Rectangle 29"/>
          <p:cNvSpPr/>
          <p:nvPr/>
        </p:nvSpPr>
        <p:spPr>
          <a:xfrm>
            <a:off x="9278112" y="3387908"/>
            <a:ext cx="201786" cy="223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31" name="Rectangle 30"/>
          <p:cNvSpPr/>
          <p:nvPr/>
        </p:nvSpPr>
        <p:spPr>
          <a:xfrm>
            <a:off x="6103840" y="3363750"/>
            <a:ext cx="253874" cy="248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4</a:t>
            </a:r>
            <a:endParaRPr lang="en-US" dirty="0"/>
          </a:p>
        </p:txBody>
      </p:sp>
      <p:sp>
        <p:nvSpPr>
          <p:cNvPr id="32" name="Rectangle 31"/>
          <p:cNvSpPr/>
          <p:nvPr/>
        </p:nvSpPr>
        <p:spPr>
          <a:xfrm>
            <a:off x="7217121" y="3363750"/>
            <a:ext cx="231077" cy="248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5</a:t>
            </a:r>
            <a:endParaRPr lang="en-US" dirty="0"/>
          </a:p>
        </p:txBody>
      </p:sp>
      <p:sp>
        <p:nvSpPr>
          <p:cNvPr id="33" name="Rectangle 32"/>
          <p:cNvSpPr/>
          <p:nvPr/>
        </p:nvSpPr>
        <p:spPr>
          <a:xfrm>
            <a:off x="8320210" y="3356933"/>
            <a:ext cx="268512" cy="230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6</a:t>
            </a:r>
            <a:endParaRPr lang="en-US" dirty="0"/>
          </a:p>
        </p:txBody>
      </p:sp>
      <p:cxnSp>
        <p:nvCxnSpPr>
          <p:cNvPr id="37" name="Straight Arrow Connector 36"/>
          <p:cNvCxnSpPr>
            <a:endCxn id="22" idx="0"/>
          </p:cNvCxnSpPr>
          <p:nvPr/>
        </p:nvCxnSpPr>
        <p:spPr>
          <a:xfrm flipH="1">
            <a:off x="7885177" y="3635980"/>
            <a:ext cx="477362" cy="1238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230777" y="3692660"/>
            <a:ext cx="325218" cy="1181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6044185" y="3024551"/>
            <a:ext cx="2685288" cy="1849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703691" y="3176247"/>
            <a:ext cx="4202482" cy="1394997"/>
          </a:xfrm>
          <a:prstGeom prst="rect">
            <a:avLst/>
          </a:prstGeom>
        </p:spPr>
        <p:txBody>
          <a:bodyPr wrap="square">
            <a:spAutoFit/>
          </a:bodyPr>
          <a:lstStyle/>
          <a:p>
            <a:pPr algn="just" rtl="0">
              <a:lnSpc>
                <a:spcPct val="107000"/>
              </a:lnSpc>
              <a:spcAft>
                <a:spcPts val="800"/>
              </a:spcAft>
            </a:pPr>
            <a:r>
              <a:rPr lang="en-US" sz="2000" dirty="0">
                <a:latin typeface="Calibri" panose="020F0502020204030204" pitchFamily="34" charset="0"/>
              </a:rPr>
              <a:t>Father in index </a:t>
            </a:r>
            <a:r>
              <a:rPr lang="en-US" sz="2000" dirty="0" err="1">
                <a:latin typeface="Calibri" panose="020F0502020204030204" pitchFamily="34" charset="0"/>
              </a:rPr>
              <a:t>i</a:t>
            </a:r>
            <a:r>
              <a:rPr lang="en-US" sz="2000" dirty="0">
                <a:latin typeface="Calibri" panose="020F0502020204030204" pitchFamily="34" charset="0"/>
              </a:rPr>
              <a:t> knows that his sons are located as follows: left 2i, right 2i+1. (father </a:t>
            </a:r>
            <a:r>
              <a:rPr lang="en-US" sz="2000" dirty="0" err="1">
                <a:latin typeface="Calibri" panose="020F0502020204030204" pitchFamily="34" charset="0"/>
              </a:rPr>
              <a:t>i</a:t>
            </a:r>
            <a:r>
              <a:rPr lang="en-US" sz="2000" dirty="0">
                <a:latin typeface="Calibri" panose="020F0502020204030204" pitchFamily="34" charset="0"/>
              </a:rPr>
              <a:t>=3 (55) left son </a:t>
            </a:r>
            <a:r>
              <a:rPr lang="en-US" sz="2000" dirty="0" err="1">
                <a:latin typeface="Calibri" panose="020F0502020204030204" pitchFamily="34" charset="0"/>
              </a:rPr>
              <a:t>i</a:t>
            </a:r>
            <a:r>
              <a:rPr lang="en-US" sz="2000" dirty="0">
                <a:latin typeface="Calibri" panose="020F0502020204030204" pitchFamily="34" charset="0"/>
              </a:rPr>
              <a:t>=6 (33) and right son </a:t>
            </a:r>
            <a:r>
              <a:rPr lang="en-US" sz="2000" dirty="0" err="1">
                <a:latin typeface="Calibri" panose="020F0502020204030204" pitchFamily="34" charset="0"/>
              </a:rPr>
              <a:t>i</a:t>
            </a:r>
            <a:r>
              <a:rPr lang="en-US" sz="2000" dirty="0">
                <a:latin typeface="Calibri" panose="020F0502020204030204" pitchFamily="34" charset="0"/>
              </a:rPr>
              <a:t>=7 (5)).</a:t>
            </a:r>
          </a:p>
        </p:txBody>
      </p:sp>
      <p:sp>
        <p:nvSpPr>
          <p:cNvPr id="3" name="TextBox 2">
            <a:extLst>
              <a:ext uri="{FF2B5EF4-FFF2-40B4-BE49-F238E27FC236}">
                <a16:creationId xmlns:a16="http://schemas.microsoft.com/office/drawing/2014/main" id="{19045E1A-0211-E3AB-5AE2-93C2CC2D3E27}"/>
              </a:ext>
            </a:extLst>
          </p:cNvPr>
          <p:cNvSpPr txBox="1"/>
          <p:nvPr/>
        </p:nvSpPr>
        <p:spPr>
          <a:xfrm>
            <a:off x="1103538" y="1857870"/>
            <a:ext cx="3904180" cy="1065676"/>
          </a:xfrm>
          <a:prstGeom prst="rect">
            <a:avLst/>
          </a:prstGeom>
          <a:noFill/>
        </p:spPr>
        <p:txBody>
          <a:bodyPr wrap="square">
            <a:spAutoFit/>
          </a:bodyPr>
          <a:lstStyle/>
          <a:p>
            <a:pPr algn="just" rtl="0">
              <a:lnSpc>
                <a:spcPct val="107000"/>
              </a:lnSpc>
              <a:spcAft>
                <a:spcPts val="800"/>
              </a:spcAft>
            </a:pPr>
            <a:r>
              <a:rPr lang="en-US" sz="2000" dirty="0">
                <a:latin typeface="Calibri" panose="020F0502020204030204" pitchFamily="34" charset="0"/>
              </a:rPr>
              <a:t>Son in index </a:t>
            </a:r>
            <a:r>
              <a:rPr lang="en-US" sz="2000" dirty="0" err="1">
                <a:latin typeface="Calibri" panose="020F0502020204030204" pitchFamily="34" charset="0"/>
              </a:rPr>
              <a:t>i</a:t>
            </a:r>
            <a:r>
              <a:rPr lang="en-US" sz="2000" dirty="0">
                <a:latin typeface="Calibri" panose="020F0502020204030204" pitchFamily="34" charset="0"/>
              </a:rPr>
              <a:t> knows that his father found in place ⌊𝑖/2⌋ ( </a:t>
            </a:r>
            <a:r>
              <a:rPr lang="en-US" sz="2000" dirty="0" err="1">
                <a:latin typeface="Calibri" panose="020F0502020204030204" pitchFamily="34" charset="0"/>
              </a:rPr>
              <a:t>i</a:t>
            </a:r>
            <a:r>
              <a:rPr lang="en-US" sz="2000" dirty="0">
                <a:latin typeface="Calibri" panose="020F0502020204030204" pitchFamily="34" charset="0"/>
              </a:rPr>
              <a:t>=5 (60), father </a:t>
            </a:r>
            <a:r>
              <a:rPr lang="en-US" sz="2000" dirty="0" err="1">
                <a:latin typeface="Calibri" panose="020F0502020204030204" pitchFamily="34" charset="0"/>
              </a:rPr>
              <a:t>i</a:t>
            </a:r>
            <a:r>
              <a:rPr lang="en-US" sz="2000" dirty="0">
                <a:latin typeface="Calibri" panose="020F0502020204030204" pitchFamily="34" charset="0"/>
              </a:rPr>
              <a:t>=2 (66)).</a:t>
            </a:r>
            <a:endParaRPr lang="en-IL" sz="2000" dirty="0">
              <a:latin typeface="Calibri" panose="020F0502020204030204" pitchFamily="34" charset="0"/>
            </a:endParaRPr>
          </a:p>
        </p:txBody>
      </p:sp>
    </p:spTree>
    <p:extLst>
      <p:ext uri="{BB962C8B-B14F-4D97-AF65-F5344CB8AC3E}">
        <p14:creationId xmlns:p14="http://schemas.microsoft.com/office/powerpoint/2010/main" val="114882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BEB75EE-0B9B-1391-1B55-ADB142E9C6DB}"/>
              </a:ext>
            </a:extLst>
          </p:cNvPr>
          <p:cNvSpPr>
            <a:spLocks noGrp="1" noChangeArrowheads="1"/>
          </p:cNvSpPr>
          <p:nvPr/>
        </p:nvSpPr>
        <p:spPr bwMode="auto">
          <a:xfrm>
            <a:off x="2329001" y="322961"/>
            <a:ext cx="8125121"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ctr" eaLnBrk="1" hangingPunct="1"/>
            <a:r>
              <a:rPr lang="en-US" altLang="he-IL" sz="3200" u="sng" dirty="0">
                <a:solidFill>
                  <a:schemeClr val="accent6">
                    <a:lumMod val="50000"/>
                  </a:schemeClr>
                </a:solidFill>
                <a:latin typeface="Calibri" panose="020F0502020204030204" pitchFamily="34" charset="0"/>
                <a:ea typeface="Calibri" panose="020F0502020204030204" pitchFamily="34" charset="0"/>
                <a:cs typeface="+mn-cs"/>
              </a:rPr>
              <a:t>Time complexities of heap</a:t>
            </a:r>
          </a:p>
        </p:txBody>
      </p:sp>
      <p:sp>
        <p:nvSpPr>
          <p:cNvPr id="4" name="Rectangle 4">
            <a:extLst>
              <a:ext uri="{FF2B5EF4-FFF2-40B4-BE49-F238E27FC236}">
                <a16:creationId xmlns:a16="http://schemas.microsoft.com/office/drawing/2014/main" id="{3FA352FF-5D78-3670-CDFA-7CF68B7F8904}"/>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963F2D58-10F5-2AA3-3051-92402AD4789E}"/>
              </a:ext>
            </a:extLst>
          </p:cNvPr>
          <p:cNvSpPr txBox="1"/>
          <p:nvPr/>
        </p:nvSpPr>
        <p:spPr>
          <a:xfrm>
            <a:off x="589034" y="1087894"/>
            <a:ext cx="10859943" cy="5078313"/>
          </a:xfrm>
          <a:prstGeom prst="rect">
            <a:avLst/>
          </a:prstGeom>
          <a:noFill/>
        </p:spPr>
        <p:txBody>
          <a:bodyPr wrap="square">
            <a:spAutoFit/>
          </a:bodyPr>
          <a:lstStyle/>
          <a:p>
            <a:pPr algn="just" rtl="0">
              <a:buFont typeface="+mj-lt"/>
              <a:buAutoNum type="arabicPeriod"/>
            </a:pPr>
            <a:r>
              <a:rPr lang="en-US" b="1" i="0" dirty="0">
                <a:effectLst/>
                <a:latin typeface="Söhne"/>
              </a:rPr>
              <a:t>Insertion (</a:t>
            </a:r>
            <a:r>
              <a:rPr lang="en-US" b="1" i="0" dirty="0" err="1">
                <a:effectLst/>
                <a:latin typeface="Söhne"/>
              </a:rPr>
              <a:t>Heapify</a:t>
            </a:r>
            <a:r>
              <a:rPr lang="en-US" b="1" i="0" dirty="0">
                <a:effectLst/>
                <a:latin typeface="Söhne"/>
              </a:rPr>
              <a:t> up):</a:t>
            </a:r>
            <a:endParaRPr lang="en-US" b="0" i="0" dirty="0">
              <a:effectLst/>
              <a:latin typeface="Söhne"/>
            </a:endParaRPr>
          </a:p>
          <a:p>
            <a:pPr lvl="1" algn="just" rtl="0"/>
            <a:r>
              <a:rPr lang="en-US" b="0" i="0" dirty="0">
                <a:effectLst/>
                <a:latin typeface="Söhne"/>
              </a:rPr>
              <a:t>Time Complexity: O(log n)</a:t>
            </a:r>
          </a:p>
          <a:p>
            <a:pPr lvl="1" algn="just" rtl="0"/>
            <a:r>
              <a:rPr lang="en-US" b="0" i="0" dirty="0">
                <a:effectLst/>
                <a:latin typeface="Söhne"/>
              </a:rPr>
              <a:t>This is because the insertion operation involves adding an element to the end of the heap and then "bubbling up" or "</a:t>
            </a:r>
            <a:r>
              <a:rPr lang="en-US" b="0" i="0" dirty="0" err="1">
                <a:effectLst/>
                <a:latin typeface="Söhne"/>
              </a:rPr>
              <a:t>heapifying</a:t>
            </a:r>
            <a:r>
              <a:rPr lang="en-US" b="0" i="0" dirty="0">
                <a:effectLst/>
                <a:latin typeface="Söhne"/>
              </a:rPr>
              <a:t> up" the element until the heap property is satisfied.</a:t>
            </a:r>
          </a:p>
          <a:p>
            <a:pPr algn="just" rtl="0">
              <a:buFont typeface="+mj-lt"/>
              <a:buAutoNum type="arabicPeriod"/>
            </a:pPr>
            <a:r>
              <a:rPr lang="en-US" b="1" i="0" dirty="0">
                <a:effectLst/>
                <a:latin typeface="Söhne"/>
              </a:rPr>
              <a:t>Deletion (</a:t>
            </a:r>
            <a:r>
              <a:rPr lang="en-US" b="1" i="0" dirty="0" err="1">
                <a:effectLst/>
                <a:latin typeface="Söhne"/>
              </a:rPr>
              <a:t>Heapify</a:t>
            </a:r>
            <a:r>
              <a:rPr lang="en-US" b="1" i="0" dirty="0">
                <a:effectLst/>
                <a:latin typeface="Söhne"/>
              </a:rPr>
              <a:t> down):</a:t>
            </a:r>
            <a:endParaRPr lang="en-US" b="0" i="0" dirty="0">
              <a:effectLst/>
              <a:latin typeface="Söhne"/>
            </a:endParaRPr>
          </a:p>
          <a:p>
            <a:pPr lvl="1" algn="just" rtl="0"/>
            <a:r>
              <a:rPr lang="en-US" b="0" i="0" dirty="0">
                <a:effectLst/>
                <a:latin typeface="Söhne"/>
              </a:rPr>
              <a:t>Time Complexity: O(log n)</a:t>
            </a:r>
          </a:p>
          <a:p>
            <a:pPr lvl="1" algn="just" rtl="0"/>
            <a:r>
              <a:rPr lang="en-US" b="0" i="0" dirty="0">
                <a:effectLst/>
                <a:latin typeface="Söhne"/>
              </a:rPr>
              <a:t>Deletion typically involves removing the root element of the heap and then rearranging the remaining elements to maintain the heap property. This process is known as "</a:t>
            </a:r>
            <a:r>
              <a:rPr lang="en-US" b="0" i="0" dirty="0" err="1">
                <a:effectLst/>
                <a:latin typeface="Söhne"/>
              </a:rPr>
              <a:t>heapify</a:t>
            </a:r>
            <a:r>
              <a:rPr lang="en-US" b="0" i="0" dirty="0">
                <a:effectLst/>
                <a:latin typeface="Söhne"/>
              </a:rPr>
              <a:t> down".</a:t>
            </a:r>
          </a:p>
          <a:p>
            <a:pPr algn="just" rtl="0">
              <a:buFont typeface="+mj-lt"/>
              <a:buAutoNum type="arabicPeriod"/>
            </a:pPr>
            <a:r>
              <a:rPr lang="en-US" b="1" i="0" dirty="0">
                <a:effectLst/>
                <a:latin typeface="Söhne"/>
              </a:rPr>
              <a:t>Finding minimum (or maximum in case of max heap):</a:t>
            </a:r>
            <a:endParaRPr lang="en-US" b="0" i="0" dirty="0">
              <a:effectLst/>
              <a:latin typeface="Söhne"/>
            </a:endParaRPr>
          </a:p>
          <a:p>
            <a:pPr lvl="1" algn="just" rtl="0"/>
            <a:r>
              <a:rPr lang="en-US" b="0" i="0" dirty="0">
                <a:effectLst/>
                <a:latin typeface="Söhne"/>
              </a:rPr>
              <a:t>Time Complexity: O(1)</a:t>
            </a:r>
          </a:p>
          <a:p>
            <a:pPr lvl="1" algn="just" rtl="0"/>
            <a:r>
              <a:rPr lang="en-US" b="0" i="0" dirty="0">
                <a:effectLst/>
                <a:latin typeface="Söhne"/>
              </a:rPr>
              <a:t>The minimum (or maximum) element of a heap is always at the root, so finding it requires only constant time.</a:t>
            </a:r>
          </a:p>
          <a:p>
            <a:pPr algn="just" rtl="0">
              <a:buFont typeface="+mj-lt"/>
              <a:buAutoNum type="arabicPeriod"/>
            </a:pPr>
            <a:r>
              <a:rPr lang="en-US" b="1" i="0" dirty="0">
                <a:effectLst/>
                <a:latin typeface="Söhne"/>
              </a:rPr>
              <a:t>Extracting minimum (or maximum in case of max heap):</a:t>
            </a:r>
            <a:endParaRPr lang="en-US" b="0" i="0" dirty="0">
              <a:effectLst/>
              <a:latin typeface="Söhne"/>
            </a:endParaRPr>
          </a:p>
          <a:p>
            <a:pPr lvl="1" algn="just" rtl="0"/>
            <a:r>
              <a:rPr lang="en-US" b="0" i="0" dirty="0">
                <a:effectLst/>
                <a:latin typeface="Söhne"/>
              </a:rPr>
              <a:t>Time Complexity: O(log n)</a:t>
            </a:r>
          </a:p>
          <a:p>
            <a:pPr lvl="1" algn="just" rtl="0"/>
            <a:r>
              <a:rPr lang="en-US" b="0" i="0" dirty="0">
                <a:effectLst/>
                <a:latin typeface="Söhne"/>
              </a:rPr>
              <a:t>Extracting the minimum (or maximum) element involves removing the root element and then rearranging the heap to maintain its properties.</a:t>
            </a:r>
          </a:p>
          <a:p>
            <a:pPr algn="just" rtl="0">
              <a:buFont typeface="+mj-lt"/>
              <a:buAutoNum type="arabicPeriod"/>
            </a:pPr>
            <a:r>
              <a:rPr lang="en-US" b="1" i="0" dirty="0" err="1">
                <a:effectLst/>
                <a:latin typeface="Söhne"/>
              </a:rPr>
              <a:t>Heapify</a:t>
            </a:r>
            <a:r>
              <a:rPr lang="en-US" b="1" i="0" dirty="0">
                <a:effectLst/>
                <a:latin typeface="Söhne"/>
              </a:rPr>
              <a:t> (Building a heap from an array):</a:t>
            </a:r>
            <a:endParaRPr lang="en-US" b="0" i="0" dirty="0">
              <a:effectLst/>
              <a:latin typeface="Söhne"/>
            </a:endParaRPr>
          </a:p>
          <a:p>
            <a:pPr lvl="1" algn="just" rtl="0"/>
            <a:r>
              <a:rPr lang="en-US" b="0" i="0" dirty="0">
                <a:effectLst/>
                <a:latin typeface="Söhne"/>
              </a:rPr>
              <a:t>Time Complexity: O(n)</a:t>
            </a:r>
          </a:p>
          <a:p>
            <a:pPr lvl="1" algn="just" rtl="0"/>
            <a:r>
              <a:rPr lang="en-US" b="0" i="0" dirty="0">
                <a:effectLst/>
                <a:latin typeface="Söhne"/>
              </a:rPr>
              <a:t>Building a heap from an array of n elements can be done in linear time. This is often called </a:t>
            </a:r>
            <a:r>
              <a:rPr lang="en-US" b="0" i="0" dirty="0" err="1">
                <a:effectLst/>
                <a:latin typeface="Söhne"/>
              </a:rPr>
              <a:t>heapify</a:t>
            </a:r>
            <a:r>
              <a:rPr lang="en-US" b="0" i="0" dirty="0">
                <a:effectLst/>
                <a:latin typeface="Söhne"/>
              </a:rPr>
              <a:t>.</a:t>
            </a:r>
          </a:p>
        </p:txBody>
      </p:sp>
    </p:spTree>
    <p:extLst>
      <p:ext uri="{BB962C8B-B14F-4D97-AF65-F5344CB8AC3E}">
        <p14:creationId xmlns:p14="http://schemas.microsoft.com/office/powerpoint/2010/main" val="395246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BEB75EE-0B9B-1391-1B55-ADB142E9C6DB}"/>
              </a:ext>
            </a:extLst>
          </p:cNvPr>
          <p:cNvSpPr>
            <a:spLocks noGrp="1" noChangeArrowheads="1"/>
          </p:cNvSpPr>
          <p:nvPr/>
        </p:nvSpPr>
        <p:spPr bwMode="auto">
          <a:xfrm>
            <a:off x="2304288" y="499016"/>
            <a:ext cx="8125121"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r>
              <a:rPr lang="en-US" altLang="he-IL" sz="3200" u="sng" dirty="0">
                <a:solidFill>
                  <a:schemeClr val="accent6">
                    <a:lumMod val="50000"/>
                  </a:schemeClr>
                </a:solidFill>
                <a:latin typeface="Calibri" panose="020F0502020204030204" pitchFamily="34" charset="0"/>
                <a:ea typeface="Calibri" panose="020F0502020204030204" pitchFamily="34" charset="0"/>
                <a:cs typeface="+mn-cs"/>
              </a:rPr>
              <a:t>Time complexities of different data structures</a:t>
            </a:r>
          </a:p>
        </p:txBody>
      </p:sp>
      <p:sp>
        <p:nvSpPr>
          <p:cNvPr id="4" name="Rectangle 4">
            <a:extLst>
              <a:ext uri="{FF2B5EF4-FFF2-40B4-BE49-F238E27FC236}">
                <a16:creationId xmlns:a16="http://schemas.microsoft.com/office/drawing/2014/main" id="{3FA352FF-5D78-3670-CDFA-7CF68B7F8904}"/>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pic>
        <p:nvPicPr>
          <p:cNvPr id="8" name="Picture 7" descr="A black table with white text&#10;&#10;Description automatically generated">
            <a:extLst>
              <a:ext uri="{FF2B5EF4-FFF2-40B4-BE49-F238E27FC236}">
                <a16:creationId xmlns:a16="http://schemas.microsoft.com/office/drawing/2014/main" id="{CC89351B-9CB4-ED5F-7585-728E3F7F6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887" y="2128879"/>
            <a:ext cx="3186834" cy="3759557"/>
          </a:xfrm>
          <a:prstGeom prst="rect">
            <a:avLst/>
          </a:prstGeom>
        </p:spPr>
      </p:pic>
      <p:sp>
        <p:nvSpPr>
          <p:cNvPr id="10" name="TextBox 9">
            <a:extLst>
              <a:ext uri="{FF2B5EF4-FFF2-40B4-BE49-F238E27FC236}">
                <a16:creationId xmlns:a16="http://schemas.microsoft.com/office/drawing/2014/main" id="{963F2D58-10F5-2AA3-3051-92402AD4789E}"/>
              </a:ext>
            </a:extLst>
          </p:cNvPr>
          <p:cNvSpPr txBox="1"/>
          <p:nvPr/>
        </p:nvSpPr>
        <p:spPr>
          <a:xfrm>
            <a:off x="705981" y="1422393"/>
            <a:ext cx="3186834" cy="523220"/>
          </a:xfrm>
          <a:prstGeom prst="rect">
            <a:avLst/>
          </a:prstGeom>
          <a:noFill/>
        </p:spPr>
        <p:txBody>
          <a:bodyPr wrap="square">
            <a:spAutoFit/>
          </a:bodyPr>
          <a:lstStyle/>
          <a:p>
            <a:pPr algn="ctr" rtl="0"/>
            <a:r>
              <a:rPr lang="en-US" sz="1400" dirty="0"/>
              <a:t> Best case time complexity of different data structures for different operations </a:t>
            </a:r>
          </a:p>
        </p:txBody>
      </p:sp>
      <p:sp>
        <p:nvSpPr>
          <p:cNvPr id="14" name="TextBox 13">
            <a:extLst>
              <a:ext uri="{FF2B5EF4-FFF2-40B4-BE49-F238E27FC236}">
                <a16:creationId xmlns:a16="http://schemas.microsoft.com/office/drawing/2014/main" id="{EECE16AB-2930-EB37-0A0E-432CF538148F}"/>
              </a:ext>
            </a:extLst>
          </p:cNvPr>
          <p:cNvSpPr txBox="1"/>
          <p:nvPr/>
        </p:nvSpPr>
        <p:spPr>
          <a:xfrm>
            <a:off x="4587055" y="1439084"/>
            <a:ext cx="3186834" cy="523220"/>
          </a:xfrm>
          <a:prstGeom prst="rect">
            <a:avLst/>
          </a:prstGeom>
          <a:noFill/>
        </p:spPr>
        <p:txBody>
          <a:bodyPr wrap="square">
            <a:spAutoFit/>
          </a:bodyPr>
          <a:lstStyle/>
          <a:p>
            <a:pPr algn="l" rtl="0"/>
            <a:r>
              <a:rPr lang="en-US" sz="1400" dirty="0"/>
              <a:t>Worst Case time complexity of different data structures for different operations</a:t>
            </a:r>
          </a:p>
        </p:txBody>
      </p:sp>
      <p:pic>
        <p:nvPicPr>
          <p:cNvPr id="16" name="Picture 15" descr="A black and white grid with white text&#10;&#10;Description automatically generated">
            <a:extLst>
              <a:ext uri="{FF2B5EF4-FFF2-40B4-BE49-F238E27FC236}">
                <a16:creationId xmlns:a16="http://schemas.microsoft.com/office/drawing/2014/main" id="{9067D54D-E3DE-5C06-8DD4-43DB963FE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0962" y="2138532"/>
            <a:ext cx="3204299" cy="3759557"/>
          </a:xfrm>
          <a:prstGeom prst="rect">
            <a:avLst/>
          </a:prstGeom>
        </p:spPr>
      </p:pic>
      <p:sp>
        <p:nvSpPr>
          <p:cNvPr id="18" name="TextBox 17">
            <a:extLst>
              <a:ext uri="{FF2B5EF4-FFF2-40B4-BE49-F238E27FC236}">
                <a16:creationId xmlns:a16="http://schemas.microsoft.com/office/drawing/2014/main" id="{D11913FD-FEF4-CA38-C0B9-555DBBA1DA76}"/>
              </a:ext>
            </a:extLst>
          </p:cNvPr>
          <p:cNvSpPr txBox="1"/>
          <p:nvPr/>
        </p:nvSpPr>
        <p:spPr>
          <a:xfrm>
            <a:off x="8194730" y="1439084"/>
            <a:ext cx="3204299" cy="523220"/>
          </a:xfrm>
          <a:prstGeom prst="rect">
            <a:avLst/>
          </a:prstGeom>
          <a:noFill/>
        </p:spPr>
        <p:txBody>
          <a:bodyPr wrap="square">
            <a:spAutoFit/>
          </a:bodyPr>
          <a:lstStyle/>
          <a:p>
            <a:pPr algn="ctr"/>
            <a:r>
              <a:rPr lang="en-US" sz="1400" dirty="0"/>
              <a:t>The average time complexity of different data structures for different operations</a:t>
            </a:r>
          </a:p>
        </p:txBody>
      </p:sp>
      <p:pic>
        <p:nvPicPr>
          <p:cNvPr id="20" name="Picture 19" descr="A black and white table with white text&#10;&#10;Description automatically generated">
            <a:extLst>
              <a:ext uri="{FF2B5EF4-FFF2-40B4-BE49-F238E27FC236}">
                <a16:creationId xmlns:a16="http://schemas.microsoft.com/office/drawing/2014/main" id="{A372FDDC-95FA-B518-6D34-DDA5210565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2435" y="2118072"/>
            <a:ext cx="3146594" cy="3739097"/>
          </a:xfrm>
          <a:prstGeom prst="rect">
            <a:avLst/>
          </a:prstGeom>
        </p:spPr>
      </p:pic>
    </p:spTree>
    <p:extLst>
      <p:ext uri="{BB962C8B-B14F-4D97-AF65-F5344CB8AC3E}">
        <p14:creationId xmlns:p14="http://schemas.microsoft.com/office/powerpoint/2010/main" val="260891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BEB75EE-0B9B-1391-1B55-ADB142E9C6DB}"/>
              </a:ext>
            </a:extLst>
          </p:cNvPr>
          <p:cNvSpPr>
            <a:spLocks noGrp="1" noChangeArrowheads="1"/>
          </p:cNvSpPr>
          <p:nvPr/>
        </p:nvSpPr>
        <p:spPr bwMode="auto">
          <a:xfrm>
            <a:off x="7327392" y="543528"/>
            <a:ext cx="3870418"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ctr" eaLnBrk="1" hangingPunct="1"/>
            <a:r>
              <a:rPr lang="en-US" altLang="he-IL" sz="3200" u="sng" dirty="0">
                <a:solidFill>
                  <a:schemeClr val="accent6">
                    <a:lumMod val="50000"/>
                  </a:schemeClr>
                </a:solidFill>
                <a:latin typeface="Calibri" panose="020F0502020204030204" pitchFamily="34" charset="0"/>
                <a:ea typeface="Calibri" panose="020F0502020204030204" pitchFamily="34" charset="0"/>
                <a:cs typeface="+mn-cs"/>
              </a:rPr>
              <a:t>Time Complexities of </a:t>
            </a:r>
          </a:p>
          <a:p>
            <a:pPr algn="ctr" eaLnBrk="1" hangingPunct="1"/>
            <a:r>
              <a:rPr lang="en-US" altLang="he-IL" sz="3200" u="sng" dirty="0">
                <a:solidFill>
                  <a:schemeClr val="accent6">
                    <a:lumMod val="50000"/>
                  </a:schemeClr>
                </a:solidFill>
                <a:latin typeface="Calibri" panose="020F0502020204030204" pitchFamily="34" charset="0"/>
                <a:ea typeface="Calibri" panose="020F0502020204030204" pitchFamily="34" charset="0"/>
                <a:cs typeface="+mn-cs"/>
              </a:rPr>
              <a:t>all Sorting Algorithms</a:t>
            </a:r>
          </a:p>
        </p:txBody>
      </p:sp>
      <p:sp>
        <p:nvSpPr>
          <p:cNvPr id="4" name="Rectangle 4">
            <a:extLst>
              <a:ext uri="{FF2B5EF4-FFF2-40B4-BE49-F238E27FC236}">
                <a16:creationId xmlns:a16="http://schemas.microsoft.com/office/drawing/2014/main" id="{3FA352FF-5D78-3670-CDFA-7CF68B7F8904}"/>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2464" y="244413"/>
            <a:ext cx="4274367" cy="5805256"/>
          </a:xfrm>
          <a:prstGeom prst="rect">
            <a:avLst/>
          </a:prstGeom>
        </p:spPr>
      </p:pic>
    </p:spTree>
    <p:extLst>
      <p:ext uri="{BB962C8B-B14F-4D97-AF65-F5344CB8AC3E}">
        <p14:creationId xmlns:p14="http://schemas.microsoft.com/office/powerpoint/2010/main" val="3547323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TextBox 24"/>
          <p:cNvSpPr txBox="1"/>
          <p:nvPr/>
        </p:nvSpPr>
        <p:spPr>
          <a:xfrm>
            <a:off x="9268460" y="488512"/>
            <a:ext cx="2044700" cy="738664"/>
          </a:xfrm>
          <a:prstGeom prst="rect">
            <a:avLst/>
          </a:prstGeom>
          <a:noFill/>
        </p:spPr>
        <p:txBody>
          <a:bodyPr wrap="square" rtlCol="1">
            <a:spAutoFit/>
          </a:bodyPr>
          <a:lstStyle/>
          <a:p>
            <a:pPr fontAlgn="base">
              <a:spcBef>
                <a:spcPct val="0"/>
              </a:spcBef>
              <a:spcAft>
                <a:spcPct val="0"/>
              </a:spcAft>
              <a:defRPr/>
            </a:pPr>
            <a:r>
              <a:rPr lang="he-IL" sz="4200" b="1" kern="0" dirty="0">
                <a:solidFill>
                  <a:srgbClr val="006633"/>
                </a:solidFill>
                <a:latin typeface="Garamond"/>
                <a:ea typeface="+mj-ea"/>
                <a:cs typeface="Arial"/>
              </a:rPr>
              <a:t>שאלה 1</a:t>
            </a:r>
            <a:endParaRPr lang="en-US" sz="4200" b="1" kern="0" dirty="0">
              <a:solidFill>
                <a:srgbClr val="006633"/>
              </a:solidFill>
              <a:latin typeface="Garamond"/>
              <a:ea typeface="+mj-ea"/>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2008331142"/>
              </p:ext>
            </p:extLst>
          </p:nvPr>
        </p:nvGraphicFramePr>
        <p:xfrm>
          <a:off x="4980889" y="1981960"/>
          <a:ext cx="6147306" cy="631906"/>
        </p:xfrm>
        <a:graphic>
          <a:graphicData uri="http://schemas.openxmlformats.org/drawingml/2006/table">
            <a:tbl>
              <a:tblPr rtl="1" firstRow="1" firstCol="1" bandRow="1">
                <a:tableStyleId>{35758FB7-9AC5-4552-8A53-C91805E547FA}</a:tableStyleId>
              </a:tblPr>
              <a:tblGrid>
                <a:gridCol w="558846">
                  <a:extLst>
                    <a:ext uri="{9D8B030D-6E8A-4147-A177-3AD203B41FA5}">
                      <a16:colId xmlns:a16="http://schemas.microsoft.com/office/drawing/2014/main" val="2789464156"/>
                    </a:ext>
                  </a:extLst>
                </a:gridCol>
                <a:gridCol w="558846">
                  <a:extLst>
                    <a:ext uri="{9D8B030D-6E8A-4147-A177-3AD203B41FA5}">
                      <a16:colId xmlns:a16="http://schemas.microsoft.com/office/drawing/2014/main" val="2917587168"/>
                    </a:ext>
                  </a:extLst>
                </a:gridCol>
                <a:gridCol w="558846">
                  <a:extLst>
                    <a:ext uri="{9D8B030D-6E8A-4147-A177-3AD203B41FA5}">
                      <a16:colId xmlns:a16="http://schemas.microsoft.com/office/drawing/2014/main" val="1642598600"/>
                    </a:ext>
                  </a:extLst>
                </a:gridCol>
                <a:gridCol w="558846">
                  <a:extLst>
                    <a:ext uri="{9D8B030D-6E8A-4147-A177-3AD203B41FA5}">
                      <a16:colId xmlns:a16="http://schemas.microsoft.com/office/drawing/2014/main" val="120171535"/>
                    </a:ext>
                  </a:extLst>
                </a:gridCol>
                <a:gridCol w="558846">
                  <a:extLst>
                    <a:ext uri="{9D8B030D-6E8A-4147-A177-3AD203B41FA5}">
                      <a16:colId xmlns:a16="http://schemas.microsoft.com/office/drawing/2014/main" val="2831573436"/>
                    </a:ext>
                  </a:extLst>
                </a:gridCol>
                <a:gridCol w="558846">
                  <a:extLst>
                    <a:ext uri="{9D8B030D-6E8A-4147-A177-3AD203B41FA5}">
                      <a16:colId xmlns:a16="http://schemas.microsoft.com/office/drawing/2014/main" val="2646465015"/>
                    </a:ext>
                  </a:extLst>
                </a:gridCol>
                <a:gridCol w="558846">
                  <a:extLst>
                    <a:ext uri="{9D8B030D-6E8A-4147-A177-3AD203B41FA5}">
                      <a16:colId xmlns:a16="http://schemas.microsoft.com/office/drawing/2014/main" val="3809620257"/>
                    </a:ext>
                  </a:extLst>
                </a:gridCol>
                <a:gridCol w="558846">
                  <a:extLst>
                    <a:ext uri="{9D8B030D-6E8A-4147-A177-3AD203B41FA5}">
                      <a16:colId xmlns:a16="http://schemas.microsoft.com/office/drawing/2014/main" val="1521642433"/>
                    </a:ext>
                  </a:extLst>
                </a:gridCol>
                <a:gridCol w="558846">
                  <a:extLst>
                    <a:ext uri="{9D8B030D-6E8A-4147-A177-3AD203B41FA5}">
                      <a16:colId xmlns:a16="http://schemas.microsoft.com/office/drawing/2014/main" val="1883988109"/>
                    </a:ext>
                  </a:extLst>
                </a:gridCol>
                <a:gridCol w="558846">
                  <a:extLst>
                    <a:ext uri="{9D8B030D-6E8A-4147-A177-3AD203B41FA5}">
                      <a16:colId xmlns:a16="http://schemas.microsoft.com/office/drawing/2014/main" val="1518397771"/>
                    </a:ext>
                  </a:extLst>
                </a:gridCol>
                <a:gridCol w="558846">
                  <a:extLst>
                    <a:ext uri="{9D8B030D-6E8A-4147-A177-3AD203B41FA5}">
                      <a16:colId xmlns:a16="http://schemas.microsoft.com/office/drawing/2014/main" val="3390408468"/>
                    </a:ext>
                  </a:extLst>
                </a:gridCol>
              </a:tblGrid>
              <a:tr h="0">
                <a:tc>
                  <a:txBody>
                    <a:bodyPr/>
                    <a:lstStyle/>
                    <a:p>
                      <a:pPr algn="r" rtl="1">
                        <a:lnSpc>
                          <a:spcPct val="107000"/>
                        </a:lnSpc>
                        <a:spcAft>
                          <a:spcPts val="0"/>
                        </a:spcAft>
                      </a:pPr>
                      <a:r>
                        <a:rPr lang="en-US" sz="2000" b="0">
                          <a:effectLst/>
                          <a:latin typeface="+mn-lt"/>
                        </a:rPr>
                        <a:t>10</a:t>
                      </a:r>
                      <a:endParaRPr lang="en-US" sz="2000" b="0">
                        <a:effectLst/>
                        <a:latin typeface="+mn-lt"/>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2000" b="0">
                          <a:effectLst/>
                          <a:latin typeface="+mn-lt"/>
                        </a:rPr>
                        <a:t>9</a:t>
                      </a:r>
                      <a:endParaRPr lang="en-US" sz="2000" b="0">
                        <a:effectLst/>
                        <a:latin typeface="+mn-lt"/>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2000" b="0">
                          <a:effectLst/>
                          <a:latin typeface="+mn-lt"/>
                        </a:rPr>
                        <a:t>8</a:t>
                      </a:r>
                      <a:endParaRPr lang="en-US" sz="2000" b="0">
                        <a:effectLst/>
                        <a:latin typeface="+mn-lt"/>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2000" b="0">
                          <a:effectLst/>
                          <a:latin typeface="+mn-lt"/>
                        </a:rPr>
                        <a:t>7</a:t>
                      </a:r>
                      <a:endParaRPr lang="en-US" sz="2000" b="0">
                        <a:effectLst/>
                        <a:latin typeface="+mn-lt"/>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2000" b="0">
                          <a:effectLst/>
                          <a:latin typeface="+mn-lt"/>
                        </a:rPr>
                        <a:t>6</a:t>
                      </a:r>
                      <a:endParaRPr lang="en-US" sz="2000" b="0">
                        <a:effectLst/>
                        <a:latin typeface="+mn-lt"/>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2000" b="0">
                          <a:effectLst/>
                          <a:latin typeface="+mn-lt"/>
                        </a:rPr>
                        <a:t>5</a:t>
                      </a:r>
                      <a:endParaRPr lang="en-US" sz="2000" b="0">
                        <a:effectLst/>
                        <a:latin typeface="+mn-lt"/>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2000" b="0">
                          <a:effectLst/>
                          <a:latin typeface="+mn-lt"/>
                        </a:rPr>
                        <a:t>4</a:t>
                      </a:r>
                      <a:endParaRPr lang="en-US" sz="2000" b="0">
                        <a:effectLst/>
                        <a:latin typeface="+mn-lt"/>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2000" b="0" dirty="0">
                          <a:effectLst/>
                          <a:latin typeface="+mn-lt"/>
                        </a:rPr>
                        <a:t>3</a:t>
                      </a:r>
                      <a:endParaRPr lang="en-US" sz="2000" b="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2000" b="0">
                          <a:effectLst/>
                          <a:latin typeface="+mn-lt"/>
                        </a:rPr>
                        <a:t>2</a:t>
                      </a:r>
                      <a:endParaRPr lang="en-US" sz="2000" b="0">
                        <a:effectLst/>
                        <a:latin typeface="+mn-lt"/>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2000" b="0">
                          <a:effectLst/>
                          <a:latin typeface="+mn-lt"/>
                        </a:rPr>
                        <a:t>1</a:t>
                      </a:r>
                      <a:endParaRPr lang="en-US" sz="2000" b="0">
                        <a:effectLst/>
                        <a:latin typeface="+mn-lt"/>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2000" b="0" dirty="0">
                          <a:effectLst/>
                          <a:latin typeface="+mn-lt"/>
                        </a:rPr>
                        <a:t>0</a:t>
                      </a:r>
                      <a:endParaRPr lang="en-US" sz="2000" b="0" dirty="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73953165"/>
                  </a:ext>
                </a:extLst>
              </a:tr>
              <a:tr h="320248">
                <a:tc>
                  <a:txBody>
                    <a:bodyPr/>
                    <a:lstStyle/>
                    <a:p>
                      <a:pPr algn="r" rtl="1">
                        <a:lnSpc>
                          <a:spcPct val="107000"/>
                        </a:lnSpc>
                        <a:spcAft>
                          <a:spcPts val="0"/>
                        </a:spcAft>
                      </a:pPr>
                      <a:r>
                        <a:rPr lang="he-IL" sz="2000" b="0">
                          <a:effectLst/>
                          <a:latin typeface="+mn-lt"/>
                        </a:rPr>
                        <a:t>51</a:t>
                      </a:r>
                      <a:endParaRPr lang="en-US" sz="2000" b="0">
                        <a:effectLst/>
                        <a:latin typeface="+mn-lt"/>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0"/>
                        </a:spcAft>
                      </a:pPr>
                      <a:r>
                        <a:rPr lang="he-IL" sz="2000" b="0">
                          <a:effectLst/>
                          <a:latin typeface="+mn-lt"/>
                        </a:rPr>
                        <a:t>30</a:t>
                      </a:r>
                      <a:endParaRPr lang="en-US" sz="2000" b="0">
                        <a:effectLst/>
                        <a:latin typeface="+mn-lt"/>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2000" b="0">
                          <a:effectLst/>
                          <a:latin typeface="+mn-lt"/>
                        </a:rPr>
                        <a:t>22</a:t>
                      </a:r>
                      <a:endParaRPr lang="en-US" sz="2000" b="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0"/>
                        </a:spcAft>
                      </a:pPr>
                      <a:r>
                        <a:rPr lang="he-IL" sz="2000" b="0">
                          <a:effectLst/>
                          <a:latin typeface="+mn-lt"/>
                        </a:rPr>
                        <a:t>75</a:t>
                      </a:r>
                      <a:endParaRPr lang="en-US" sz="2000" b="0">
                        <a:effectLst/>
                        <a:latin typeface="+mn-lt"/>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0"/>
                        </a:spcAft>
                      </a:pPr>
                      <a:r>
                        <a:rPr lang="he-IL" sz="2000" b="0">
                          <a:effectLst/>
                          <a:latin typeface="+mn-lt"/>
                        </a:rPr>
                        <a:t>55</a:t>
                      </a:r>
                      <a:endParaRPr lang="en-US" sz="2000" b="0">
                        <a:effectLst/>
                        <a:latin typeface="+mn-lt"/>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0"/>
                        </a:spcAft>
                      </a:pPr>
                      <a:r>
                        <a:rPr lang="he-IL" sz="2000" b="0">
                          <a:effectLst/>
                          <a:latin typeface="+mn-lt"/>
                        </a:rPr>
                        <a:t>44</a:t>
                      </a:r>
                      <a:endParaRPr lang="en-US" sz="2000" b="0">
                        <a:effectLst/>
                        <a:latin typeface="+mn-lt"/>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0"/>
                        </a:spcAft>
                      </a:pPr>
                      <a:r>
                        <a:rPr lang="he-IL" sz="2000" b="0">
                          <a:effectLst/>
                          <a:latin typeface="+mn-lt"/>
                        </a:rPr>
                        <a:t>33</a:t>
                      </a:r>
                      <a:endParaRPr lang="en-US" sz="2000" b="0">
                        <a:effectLst/>
                        <a:latin typeface="+mn-lt"/>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0"/>
                        </a:spcAft>
                      </a:pPr>
                      <a:r>
                        <a:rPr lang="he-IL" sz="2000" b="0">
                          <a:effectLst/>
                          <a:latin typeface="+mn-lt"/>
                        </a:rPr>
                        <a:t>77</a:t>
                      </a:r>
                      <a:endParaRPr lang="en-US" sz="2000" b="0">
                        <a:effectLst/>
                        <a:latin typeface="+mn-lt"/>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0"/>
                        </a:spcAft>
                      </a:pPr>
                      <a:r>
                        <a:rPr lang="en-US" sz="2000" b="0">
                          <a:effectLst/>
                          <a:latin typeface="+mn-lt"/>
                        </a:rPr>
                        <a:t>66</a:t>
                      </a:r>
                      <a:endParaRPr lang="en-US" sz="2000" b="0">
                        <a:effectLst/>
                        <a:latin typeface="+mn-lt"/>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0"/>
                        </a:spcAft>
                      </a:pPr>
                      <a:r>
                        <a:rPr lang="he-IL" sz="2000" b="0" dirty="0">
                          <a:effectLst/>
                          <a:latin typeface="+mn-lt"/>
                        </a:rPr>
                        <a:t>88</a:t>
                      </a:r>
                      <a:endParaRPr lang="en-US" sz="2000" b="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0"/>
                        </a:spcAft>
                      </a:pPr>
                      <a:r>
                        <a:rPr lang="en-US" sz="2000" b="0" dirty="0">
                          <a:effectLst/>
                          <a:latin typeface="+mn-lt"/>
                        </a:rPr>
                        <a:t>X</a:t>
                      </a:r>
                      <a:endParaRPr lang="en-US" sz="2000" b="0" dirty="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97244433"/>
                  </a:ext>
                </a:extLst>
              </a:tr>
            </a:tbl>
          </a:graphicData>
        </a:graphic>
      </p:graphicFrame>
      <p:sp>
        <p:nvSpPr>
          <p:cNvPr id="7" name="Rectangle 6"/>
          <p:cNvSpPr/>
          <p:nvPr/>
        </p:nvSpPr>
        <p:spPr>
          <a:xfrm>
            <a:off x="1691641" y="1386367"/>
            <a:ext cx="9314601" cy="470000"/>
          </a:xfrm>
          <a:prstGeom prst="rect">
            <a:avLst/>
          </a:prstGeom>
        </p:spPr>
        <p:txBody>
          <a:bodyPr wrap="none">
            <a:spAutoFit/>
          </a:bodyPr>
          <a:lstStyle/>
          <a:p>
            <a:pPr algn="just" rtl="0">
              <a:lnSpc>
                <a:spcPct val="107000"/>
              </a:lnSpc>
              <a:spcAft>
                <a:spcPts val="800"/>
              </a:spcAft>
            </a:pPr>
            <a:r>
              <a:rPr lang="en-US" sz="2400" dirty="0">
                <a:latin typeface="Calibri" panose="020F0502020204030204" pitchFamily="34" charset="0"/>
              </a:rPr>
              <a:t>Is the given array a Max Heap? What is the time complexity of the check?</a:t>
            </a:r>
          </a:p>
        </p:txBody>
      </p:sp>
    </p:spTree>
    <p:extLst>
      <p:ext uri="{BB962C8B-B14F-4D97-AF65-F5344CB8AC3E}">
        <p14:creationId xmlns:p14="http://schemas.microsoft.com/office/powerpoint/2010/main" val="1522882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TextBox 24"/>
          <p:cNvSpPr txBox="1"/>
          <p:nvPr/>
        </p:nvSpPr>
        <p:spPr>
          <a:xfrm>
            <a:off x="4053908" y="599723"/>
            <a:ext cx="4880027" cy="584775"/>
          </a:xfrm>
          <a:prstGeom prst="rect">
            <a:avLst/>
          </a:prstGeom>
          <a:noFill/>
        </p:spPr>
        <p:txBody>
          <a:bodyPr wrap="square" rtlCol="1">
            <a:spAutoFit/>
          </a:bodyPr>
          <a:lstStyle/>
          <a:p>
            <a:pPr algn="ctr" fontAlgn="base">
              <a:spcBef>
                <a:spcPct val="0"/>
              </a:spcBef>
              <a:spcAft>
                <a:spcPct val="0"/>
              </a:spcAft>
            </a:pPr>
            <a:r>
              <a:rPr lang="en-US" sz="3200" u="sng" dirty="0">
                <a:solidFill>
                  <a:schemeClr val="accent6">
                    <a:lumMod val="50000"/>
                  </a:schemeClr>
                </a:solidFill>
                <a:latin typeface="Calibri" panose="020F0502020204030204" pitchFamily="34" charset="0"/>
              </a:rPr>
              <a:t>Deletion in Heap</a:t>
            </a:r>
          </a:p>
        </p:txBody>
      </p:sp>
      <p:sp>
        <p:nvSpPr>
          <p:cNvPr id="3" name="TextBox 2">
            <a:extLst>
              <a:ext uri="{FF2B5EF4-FFF2-40B4-BE49-F238E27FC236}">
                <a16:creationId xmlns:a16="http://schemas.microsoft.com/office/drawing/2014/main" id="{F040C46A-C0B7-1CBE-753D-AF3041039DF1}"/>
              </a:ext>
            </a:extLst>
          </p:cNvPr>
          <p:cNvSpPr txBox="1"/>
          <p:nvPr/>
        </p:nvSpPr>
        <p:spPr>
          <a:xfrm>
            <a:off x="1161535" y="1720840"/>
            <a:ext cx="9737124" cy="2862322"/>
          </a:xfrm>
          <a:prstGeom prst="rect">
            <a:avLst/>
          </a:prstGeom>
          <a:noFill/>
        </p:spPr>
        <p:txBody>
          <a:bodyPr wrap="square">
            <a:spAutoFit/>
          </a:bodyPr>
          <a:lstStyle/>
          <a:p>
            <a:pPr algn="just" rtl="0" fontAlgn="base"/>
            <a:r>
              <a:rPr lang="en-US" b="1" i="0" dirty="0">
                <a:effectLst/>
                <a:latin typeface="Nunito" pitchFamily="2" charset="77"/>
              </a:rPr>
              <a:t>Process of Deletion</a:t>
            </a:r>
            <a:r>
              <a:rPr lang="en-US" b="0" i="0" dirty="0">
                <a:effectLst/>
                <a:latin typeface="Nunito" pitchFamily="2" charset="77"/>
              </a:rPr>
              <a:t>: </a:t>
            </a:r>
          </a:p>
          <a:p>
            <a:pPr algn="just" rtl="0" fontAlgn="base"/>
            <a:br>
              <a:rPr lang="en-US" b="0" i="0" dirty="0">
                <a:effectLst/>
                <a:latin typeface="Nunito" pitchFamily="2" charset="77"/>
              </a:rPr>
            </a:br>
            <a:r>
              <a:rPr lang="en-US" b="0" i="0" dirty="0">
                <a:effectLst/>
                <a:latin typeface="Nunito" pitchFamily="2" charset="77"/>
              </a:rPr>
              <a:t>Since deleting an element at any intermediary position in the heap can be costly, </a:t>
            </a:r>
            <a:r>
              <a:rPr lang="en-US" dirty="0">
                <a:latin typeface="Söhne"/>
              </a:rPr>
              <a:t>so</a:t>
            </a:r>
            <a:r>
              <a:rPr lang="en-US" b="0" i="0" dirty="0">
                <a:effectLst/>
                <a:latin typeface="Nunito" pitchFamily="2" charset="77"/>
              </a:rPr>
              <a:t> we can simply replace the element to be deleted by the last element and delete the last element of the Heap. </a:t>
            </a:r>
          </a:p>
          <a:p>
            <a:pPr algn="just" rtl="0" fontAlgn="base"/>
            <a:endParaRPr lang="en-US" b="0" i="0" dirty="0">
              <a:effectLst/>
              <a:latin typeface="Nunito" pitchFamily="2" charset="77"/>
            </a:endParaRPr>
          </a:p>
          <a:p>
            <a:pPr algn="just" rtl="0" fontAlgn="base">
              <a:buFont typeface="Arial" panose="020B0604020202020204" pitchFamily="34" charset="0"/>
              <a:buChar char="•"/>
            </a:pPr>
            <a:r>
              <a:rPr lang="en-US" b="0" i="0" dirty="0">
                <a:effectLst/>
                <a:latin typeface="Nunito" pitchFamily="2" charset="77"/>
              </a:rPr>
              <a:t>Replace the root or element to be deleted by the last element.</a:t>
            </a:r>
          </a:p>
          <a:p>
            <a:pPr algn="just" rtl="0" fontAlgn="base">
              <a:buFont typeface="Arial" panose="020B0604020202020204" pitchFamily="34" charset="0"/>
              <a:buChar char="•"/>
            </a:pPr>
            <a:r>
              <a:rPr lang="en-US" b="0" i="0" dirty="0">
                <a:effectLst/>
                <a:latin typeface="Nunito" pitchFamily="2" charset="77"/>
              </a:rPr>
              <a:t>Delete the last element from the Heap.</a:t>
            </a:r>
          </a:p>
          <a:p>
            <a:pPr algn="just" rtl="0" fontAlgn="base">
              <a:buFont typeface="Arial" panose="020B0604020202020204" pitchFamily="34" charset="0"/>
              <a:buChar char="•"/>
            </a:pPr>
            <a:r>
              <a:rPr lang="en-US" b="0" i="0" dirty="0">
                <a:effectLst/>
                <a:latin typeface="Nunito" pitchFamily="2" charset="77"/>
              </a:rPr>
              <a:t>Since, the last element is now placed at the position of the root node. So, it may not follow the heap property. Therefore, </a:t>
            </a:r>
            <a:r>
              <a:rPr lang="en-US" b="1" i="0" dirty="0" err="1">
                <a:effectLst/>
                <a:latin typeface="Nunito" pitchFamily="2" charset="77"/>
              </a:rPr>
              <a:t>heapify</a:t>
            </a:r>
            <a:r>
              <a:rPr lang="en-US" b="1" i="0" dirty="0">
                <a:effectLst/>
                <a:latin typeface="Nunito" pitchFamily="2" charset="77"/>
              </a:rPr>
              <a:t> </a:t>
            </a:r>
            <a:r>
              <a:rPr lang="en-US" b="0" i="0" dirty="0">
                <a:effectLst/>
                <a:latin typeface="Nunito" pitchFamily="2" charset="77"/>
              </a:rPr>
              <a:t>the last node placed at the position of root.</a:t>
            </a:r>
          </a:p>
        </p:txBody>
      </p:sp>
      <p:sp>
        <p:nvSpPr>
          <p:cNvPr id="5" name="TextBox 4">
            <a:extLst>
              <a:ext uri="{FF2B5EF4-FFF2-40B4-BE49-F238E27FC236}">
                <a16:creationId xmlns:a16="http://schemas.microsoft.com/office/drawing/2014/main" id="{80E3B552-55C4-61B3-0109-0AFA88BDE86E}"/>
              </a:ext>
            </a:extLst>
          </p:cNvPr>
          <p:cNvSpPr txBox="1"/>
          <p:nvPr/>
        </p:nvSpPr>
        <p:spPr>
          <a:xfrm>
            <a:off x="1161535" y="4907345"/>
            <a:ext cx="6098058" cy="923330"/>
          </a:xfrm>
          <a:prstGeom prst="rect">
            <a:avLst/>
          </a:prstGeom>
          <a:noFill/>
        </p:spPr>
        <p:txBody>
          <a:bodyPr wrap="square">
            <a:spAutoFit/>
          </a:bodyPr>
          <a:lstStyle/>
          <a:p>
            <a:pPr marL="0" algn="l" defTabSz="914400" rtl="0" eaLnBrk="1" latinLnBrk="0" hangingPunct="1"/>
            <a:r>
              <a:rPr lang="en-US" b="1" i="0" dirty="0">
                <a:effectLst/>
                <a:latin typeface="Nunito" pitchFamily="2" charset="77"/>
              </a:rPr>
              <a:t>Time complexity</a:t>
            </a:r>
            <a:r>
              <a:rPr lang="en-US" b="0" i="0" dirty="0">
                <a:effectLst/>
                <a:latin typeface="Nunito" pitchFamily="2" charset="77"/>
              </a:rPr>
              <a:t>: O(</a:t>
            </a:r>
            <a:r>
              <a:rPr lang="en-US" b="0" i="0" dirty="0" err="1">
                <a:effectLst/>
                <a:latin typeface="Nunito" pitchFamily="2" charset="77"/>
              </a:rPr>
              <a:t>logn</a:t>
            </a:r>
            <a:r>
              <a:rPr lang="en-US" b="0" i="0" dirty="0">
                <a:effectLst/>
                <a:latin typeface="Nunito" pitchFamily="2" charset="77"/>
              </a:rPr>
              <a:t>) where n is no of elements in the heap</a:t>
            </a:r>
            <a:br>
              <a:rPr lang="en-US" dirty="0"/>
            </a:br>
            <a:r>
              <a:rPr lang="en-US" b="1" i="0" dirty="0">
                <a:effectLst/>
                <a:latin typeface="Nunito" pitchFamily="2" charset="77"/>
              </a:rPr>
              <a:t>Auxiliary Space: </a:t>
            </a:r>
            <a:r>
              <a:rPr lang="en-US" b="0" i="0" dirty="0">
                <a:effectLst/>
                <a:latin typeface="Nunito" pitchFamily="2" charset="77"/>
              </a:rPr>
              <a:t>O(n)</a:t>
            </a:r>
            <a:endParaRPr lang="en-IL" dirty="0"/>
          </a:p>
        </p:txBody>
      </p:sp>
    </p:spTree>
    <p:extLst>
      <p:ext uri="{BB962C8B-B14F-4D97-AF65-F5344CB8AC3E}">
        <p14:creationId xmlns:p14="http://schemas.microsoft.com/office/powerpoint/2010/main" val="3920422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TextBox 24"/>
          <p:cNvSpPr txBox="1"/>
          <p:nvPr/>
        </p:nvSpPr>
        <p:spPr>
          <a:xfrm>
            <a:off x="4053908" y="599723"/>
            <a:ext cx="4880027" cy="584775"/>
          </a:xfrm>
          <a:prstGeom prst="rect">
            <a:avLst/>
          </a:prstGeom>
          <a:noFill/>
        </p:spPr>
        <p:txBody>
          <a:bodyPr wrap="square" rtlCol="1">
            <a:spAutoFit/>
          </a:bodyPr>
          <a:lstStyle/>
          <a:p>
            <a:pPr algn="ctr" fontAlgn="base">
              <a:spcBef>
                <a:spcPct val="0"/>
              </a:spcBef>
              <a:spcAft>
                <a:spcPct val="0"/>
              </a:spcAft>
            </a:pPr>
            <a:r>
              <a:rPr lang="en-US" sz="3200" u="sng" dirty="0">
                <a:solidFill>
                  <a:schemeClr val="accent6">
                    <a:lumMod val="50000"/>
                  </a:schemeClr>
                </a:solidFill>
                <a:latin typeface="Calibri" panose="020F0502020204030204" pitchFamily="34" charset="0"/>
              </a:rPr>
              <a:t>Insertion in Heap</a:t>
            </a:r>
          </a:p>
        </p:txBody>
      </p:sp>
      <p:sp>
        <p:nvSpPr>
          <p:cNvPr id="3" name="TextBox 2">
            <a:extLst>
              <a:ext uri="{FF2B5EF4-FFF2-40B4-BE49-F238E27FC236}">
                <a16:creationId xmlns:a16="http://schemas.microsoft.com/office/drawing/2014/main" id="{F040C46A-C0B7-1CBE-753D-AF3041039DF1}"/>
              </a:ext>
            </a:extLst>
          </p:cNvPr>
          <p:cNvSpPr txBox="1"/>
          <p:nvPr/>
        </p:nvSpPr>
        <p:spPr>
          <a:xfrm>
            <a:off x="1161535" y="1720840"/>
            <a:ext cx="9737124" cy="2585323"/>
          </a:xfrm>
          <a:prstGeom prst="rect">
            <a:avLst/>
          </a:prstGeom>
          <a:noFill/>
        </p:spPr>
        <p:txBody>
          <a:bodyPr wrap="square">
            <a:spAutoFit/>
          </a:bodyPr>
          <a:lstStyle/>
          <a:p>
            <a:pPr algn="just" rtl="0" fontAlgn="base"/>
            <a:r>
              <a:rPr lang="en-US" b="1" i="0" dirty="0">
                <a:effectLst/>
                <a:latin typeface="Nunito" pitchFamily="2" charset="77"/>
              </a:rPr>
              <a:t>Process of Insertion</a:t>
            </a:r>
            <a:r>
              <a:rPr lang="en-US" b="0" i="0" dirty="0">
                <a:effectLst/>
                <a:latin typeface="Nunito" pitchFamily="2" charset="77"/>
              </a:rPr>
              <a:t>: </a:t>
            </a:r>
          </a:p>
          <a:p>
            <a:pPr algn="just" rtl="0" fontAlgn="base"/>
            <a:r>
              <a:rPr lang="en-US" b="0" i="0" dirty="0">
                <a:effectLst/>
                <a:latin typeface="Nunito" pitchFamily="2" charset="77"/>
              </a:rPr>
              <a:t>Elements can be inserted to the heap following a similar approach as discussed above for deletion. The idea is to: </a:t>
            </a:r>
          </a:p>
          <a:p>
            <a:pPr algn="just" rtl="0" fontAlgn="base"/>
            <a:endParaRPr lang="en-US" b="0" i="0" dirty="0">
              <a:effectLst/>
              <a:latin typeface="Nunito" pitchFamily="2" charset="77"/>
            </a:endParaRPr>
          </a:p>
          <a:p>
            <a:pPr algn="just" rtl="0" fontAlgn="base">
              <a:buFont typeface="Arial" panose="020B0604020202020204" pitchFamily="34" charset="0"/>
              <a:buChar char="•"/>
            </a:pPr>
            <a:r>
              <a:rPr lang="en-US" b="0" i="0" dirty="0">
                <a:effectLst/>
                <a:latin typeface="Nunito" pitchFamily="2" charset="77"/>
              </a:rPr>
              <a:t>First increase the heap size by 1, so that it can store the new element.</a:t>
            </a:r>
          </a:p>
          <a:p>
            <a:pPr algn="just" rtl="0" fontAlgn="base">
              <a:buFont typeface="Arial" panose="020B0604020202020204" pitchFamily="34" charset="0"/>
              <a:buChar char="•"/>
            </a:pPr>
            <a:r>
              <a:rPr lang="en-US" b="0" i="0" dirty="0">
                <a:effectLst/>
                <a:latin typeface="Nunito" pitchFamily="2" charset="77"/>
              </a:rPr>
              <a:t>Insert the new element at the end of the Heap.</a:t>
            </a:r>
          </a:p>
          <a:p>
            <a:pPr algn="just" rtl="0" fontAlgn="base">
              <a:buFont typeface="Arial" panose="020B0604020202020204" pitchFamily="34" charset="0"/>
              <a:buChar char="•"/>
            </a:pPr>
            <a:r>
              <a:rPr lang="en-US" b="0" i="0" dirty="0">
                <a:effectLst/>
                <a:latin typeface="Nunito" pitchFamily="2" charset="77"/>
              </a:rPr>
              <a:t>This newly inserted element may distort the properties of Heap for its parents. So, in order to keep the properties of Heap, </a:t>
            </a:r>
            <a:r>
              <a:rPr lang="en-US" b="1" i="0" dirty="0" err="1">
                <a:effectLst/>
                <a:latin typeface="Nunito" pitchFamily="2" charset="77"/>
              </a:rPr>
              <a:t>heapify</a:t>
            </a:r>
            <a:r>
              <a:rPr lang="en-US" b="1" i="0" dirty="0">
                <a:effectLst/>
                <a:latin typeface="Nunito" pitchFamily="2" charset="77"/>
              </a:rPr>
              <a:t> </a:t>
            </a:r>
            <a:r>
              <a:rPr lang="en-US" b="0" i="0" dirty="0">
                <a:effectLst/>
                <a:latin typeface="Nunito" pitchFamily="2" charset="77"/>
              </a:rPr>
              <a:t>this newly inserted element following a bottom-up </a:t>
            </a:r>
            <a:r>
              <a:rPr lang="en-US" b="0" i="0" dirty="0" err="1">
                <a:effectLst/>
                <a:latin typeface="Nunito" pitchFamily="2" charset="77"/>
              </a:rPr>
              <a:t>approa</a:t>
            </a:r>
            <a:endParaRPr lang="en-US" b="0" i="0" dirty="0">
              <a:effectLst/>
              <a:latin typeface="Nunito" pitchFamily="2" charset="77"/>
            </a:endParaRPr>
          </a:p>
        </p:txBody>
      </p:sp>
      <p:sp>
        <p:nvSpPr>
          <p:cNvPr id="4" name="TextBox 3">
            <a:extLst>
              <a:ext uri="{FF2B5EF4-FFF2-40B4-BE49-F238E27FC236}">
                <a16:creationId xmlns:a16="http://schemas.microsoft.com/office/drawing/2014/main" id="{05F6E92A-E566-B9B5-F2A0-1D22A2512D38}"/>
              </a:ext>
            </a:extLst>
          </p:cNvPr>
          <p:cNvSpPr txBox="1"/>
          <p:nvPr/>
        </p:nvSpPr>
        <p:spPr>
          <a:xfrm>
            <a:off x="1004879" y="4746708"/>
            <a:ext cx="6098058" cy="923330"/>
          </a:xfrm>
          <a:prstGeom prst="rect">
            <a:avLst/>
          </a:prstGeom>
          <a:noFill/>
        </p:spPr>
        <p:txBody>
          <a:bodyPr wrap="square">
            <a:spAutoFit/>
          </a:bodyPr>
          <a:lstStyle/>
          <a:p>
            <a:pPr marL="0" algn="l" defTabSz="914400" rtl="0" eaLnBrk="1" latinLnBrk="0" hangingPunct="1"/>
            <a:r>
              <a:rPr lang="en-US" b="1" i="0" dirty="0">
                <a:effectLst/>
                <a:latin typeface="Nunito" pitchFamily="2" charset="77"/>
              </a:rPr>
              <a:t>Time Complexity:  O(log(n)) (</a:t>
            </a:r>
            <a:r>
              <a:rPr lang="en-US" b="0" i="0" dirty="0">
                <a:effectLst/>
                <a:latin typeface="Nunito" pitchFamily="2" charset="77"/>
              </a:rPr>
              <a:t>where n is no of elements in the heap</a:t>
            </a:r>
            <a:r>
              <a:rPr lang="en-US" b="1" i="0" dirty="0">
                <a:effectLst/>
                <a:latin typeface="Nunito" pitchFamily="2" charset="77"/>
              </a:rPr>
              <a:t>)</a:t>
            </a:r>
            <a:br>
              <a:rPr lang="en-US" dirty="0"/>
            </a:br>
            <a:r>
              <a:rPr lang="en-US" b="1" i="0" dirty="0">
                <a:effectLst/>
                <a:latin typeface="Nunito" pitchFamily="2" charset="77"/>
              </a:rPr>
              <a:t>Auxiliary Space: </a:t>
            </a:r>
            <a:r>
              <a:rPr lang="en-US" b="0" i="0" dirty="0">
                <a:effectLst/>
                <a:latin typeface="Nunito" pitchFamily="2" charset="77"/>
              </a:rPr>
              <a:t>O(n)</a:t>
            </a:r>
            <a:endParaRPr lang="en-IL" dirty="0"/>
          </a:p>
        </p:txBody>
      </p:sp>
    </p:spTree>
    <p:extLst>
      <p:ext uri="{BB962C8B-B14F-4D97-AF65-F5344CB8AC3E}">
        <p14:creationId xmlns:p14="http://schemas.microsoft.com/office/powerpoint/2010/main" val="75977225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2108</TotalTime>
  <Words>1205</Words>
  <Application>Microsoft Macintosh PowerPoint</Application>
  <PresentationFormat>Widescreen</PresentationFormat>
  <Paragraphs>163</Paragraphs>
  <Slides>18</Slides>
  <Notes>14</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Courier New</vt:lpstr>
      <vt:lpstr>Garamond</vt:lpstr>
      <vt:lpstr>Nunito</vt:lpstr>
      <vt:lpstr>Söhne</vt:lpstr>
      <vt:lpstr>Söhne Mono</vt:lpstr>
      <vt:lpstr>Wingdings</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Shiran Mor</dc:creator>
  <cp:lastModifiedBy>Genady Kogan</cp:lastModifiedBy>
  <cp:revision>105</cp:revision>
  <dcterms:created xsi:type="dcterms:W3CDTF">2023-05-03T06:41:59Z</dcterms:created>
  <dcterms:modified xsi:type="dcterms:W3CDTF">2024-04-10T12:06:21Z</dcterms:modified>
</cp:coreProperties>
</file>