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66" r:id="rId4"/>
    <p:sldId id="268" r:id="rId5"/>
    <p:sldId id="267" r:id="rId6"/>
    <p:sldId id="261" r:id="rId7"/>
    <p:sldId id="265" r:id="rId8"/>
    <p:sldId id="264" r:id="rId9"/>
    <p:sldId id="263" r:id="rId10"/>
    <p:sldId id="273" r:id="rId11"/>
    <p:sldId id="272" r:id="rId12"/>
    <p:sldId id="271" r:id="rId13"/>
    <p:sldId id="270" r:id="rId14"/>
    <p:sldId id="269" r:id="rId15"/>
    <p:sldId id="274" r:id="rId16"/>
    <p:sldId id="278" r:id="rId17"/>
    <p:sldId id="275" r:id="rId18"/>
    <p:sldId id="279" r:id="rId19"/>
    <p:sldId id="280" r:id="rId20"/>
    <p:sldId id="281" r:id="rId21"/>
    <p:sldId id="282" r:id="rId22"/>
    <p:sldId id="283" r:id="rId23"/>
    <p:sldId id="277" r:id="rId24"/>
    <p:sldId id="276" r:id="rId25"/>
    <p:sldId id="262" r:id="rId26"/>
    <p:sldId id="259" r:id="rId2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4" autoAdjust="0"/>
    <p:restoredTop sz="94660"/>
  </p:normalViewPr>
  <p:slideViewPr>
    <p:cSldViewPr snapToGrid="0">
      <p:cViewPr varScale="1">
        <p:scale>
          <a:sx n="125" d="100"/>
          <a:sy n="125"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כ"ה.אדר א.תשפ"ד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כ"ה.אדר א.תשפ"ד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a:r>
              <a:rPr lang="en-US" sz="2800" dirty="0">
                <a:solidFill>
                  <a:schemeClr val="bg1"/>
                </a:solidFill>
              </a:rPr>
              <a:t>02-Asimptotic Notation</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3C9F4AA-D19C-89B7-ABD3-07049E24DCD8}"/>
              </a:ext>
            </a:extLst>
          </p:cNvPr>
          <p:cNvSpPr txBox="1">
            <a:spLocks noChangeArrowheads="1"/>
          </p:cNvSpPr>
          <p:nvPr/>
        </p:nvSpPr>
        <p:spPr bwMode="auto">
          <a:xfrm>
            <a:off x="2714876" y="33797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הסימון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O</a:t>
            </a:r>
          </a:p>
        </p:txBody>
      </p:sp>
      <p:sp>
        <p:nvSpPr>
          <p:cNvPr id="7" name="Rectangle 3">
            <a:extLst>
              <a:ext uri="{FF2B5EF4-FFF2-40B4-BE49-F238E27FC236}">
                <a16:creationId xmlns:a16="http://schemas.microsoft.com/office/drawing/2014/main" id="{1284E76D-56E4-2AFE-F980-89B9CE5DF3C8}"/>
              </a:ext>
            </a:extLst>
          </p:cNvPr>
          <p:cNvSpPr txBox="1">
            <a:spLocks noChangeArrowheads="1"/>
          </p:cNvSpPr>
          <p:nvPr/>
        </p:nvSpPr>
        <p:spPr bwMode="auto">
          <a:xfrm>
            <a:off x="2591051" y="1041233"/>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הגדרנו בצורה פורמלית מהן הפונקציות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מהי ההגדרה הפורמלית לפונקציות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sng" strike="noStrike" kern="0" cap="none" spc="0" normalizeH="0" baseline="0" noProof="0" dirty="0">
                <a:ln>
                  <a:noFill/>
                </a:ln>
                <a:solidFill>
                  <a:srgbClr val="000000"/>
                </a:solidFill>
                <a:effectLst/>
                <a:uLnTx/>
                <a:uFillTx/>
                <a:latin typeface="Arial"/>
                <a:cs typeface="Arial"/>
              </a:rPr>
              <a:t>הגדרה:</a:t>
            </a:r>
            <a:r>
              <a:rPr kumimoji="0" lang="he-IL" altLang="he-IL" sz="2000" b="0" i="0" u="none" strike="noStrike" kern="0" cap="none" spc="0" normalizeH="0" baseline="0" noProof="0" dirty="0">
                <a:ln>
                  <a:noFill/>
                </a:ln>
                <a:solidFill>
                  <a:srgbClr val="000000"/>
                </a:solidFill>
                <a:effectLst/>
                <a:uLnTx/>
                <a:uFillTx/>
                <a:latin typeface="Arial"/>
                <a:cs typeface="Arial"/>
              </a:rPr>
              <a:t> נאמר על פונקציה מסוימת </a:t>
            </a:r>
            <a:r>
              <a:rPr kumimoji="0" lang="en-US" altLang="he-IL" sz="2000" b="0" i="0" u="none" strike="noStrike" kern="0" cap="none" spc="0" normalizeH="0" baseline="0" noProof="0" dirty="0">
                <a:ln>
                  <a:noFill/>
                </a:ln>
                <a:solidFill>
                  <a:srgbClr val="000000"/>
                </a:solidFill>
                <a:effectLst/>
                <a:uLnTx/>
                <a:uFillTx/>
                <a:latin typeface="Arial"/>
                <a:cs typeface="Arial"/>
              </a:rPr>
              <a:t>f(n)</a:t>
            </a:r>
            <a:r>
              <a:rPr kumimoji="0" lang="he-IL" altLang="he-IL" sz="2000" b="0" i="0" u="none" strike="noStrike" kern="0" cap="none" spc="0" normalizeH="0" baseline="0" noProof="0" dirty="0">
                <a:ln>
                  <a:noFill/>
                </a:ln>
                <a:solidFill>
                  <a:srgbClr val="000000"/>
                </a:solidFill>
                <a:effectLst/>
                <a:uLnTx/>
                <a:uFillTx/>
                <a:latin typeface="Arial"/>
                <a:cs typeface="Arial"/>
              </a:rPr>
              <a:t> שהיא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 אם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0" noProof="0" dirty="0">
                <a:ln>
                  <a:noFill/>
                </a:ln>
                <a:solidFill>
                  <a:srgbClr val="000000"/>
                </a:solidFill>
                <a:effectLst/>
                <a:uLnTx/>
                <a:uFillTx/>
                <a:latin typeface="Arial"/>
                <a:cs typeface="Arial"/>
              </a:rPr>
              <a:t> ו-</a:t>
            </a:r>
            <a:r>
              <a:rPr kumimoji="0" lang="en-US" altLang="he-IL" sz="2000" b="0" i="0" u="none" strike="noStrike" kern="0" cap="none" spc="0" normalizeH="0" baseline="0" noProof="0" dirty="0">
                <a:ln>
                  <a:noFill/>
                </a:ln>
                <a:solidFill>
                  <a:srgbClr val="000000"/>
                </a:solidFill>
                <a:effectLst/>
                <a:uLnTx/>
                <a:uFillTx/>
                <a:latin typeface="Arial"/>
                <a:cs typeface="Arial"/>
              </a:rPr>
              <a:t>c</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כך שלכל </a:t>
            </a:r>
            <a:r>
              <a:rPr kumimoji="0" lang="en-US" altLang="he-IL" sz="2000" b="0" i="0" u="none" strike="noStrike" kern="0" cap="none" spc="0" normalizeH="0" baseline="0" noProof="0" dirty="0">
                <a:ln>
                  <a:noFill/>
                </a:ln>
                <a:solidFill>
                  <a:srgbClr val="000000"/>
                </a:solidFill>
                <a:effectLst/>
                <a:uLnTx/>
                <a:uFillTx/>
                <a:latin typeface="Arial"/>
                <a:cs typeface="Arial"/>
              </a:rPr>
              <a:t>n </a:t>
            </a:r>
            <a:r>
              <a:rPr kumimoji="0" lang="en-US" altLang="he-IL" sz="2000" b="0" i="0" u="sng" strike="noStrike" kern="0" cap="none" spc="0" normalizeH="0" baseline="0" noProof="0" dirty="0">
                <a:ln>
                  <a:noFill/>
                </a:ln>
                <a:solidFill>
                  <a:srgbClr val="000000"/>
                </a:solidFill>
                <a:effectLst/>
                <a:uLnTx/>
                <a:uFillTx/>
                <a:latin typeface="Arial"/>
                <a:cs typeface="Arial"/>
              </a:rPr>
              <a:t>&gt;</a:t>
            </a:r>
            <a:r>
              <a:rPr kumimoji="0" lang="en-US" altLang="he-IL" sz="2000" b="0" i="0" u="none" strike="noStrike" kern="0" cap="none" spc="0" normalizeH="0" baseline="0" noProof="0" dirty="0">
                <a:ln>
                  <a:noFill/>
                </a:ln>
                <a:solidFill>
                  <a:srgbClr val="000000"/>
                </a:solidFill>
                <a:effectLst/>
                <a:uLnTx/>
                <a:uFillTx/>
                <a:latin typeface="Arial"/>
                <a:cs typeface="Arial"/>
              </a:rPr>
              <a:t> 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25000" noProof="0" dirty="0">
                <a:ln>
                  <a:noFill/>
                </a:ln>
                <a:solidFill>
                  <a:srgbClr val="000000"/>
                </a:solidFill>
                <a:effectLst/>
                <a:uLnTx/>
                <a:uFillTx/>
                <a:latin typeface="Arial"/>
                <a:cs typeface="Arial"/>
              </a:rPr>
              <a:t>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a:ln>
                  <a:noFill/>
                </a:ln>
                <a:solidFill>
                  <a:srgbClr val="000000"/>
                </a:solidFill>
                <a:effectLst/>
                <a:uLnTx/>
                <a:uFillTx/>
                <a:latin typeface="Arial"/>
                <a:cs typeface="Arial"/>
              </a:rPr>
              <a:t>f(n) </a:t>
            </a:r>
            <a:r>
              <a:rPr kumimoji="0" lang="en-US" altLang="he-IL" sz="2000" b="0" i="0" u="sng" strike="noStrike" kern="0" cap="none" spc="0" normalizeH="0" baseline="0" noProof="0" dirty="0">
                <a:ln>
                  <a:noFill/>
                </a:ln>
                <a:solidFill>
                  <a:srgbClr val="000000"/>
                </a:solidFill>
                <a:effectLst/>
                <a:uLnTx/>
                <a:uFillTx/>
                <a:latin typeface="Arial"/>
                <a:cs typeface="Arial"/>
              </a:rPr>
              <a:t>&lt;</a:t>
            </a:r>
            <a:r>
              <a:rPr kumimoji="0" lang="en-US" altLang="he-IL" sz="2000" b="0" i="0" u="none" strike="noStrike" kern="0" cap="none" spc="0" normalizeH="0" baseline="0" noProof="0" dirty="0">
                <a:ln>
                  <a:noFill/>
                </a:ln>
                <a:solidFill>
                  <a:srgbClr val="000000"/>
                </a:solidFill>
                <a:effectLst/>
                <a:uLnTx/>
                <a:uFillTx/>
                <a:latin typeface="Arial"/>
                <a:cs typeface="Arial"/>
              </a:rPr>
              <a:t> c </a:t>
            </a:r>
            <a:r>
              <a:rPr kumimoji="0" lang="el-GR" altLang="he-IL" sz="2000" b="0" i="0" u="none" strike="noStrike" kern="0" cap="none" spc="0" normalizeH="0" baseline="0" noProof="0" dirty="0">
                <a:ln>
                  <a:noFill/>
                </a:ln>
                <a:solidFill>
                  <a:srgbClr val="000000"/>
                </a:solidFill>
                <a:effectLst/>
                <a:uLnTx/>
                <a:uFillTx/>
                <a:latin typeface="Arial"/>
                <a:cs typeface="Arial"/>
              </a:rPr>
              <a:t>·</a:t>
            </a:r>
            <a:r>
              <a:rPr kumimoji="0" lang="en-US" altLang="he-IL" sz="2000" b="0" i="0" u="none" strike="noStrike" kern="0" cap="none" spc="0" normalizeH="0" baseline="0" noProof="0" dirty="0">
                <a:ln>
                  <a:noFill/>
                </a:ln>
                <a:solidFill>
                  <a:srgbClr val="000000"/>
                </a:solidFill>
                <a:effectLst/>
                <a:uLnTx/>
                <a:uFillTx/>
                <a:latin typeface="Arial"/>
                <a:cs typeface="Arial"/>
              </a:rPr>
              <a:t> n</a:t>
            </a:r>
            <a:r>
              <a:rPr kumimoji="0" lang="en-US" altLang="he-IL" sz="2000" b="0" i="0" u="none" strike="noStrike" kern="0" cap="none" spc="0" normalizeH="0" baseline="30000" noProof="0" dirty="0">
                <a:ln>
                  <a:noFill/>
                </a:ln>
                <a:solidFill>
                  <a:srgbClr val="000000"/>
                </a:solidFill>
                <a:effectLst/>
                <a:uLnTx/>
                <a:uFillTx/>
                <a:latin typeface="Arial"/>
                <a:cs typeface="Arial"/>
              </a:rPr>
              <a:t>2</a:t>
            </a:r>
            <a:endParaRPr kumimoji="0" lang="he-IL" altLang="he-IL" sz="2000" b="0" i="0" u="none" strike="noStrike" kern="0" cap="none" spc="0" normalizeH="0" baseline="30000" noProof="0" dirty="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נוכיח כי </a:t>
            </a:r>
            <a:r>
              <a:rPr kumimoji="0" lang="en-US" altLang="he-IL" sz="2000" b="0" i="0" u="none" strike="noStrike" kern="0" cap="none" spc="0" normalizeH="0" baseline="0" noProof="0" dirty="0">
                <a:ln>
                  <a:noFill/>
                </a:ln>
                <a:solidFill>
                  <a:srgbClr val="000000"/>
                </a:solidFill>
                <a:effectLst/>
                <a:uLnTx/>
                <a:uFillTx/>
                <a:latin typeface="Arial"/>
                <a:cs typeface="Arial"/>
              </a:rPr>
              <a:t>2n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+3n+4</a:t>
            </a:r>
            <a:r>
              <a:rPr kumimoji="0" lang="he-IL" altLang="he-IL" sz="2000" b="0" i="0" u="none" strike="noStrike" kern="0" cap="none" spc="0" normalizeH="0" baseline="0" noProof="0" dirty="0">
                <a:ln>
                  <a:noFill/>
                </a:ln>
                <a:solidFill>
                  <a:srgbClr val="000000"/>
                </a:solidFill>
                <a:effectLst/>
                <a:uLnTx/>
                <a:uFillTx/>
                <a:latin typeface="Arial"/>
                <a:cs typeface="Arial"/>
              </a:rPr>
              <a:t> הוא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ניקח  </a:t>
            </a:r>
            <a:r>
              <a:rPr kumimoji="0" lang="en-US" altLang="he-IL" sz="2000" b="0" i="0" u="none" strike="noStrike" kern="0" cap="none" spc="0" normalizeH="0" baseline="0" noProof="0" dirty="0">
                <a:ln>
                  <a:noFill/>
                </a:ln>
                <a:solidFill>
                  <a:srgbClr val="000000"/>
                </a:solidFill>
                <a:effectLst/>
                <a:uLnTx/>
                <a:uFillTx/>
                <a:latin typeface="Arial"/>
                <a:cs typeface="Arial"/>
              </a:rPr>
              <a:t>c = 3</a:t>
            </a:r>
            <a:r>
              <a:rPr kumimoji="0" lang="he-IL" altLang="he-IL" sz="2000" b="0" i="0" u="none" strike="noStrike" kern="0" cap="none" spc="0" normalizeH="0" baseline="0" noProof="0" dirty="0">
                <a:ln>
                  <a:noFill/>
                </a:ln>
                <a:solidFill>
                  <a:srgbClr val="000000"/>
                </a:solidFill>
                <a:effectLst/>
                <a:uLnTx/>
                <a:uFillTx/>
                <a:latin typeface="Arial"/>
                <a:cs typeface="Arial"/>
              </a:rPr>
              <a:t> , 4 =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endParaRPr kumimoji="0" lang="he-IL" altLang="he-IL" sz="2000" b="0" i="0" u="none" strike="noStrike" kern="0" cap="none" spc="0" normalizeH="0" baseline="-25000" noProof="0" dirty="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או  </a:t>
            </a:r>
            <a:r>
              <a:rPr kumimoji="0" lang="en-US" altLang="he-IL" sz="2000" b="0" i="0" u="none" strike="noStrike" kern="0" cap="none" spc="0" normalizeH="0" baseline="0" noProof="0" dirty="0">
                <a:ln>
                  <a:noFill/>
                </a:ln>
                <a:solidFill>
                  <a:srgbClr val="000000"/>
                </a:solidFill>
                <a:effectLst/>
                <a:uLnTx/>
                <a:uFillTx/>
                <a:latin typeface="Arial"/>
                <a:cs typeface="Arial"/>
              </a:rPr>
              <a:t>c = 5</a:t>
            </a:r>
            <a:r>
              <a:rPr kumimoji="0" lang="he-IL" altLang="he-IL" sz="2000" b="0" i="0" u="none" strike="noStrike" kern="0" cap="none" spc="0" normalizeH="0" baseline="0" noProof="0" dirty="0">
                <a:ln>
                  <a:noFill/>
                </a:ln>
                <a:solidFill>
                  <a:srgbClr val="000000"/>
                </a:solidFill>
                <a:effectLst/>
                <a:uLnTx/>
                <a:uFillTx/>
                <a:latin typeface="Arial"/>
                <a:cs typeface="Arial"/>
              </a:rPr>
              <a:t> , 2 =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endParaRPr kumimoji="0" lang="he-IL" altLang="he-IL" sz="2000" b="0" i="0" u="none" strike="noStrike" kern="0" cap="none" spc="0" normalizeH="0" baseline="-25000" noProof="0" dirty="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גם </a:t>
            </a:r>
            <a:r>
              <a:rPr kumimoji="0" lang="en-US" altLang="he-IL" sz="2000" b="0" i="0" u="none" strike="noStrike" kern="0" cap="none" spc="0" normalizeH="0" baseline="0" noProof="0" dirty="0">
                <a:ln>
                  <a:noFill/>
                </a:ln>
                <a:solidFill>
                  <a:srgbClr val="000000"/>
                </a:solidFill>
                <a:effectLst/>
                <a:uLnTx/>
                <a:uFillTx/>
                <a:latin typeface="Arial"/>
                <a:cs typeface="Arial"/>
              </a:rPr>
              <a:t>7n+3</a:t>
            </a:r>
            <a:r>
              <a:rPr kumimoji="0" lang="he-IL" altLang="he-IL" sz="2000" b="0" i="0" u="none" strike="noStrike" kern="0" cap="none" spc="0" normalizeH="0" baseline="0" noProof="0" dirty="0">
                <a:ln>
                  <a:noFill/>
                </a:ln>
                <a:solidFill>
                  <a:srgbClr val="000000"/>
                </a:solidFill>
                <a:effectLst/>
                <a:uLnTx/>
                <a:uFillTx/>
                <a:latin typeface="Arial"/>
                <a:cs typeface="Arial"/>
              </a:rPr>
              <a:t> היא מסיבוכיות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ניקח  </a:t>
            </a:r>
            <a:r>
              <a:rPr kumimoji="0" lang="en-US" altLang="he-IL" sz="2000" b="0" i="0" u="none" strike="noStrike" kern="0" cap="none" spc="0" normalizeH="0" baseline="0" noProof="0" dirty="0">
                <a:ln>
                  <a:noFill/>
                </a:ln>
                <a:solidFill>
                  <a:srgbClr val="000000"/>
                </a:solidFill>
                <a:effectLst/>
                <a:uLnTx/>
                <a:uFillTx/>
                <a:latin typeface="Arial"/>
                <a:cs typeface="Arial"/>
              </a:rPr>
              <a:t>c = 1</a:t>
            </a:r>
            <a:r>
              <a:rPr kumimoji="0" lang="he-IL" altLang="he-IL" sz="2000" b="0" i="0" u="none" strike="noStrike" kern="0" cap="none" spc="0" normalizeH="0" baseline="0" noProof="0" dirty="0">
                <a:ln>
                  <a:noFill/>
                </a:ln>
                <a:solidFill>
                  <a:srgbClr val="000000"/>
                </a:solidFill>
                <a:effectLst/>
                <a:uLnTx/>
                <a:uFillTx/>
                <a:latin typeface="Arial"/>
                <a:cs typeface="Arial"/>
              </a:rPr>
              <a:t> , 8 =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endParaRPr kumimoji="0" lang="el-GR" altLang="he-IL" sz="2000" b="0" i="0" u="none" strike="noStrike" kern="0" cap="none" spc="0" normalizeH="0" baseline="-25000" noProof="0" dirty="0">
              <a:ln>
                <a:noFill/>
              </a:ln>
              <a:solidFill>
                <a:srgbClr val="000000"/>
              </a:solidFill>
              <a:effectLst/>
              <a:uLnTx/>
              <a:uFillTx/>
              <a:latin typeface="Arial"/>
              <a:cs typeface="Arial"/>
            </a:endParaRPr>
          </a:p>
        </p:txBody>
      </p:sp>
      <p:pic>
        <p:nvPicPr>
          <p:cNvPr id="8" name="Picture 4" descr="graph5">
            <a:extLst>
              <a:ext uri="{FF2B5EF4-FFF2-40B4-BE49-F238E27FC236}">
                <a16:creationId xmlns:a16="http://schemas.microsoft.com/office/drawing/2014/main" id="{3C214620-0420-A936-C52F-48DD3742D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518" y="2657345"/>
            <a:ext cx="3389240" cy="32861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82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dissolv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heckerboard(across)">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dissolve">
                                      <p:cBhvr>
                                        <p:cTn id="42" dur="500"/>
                                        <p:tgtEl>
                                          <p:spTgt spid="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dissolve">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dissolve">
                                      <p:cBhvr>
                                        <p:cTn id="52" dur="500"/>
                                        <p:tgtEl>
                                          <p:spTgt spid="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animEffect transition="in" filter="dissolve">
                                      <p:cBhvr>
                                        <p:cTn id="57" dur="500"/>
                                        <p:tgtEl>
                                          <p:spTgt spid="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dissolve">
                                      <p:cBhvr>
                                        <p:cTn id="6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167423" y="165669"/>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a:ln>
                  <a:noFill/>
                </a:ln>
                <a:solidFill>
                  <a:srgbClr val="006633"/>
                </a:solidFill>
                <a:effectLst/>
                <a:uLnTx/>
                <a:uFillTx/>
                <a:latin typeface="Garamond"/>
                <a:ea typeface="+mj-ea"/>
                <a:cs typeface="Arial"/>
              </a:rPr>
              <a:t>הסימון </a:t>
            </a:r>
            <a:r>
              <a:rPr kumimoji="0" lang="en-US" altLang="he-IL" sz="4200" b="0" i="0" u="none" strike="noStrike" kern="0" cap="none" spc="0" normalizeH="0" baseline="0" noProof="0">
                <a:ln>
                  <a:noFill/>
                </a:ln>
                <a:solidFill>
                  <a:srgbClr val="006633"/>
                </a:solidFill>
                <a:effectLst/>
                <a:uLnTx/>
                <a:uFillTx/>
                <a:latin typeface="Garamond"/>
                <a:ea typeface="+mj-ea"/>
                <a:cs typeface="Arial"/>
              </a:rPr>
              <a:t>O</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9" name="Rectangle 3"/>
          <p:cNvSpPr txBox="1">
            <a:spLocks noChangeArrowheads="1"/>
          </p:cNvSpPr>
          <p:nvPr/>
        </p:nvSpPr>
        <p:spPr bwMode="auto">
          <a:xfrm>
            <a:off x="3043598" y="868931"/>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none" strike="noStrike" kern="0" cap="none" spc="0" normalizeH="0" baseline="0" noProof="0">
                <a:ln>
                  <a:noFill/>
                </a:ln>
                <a:solidFill>
                  <a:srgbClr val="000000"/>
                </a:solidFill>
                <a:effectLst/>
                <a:uLnTx/>
                <a:uFillTx/>
                <a:latin typeface="Arial"/>
                <a:ea typeface="+mn-ea"/>
                <a:cs typeface="Arial"/>
              </a:rPr>
              <a:t>אחרי שהגדרנו באופן פורמלי את </a:t>
            </a:r>
            <a:r>
              <a:rPr kumimoji="0" lang="en-US" altLang="he-IL" sz="2400" b="0" i="0" u="none" strike="noStrike" kern="0" cap="none" spc="0" normalizeH="0" baseline="0" noProof="0">
                <a:ln>
                  <a:noFill/>
                </a:ln>
                <a:solidFill>
                  <a:srgbClr val="000000"/>
                </a:solidFill>
                <a:effectLst/>
                <a:uLnTx/>
                <a:uFillTx/>
                <a:latin typeface="Arial"/>
                <a:ea typeface="+mn-ea"/>
                <a:cs typeface="Arial"/>
              </a:rPr>
              <a:t>O(n)</a:t>
            </a:r>
            <a:r>
              <a:rPr kumimoji="0" lang="he-IL" altLang="he-IL" sz="2400" b="0" i="0" u="none" strike="noStrike" kern="0" cap="none" spc="0" normalizeH="0" baseline="0" noProof="0">
                <a:ln>
                  <a:noFill/>
                </a:ln>
                <a:solidFill>
                  <a:srgbClr val="000000"/>
                </a:solidFill>
                <a:effectLst/>
                <a:uLnTx/>
                <a:uFillTx/>
                <a:latin typeface="Arial"/>
                <a:ea typeface="+mn-ea"/>
                <a:cs typeface="Arial"/>
              </a:rPr>
              <a:t> ו-</a:t>
            </a:r>
            <a:r>
              <a:rPr kumimoji="0" lang="en-US" altLang="he-IL" sz="2400" b="0" i="0" u="none" strike="noStrike" kern="0" cap="none" spc="0" normalizeH="0" baseline="0" noProof="0">
                <a:ln>
                  <a:noFill/>
                </a:ln>
                <a:solidFill>
                  <a:srgbClr val="000000"/>
                </a:solidFill>
                <a:effectLst/>
                <a:uLnTx/>
                <a:uFillTx/>
                <a:latin typeface="Arial"/>
                <a:ea typeface="+mn-ea"/>
                <a:cs typeface="Arial"/>
              </a:rPr>
              <a:t>O(n</a:t>
            </a:r>
            <a:r>
              <a:rPr kumimoji="0" lang="en-US" altLang="he-IL" sz="2400" b="0" i="0" u="none" strike="noStrike" kern="0" cap="none" spc="0" normalizeH="0" baseline="30000" noProof="0">
                <a:ln>
                  <a:noFill/>
                </a:ln>
                <a:solidFill>
                  <a:srgbClr val="000000"/>
                </a:solidFill>
                <a:effectLst/>
                <a:uLnTx/>
                <a:uFillTx/>
                <a:latin typeface="Arial"/>
                <a:ea typeface="+mn-ea"/>
                <a:cs typeface="Arial"/>
              </a:rPr>
              <a:t>2</a:t>
            </a:r>
            <a:r>
              <a:rPr kumimoji="0" lang="en-US" altLang="he-IL" sz="2400" b="0" i="0" u="none" strike="noStrike" kern="0" cap="none" spc="0" normalizeH="0" baseline="0" noProof="0">
                <a:ln>
                  <a:noFill/>
                </a:ln>
                <a:solidFill>
                  <a:srgbClr val="000000"/>
                </a:solidFill>
                <a:effectLst/>
                <a:uLnTx/>
                <a:uFillTx/>
                <a:latin typeface="Arial"/>
                <a:ea typeface="+mn-ea"/>
                <a:cs typeface="Arial"/>
              </a:rPr>
              <a:t>)</a:t>
            </a:r>
            <a:r>
              <a:rPr kumimoji="0" lang="he-IL" altLang="he-IL" sz="2400" b="0" i="0" u="none" strike="noStrike" kern="0" cap="none" spc="0" normalizeH="0" baseline="0" noProof="0">
                <a:ln>
                  <a:noFill/>
                </a:ln>
                <a:solidFill>
                  <a:srgbClr val="000000"/>
                </a:solidFill>
                <a:effectLst/>
                <a:uLnTx/>
                <a:uFillTx/>
                <a:latin typeface="Arial"/>
                <a:ea typeface="+mn-ea"/>
                <a:cs typeface="Arial"/>
              </a:rPr>
              <a:t>, ננסה להכליל ולהגדיר </a:t>
            </a:r>
            <a:r>
              <a:rPr kumimoji="0" lang="en-US" altLang="he-IL" sz="2400" b="0" i="0" u="none" strike="noStrike" kern="0" cap="none" spc="0" normalizeH="0" baseline="0" noProof="0">
                <a:ln>
                  <a:noFill/>
                </a:ln>
                <a:solidFill>
                  <a:srgbClr val="000000"/>
                </a:solidFill>
                <a:effectLst/>
                <a:uLnTx/>
                <a:uFillTx/>
                <a:latin typeface="Arial"/>
                <a:ea typeface="+mn-ea"/>
                <a:cs typeface="Arial"/>
              </a:rPr>
              <a:t>O(g(n))</a:t>
            </a:r>
            <a:r>
              <a:rPr kumimoji="0" lang="he-IL" altLang="he-IL" sz="2400" b="0" i="0" u="none" strike="noStrike" kern="0" cap="none" spc="0" normalizeH="0" baseline="0" noProof="0">
                <a:ln>
                  <a:noFill/>
                </a:ln>
                <a:solidFill>
                  <a:srgbClr val="000000"/>
                </a:solidFill>
                <a:effectLst/>
                <a:uLnTx/>
                <a:uFillTx/>
                <a:latin typeface="Arial"/>
                <a:ea typeface="+mn-ea"/>
                <a:cs typeface="Arial"/>
              </a:rPr>
              <a:t>, עבור פונקציה כלשהי </a:t>
            </a:r>
            <a:r>
              <a:rPr kumimoji="0" lang="en-US" altLang="he-IL" sz="2400" b="0" i="0" u="none" strike="noStrike" kern="0" cap="none" spc="0" normalizeH="0" baseline="0" noProof="0">
                <a:ln>
                  <a:noFill/>
                </a:ln>
                <a:solidFill>
                  <a:srgbClr val="000000"/>
                </a:solidFill>
                <a:effectLst/>
                <a:uLnTx/>
                <a:uFillTx/>
                <a:latin typeface="Arial"/>
                <a:ea typeface="+mn-ea"/>
                <a:cs typeface="Arial"/>
              </a:rPr>
              <a:t>g(n)</a:t>
            </a:r>
            <a:r>
              <a:rPr kumimoji="0" lang="he-IL" altLang="he-IL" sz="2400" b="0" i="0" u="none" strike="noStrike" kern="0" cap="none" spc="0" normalizeH="0" baseline="0" noProof="0">
                <a:ln>
                  <a:noFill/>
                </a:ln>
                <a:solidFill>
                  <a:srgbClr val="000000"/>
                </a:solidFill>
                <a:effectLst/>
                <a:uLnTx/>
                <a:uFillTx/>
                <a:latin typeface="Arial"/>
                <a:ea typeface="+mn-ea"/>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sng" strike="noStrike" kern="0" cap="none" spc="0" normalizeH="0" baseline="0" noProof="0">
                <a:ln>
                  <a:noFill/>
                </a:ln>
                <a:solidFill>
                  <a:srgbClr val="000000"/>
                </a:solidFill>
                <a:effectLst/>
                <a:uLnTx/>
                <a:uFillTx/>
                <a:latin typeface="Arial"/>
                <a:ea typeface="+mn-ea"/>
                <a:cs typeface="Arial"/>
              </a:rPr>
              <a:t>הגדרה:</a:t>
            </a:r>
            <a:r>
              <a:rPr kumimoji="0" lang="he-IL" altLang="he-IL" sz="2400" b="0" i="0" u="none" strike="noStrike" kern="0" cap="none" spc="0" normalizeH="0" baseline="0" noProof="0">
                <a:ln>
                  <a:noFill/>
                </a:ln>
                <a:solidFill>
                  <a:srgbClr val="000000"/>
                </a:solidFill>
                <a:effectLst/>
                <a:uLnTx/>
                <a:uFillTx/>
                <a:latin typeface="Arial"/>
                <a:ea typeface="+mn-ea"/>
                <a:cs typeface="Arial"/>
              </a:rPr>
              <a:t> נאמר על פונקציה </a:t>
            </a:r>
            <a:r>
              <a:rPr kumimoji="0" lang="en-US" altLang="he-IL" sz="2400" b="0" i="0" u="none" strike="noStrike" kern="0" cap="none" spc="0" normalizeH="0" baseline="0" noProof="0">
                <a:ln>
                  <a:noFill/>
                </a:ln>
                <a:solidFill>
                  <a:srgbClr val="000000"/>
                </a:solidFill>
                <a:effectLst/>
                <a:uLnTx/>
                <a:uFillTx/>
                <a:latin typeface="Arial"/>
                <a:ea typeface="+mn-ea"/>
                <a:cs typeface="Arial"/>
              </a:rPr>
              <a:t>f(n)</a:t>
            </a:r>
            <a:r>
              <a:rPr kumimoji="0" lang="he-IL" altLang="he-IL" sz="2400" b="0" i="0" u="none" strike="noStrike" kern="0" cap="none" spc="0" normalizeH="0" baseline="0" noProof="0">
                <a:ln>
                  <a:noFill/>
                </a:ln>
                <a:solidFill>
                  <a:srgbClr val="000000"/>
                </a:solidFill>
                <a:effectLst/>
                <a:uLnTx/>
                <a:uFillTx/>
                <a:latin typeface="Arial"/>
                <a:ea typeface="+mn-ea"/>
                <a:cs typeface="Arial"/>
              </a:rPr>
              <a:t> שהיא מסדר גודל </a:t>
            </a:r>
            <a:r>
              <a:rPr kumimoji="0" lang="en-US" altLang="he-IL" sz="2400" b="0" i="0" u="none" strike="noStrike" kern="0" cap="none" spc="0" normalizeH="0" baseline="0" noProof="0">
                <a:ln>
                  <a:noFill/>
                </a:ln>
                <a:solidFill>
                  <a:srgbClr val="000000"/>
                </a:solidFill>
                <a:effectLst/>
                <a:uLnTx/>
                <a:uFillTx/>
                <a:latin typeface="Arial"/>
                <a:ea typeface="+mn-ea"/>
                <a:cs typeface="Arial"/>
              </a:rPr>
              <a:t>O(g(n))</a:t>
            </a:r>
            <a:r>
              <a:rPr kumimoji="0" lang="he-IL" altLang="he-IL" sz="2400" b="0" i="0" u="none" strike="noStrike" kern="0" cap="none" spc="0" normalizeH="0" baseline="0" noProof="0">
                <a:ln>
                  <a:noFill/>
                </a:ln>
                <a:solidFill>
                  <a:srgbClr val="000000"/>
                </a:solidFill>
                <a:effectLst/>
                <a:uLnTx/>
                <a:uFillTx/>
                <a:latin typeface="Arial"/>
                <a:ea typeface="+mn-ea"/>
                <a:cs typeface="Arial"/>
              </a:rPr>
              <a:t> אם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a:ln>
                  <a:noFill/>
                </a:ln>
                <a:solidFill>
                  <a:srgbClr val="000000"/>
                </a:solidFill>
                <a:effectLst/>
                <a:uLnTx/>
                <a:uFillTx/>
                <a:latin typeface="Arial"/>
                <a:cs typeface="Arial"/>
              </a:rPr>
              <a:t>n</a:t>
            </a:r>
            <a:r>
              <a:rPr kumimoji="0" lang="en-US" altLang="he-IL" sz="2000" b="0" i="0" u="none" strike="noStrike" kern="0" cap="none" spc="0" normalizeH="0" baseline="-25000" noProof="0">
                <a:ln>
                  <a:noFill/>
                </a:ln>
                <a:solidFill>
                  <a:srgbClr val="000000"/>
                </a:solidFill>
                <a:effectLst/>
                <a:uLnTx/>
                <a:uFillTx/>
                <a:latin typeface="Arial"/>
                <a:cs typeface="Arial"/>
              </a:rPr>
              <a:t>0</a:t>
            </a:r>
            <a:r>
              <a:rPr kumimoji="0" lang="he-IL" altLang="he-IL" sz="2000" b="0" i="0" u="none" strike="noStrike" kern="0" cap="none" spc="0" normalizeH="0" baseline="0" noProof="0">
                <a:ln>
                  <a:noFill/>
                </a:ln>
                <a:solidFill>
                  <a:srgbClr val="000000"/>
                </a:solidFill>
                <a:effectLst/>
                <a:uLnTx/>
                <a:uFillTx/>
                <a:latin typeface="Arial"/>
                <a:cs typeface="Arial"/>
              </a:rPr>
              <a:t> ו-</a:t>
            </a:r>
            <a:r>
              <a:rPr kumimoji="0" lang="en-US" altLang="he-IL" sz="2000" b="0" i="0" u="none" strike="noStrike" kern="0" cap="none" spc="0" normalizeH="0" baseline="0" noProof="0">
                <a:ln>
                  <a:noFill/>
                </a:ln>
                <a:solidFill>
                  <a:srgbClr val="000000"/>
                </a:solidFill>
                <a:effectLst/>
                <a:uLnTx/>
                <a:uFillTx/>
                <a:latin typeface="Arial"/>
                <a:cs typeface="Arial"/>
              </a:rPr>
              <a:t>c</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a:ln>
                  <a:noFill/>
                </a:ln>
                <a:solidFill>
                  <a:srgbClr val="000000"/>
                </a:solidFill>
                <a:effectLst/>
                <a:uLnTx/>
                <a:uFillTx/>
                <a:latin typeface="Arial"/>
                <a:cs typeface="Arial"/>
              </a:rPr>
              <a:t>כך שלכל </a:t>
            </a:r>
            <a:r>
              <a:rPr kumimoji="0" lang="en-US" altLang="he-IL" sz="2000" b="0" i="0" u="none" strike="noStrike" kern="0" cap="none" spc="0" normalizeH="0" baseline="0" noProof="0">
                <a:ln>
                  <a:noFill/>
                </a:ln>
                <a:solidFill>
                  <a:srgbClr val="000000"/>
                </a:solidFill>
                <a:effectLst/>
                <a:uLnTx/>
                <a:uFillTx/>
                <a:latin typeface="Arial"/>
                <a:cs typeface="Arial"/>
              </a:rPr>
              <a:t>n </a:t>
            </a:r>
            <a:r>
              <a:rPr kumimoji="0" lang="en-US" altLang="he-IL" sz="2000" b="0" i="0" u="sng" strike="noStrike" kern="0" cap="none" spc="0" normalizeH="0" baseline="0" noProof="0">
                <a:ln>
                  <a:noFill/>
                </a:ln>
                <a:solidFill>
                  <a:srgbClr val="000000"/>
                </a:solidFill>
                <a:effectLst/>
                <a:uLnTx/>
                <a:uFillTx/>
                <a:latin typeface="Arial"/>
                <a:cs typeface="Arial"/>
              </a:rPr>
              <a:t>&gt;</a:t>
            </a:r>
            <a:r>
              <a:rPr kumimoji="0" lang="en-US" altLang="he-IL" sz="2000" b="0" i="0" u="none" strike="noStrike" kern="0" cap="none" spc="0" normalizeH="0" baseline="0" noProof="0">
                <a:ln>
                  <a:noFill/>
                </a:ln>
                <a:solidFill>
                  <a:srgbClr val="000000"/>
                </a:solidFill>
                <a:effectLst/>
                <a:uLnTx/>
                <a:uFillTx/>
                <a:latin typeface="Arial"/>
                <a:cs typeface="Arial"/>
              </a:rPr>
              <a:t> n</a:t>
            </a:r>
            <a:r>
              <a:rPr kumimoji="0" lang="en-US" altLang="he-IL" sz="2000" b="0" i="0" u="none" strike="noStrike" kern="0" cap="none" spc="0" normalizeH="0" baseline="-25000" noProof="0">
                <a:ln>
                  <a:noFill/>
                </a:ln>
                <a:solidFill>
                  <a:srgbClr val="000000"/>
                </a:solidFill>
                <a:effectLst/>
                <a:uLnTx/>
                <a:uFillTx/>
                <a:latin typeface="Arial"/>
                <a:cs typeface="Arial"/>
              </a:rPr>
              <a:t>0</a:t>
            </a:r>
            <a:r>
              <a:rPr kumimoji="0" lang="he-IL" altLang="he-IL" sz="2000" b="0" i="0" u="none" strike="noStrike" kern="0" cap="none" spc="0" normalizeH="0" baseline="-25000" noProof="0">
                <a:ln>
                  <a:noFill/>
                </a:ln>
                <a:solidFill>
                  <a:srgbClr val="000000"/>
                </a:solidFill>
                <a:effectLst/>
                <a:uLnTx/>
                <a:uFillTx/>
                <a:latin typeface="Arial"/>
                <a:cs typeface="Arial"/>
              </a:rPr>
              <a:t>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a:ln>
                  <a:noFill/>
                </a:ln>
                <a:solidFill>
                  <a:srgbClr val="000000"/>
                </a:solidFill>
                <a:effectLst/>
                <a:uLnTx/>
                <a:uFillTx/>
                <a:latin typeface="Arial"/>
                <a:cs typeface="Arial"/>
              </a:rPr>
              <a:t>מתקיים  </a:t>
            </a:r>
            <a:r>
              <a:rPr kumimoji="0" lang="en-US" altLang="he-IL" sz="2000" b="0" i="0" u="none" strike="noStrike" kern="0" cap="none" spc="0" normalizeH="0" baseline="0" noProof="0">
                <a:ln>
                  <a:noFill/>
                </a:ln>
                <a:solidFill>
                  <a:srgbClr val="000000"/>
                </a:solidFill>
                <a:effectLst/>
                <a:uLnTx/>
                <a:uFillTx/>
                <a:latin typeface="Arial"/>
                <a:cs typeface="Arial"/>
              </a:rPr>
              <a:t>f(n) </a:t>
            </a:r>
            <a:r>
              <a:rPr kumimoji="0" lang="en-US" altLang="he-IL" sz="2000" b="0" i="0" u="sng" strike="noStrike" kern="0" cap="none" spc="0" normalizeH="0" baseline="0" noProof="0">
                <a:ln>
                  <a:noFill/>
                </a:ln>
                <a:solidFill>
                  <a:srgbClr val="000000"/>
                </a:solidFill>
                <a:effectLst/>
                <a:uLnTx/>
                <a:uFillTx/>
                <a:latin typeface="Arial"/>
                <a:cs typeface="Arial"/>
              </a:rPr>
              <a:t>&lt;</a:t>
            </a:r>
            <a:r>
              <a:rPr kumimoji="0" lang="en-US" altLang="he-IL" sz="2000" b="0" i="0" u="none" strike="noStrike" kern="0" cap="none" spc="0" normalizeH="0" baseline="0" noProof="0">
                <a:ln>
                  <a:noFill/>
                </a:ln>
                <a:solidFill>
                  <a:srgbClr val="000000"/>
                </a:solidFill>
                <a:effectLst/>
                <a:uLnTx/>
                <a:uFillTx/>
                <a:latin typeface="Arial"/>
                <a:cs typeface="Arial"/>
              </a:rPr>
              <a:t> c</a:t>
            </a:r>
            <a:r>
              <a:rPr kumimoji="0" lang="en-US" altLang="he-IL" sz="1000" b="0" i="0" u="none" strike="noStrike" kern="0" cap="none" spc="0" normalizeH="0" baseline="0" noProof="0">
                <a:ln>
                  <a:noFill/>
                </a:ln>
                <a:solidFill>
                  <a:srgbClr val="000000"/>
                </a:solidFill>
                <a:effectLst/>
                <a:uLnTx/>
                <a:uFillTx/>
                <a:latin typeface="Arial"/>
                <a:cs typeface="Arial"/>
              </a:rPr>
              <a:t> </a:t>
            </a:r>
            <a:r>
              <a:rPr kumimoji="0" lang="el-GR" altLang="he-IL" sz="2000" b="0" i="0" u="none" strike="noStrike" kern="0" cap="none" spc="0" normalizeH="0" baseline="0" noProof="0">
                <a:ln>
                  <a:noFill/>
                </a:ln>
                <a:solidFill>
                  <a:srgbClr val="000000"/>
                </a:solidFill>
                <a:effectLst/>
                <a:uLnTx/>
                <a:uFillTx/>
                <a:latin typeface="Arial"/>
                <a:cs typeface="Arial"/>
              </a:rPr>
              <a:t>·</a:t>
            </a:r>
            <a:r>
              <a:rPr kumimoji="0" lang="en-US" altLang="he-IL" sz="1000" b="0" i="0" u="none" strike="noStrike" kern="0" cap="none" spc="0" normalizeH="0" baseline="0" noProof="0">
                <a:ln>
                  <a:noFill/>
                </a:ln>
                <a:solidFill>
                  <a:srgbClr val="000000"/>
                </a:solidFill>
                <a:effectLst/>
                <a:uLnTx/>
                <a:uFillTx/>
                <a:latin typeface="Arial"/>
                <a:cs typeface="Arial"/>
              </a:rPr>
              <a:t> </a:t>
            </a:r>
            <a:r>
              <a:rPr kumimoji="0" lang="en-US" altLang="he-IL" sz="2000" b="0" i="0" u="none" strike="noStrike" kern="0" cap="none" spc="0" normalizeH="0" baseline="0" noProof="0">
                <a:ln>
                  <a:noFill/>
                </a:ln>
                <a:solidFill>
                  <a:srgbClr val="000000"/>
                </a:solidFill>
                <a:effectLst/>
                <a:uLnTx/>
                <a:uFillTx/>
                <a:latin typeface="Arial"/>
                <a:cs typeface="Arial"/>
              </a:rPr>
              <a:t>g(n)</a:t>
            </a:r>
            <a:endParaRPr kumimoji="0" lang="he-IL" altLang="he-IL" sz="2000" b="0" i="0" u="none" strike="noStrike" kern="0" cap="none" spc="0" normalizeH="0" baseline="30000" noProof="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none" strike="noStrike" kern="0" cap="none" spc="0" normalizeH="0" baseline="0" noProof="0">
                <a:ln>
                  <a:noFill/>
                </a:ln>
                <a:solidFill>
                  <a:srgbClr val="000000"/>
                </a:solidFill>
                <a:effectLst/>
                <a:uLnTx/>
                <a:uFillTx/>
                <a:latin typeface="Arial"/>
                <a:ea typeface="+mn-ea"/>
                <a:cs typeface="Arial"/>
              </a:rPr>
              <a:t>למשל:</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a:ln>
                  <a:noFill/>
                </a:ln>
                <a:solidFill>
                  <a:srgbClr val="000000"/>
                </a:solidFill>
                <a:effectLst/>
                <a:uLnTx/>
                <a:uFillTx/>
                <a:latin typeface="Arial"/>
                <a:cs typeface="Arial"/>
              </a:rPr>
              <a:t>2n+3 = O(n)</a:t>
            </a:r>
            <a:endParaRPr kumimoji="0" lang="he-IL" altLang="he-IL" sz="2000" b="0" i="0" u="none" strike="noStrike" kern="0" cap="none" spc="0" normalizeH="0" baseline="0" noProof="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a:ln>
                  <a:noFill/>
                </a:ln>
                <a:solidFill>
                  <a:srgbClr val="000000"/>
                </a:solidFill>
                <a:effectLst/>
                <a:uLnTx/>
                <a:uFillTx/>
                <a:latin typeface="Arial"/>
                <a:cs typeface="Arial"/>
              </a:rPr>
              <a:t>2n+3 = O(n</a:t>
            </a:r>
            <a:r>
              <a:rPr kumimoji="0" lang="en-US" altLang="he-IL" sz="2000" b="0" i="0" u="none" strike="noStrike" kern="0" cap="none" spc="0" normalizeH="0" baseline="30000" noProof="0">
                <a:ln>
                  <a:noFill/>
                </a:ln>
                <a:solidFill>
                  <a:srgbClr val="000000"/>
                </a:solidFill>
                <a:effectLst/>
                <a:uLnTx/>
                <a:uFillTx/>
                <a:latin typeface="Arial"/>
                <a:cs typeface="Arial"/>
              </a:rPr>
              <a:t>2</a:t>
            </a:r>
            <a:r>
              <a:rPr kumimoji="0" lang="en-US" altLang="he-IL" sz="2000" b="0" i="0" u="none" strike="noStrike" kern="0" cap="none" spc="0" normalizeH="0" baseline="0" noProof="0">
                <a:ln>
                  <a:noFill/>
                </a:ln>
                <a:solidFill>
                  <a:srgbClr val="000000"/>
                </a:solidFill>
                <a:effectLst/>
                <a:uLnTx/>
                <a:uFillTx/>
                <a:latin typeface="Arial"/>
                <a:cs typeface="Arial"/>
              </a:rPr>
              <a:t>)</a:t>
            </a:r>
            <a:endParaRPr kumimoji="0" lang="he-IL" altLang="he-IL" sz="2000" b="0" i="0" u="none" strike="noStrike" kern="0" cap="none" spc="0" normalizeH="0" baseline="0" noProof="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a:ln>
                  <a:noFill/>
                </a:ln>
                <a:solidFill>
                  <a:srgbClr val="000000"/>
                </a:solidFill>
                <a:effectLst/>
                <a:uLnTx/>
                <a:uFillTx/>
                <a:latin typeface="Arial"/>
                <a:cs typeface="Arial"/>
              </a:rPr>
              <a:t>n</a:t>
            </a:r>
            <a:r>
              <a:rPr kumimoji="0" lang="en-US" altLang="he-IL" sz="2000" b="0" i="0" u="none" strike="noStrike" kern="0" cap="none" spc="0" normalizeH="0" baseline="30000" noProof="0">
                <a:ln>
                  <a:noFill/>
                </a:ln>
                <a:solidFill>
                  <a:srgbClr val="000000"/>
                </a:solidFill>
                <a:effectLst/>
                <a:uLnTx/>
                <a:uFillTx/>
                <a:latin typeface="Arial"/>
                <a:cs typeface="Arial"/>
              </a:rPr>
              <a:t>4</a:t>
            </a:r>
            <a:r>
              <a:rPr kumimoji="0" lang="en-US" altLang="he-IL" sz="2000" b="0" i="0" u="none" strike="noStrike" kern="0" cap="none" spc="0" normalizeH="0" baseline="0" noProof="0">
                <a:ln>
                  <a:noFill/>
                </a:ln>
                <a:solidFill>
                  <a:srgbClr val="000000"/>
                </a:solidFill>
                <a:effectLst/>
                <a:uLnTx/>
                <a:uFillTx/>
                <a:latin typeface="Arial"/>
                <a:cs typeface="Arial"/>
              </a:rPr>
              <a:t>+3n</a:t>
            </a:r>
            <a:r>
              <a:rPr kumimoji="0" lang="en-US" altLang="he-IL" sz="2000" b="0" i="0" u="none" strike="noStrike" kern="0" cap="none" spc="0" normalizeH="0" baseline="30000" noProof="0">
                <a:ln>
                  <a:noFill/>
                </a:ln>
                <a:solidFill>
                  <a:srgbClr val="000000"/>
                </a:solidFill>
                <a:effectLst/>
                <a:uLnTx/>
                <a:uFillTx/>
                <a:latin typeface="Arial"/>
                <a:cs typeface="Arial"/>
              </a:rPr>
              <a:t>2</a:t>
            </a:r>
            <a:r>
              <a:rPr kumimoji="0" lang="en-US" altLang="he-IL" sz="2000" b="0" i="0" u="none" strike="noStrike" kern="0" cap="none" spc="0" normalizeH="0" baseline="0" noProof="0">
                <a:ln>
                  <a:noFill/>
                </a:ln>
                <a:solidFill>
                  <a:srgbClr val="000000"/>
                </a:solidFill>
                <a:effectLst/>
                <a:uLnTx/>
                <a:uFillTx/>
                <a:latin typeface="Arial"/>
                <a:cs typeface="Arial"/>
              </a:rPr>
              <a:t>+2n+2=O(n</a:t>
            </a:r>
            <a:r>
              <a:rPr kumimoji="0" lang="en-US" altLang="he-IL" sz="2000" b="0" i="0" u="none" strike="noStrike" kern="0" cap="none" spc="0" normalizeH="0" baseline="30000" noProof="0">
                <a:ln>
                  <a:noFill/>
                </a:ln>
                <a:solidFill>
                  <a:srgbClr val="000000"/>
                </a:solidFill>
                <a:effectLst/>
                <a:uLnTx/>
                <a:uFillTx/>
                <a:latin typeface="Arial"/>
                <a:cs typeface="Arial"/>
              </a:rPr>
              <a:t>4</a:t>
            </a:r>
            <a:r>
              <a:rPr kumimoji="0" lang="en-US" altLang="he-IL" sz="2000" b="0" i="0" u="none" strike="noStrike" kern="0" cap="none" spc="0" normalizeH="0" baseline="0" noProof="0">
                <a:ln>
                  <a:noFill/>
                </a:ln>
                <a:solidFill>
                  <a:srgbClr val="000000"/>
                </a:solidFill>
                <a:effectLst/>
                <a:uLnTx/>
                <a:uFillTx/>
                <a:latin typeface="Arial"/>
                <a:cs typeface="Arial"/>
              </a:rPr>
              <a:t>)</a:t>
            </a:r>
            <a:endParaRPr kumimoji="0" lang="he-IL" altLang="he-IL" sz="2000" b="0" i="0" u="none" strike="noStrike" kern="0" cap="none" spc="0" normalizeH="0" baseline="0" noProof="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a:ln>
                  <a:noFill/>
                </a:ln>
                <a:solidFill>
                  <a:srgbClr val="000000"/>
                </a:solidFill>
                <a:effectLst/>
                <a:uLnTx/>
                <a:uFillTx/>
                <a:latin typeface="Arial"/>
                <a:cs typeface="Arial"/>
              </a:rPr>
              <a:t>5 = O(1)</a:t>
            </a:r>
            <a:endParaRPr kumimoji="0" lang="he-IL" altLang="he-IL" sz="2000" b="0" i="0" u="none" strike="noStrike" kern="0" cap="none" spc="0" normalizeH="0" baseline="0" noProof="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a:ln>
                  <a:noFill/>
                </a:ln>
                <a:solidFill>
                  <a:srgbClr val="000000"/>
                </a:solidFill>
                <a:effectLst/>
                <a:uLnTx/>
                <a:uFillTx/>
                <a:latin typeface="Arial"/>
                <a:cs typeface="Arial"/>
              </a:rPr>
              <a:t>5 = O(n</a:t>
            </a:r>
            <a:r>
              <a:rPr kumimoji="0" lang="en-US" altLang="he-IL" sz="2000" b="0" i="0" u="none" strike="noStrike" kern="0" cap="none" spc="0" normalizeH="0" baseline="30000" noProof="0">
                <a:ln>
                  <a:noFill/>
                </a:ln>
                <a:solidFill>
                  <a:srgbClr val="000000"/>
                </a:solidFill>
                <a:effectLst/>
                <a:uLnTx/>
                <a:uFillTx/>
                <a:latin typeface="Arial"/>
                <a:cs typeface="Arial"/>
              </a:rPr>
              <a:t>4</a:t>
            </a:r>
            <a:r>
              <a:rPr kumimoji="0" lang="en-US" altLang="he-IL" sz="2000" b="0" i="0" u="none" strike="noStrike" kern="0" cap="none" spc="0" normalizeH="0" baseline="0" noProof="0">
                <a:ln>
                  <a:noFill/>
                </a:ln>
                <a:solidFill>
                  <a:srgbClr val="000000"/>
                </a:solidFill>
                <a:effectLst/>
                <a:uLnTx/>
                <a:uFillTx/>
                <a:latin typeface="Arial"/>
                <a:cs typeface="Arial"/>
              </a:rPr>
              <a:t>)</a:t>
            </a:r>
            <a:endParaRPr kumimoji="0" lang="el-GR" altLang="he-IL" sz="2000" b="0" i="0" u="none" strike="noStrike" kern="0" cap="none" spc="0" normalizeH="0" baseline="0" noProof="0">
              <a:ln>
                <a:noFill/>
              </a:ln>
              <a:solidFill>
                <a:srgbClr val="000000"/>
              </a:solidFill>
              <a:effectLst/>
              <a:uLnTx/>
              <a:uFillTx/>
              <a:latin typeface="Arial"/>
              <a:cs typeface="Arial"/>
            </a:endParaRPr>
          </a:p>
        </p:txBody>
      </p:sp>
      <p:pic>
        <p:nvPicPr>
          <p:cNvPr id="10" name="Picture 4" descr="figure2_1_O"/>
          <p:cNvPicPr>
            <a:picLocks noChangeAspect="1" noChangeArrowheads="1"/>
          </p:cNvPicPr>
          <p:nvPr/>
        </p:nvPicPr>
        <p:blipFill>
          <a:blip r:embed="rId3">
            <a:lum contrast="48000"/>
            <a:extLst>
              <a:ext uri="{28A0092B-C50C-407E-A947-70E740481C1C}">
                <a14:useLocalDpi xmlns:a14="http://schemas.microsoft.com/office/drawing/2010/main" val="0"/>
              </a:ext>
            </a:extLst>
          </a:blip>
          <a:srcRect/>
          <a:stretch>
            <a:fillRect/>
          </a:stretch>
        </p:blipFill>
        <p:spPr bwMode="auto">
          <a:xfrm>
            <a:off x="3749496" y="2605176"/>
            <a:ext cx="3455680" cy="329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08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Effect transition="in" filter="dissolve">
                                      <p:cBhvr>
                                        <p:cTn id="39" dur="500"/>
                                        <p:tgtEl>
                                          <p:spTgt spid="9">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9">
                                            <p:txEl>
                                              <p:pRg st="6" end="6"/>
                                            </p:txEl>
                                          </p:spTgt>
                                        </p:tgtEl>
                                        <p:attrNameLst>
                                          <p:attrName>style.visibility</p:attrName>
                                        </p:attrNameLst>
                                      </p:cBhvr>
                                      <p:to>
                                        <p:strVal val="visible"/>
                                      </p:to>
                                    </p:set>
                                    <p:animEffect transition="in" filter="dissolve">
                                      <p:cBhvr>
                                        <p:cTn id="44" dur="500"/>
                                        <p:tgtEl>
                                          <p:spTgt spid="9">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Effect transition="in" filter="dissolve">
                                      <p:cBhvr>
                                        <p:cTn id="49" dur="500"/>
                                        <p:tgtEl>
                                          <p:spTgt spid="9">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9">
                                            <p:txEl>
                                              <p:pRg st="8" end="8"/>
                                            </p:txEl>
                                          </p:spTgt>
                                        </p:tgtEl>
                                        <p:attrNameLst>
                                          <p:attrName>style.visibility</p:attrName>
                                        </p:attrNameLst>
                                      </p:cBhvr>
                                      <p:to>
                                        <p:strVal val="visible"/>
                                      </p:to>
                                    </p:set>
                                    <p:animEffect transition="in" filter="dissolve">
                                      <p:cBhvr>
                                        <p:cTn id="54" dur="500"/>
                                        <p:tgtEl>
                                          <p:spTgt spid="9">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dissolve">
                                      <p:cBhvr>
                                        <p:cTn id="59" dur="500"/>
                                        <p:tgtEl>
                                          <p:spTgt spid="9">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9">
                                            <p:txEl>
                                              <p:pRg st="10" end="10"/>
                                            </p:txEl>
                                          </p:spTgt>
                                        </p:tgtEl>
                                        <p:attrNameLst>
                                          <p:attrName>style.visibility</p:attrName>
                                        </p:attrNameLst>
                                      </p:cBhvr>
                                      <p:to>
                                        <p:strVal val="visible"/>
                                      </p:to>
                                    </p:set>
                                    <p:animEffect transition="in" filter="dissolve">
                                      <p:cBhvr>
                                        <p:cTn id="64"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124290" y="14841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a:ln>
                  <a:noFill/>
                </a:ln>
                <a:solidFill>
                  <a:srgbClr val="006633"/>
                </a:solidFill>
                <a:effectLst/>
                <a:uLnTx/>
                <a:uFillTx/>
                <a:latin typeface="Garamond"/>
                <a:ea typeface="+mj-ea"/>
                <a:cs typeface="Arial"/>
              </a:rPr>
              <a:t>הסימון </a:t>
            </a:r>
            <a:r>
              <a:rPr kumimoji="0" lang="el-GR" altLang="he-IL" sz="4200" b="0" i="0" u="none" strike="noStrike" kern="0" cap="none" spc="0" normalizeH="0" baseline="0" noProof="0">
                <a:ln>
                  <a:noFill/>
                </a:ln>
                <a:solidFill>
                  <a:srgbClr val="006633"/>
                </a:solidFill>
                <a:effectLst/>
                <a:uLnTx/>
                <a:uFillTx/>
                <a:latin typeface="Garamond"/>
                <a:ea typeface="+mj-ea"/>
                <a:cs typeface="Arial"/>
              </a:rPr>
              <a:t>Ω</a:t>
            </a:r>
          </a:p>
        </p:txBody>
      </p:sp>
      <p:sp>
        <p:nvSpPr>
          <p:cNvPr id="6" name="Rectangle 3"/>
          <p:cNvSpPr txBox="1">
            <a:spLocks noChangeArrowheads="1"/>
          </p:cNvSpPr>
          <p:nvPr/>
        </p:nvSpPr>
        <p:spPr bwMode="auto">
          <a:xfrm>
            <a:off x="3000465" y="851679"/>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ראינו כי </a:t>
            </a:r>
            <a:r>
              <a:rPr kumimoji="0" lang="en-US" altLang="he-IL" sz="2000" b="0" i="0" u="none" strike="noStrike" kern="0" cap="none" spc="0" normalizeH="0" baseline="0" noProof="0" dirty="0">
                <a:ln>
                  <a:noFill/>
                </a:ln>
                <a:solidFill>
                  <a:srgbClr val="000000"/>
                </a:solidFill>
                <a:effectLst/>
                <a:uLnTx/>
                <a:uFillTx/>
                <a:latin typeface="Arial"/>
                <a:cs typeface="Arial"/>
              </a:rPr>
              <a:t>O(g(n))</a:t>
            </a:r>
            <a:r>
              <a:rPr kumimoji="0" lang="he-IL" altLang="he-IL" sz="2000" b="0" i="0" u="none" strike="noStrike" kern="0" cap="none" spc="0" normalizeH="0" baseline="0" noProof="0" dirty="0">
                <a:ln>
                  <a:noFill/>
                </a:ln>
                <a:solidFill>
                  <a:srgbClr val="000000"/>
                </a:solidFill>
                <a:effectLst/>
                <a:uLnTx/>
                <a:uFillTx/>
                <a:latin typeface="Arial"/>
                <a:cs typeface="Arial"/>
              </a:rPr>
              <a:t> מגדיר חסם </a:t>
            </a:r>
            <a:r>
              <a:rPr kumimoji="0" lang="he-IL" altLang="he-IL" sz="2000" b="0" i="0" u="none" strike="noStrike" kern="0" cap="none" spc="0" normalizeH="0" baseline="0" noProof="0" dirty="0" err="1">
                <a:ln>
                  <a:noFill/>
                </a:ln>
                <a:solidFill>
                  <a:srgbClr val="000000"/>
                </a:solidFill>
                <a:effectLst/>
                <a:uLnTx/>
                <a:uFillTx/>
                <a:latin typeface="Arial"/>
                <a:cs typeface="Arial"/>
              </a:rPr>
              <a:t>אסימפטוטי</a:t>
            </a:r>
            <a:r>
              <a:rPr kumimoji="0" lang="he-IL" altLang="he-IL" sz="2000" b="0" i="0" u="none" strike="noStrike" kern="0" cap="none" spc="0" normalizeH="0" baseline="0" noProof="0" dirty="0">
                <a:ln>
                  <a:noFill/>
                </a:ln>
                <a:solidFill>
                  <a:srgbClr val="000000"/>
                </a:solidFill>
                <a:effectLst/>
                <a:uLnTx/>
                <a:uFillTx/>
                <a:latin typeface="Arial"/>
                <a:cs typeface="Arial"/>
              </a:rPr>
              <a:t> עליון על </a:t>
            </a:r>
            <a:r>
              <a:rPr kumimoji="0" lang="he-IL" altLang="he-IL" sz="2000" b="0" i="0" u="none" strike="noStrike" kern="0" cap="none" spc="0" normalizeH="0" baseline="0" noProof="0" dirty="0" err="1">
                <a:ln>
                  <a:noFill/>
                </a:ln>
                <a:solidFill>
                  <a:srgbClr val="000000"/>
                </a:solidFill>
                <a:effectLst/>
                <a:uLnTx/>
                <a:uFillTx/>
                <a:latin typeface="Arial"/>
                <a:cs typeface="Arial"/>
              </a:rPr>
              <a:t>פונקצית</a:t>
            </a:r>
            <a:r>
              <a:rPr kumimoji="0" lang="he-IL" altLang="he-IL" sz="2000" b="0" i="0" u="none" strike="noStrike" kern="0" cap="none" spc="0" normalizeH="0" baseline="0" noProof="0" dirty="0">
                <a:ln>
                  <a:noFill/>
                </a:ln>
                <a:solidFill>
                  <a:srgbClr val="000000"/>
                </a:solidFill>
                <a:effectLst/>
                <a:uLnTx/>
                <a:uFillTx/>
                <a:latin typeface="Arial"/>
                <a:cs typeface="Arial"/>
              </a:rPr>
              <a:t> זמן ריצה של אלגוריתם. הסימון </a:t>
            </a:r>
            <a:r>
              <a:rPr kumimoji="0" lang="el-GR" altLang="he-IL" sz="2000" b="0" i="0" u="none" strike="noStrike" kern="0" cap="none" spc="0" normalizeH="0" baseline="0" noProof="0" dirty="0">
                <a:ln>
                  <a:noFill/>
                </a:ln>
                <a:solidFill>
                  <a:srgbClr val="000000"/>
                </a:solidFill>
                <a:effectLst/>
                <a:uLnTx/>
                <a:uFillTx/>
                <a:latin typeface="Arial"/>
                <a:cs typeface="Arial"/>
              </a:rPr>
              <a:t>Ω</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 מגדיר, באופן שקול, חסם </a:t>
            </a:r>
            <a:r>
              <a:rPr kumimoji="0" lang="he-IL" altLang="he-IL" sz="2000" b="0" i="0" u="none" strike="noStrike" kern="0" cap="none" spc="0" normalizeH="0" baseline="0" noProof="0" dirty="0" err="1">
                <a:ln>
                  <a:noFill/>
                </a:ln>
                <a:solidFill>
                  <a:srgbClr val="000000"/>
                </a:solidFill>
                <a:effectLst/>
                <a:uLnTx/>
                <a:uFillTx/>
                <a:latin typeface="Arial"/>
                <a:cs typeface="Arial"/>
              </a:rPr>
              <a:t>אסימפטוטי</a:t>
            </a:r>
            <a:r>
              <a:rPr kumimoji="0" lang="he-IL" altLang="he-IL" sz="2000" b="0" i="0" u="none" strike="noStrike" kern="0" cap="none" spc="0" normalizeH="0" baseline="0" noProof="0" dirty="0">
                <a:ln>
                  <a:noFill/>
                </a:ln>
                <a:solidFill>
                  <a:srgbClr val="000000"/>
                </a:solidFill>
                <a:effectLst/>
                <a:uLnTx/>
                <a:uFillTx/>
                <a:latin typeface="Arial"/>
                <a:cs typeface="Arial"/>
              </a:rPr>
              <a:t> תחתון.</a:t>
            </a:r>
            <a:endParaRPr kumimoji="0" lang="el-GR" altLang="he-IL" sz="2000" b="0" i="0" u="none" strike="noStrike" kern="0" cap="none" spc="0" normalizeH="0" baseline="0" noProof="0" dirty="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sng" strike="noStrike" kern="0" cap="none" spc="0" normalizeH="0" baseline="0" noProof="0" dirty="0">
                <a:ln>
                  <a:noFill/>
                </a:ln>
                <a:solidFill>
                  <a:srgbClr val="000000"/>
                </a:solidFill>
                <a:effectLst/>
                <a:uLnTx/>
                <a:uFillTx/>
                <a:latin typeface="Arial"/>
                <a:cs typeface="Arial"/>
              </a:rPr>
              <a:t>הגדרה:</a:t>
            </a:r>
            <a:r>
              <a:rPr kumimoji="0" lang="he-IL" altLang="he-IL" sz="2000" b="0" i="0" u="none" strike="noStrike" kern="0" cap="none" spc="0" normalizeH="0" baseline="0" noProof="0" dirty="0">
                <a:ln>
                  <a:noFill/>
                </a:ln>
                <a:solidFill>
                  <a:srgbClr val="000000"/>
                </a:solidFill>
                <a:effectLst/>
                <a:uLnTx/>
                <a:uFillTx/>
                <a:latin typeface="Arial"/>
                <a:cs typeface="Arial"/>
              </a:rPr>
              <a:t> נאמר על פונקציה </a:t>
            </a:r>
            <a:r>
              <a:rPr kumimoji="0" lang="en-US" altLang="he-IL" sz="2000" b="0" i="0" u="none" strike="noStrike" kern="0" cap="none" spc="0" normalizeH="0" baseline="0" noProof="0" dirty="0">
                <a:ln>
                  <a:noFill/>
                </a:ln>
                <a:solidFill>
                  <a:srgbClr val="000000"/>
                </a:solidFill>
                <a:effectLst/>
                <a:uLnTx/>
                <a:uFillTx/>
                <a:latin typeface="Arial"/>
                <a:cs typeface="Arial"/>
              </a:rPr>
              <a:t>f(n)</a:t>
            </a:r>
            <a:r>
              <a:rPr kumimoji="0" lang="he-IL" altLang="he-IL" sz="2000" b="0" i="0" u="none" strike="noStrike" kern="0" cap="none" spc="0" normalizeH="0" baseline="0" noProof="0" dirty="0">
                <a:ln>
                  <a:noFill/>
                </a:ln>
                <a:solidFill>
                  <a:srgbClr val="000000"/>
                </a:solidFill>
                <a:effectLst/>
                <a:uLnTx/>
                <a:uFillTx/>
                <a:latin typeface="Arial"/>
                <a:cs typeface="Arial"/>
              </a:rPr>
              <a:t> שהיא מסדר גודל </a:t>
            </a:r>
            <a:r>
              <a:rPr kumimoji="0" lang="el-GR" altLang="he-IL" sz="2000" b="0" i="0" u="none" strike="noStrike" kern="0" cap="none" spc="0" normalizeH="0" baseline="0" noProof="0" dirty="0">
                <a:ln>
                  <a:noFill/>
                </a:ln>
                <a:solidFill>
                  <a:srgbClr val="000000"/>
                </a:solidFill>
                <a:effectLst/>
                <a:uLnTx/>
                <a:uFillTx/>
                <a:latin typeface="Arial"/>
                <a:cs typeface="Arial"/>
              </a:rPr>
              <a:t>Ω</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 אם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0" noProof="0" dirty="0">
                <a:ln>
                  <a:noFill/>
                </a:ln>
                <a:solidFill>
                  <a:srgbClr val="000000"/>
                </a:solidFill>
                <a:effectLst/>
                <a:uLnTx/>
                <a:uFillTx/>
                <a:latin typeface="Arial"/>
                <a:cs typeface="Arial"/>
              </a:rPr>
              <a:t> ו-</a:t>
            </a:r>
            <a:r>
              <a:rPr kumimoji="0" lang="en-US" altLang="he-IL" sz="2000" b="0" i="0" u="none" strike="noStrike" kern="0" cap="none" spc="0" normalizeH="0" baseline="0" noProof="0" dirty="0">
                <a:ln>
                  <a:noFill/>
                </a:ln>
                <a:solidFill>
                  <a:srgbClr val="000000"/>
                </a:solidFill>
                <a:effectLst/>
                <a:uLnTx/>
                <a:uFillTx/>
                <a:latin typeface="Arial"/>
                <a:cs typeface="Arial"/>
              </a:rPr>
              <a:t>c</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כך שלכל </a:t>
            </a:r>
            <a:r>
              <a:rPr kumimoji="0" lang="en-US" altLang="he-IL" sz="2000" b="0" i="0" u="none" strike="noStrike" kern="0" cap="none" spc="0" normalizeH="0" baseline="0" noProof="0" dirty="0">
                <a:ln>
                  <a:noFill/>
                </a:ln>
                <a:solidFill>
                  <a:srgbClr val="000000"/>
                </a:solidFill>
                <a:effectLst/>
                <a:uLnTx/>
                <a:uFillTx/>
                <a:latin typeface="Arial"/>
                <a:cs typeface="Arial"/>
              </a:rPr>
              <a:t>n </a:t>
            </a:r>
            <a:r>
              <a:rPr kumimoji="0" lang="en-US" altLang="he-IL" sz="2000" b="0" i="0" u="sng" strike="noStrike" kern="0" cap="none" spc="0" normalizeH="0" baseline="0" noProof="0" dirty="0">
                <a:ln>
                  <a:noFill/>
                </a:ln>
                <a:solidFill>
                  <a:srgbClr val="000000"/>
                </a:solidFill>
                <a:effectLst/>
                <a:uLnTx/>
                <a:uFillTx/>
                <a:latin typeface="Arial"/>
                <a:cs typeface="Arial"/>
              </a:rPr>
              <a:t>&gt;</a:t>
            </a:r>
            <a:r>
              <a:rPr kumimoji="0" lang="en-US" altLang="he-IL" sz="2000" b="0" i="0" u="none" strike="noStrike" kern="0" cap="none" spc="0" normalizeH="0" baseline="0" noProof="0" dirty="0">
                <a:ln>
                  <a:noFill/>
                </a:ln>
                <a:solidFill>
                  <a:srgbClr val="000000"/>
                </a:solidFill>
                <a:effectLst/>
                <a:uLnTx/>
                <a:uFillTx/>
                <a:latin typeface="Arial"/>
                <a:cs typeface="Arial"/>
              </a:rPr>
              <a:t> 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25000" noProof="0" dirty="0">
                <a:ln>
                  <a:noFill/>
                </a:ln>
                <a:solidFill>
                  <a:srgbClr val="000000"/>
                </a:solidFill>
                <a:effectLst/>
                <a:uLnTx/>
                <a:uFillTx/>
                <a:latin typeface="Arial"/>
                <a:cs typeface="Arial"/>
              </a:rPr>
              <a:t>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a:ln>
                  <a:noFill/>
                </a:ln>
                <a:solidFill>
                  <a:srgbClr val="000000"/>
                </a:solidFill>
                <a:effectLst/>
                <a:uLnTx/>
                <a:uFillTx/>
                <a:latin typeface="Arial"/>
                <a:cs typeface="Arial"/>
              </a:rPr>
              <a:t>f(n) </a:t>
            </a:r>
            <a:r>
              <a:rPr kumimoji="0" lang="en-US" altLang="he-IL" sz="2000" b="0" i="0" u="sng" strike="noStrike" kern="0" cap="none" spc="0" normalizeH="0" baseline="0" noProof="0" dirty="0">
                <a:ln>
                  <a:noFill/>
                </a:ln>
                <a:solidFill>
                  <a:srgbClr val="000000"/>
                </a:solidFill>
                <a:effectLst/>
                <a:uLnTx/>
                <a:uFillTx/>
                <a:latin typeface="Arial"/>
                <a:cs typeface="Arial"/>
              </a:rPr>
              <a:t>&gt;</a:t>
            </a:r>
            <a:r>
              <a:rPr kumimoji="0" lang="en-US" altLang="he-IL" sz="2000" b="0" i="0" u="none" strike="noStrike" kern="0" cap="none" spc="0" normalizeH="0" baseline="0" noProof="0" dirty="0">
                <a:ln>
                  <a:noFill/>
                </a:ln>
                <a:solidFill>
                  <a:srgbClr val="000000"/>
                </a:solidFill>
                <a:effectLst/>
                <a:uLnTx/>
                <a:uFillTx/>
                <a:latin typeface="Arial"/>
                <a:cs typeface="Arial"/>
              </a:rPr>
              <a:t> c </a:t>
            </a:r>
            <a:r>
              <a:rPr kumimoji="0" lang="el-GR" altLang="he-IL" sz="2000" b="0" i="0" u="none" strike="noStrike" kern="0" cap="none" spc="0" normalizeH="0" baseline="0" noProof="0" dirty="0">
                <a:ln>
                  <a:noFill/>
                </a:ln>
                <a:solidFill>
                  <a:srgbClr val="000000"/>
                </a:solidFill>
                <a:effectLst/>
                <a:uLnTx/>
                <a:uFillTx/>
                <a:latin typeface="Arial"/>
                <a:cs typeface="Arial"/>
              </a:rPr>
              <a:t>·</a:t>
            </a:r>
            <a:r>
              <a:rPr kumimoji="0" lang="en-US" altLang="he-IL" sz="2000" b="0" i="0" u="none" strike="noStrike" kern="0" cap="none" spc="0" normalizeH="0" baseline="0" noProof="0" dirty="0">
                <a:ln>
                  <a:noFill/>
                </a:ln>
                <a:solidFill>
                  <a:srgbClr val="000000"/>
                </a:solidFill>
                <a:effectLst/>
                <a:uLnTx/>
                <a:uFillTx/>
                <a:latin typeface="Arial"/>
                <a:cs typeface="Arial"/>
              </a:rPr>
              <a:t> g(n)</a:t>
            </a:r>
            <a:endParaRPr kumimoji="0" lang="he-IL" altLang="he-IL" sz="2000" b="0" i="0" u="none" strike="noStrike" kern="0" cap="none" spc="0" normalizeH="0" baseline="30000" noProof="0" dirty="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למשל:</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2n+3 = </a:t>
            </a:r>
            <a:r>
              <a:rPr kumimoji="0" lang="el-GR" altLang="he-IL" sz="2000" b="0" i="0" u="none" strike="noStrike" kern="0" cap="none" spc="0" normalizeH="0" baseline="0" noProof="0" dirty="0">
                <a:ln>
                  <a:noFill/>
                </a:ln>
                <a:solidFill>
                  <a:srgbClr val="000000"/>
                </a:solidFill>
                <a:effectLst/>
                <a:uLnTx/>
                <a:uFillTx/>
                <a:latin typeface="Arial"/>
                <a:cs typeface="Arial"/>
              </a:rPr>
              <a:t>Ω</a:t>
            </a:r>
            <a:r>
              <a:rPr kumimoji="0" lang="en-US" altLang="he-IL" sz="2000" b="0" i="0" u="none" strike="noStrike" kern="0" cap="none" spc="0" normalizeH="0" baseline="0" noProof="0" dirty="0">
                <a:ln>
                  <a:noFill/>
                </a:ln>
                <a:solidFill>
                  <a:srgbClr val="000000"/>
                </a:solidFill>
                <a:effectLst/>
                <a:uLnTx/>
                <a:uFillTx/>
                <a:latin typeface="Arial"/>
                <a:cs typeface="Arial"/>
              </a:rPr>
              <a:t>(n)</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2n+3 = </a:t>
            </a:r>
            <a:r>
              <a:rPr kumimoji="0" lang="el-GR" altLang="he-IL" sz="2000" b="0" i="0" u="none" strike="noStrike" kern="0" cap="none" spc="0" normalizeH="0" baseline="0" noProof="0" dirty="0">
                <a:ln>
                  <a:noFill/>
                </a:ln>
                <a:solidFill>
                  <a:srgbClr val="000000"/>
                </a:solidFill>
                <a:effectLst/>
                <a:uLnTx/>
                <a:uFillTx/>
                <a:latin typeface="Arial"/>
                <a:cs typeface="Arial"/>
              </a:rPr>
              <a:t>Ω</a:t>
            </a:r>
            <a:r>
              <a:rPr kumimoji="0" lang="en-US" altLang="he-IL" sz="2000" b="0" i="0" u="none" strike="noStrike" kern="0" cap="none" spc="0" normalizeH="0" baseline="0" noProof="0" dirty="0">
                <a:ln>
                  <a:noFill/>
                </a:ln>
                <a:solidFill>
                  <a:srgbClr val="000000"/>
                </a:solidFill>
                <a:effectLst/>
                <a:uLnTx/>
                <a:uFillTx/>
                <a:latin typeface="Arial"/>
                <a:cs typeface="Arial"/>
              </a:rPr>
              <a:t>(1)</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5n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+1000 = </a:t>
            </a:r>
            <a:r>
              <a:rPr kumimoji="0" lang="el-GR" altLang="he-IL" sz="2000" b="0" i="0" u="none" strike="noStrike" kern="0" cap="none" spc="0" normalizeH="0" baseline="0" noProof="0" dirty="0">
                <a:ln>
                  <a:noFill/>
                </a:ln>
                <a:solidFill>
                  <a:srgbClr val="000000"/>
                </a:solidFill>
                <a:effectLst/>
                <a:uLnTx/>
                <a:uFillTx/>
                <a:latin typeface="Arial"/>
                <a:cs typeface="Arial"/>
              </a:rPr>
              <a:t>Ω</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30000" noProof="0" dirty="0">
                <a:ln>
                  <a:noFill/>
                </a:ln>
                <a:solidFill>
                  <a:srgbClr val="000000"/>
                </a:solidFill>
                <a:effectLst/>
                <a:uLnTx/>
                <a:uFillTx/>
                <a:latin typeface="Arial"/>
                <a:cs typeface="Arial"/>
              </a:rPr>
              <a:t>4</a:t>
            </a:r>
            <a:r>
              <a:rPr kumimoji="0" lang="en-US" altLang="he-IL" sz="2000" b="0" i="0" u="none" strike="noStrike" kern="0" cap="none" spc="0" normalizeH="0" baseline="0" noProof="0" dirty="0">
                <a:ln>
                  <a:noFill/>
                </a:ln>
                <a:solidFill>
                  <a:srgbClr val="000000"/>
                </a:solidFill>
                <a:effectLst/>
                <a:uLnTx/>
                <a:uFillTx/>
                <a:latin typeface="Arial"/>
                <a:cs typeface="Arial"/>
              </a:rPr>
              <a:t>+3n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+2n+2= </a:t>
            </a:r>
            <a:r>
              <a:rPr kumimoji="0" lang="el-GR" altLang="he-IL" sz="2000" b="0" i="0" u="none" strike="noStrike" kern="0" cap="none" spc="0" normalizeH="0" baseline="0" noProof="0" dirty="0">
                <a:ln>
                  <a:noFill/>
                </a:ln>
                <a:solidFill>
                  <a:srgbClr val="000000"/>
                </a:solidFill>
                <a:effectLst/>
                <a:uLnTx/>
                <a:uFillTx/>
                <a:latin typeface="Arial"/>
                <a:cs typeface="Arial"/>
              </a:rPr>
              <a:t>Ω</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30000" noProof="0" dirty="0">
                <a:ln>
                  <a:noFill/>
                </a:ln>
                <a:solidFill>
                  <a:srgbClr val="000000"/>
                </a:solidFill>
                <a:effectLst/>
                <a:uLnTx/>
                <a:uFillTx/>
                <a:latin typeface="Arial"/>
                <a:cs typeface="Arial"/>
              </a:rPr>
              <a:t>4</a:t>
            </a:r>
            <a:r>
              <a:rPr kumimoji="0" lang="en-US" altLang="he-IL" sz="2000" b="0" i="0" u="none" strike="noStrike" kern="0" cap="none" spc="0" normalizeH="0" baseline="0" noProof="0" dirty="0">
                <a:ln>
                  <a:noFill/>
                </a:ln>
                <a:solidFill>
                  <a:srgbClr val="000000"/>
                </a:solidFill>
                <a:effectLst/>
                <a:uLnTx/>
                <a:uFillTx/>
                <a:latin typeface="Arial"/>
                <a:cs typeface="Arial"/>
              </a:rPr>
              <a:t>)</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30000" noProof="0" dirty="0">
                <a:ln>
                  <a:noFill/>
                </a:ln>
                <a:solidFill>
                  <a:srgbClr val="000000"/>
                </a:solidFill>
                <a:effectLst/>
                <a:uLnTx/>
                <a:uFillTx/>
                <a:latin typeface="Arial"/>
                <a:cs typeface="Arial"/>
              </a:rPr>
              <a:t>4</a:t>
            </a:r>
            <a:r>
              <a:rPr kumimoji="0" lang="en-US" altLang="he-IL" sz="2000" b="0" i="0" u="none" strike="noStrike" kern="0" cap="none" spc="0" normalizeH="0" baseline="0" noProof="0" dirty="0">
                <a:ln>
                  <a:noFill/>
                </a:ln>
                <a:solidFill>
                  <a:srgbClr val="000000"/>
                </a:solidFill>
                <a:effectLst/>
                <a:uLnTx/>
                <a:uFillTx/>
                <a:latin typeface="Arial"/>
                <a:cs typeface="Arial"/>
              </a:rPr>
              <a:t>+3n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+2n+2= </a:t>
            </a:r>
            <a:r>
              <a:rPr kumimoji="0" lang="el-GR" altLang="he-IL" sz="2000" b="0" i="0" u="none" strike="noStrike" kern="0" cap="none" spc="0" normalizeH="0" baseline="0" noProof="0" dirty="0">
                <a:ln>
                  <a:noFill/>
                </a:ln>
                <a:solidFill>
                  <a:srgbClr val="000000"/>
                </a:solidFill>
                <a:effectLst/>
                <a:uLnTx/>
                <a:uFillTx/>
                <a:latin typeface="Arial"/>
                <a:cs typeface="Arial"/>
              </a:rPr>
              <a:t>Ω</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endParaRPr kumimoji="0" lang="el-GR" altLang="he-IL" sz="2000" b="0" i="0" u="none" strike="noStrike" kern="0" cap="none" spc="0" normalizeH="0" baseline="0" noProof="0" dirty="0">
              <a:ln>
                <a:noFill/>
              </a:ln>
              <a:solidFill>
                <a:srgbClr val="000000"/>
              </a:solidFill>
              <a:effectLst/>
              <a:uLnTx/>
              <a:uFillTx/>
              <a:latin typeface="Arial"/>
              <a:cs typeface="Arial"/>
            </a:endParaRPr>
          </a:p>
        </p:txBody>
      </p:sp>
      <p:pic>
        <p:nvPicPr>
          <p:cNvPr id="7" name="Picture 4" descr="figure2_1-omega"/>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4060915" y="2436004"/>
            <a:ext cx="34036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66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dissolv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6">
                                            <p:txEl>
                                              <p:pRg st="6" end="6"/>
                                            </p:txEl>
                                          </p:spTgt>
                                        </p:tgtEl>
                                        <p:attrNameLst>
                                          <p:attrName>style.visibility</p:attrName>
                                        </p:attrNameLst>
                                      </p:cBhvr>
                                      <p:to>
                                        <p:strVal val="visible"/>
                                      </p:to>
                                    </p:set>
                                    <p:animEffect transition="in" filter="dissolve">
                                      <p:cBhvr>
                                        <p:cTn id="44" dur="500"/>
                                        <p:tgtEl>
                                          <p:spTgt spid="6">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dissolve">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6">
                                            <p:txEl>
                                              <p:pRg st="8" end="8"/>
                                            </p:txEl>
                                          </p:spTgt>
                                        </p:tgtEl>
                                        <p:attrNameLst>
                                          <p:attrName>style.visibility</p:attrName>
                                        </p:attrNameLst>
                                      </p:cBhvr>
                                      <p:to>
                                        <p:strVal val="visible"/>
                                      </p:to>
                                    </p:set>
                                    <p:animEffect transition="in" filter="dissolve">
                                      <p:cBhvr>
                                        <p:cTn id="54" dur="500"/>
                                        <p:tgtEl>
                                          <p:spTgt spid="6">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dissolve">
                                      <p:cBhvr>
                                        <p:cTn id="59" dur="500"/>
                                        <p:tgtEl>
                                          <p:spTgt spid="6">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
                                            <p:txEl>
                                              <p:pRg st="10" end="10"/>
                                            </p:txEl>
                                          </p:spTgt>
                                        </p:tgtEl>
                                        <p:attrNameLst>
                                          <p:attrName>style.visibility</p:attrName>
                                        </p:attrNameLst>
                                      </p:cBhvr>
                                      <p:to>
                                        <p:strVal val="visible"/>
                                      </p:to>
                                    </p:set>
                                    <p:animEffect transition="in" filter="dissolve">
                                      <p:cBhvr>
                                        <p:cTn id="64"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55279" y="25193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a:ln>
                  <a:noFill/>
                </a:ln>
                <a:solidFill>
                  <a:srgbClr val="006633"/>
                </a:solidFill>
                <a:effectLst/>
                <a:uLnTx/>
                <a:uFillTx/>
                <a:latin typeface="Garamond"/>
                <a:ea typeface="+mj-ea"/>
                <a:cs typeface="Arial"/>
              </a:rPr>
              <a:t>תכונות של חסמים אסימפטוטיים</a:t>
            </a:r>
            <a:endParaRPr kumimoji="0" lang="el-GR"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6" name="Rectangle 3"/>
          <p:cNvSpPr txBox="1">
            <a:spLocks noChangeArrowheads="1"/>
          </p:cNvSpPr>
          <p:nvPr/>
        </p:nvSpPr>
        <p:spPr bwMode="auto">
          <a:xfrm>
            <a:off x="2931454" y="955195"/>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1" i="0" u="sng" strike="noStrike" kern="0" cap="none" spc="0" normalizeH="0" baseline="0" noProof="0">
                <a:ln>
                  <a:noFill/>
                </a:ln>
                <a:solidFill>
                  <a:srgbClr val="000000"/>
                </a:solidFill>
                <a:effectLst/>
                <a:uLnTx/>
                <a:uFillTx/>
                <a:latin typeface="Arial"/>
                <a:ea typeface="+mn-ea"/>
                <a:cs typeface="Arial"/>
              </a:rPr>
              <a:t>משפט:</a:t>
            </a:r>
            <a:r>
              <a:rPr kumimoji="0" lang="he-IL" altLang="he-IL" sz="2400" b="1" i="0" u="none" strike="noStrike" kern="0" cap="none" spc="0" normalizeH="0" baseline="0" noProof="0">
                <a:ln>
                  <a:noFill/>
                </a:ln>
                <a:solidFill>
                  <a:srgbClr val="000000"/>
                </a:solidFill>
                <a:effectLst/>
                <a:uLnTx/>
                <a:uFillTx/>
                <a:latin typeface="Arial"/>
                <a:ea typeface="+mn-ea"/>
                <a:cs typeface="Arial"/>
              </a:rPr>
              <a:t> </a:t>
            </a:r>
            <a:r>
              <a:rPr kumimoji="0" lang="he-IL" altLang="he-IL" sz="2400" b="0" i="0" u="none" strike="noStrike" kern="0" cap="none" spc="0" normalizeH="0" baseline="0" noProof="0">
                <a:ln>
                  <a:noFill/>
                </a:ln>
                <a:solidFill>
                  <a:srgbClr val="000000"/>
                </a:solidFill>
                <a:effectLst/>
                <a:uLnTx/>
                <a:uFillTx/>
                <a:latin typeface="Arial"/>
                <a:ea typeface="+mn-ea"/>
                <a:cs typeface="Arial"/>
              </a:rPr>
              <a:t>לכל שתי פונקציות </a:t>
            </a:r>
            <a:r>
              <a:rPr kumimoji="0" lang="en-US" altLang="he-IL" sz="2400" b="0" i="0" u="none" strike="noStrike" kern="0" cap="none" spc="0" normalizeH="0" baseline="0" noProof="0">
                <a:ln>
                  <a:noFill/>
                </a:ln>
                <a:solidFill>
                  <a:srgbClr val="000000"/>
                </a:solidFill>
                <a:effectLst/>
                <a:uLnTx/>
                <a:uFillTx/>
                <a:latin typeface="Arial"/>
                <a:ea typeface="+mn-ea"/>
                <a:cs typeface="Arial"/>
              </a:rPr>
              <a:t>f(n)</a:t>
            </a:r>
            <a:r>
              <a:rPr kumimoji="0" lang="he-IL" altLang="he-IL" sz="2400" b="0" i="0" u="none" strike="noStrike" kern="0" cap="none" spc="0" normalizeH="0" baseline="0" noProof="0">
                <a:ln>
                  <a:noFill/>
                </a:ln>
                <a:solidFill>
                  <a:srgbClr val="000000"/>
                </a:solidFill>
                <a:effectLst/>
                <a:uLnTx/>
                <a:uFillTx/>
                <a:latin typeface="Arial"/>
                <a:ea typeface="+mn-ea"/>
                <a:cs typeface="Arial"/>
              </a:rPr>
              <a:t> ו-</a:t>
            </a:r>
            <a:r>
              <a:rPr kumimoji="0" lang="en-US" altLang="he-IL" sz="2400" b="0" i="0" u="none" strike="noStrike" kern="0" cap="none" spc="0" normalizeH="0" baseline="0" noProof="0">
                <a:ln>
                  <a:noFill/>
                </a:ln>
                <a:solidFill>
                  <a:srgbClr val="000000"/>
                </a:solidFill>
                <a:effectLst/>
                <a:uLnTx/>
                <a:uFillTx/>
                <a:latin typeface="Arial"/>
                <a:ea typeface="+mn-ea"/>
                <a:cs typeface="Arial"/>
              </a:rPr>
              <a:t>g(n)</a:t>
            </a:r>
            <a:r>
              <a:rPr kumimoji="0" lang="he-IL" altLang="he-IL" sz="2400" b="0" i="0" u="none" strike="noStrike" kern="0" cap="none" spc="0" normalizeH="0" baseline="0" noProof="0">
                <a:ln>
                  <a:noFill/>
                </a:ln>
                <a:solidFill>
                  <a:srgbClr val="000000"/>
                </a:solidFill>
                <a:effectLst/>
                <a:uLnTx/>
                <a:uFillTx/>
                <a:latin typeface="Arial"/>
                <a:ea typeface="+mn-ea"/>
                <a:cs typeface="Arial"/>
              </a:rPr>
              <a:t>, מתקיים                                                </a:t>
            </a:r>
            <a:r>
              <a:rPr kumimoji="0" lang="he-IL" altLang="he-IL" sz="2400" b="0" i="0" u="none" strike="noStrike" kern="0" cap="none" spc="0" normalizeH="0" baseline="0" noProof="0">
                <a:ln>
                  <a:noFill/>
                </a:ln>
                <a:solidFill>
                  <a:srgbClr val="FFFFFF"/>
                </a:solidFill>
                <a:effectLst/>
                <a:uLnTx/>
                <a:uFillTx/>
                <a:latin typeface="Arial"/>
                <a:ea typeface="+mn-ea"/>
                <a:cs typeface="Arial"/>
              </a:rPr>
              <a:t>.</a:t>
            </a:r>
            <a:r>
              <a:rPr kumimoji="0" lang="he-IL" altLang="he-IL" sz="2400" b="0" i="0" u="none" strike="noStrike" kern="0" cap="none" spc="0" normalizeH="0" baseline="0" noProof="0">
                <a:ln>
                  <a:noFill/>
                </a:ln>
                <a:solidFill>
                  <a:srgbClr val="000000"/>
                </a:solidFill>
                <a:effectLst/>
                <a:uLnTx/>
                <a:uFillTx/>
                <a:latin typeface="Arial"/>
                <a:ea typeface="+mn-ea"/>
                <a:cs typeface="Arial"/>
              </a:rPr>
              <a:t>          </a:t>
            </a:r>
            <a:r>
              <a:rPr kumimoji="0" lang="en-US" altLang="he-IL" sz="2400" b="0" i="0" u="none" strike="noStrike" kern="0" cap="none" spc="0" normalizeH="0" baseline="0" noProof="0">
                <a:ln>
                  <a:noFill/>
                </a:ln>
                <a:solidFill>
                  <a:srgbClr val="000000"/>
                </a:solidFill>
                <a:effectLst/>
                <a:uLnTx/>
                <a:uFillTx/>
                <a:latin typeface="Arial"/>
                <a:ea typeface="+mn-ea"/>
                <a:cs typeface="Arial"/>
              </a:rPr>
              <a:t> f(n) = O(g(n))</a:t>
            </a:r>
            <a:r>
              <a:rPr kumimoji="0" lang="he-IL" altLang="he-IL" sz="2400" b="0" i="0" u="none" strike="noStrike" kern="0" cap="none" spc="0" normalizeH="0" baseline="0" noProof="0">
                <a:ln>
                  <a:noFill/>
                </a:ln>
                <a:solidFill>
                  <a:srgbClr val="000000"/>
                </a:solidFill>
                <a:effectLst/>
                <a:uLnTx/>
                <a:uFillTx/>
                <a:latin typeface="Arial"/>
                <a:ea typeface="+mn-ea"/>
                <a:cs typeface="Arial"/>
              </a:rPr>
              <a:t>אם ורק אם </a:t>
            </a:r>
            <a:r>
              <a:rPr kumimoji="0" lang="en-US" altLang="he-IL" sz="2400" b="0" i="0" u="none" strike="noStrike" kern="0" cap="none" spc="0" normalizeH="0" baseline="0" noProof="0">
                <a:ln>
                  <a:noFill/>
                </a:ln>
                <a:solidFill>
                  <a:srgbClr val="000000"/>
                </a:solidFill>
                <a:effectLst/>
                <a:uLnTx/>
                <a:uFillTx/>
                <a:latin typeface="Arial"/>
                <a:ea typeface="+mn-ea"/>
                <a:cs typeface="Arial"/>
              </a:rPr>
              <a:t>g(n) = </a:t>
            </a:r>
            <a:r>
              <a:rPr kumimoji="0" lang="el-GR" altLang="he-IL" sz="2400" b="0" i="0" u="none" strike="noStrike" kern="0" cap="none" spc="0" normalizeH="0" baseline="0" noProof="0">
                <a:ln>
                  <a:noFill/>
                </a:ln>
                <a:solidFill>
                  <a:srgbClr val="000000"/>
                </a:solidFill>
                <a:effectLst/>
                <a:uLnTx/>
                <a:uFillTx/>
                <a:latin typeface="Arial"/>
                <a:ea typeface="+mn-ea"/>
                <a:cs typeface="Arial"/>
              </a:rPr>
              <a:t>Ω</a:t>
            </a:r>
            <a:r>
              <a:rPr kumimoji="0" lang="en-US" altLang="he-IL" sz="2400" b="0" i="0" u="none" strike="noStrike" kern="0" cap="none" spc="0" normalizeH="0" baseline="0" noProof="0">
                <a:ln>
                  <a:noFill/>
                </a:ln>
                <a:solidFill>
                  <a:srgbClr val="000000"/>
                </a:solidFill>
                <a:effectLst/>
                <a:uLnTx/>
                <a:uFillTx/>
                <a:latin typeface="Arial"/>
                <a:ea typeface="+mn-ea"/>
                <a:cs typeface="Arial"/>
              </a:rPr>
              <a:t>(f(n))</a:t>
            </a:r>
            <a:r>
              <a:rPr kumimoji="0" lang="he-IL" altLang="he-IL" sz="2400" b="0" i="0" u="none" strike="noStrike" kern="0" cap="none" spc="0" normalizeH="0" baseline="0" noProof="0">
                <a:ln>
                  <a:noFill/>
                </a:ln>
                <a:solidFill>
                  <a:srgbClr val="000000"/>
                </a:solidFill>
                <a:effectLst/>
                <a:uLnTx/>
                <a:uFillTx/>
                <a:latin typeface="Arial"/>
                <a:ea typeface="+mn-ea"/>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none" strike="noStrike" kern="0" cap="none" spc="0" normalizeH="0" baseline="0" noProof="0">
                <a:ln>
                  <a:noFill/>
                </a:ln>
                <a:solidFill>
                  <a:srgbClr val="000000"/>
                </a:solidFill>
                <a:effectLst/>
                <a:uLnTx/>
                <a:uFillTx/>
                <a:latin typeface="Arial"/>
                <a:ea typeface="+mn-ea"/>
                <a:cs typeface="Arial"/>
              </a:rPr>
              <a:t>ברור גם שמתקיים:</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a:ln>
                  <a:noFill/>
                </a:ln>
                <a:solidFill>
                  <a:srgbClr val="000000"/>
                </a:solidFill>
                <a:effectLst/>
                <a:uLnTx/>
                <a:uFillTx/>
                <a:latin typeface="Arial"/>
                <a:cs typeface="Arial"/>
              </a:rPr>
              <a:t>אם </a:t>
            </a:r>
            <a:r>
              <a:rPr kumimoji="0" lang="en-US" altLang="he-IL" sz="2000" b="0" i="0" u="none" strike="noStrike" kern="0" cap="none" spc="0" normalizeH="0" baseline="0" noProof="0">
                <a:ln>
                  <a:noFill/>
                </a:ln>
                <a:solidFill>
                  <a:srgbClr val="000000"/>
                </a:solidFill>
                <a:effectLst/>
                <a:uLnTx/>
                <a:uFillTx/>
                <a:latin typeface="Arial"/>
                <a:cs typeface="Arial"/>
              </a:rPr>
              <a:t>f(n) = O(g(n))</a:t>
            </a:r>
            <a:r>
              <a:rPr kumimoji="0" lang="he-IL" altLang="he-IL" sz="2000" b="0" i="0" u="none" strike="noStrike" kern="0" cap="none" spc="0" normalizeH="0" baseline="0" noProof="0">
                <a:ln>
                  <a:noFill/>
                </a:ln>
                <a:solidFill>
                  <a:srgbClr val="000000"/>
                </a:solidFill>
                <a:effectLst/>
                <a:uLnTx/>
                <a:uFillTx/>
                <a:latin typeface="Arial"/>
                <a:cs typeface="Arial"/>
              </a:rPr>
              <a:t> וגם </a:t>
            </a:r>
            <a:r>
              <a:rPr kumimoji="0" lang="en-US" altLang="he-IL" sz="2000" b="0" i="0" u="none" strike="noStrike" kern="0" cap="none" spc="0" normalizeH="0" baseline="0" noProof="0">
                <a:ln>
                  <a:noFill/>
                </a:ln>
                <a:solidFill>
                  <a:srgbClr val="000000"/>
                </a:solidFill>
                <a:effectLst/>
                <a:uLnTx/>
                <a:uFillTx/>
                <a:latin typeface="Arial"/>
                <a:cs typeface="Arial"/>
              </a:rPr>
              <a:t>g(n) = O(h(n))</a:t>
            </a:r>
            <a:r>
              <a:rPr kumimoji="0" lang="he-IL" altLang="he-IL" sz="2000" b="0" i="0" u="none" strike="noStrike" kern="0" cap="none" spc="0" normalizeH="0" baseline="0" noProof="0">
                <a:ln>
                  <a:noFill/>
                </a:ln>
                <a:solidFill>
                  <a:srgbClr val="000000"/>
                </a:solidFill>
                <a:effectLst/>
                <a:uLnTx/>
                <a:uFillTx/>
                <a:latin typeface="Arial"/>
                <a:cs typeface="Arial"/>
              </a:rPr>
              <a:t> אז </a:t>
            </a:r>
            <a:r>
              <a:rPr kumimoji="0" lang="en-US" altLang="he-IL" sz="2000" b="0" i="0" u="none" strike="noStrike" kern="0" cap="none" spc="0" normalizeH="0" baseline="0" noProof="0">
                <a:ln>
                  <a:noFill/>
                </a:ln>
                <a:solidFill>
                  <a:srgbClr val="000000"/>
                </a:solidFill>
                <a:effectLst/>
                <a:uLnTx/>
                <a:uFillTx/>
                <a:latin typeface="Arial"/>
                <a:cs typeface="Arial"/>
              </a:rPr>
              <a:t>f(n) = O(h(n))</a:t>
            </a:r>
            <a:endParaRPr kumimoji="0" lang="he-IL" altLang="he-IL" sz="2000" b="0" i="0" u="none" strike="noStrike" kern="0" cap="none" spc="0" normalizeH="0" baseline="0" noProof="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a:ln>
                  <a:noFill/>
                </a:ln>
                <a:solidFill>
                  <a:srgbClr val="000000"/>
                </a:solidFill>
                <a:effectLst/>
                <a:uLnTx/>
                <a:uFillTx/>
                <a:latin typeface="Arial"/>
                <a:cs typeface="Arial"/>
              </a:rPr>
              <a:t>אם </a:t>
            </a:r>
            <a:r>
              <a:rPr kumimoji="0" lang="en-US" altLang="he-IL" sz="2000" b="0" i="0" u="none" strike="noStrike" kern="0" cap="none" spc="0" normalizeH="0" baseline="0" noProof="0">
                <a:ln>
                  <a:noFill/>
                </a:ln>
                <a:solidFill>
                  <a:srgbClr val="000000"/>
                </a:solidFill>
                <a:effectLst/>
                <a:uLnTx/>
                <a:uFillTx/>
                <a:latin typeface="Arial"/>
                <a:cs typeface="Arial"/>
              </a:rPr>
              <a:t>f(n) = </a:t>
            </a:r>
            <a:r>
              <a:rPr kumimoji="0" lang="el-GR" altLang="he-IL" sz="2000" b="0" i="0" u="none" strike="noStrike" kern="0" cap="none" spc="0" normalizeH="0" baseline="0" noProof="0">
                <a:ln>
                  <a:noFill/>
                </a:ln>
                <a:solidFill>
                  <a:srgbClr val="000000"/>
                </a:solidFill>
                <a:effectLst/>
                <a:uLnTx/>
                <a:uFillTx/>
                <a:latin typeface="Arial"/>
                <a:cs typeface="Arial"/>
              </a:rPr>
              <a:t>Ω</a:t>
            </a:r>
            <a:r>
              <a:rPr kumimoji="0" lang="en-US" altLang="he-IL" sz="2000" b="0" i="0" u="none" strike="noStrike" kern="0" cap="none" spc="0" normalizeH="0" baseline="0" noProof="0">
                <a:ln>
                  <a:noFill/>
                </a:ln>
                <a:solidFill>
                  <a:srgbClr val="000000"/>
                </a:solidFill>
                <a:effectLst/>
                <a:uLnTx/>
                <a:uFillTx/>
                <a:latin typeface="Arial"/>
                <a:cs typeface="Arial"/>
              </a:rPr>
              <a:t>(g(n))</a:t>
            </a:r>
            <a:r>
              <a:rPr kumimoji="0" lang="he-IL" altLang="he-IL" sz="2000" b="0" i="0" u="none" strike="noStrike" kern="0" cap="none" spc="0" normalizeH="0" baseline="0" noProof="0">
                <a:ln>
                  <a:noFill/>
                </a:ln>
                <a:solidFill>
                  <a:srgbClr val="000000"/>
                </a:solidFill>
                <a:effectLst/>
                <a:uLnTx/>
                <a:uFillTx/>
                <a:latin typeface="Arial"/>
                <a:cs typeface="Arial"/>
              </a:rPr>
              <a:t> וגם </a:t>
            </a:r>
            <a:r>
              <a:rPr kumimoji="0" lang="en-US" altLang="he-IL" sz="2000" b="0" i="0" u="none" strike="noStrike" kern="0" cap="none" spc="0" normalizeH="0" baseline="0" noProof="0">
                <a:ln>
                  <a:noFill/>
                </a:ln>
                <a:solidFill>
                  <a:srgbClr val="000000"/>
                </a:solidFill>
                <a:effectLst/>
                <a:uLnTx/>
                <a:uFillTx/>
                <a:latin typeface="Arial"/>
                <a:cs typeface="Arial"/>
              </a:rPr>
              <a:t>g(n) = </a:t>
            </a:r>
            <a:r>
              <a:rPr kumimoji="0" lang="el-GR" altLang="he-IL" sz="2000" b="0" i="0" u="none" strike="noStrike" kern="0" cap="none" spc="0" normalizeH="0" baseline="0" noProof="0">
                <a:ln>
                  <a:noFill/>
                </a:ln>
                <a:solidFill>
                  <a:srgbClr val="000000"/>
                </a:solidFill>
                <a:effectLst/>
                <a:uLnTx/>
                <a:uFillTx/>
                <a:latin typeface="Arial"/>
                <a:cs typeface="Arial"/>
              </a:rPr>
              <a:t>Ω</a:t>
            </a:r>
            <a:r>
              <a:rPr kumimoji="0" lang="en-US" altLang="he-IL" sz="2000" b="0" i="0" u="none" strike="noStrike" kern="0" cap="none" spc="0" normalizeH="0" baseline="0" noProof="0">
                <a:ln>
                  <a:noFill/>
                </a:ln>
                <a:solidFill>
                  <a:srgbClr val="000000"/>
                </a:solidFill>
                <a:effectLst/>
                <a:uLnTx/>
                <a:uFillTx/>
                <a:latin typeface="Arial"/>
                <a:cs typeface="Arial"/>
              </a:rPr>
              <a:t>(h(n))</a:t>
            </a:r>
            <a:r>
              <a:rPr kumimoji="0" lang="he-IL" altLang="he-IL" sz="2000" b="0" i="0" u="none" strike="noStrike" kern="0" cap="none" spc="0" normalizeH="0" baseline="0" noProof="0">
                <a:ln>
                  <a:noFill/>
                </a:ln>
                <a:solidFill>
                  <a:srgbClr val="000000"/>
                </a:solidFill>
                <a:effectLst/>
                <a:uLnTx/>
                <a:uFillTx/>
                <a:latin typeface="Arial"/>
                <a:cs typeface="Arial"/>
              </a:rPr>
              <a:t> אז </a:t>
            </a:r>
            <a:r>
              <a:rPr kumimoji="0" lang="en-US" altLang="he-IL" sz="2000" b="0" i="0" u="none" strike="noStrike" kern="0" cap="none" spc="0" normalizeH="0" baseline="0" noProof="0">
                <a:ln>
                  <a:noFill/>
                </a:ln>
                <a:solidFill>
                  <a:srgbClr val="000000"/>
                </a:solidFill>
                <a:effectLst/>
                <a:uLnTx/>
                <a:uFillTx/>
                <a:latin typeface="Arial"/>
                <a:cs typeface="Arial"/>
              </a:rPr>
              <a:t>f(n) = </a:t>
            </a:r>
            <a:r>
              <a:rPr kumimoji="0" lang="el-GR" altLang="he-IL" sz="2000" b="0" i="0" u="none" strike="noStrike" kern="0" cap="none" spc="0" normalizeH="0" baseline="0" noProof="0">
                <a:ln>
                  <a:noFill/>
                </a:ln>
                <a:solidFill>
                  <a:srgbClr val="000000"/>
                </a:solidFill>
                <a:effectLst/>
                <a:uLnTx/>
                <a:uFillTx/>
                <a:latin typeface="Arial"/>
                <a:cs typeface="Arial"/>
              </a:rPr>
              <a:t>Ω</a:t>
            </a:r>
            <a:r>
              <a:rPr kumimoji="0" lang="en-US" altLang="he-IL" sz="2000" b="0" i="0" u="none" strike="noStrike" kern="0" cap="none" spc="0" normalizeH="0" baseline="0" noProof="0">
                <a:ln>
                  <a:noFill/>
                </a:ln>
                <a:solidFill>
                  <a:srgbClr val="000000"/>
                </a:solidFill>
                <a:effectLst/>
                <a:uLnTx/>
                <a:uFillTx/>
                <a:latin typeface="Arial"/>
                <a:cs typeface="Arial"/>
              </a:rPr>
              <a:t>(h(n))</a:t>
            </a:r>
            <a:endParaRPr kumimoji="0" lang="he-IL" altLang="he-IL" sz="2000" b="0" i="0" u="none" strike="noStrike" kern="0" cap="none" spc="0" normalizeH="0" baseline="0" noProof="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none" strike="noStrike" kern="0" cap="none" spc="0" normalizeH="0" baseline="0" noProof="0">
                <a:ln>
                  <a:noFill/>
                </a:ln>
                <a:solidFill>
                  <a:srgbClr val="000000"/>
                </a:solidFill>
                <a:effectLst/>
                <a:uLnTx/>
                <a:uFillTx/>
                <a:latin typeface="Arial"/>
                <a:ea typeface="+mn-ea"/>
                <a:cs typeface="Arial"/>
              </a:rPr>
              <a:t>וכמו כן מתקיים:</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a:ln>
                  <a:noFill/>
                </a:ln>
                <a:solidFill>
                  <a:srgbClr val="000000"/>
                </a:solidFill>
                <a:effectLst/>
                <a:uLnTx/>
                <a:uFillTx/>
                <a:latin typeface="Arial"/>
                <a:cs typeface="Arial"/>
              </a:rPr>
              <a:t>לכל פונקציה </a:t>
            </a:r>
            <a:r>
              <a:rPr kumimoji="0" lang="en-US" altLang="he-IL" sz="2000" b="0" i="0" u="none" strike="noStrike" kern="0" cap="none" spc="0" normalizeH="0" baseline="0" noProof="0">
                <a:ln>
                  <a:noFill/>
                </a:ln>
                <a:solidFill>
                  <a:srgbClr val="000000"/>
                </a:solidFill>
                <a:effectLst/>
                <a:uLnTx/>
                <a:uFillTx/>
                <a:latin typeface="Arial"/>
                <a:cs typeface="Arial"/>
              </a:rPr>
              <a:t>f(n)</a:t>
            </a:r>
            <a:r>
              <a:rPr kumimoji="0" lang="he-IL" altLang="he-IL" sz="2000" b="0" i="0" u="none" strike="noStrike" kern="0" cap="none" spc="0" normalizeH="0" baseline="0" noProof="0">
                <a:ln>
                  <a:noFill/>
                </a:ln>
                <a:solidFill>
                  <a:srgbClr val="000000"/>
                </a:solidFill>
                <a:effectLst/>
                <a:uLnTx/>
                <a:uFillTx/>
                <a:latin typeface="Arial"/>
                <a:cs typeface="Arial"/>
              </a:rPr>
              <a:t> מתקיים  </a:t>
            </a:r>
            <a:r>
              <a:rPr kumimoji="0" lang="en-US" altLang="he-IL" sz="2000" b="0" i="0" u="none" strike="noStrike" kern="0" cap="none" spc="0" normalizeH="0" baseline="0" noProof="0">
                <a:ln>
                  <a:noFill/>
                </a:ln>
                <a:solidFill>
                  <a:srgbClr val="000000"/>
                </a:solidFill>
                <a:effectLst/>
                <a:uLnTx/>
                <a:uFillTx/>
                <a:latin typeface="Arial"/>
                <a:cs typeface="Arial"/>
              </a:rPr>
              <a:t>f(n) = O(f(n))</a:t>
            </a:r>
            <a:endParaRPr kumimoji="0" lang="he-IL" altLang="he-IL" sz="2000" b="0" i="0" u="none" strike="noStrike" kern="0" cap="none" spc="0" normalizeH="0" baseline="0" noProof="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a:ln>
                  <a:noFill/>
                </a:ln>
                <a:solidFill>
                  <a:srgbClr val="000000"/>
                </a:solidFill>
                <a:effectLst/>
                <a:uLnTx/>
                <a:uFillTx/>
                <a:latin typeface="Arial"/>
                <a:cs typeface="Arial"/>
              </a:rPr>
              <a:t>לכל פונקציה </a:t>
            </a:r>
            <a:r>
              <a:rPr kumimoji="0" lang="en-US" altLang="he-IL" sz="2000" b="0" i="0" u="none" strike="noStrike" kern="0" cap="none" spc="0" normalizeH="0" baseline="0" noProof="0">
                <a:ln>
                  <a:noFill/>
                </a:ln>
                <a:solidFill>
                  <a:srgbClr val="000000"/>
                </a:solidFill>
                <a:effectLst/>
                <a:uLnTx/>
                <a:uFillTx/>
                <a:latin typeface="Arial"/>
                <a:cs typeface="Arial"/>
              </a:rPr>
              <a:t>f(n)</a:t>
            </a:r>
            <a:r>
              <a:rPr kumimoji="0" lang="he-IL" altLang="he-IL" sz="2000" b="0" i="0" u="none" strike="noStrike" kern="0" cap="none" spc="0" normalizeH="0" baseline="0" noProof="0">
                <a:ln>
                  <a:noFill/>
                </a:ln>
                <a:solidFill>
                  <a:srgbClr val="000000"/>
                </a:solidFill>
                <a:effectLst/>
                <a:uLnTx/>
                <a:uFillTx/>
                <a:latin typeface="Arial"/>
                <a:cs typeface="Arial"/>
              </a:rPr>
              <a:t> מתקיים  </a:t>
            </a:r>
            <a:r>
              <a:rPr kumimoji="0" lang="en-US" altLang="he-IL" sz="2000" b="0" i="0" u="none" strike="noStrike" kern="0" cap="none" spc="0" normalizeH="0" baseline="0" noProof="0">
                <a:ln>
                  <a:noFill/>
                </a:ln>
                <a:solidFill>
                  <a:srgbClr val="000000"/>
                </a:solidFill>
                <a:effectLst/>
                <a:uLnTx/>
                <a:uFillTx/>
                <a:latin typeface="Arial"/>
                <a:cs typeface="Arial"/>
              </a:rPr>
              <a:t>f(n) = </a:t>
            </a:r>
            <a:r>
              <a:rPr kumimoji="0" lang="el-GR" altLang="he-IL" sz="2000" b="0" i="0" u="none" strike="noStrike" kern="0" cap="none" spc="0" normalizeH="0" baseline="0" noProof="0">
                <a:ln>
                  <a:noFill/>
                </a:ln>
                <a:solidFill>
                  <a:srgbClr val="000000"/>
                </a:solidFill>
                <a:effectLst/>
                <a:uLnTx/>
                <a:uFillTx/>
                <a:latin typeface="Arial"/>
                <a:cs typeface="Arial"/>
              </a:rPr>
              <a:t>Ω</a:t>
            </a:r>
            <a:r>
              <a:rPr kumimoji="0" lang="en-US" altLang="he-IL" sz="2000" b="0" i="0" u="none" strike="noStrike" kern="0" cap="none" spc="0" normalizeH="0" baseline="0" noProof="0">
                <a:ln>
                  <a:noFill/>
                </a:ln>
                <a:solidFill>
                  <a:srgbClr val="000000"/>
                </a:solidFill>
                <a:effectLst/>
                <a:uLnTx/>
                <a:uFillTx/>
                <a:latin typeface="Arial"/>
                <a:cs typeface="Arial"/>
              </a:rPr>
              <a:t>(f(n))</a:t>
            </a:r>
            <a:endParaRPr kumimoji="0" lang="el-GR" altLang="he-IL" sz="2000" b="0" i="0" u="none" strike="noStrike" kern="0" cap="none" spc="0" normalizeH="0" baseline="0" noProof="0">
              <a:ln>
                <a:noFill/>
              </a:ln>
              <a:solidFill>
                <a:srgbClr val="000000"/>
              </a:solidFill>
              <a:effectLst/>
              <a:uLnTx/>
              <a:uFillTx/>
              <a:latin typeface="Arial"/>
              <a:cs typeface="Arial"/>
            </a:endParaRPr>
          </a:p>
        </p:txBody>
      </p:sp>
      <p:pic>
        <p:nvPicPr>
          <p:cNvPr id="7" name="Picture 4" descr="Ches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916" y="3236433"/>
            <a:ext cx="287972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34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figure2_1_crop"/>
          <p:cNvPicPr>
            <a:picLocks noChangeAspect="1" noChangeArrowheads="1"/>
          </p:cNvPicPr>
          <p:nvPr/>
        </p:nvPicPr>
        <p:blipFill>
          <a:blip r:embed="rId3">
            <a:lum contrast="42000"/>
            <a:extLst>
              <a:ext uri="{28A0092B-C50C-407E-A947-70E740481C1C}">
                <a14:useLocalDpi xmlns:a14="http://schemas.microsoft.com/office/drawing/2010/main" val="0"/>
              </a:ext>
            </a:extLst>
          </a:blip>
          <a:srcRect/>
          <a:stretch>
            <a:fillRect/>
          </a:stretch>
        </p:blipFill>
        <p:spPr bwMode="auto">
          <a:xfrm>
            <a:off x="2694408" y="2637077"/>
            <a:ext cx="33115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184676" y="70779"/>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a:ln>
                  <a:noFill/>
                </a:ln>
                <a:solidFill>
                  <a:srgbClr val="006633"/>
                </a:solidFill>
                <a:effectLst/>
                <a:uLnTx/>
                <a:uFillTx/>
                <a:latin typeface="Garamond"/>
                <a:ea typeface="+mj-ea"/>
                <a:cs typeface="Arial"/>
              </a:rPr>
              <a:t>הסימון </a:t>
            </a:r>
            <a:r>
              <a:rPr kumimoji="0" lang="el-GR" altLang="he-IL" sz="4200" b="0" i="0" u="none" strike="noStrike" kern="0" cap="none" spc="0" normalizeH="0" baseline="0" noProof="0">
                <a:ln>
                  <a:noFill/>
                </a:ln>
                <a:solidFill>
                  <a:srgbClr val="006633"/>
                </a:solidFill>
                <a:effectLst/>
                <a:uLnTx/>
                <a:uFillTx/>
                <a:latin typeface="Garamond"/>
                <a:ea typeface="+mj-ea"/>
                <a:cs typeface="Arial"/>
              </a:rPr>
              <a:t>Θ</a:t>
            </a:r>
          </a:p>
        </p:txBody>
      </p:sp>
      <p:sp>
        <p:nvSpPr>
          <p:cNvPr id="7" name="Rectangle 4"/>
          <p:cNvSpPr txBox="1">
            <a:spLocks noChangeArrowheads="1"/>
          </p:cNvSpPr>
          <p:nvPr/>
        </p:nvSpPr>
        <p:spPr bwMode="auto">
          <a:xfrm>
            <a:off x="5046453" y="774041"/>
            <a:ext cx="6512285"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just"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a:ln>
                  <a:noFill/>
                </a:ln>
                <a:solidFill>
                  <a:srgbClr val="000000"/>
                </a:solidFill>
                <a:effectLst/>
                <a:uLnTx/>
                <a:uFillTx/>
                <a:latin typeface="Arial"/>
                <a:cs typeface="Arial"/>
              </a:rPr>
              <a:t>3n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+5n+2 = O(n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 וגם </a:t>
            </a:r>
            <a:r>
              <a:rPr kumimoji="0" lang="en-US" altLang="he-IL" sz="2000" b="0" i="0" u="none" strike="noStrike" kern="0" cap="none" spc="0" normalizeH="0" baseline="0" noProof="0" dirty="0">
                <a:ln>
                  <a:noFill/>
                </a:ln>
                <a:solidFill>
                  <a:srgbClr val="000000"/>
                </a:solidFill>
                <a:effectLst/>
                <a:uLnTx/>
                <a:uFillTx/>
                <a:latin typeface="Arial"/>
                <a:cs typeface="Arial"/>
              </a:rPr>
              <a:t>3n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+5n+2 = </a:t>
            </a:r>
            <a:r>
              <a:rPr kumimoji="0" lang="el-GR" altLang="he-IL" sz="2000" b="0" i="0" u="none" strike="noStrike" kern="0" cap="none" spc="0" normalizeH="0" baseline="0" noProof="0" dirty="0">
                <a:ln>
                  <a:noFill/>
                </a:ln>
                <a:solidFill>
                  <a:srgbClr val="000000"/>
                </a:solidFill>
                <a:effectLst/>
                <a:uLnTx/>
                <a:uFillTx/>
                <a:latin typeface="Arial"/>
                <a:cs typeface="Arial"/>
              </a:rPr>
              <a:t>Ω</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 . כלומר, הביטוי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he-IL" altLang="he-IL" sz="2000" b="0" i="0" u="none" strike="noStrike" kern="0" cap="none" spc="0" normalizeH="0" baseline="30000" noProof="0" dirty="0">
                <a:ln>
                  <a:noFill/>
                </a:ln>
                <a:solidFill>
                  <a:srgbClr val="000000"/>
                </a:solidFill>
                <a:effectLst/>
                <a:uLnTx/>
                <a:uFillTx/>
                <a:latin typeface="Arial"/>
                <a:cs typeface="Arial"/>
              </a:rPr>
              <a:t> </a:t>
            </a:r>
            <a:r>
              <a:rPr kumimoji="0" lang="he-IL" altLang="he-IL" sz="2000" b="0" i="0" u="none" strike="noStrike" kern="0" cap="none" spc="0" normalizeH="0" baseline="0" noProof="0" dirty="0">
                <a:ln>
                  <a:noFill/>
                </a:ln>
                <a:solidFill>
                  <a:srgbClr val="000000"/>
                </a:solidFill>
                <a:effectLst/>
                <a:uLnTx/>
                <a:uFillTx/>
                <a:latin typeface="Arial"/>
                <a:cs typeface="Arial"/>
              </a:rPr>
              <a:t>מהווה גם חסם </a:t>
            </a:r>
            <a:r>
              <a:rPr kumimoji="0" lang="he-IL" altLang="he-IL" sz="2000" b="0" i="0" u="none" strike="noStrike" kern="0" cap="none" spc="0" normalizeH="0" baseline="0" noProof="0" dirty="0" err="1">
                <a:ln>
                  <a:noFill/>
                </a:ln>
                <a:solidFill>
                  <a:srgbClr val="000000"/>
                </a:solidFill>
                <a:effectLst/>
                <a:uLnTx/>
                <a:uFillTx/>
                <a:latin typeface="Arial"/>
                <a:cs typeface="Arial"/>
              </a:rPr>
              <a:t>אסימפטוטי</a:t>
            </a:r>
            <a:r>
              <a:rPr kumimoji="0" lang="he-IL" altLang="he-IL" sz="2000" b="0" i="0" u="none" strike="noStrike" kern="0" cap="none" spc="0" normalizeH="0" baseline="0" noProof="0" dirty="0">
                <a:ln>
                  <a:noFill/>
                </a:ln>
                <a:solidFill>
                  <a:srgbClr val="000000"/>
                </a:solidFill>
                <a:effectLst/>
                <a:uLnTx/>
                <a:uFillTx/>
                <a:latin typeface="Arial"/>
                <a:cs typeface="Arial"/>
              </a:rPr>
              <a:t> עליון וגם חסם </a:t>
            </a:r>
            <a:r>
              <a:rPr kumimoji="0" lang="he-IL" altLang="he-IL" sz="2000" b="0" i="0" u="none" strike="noStrike" kern="0" cap="none" spc="0" normalizeH="0" baseline="0" noProof="0" dirty="0" err="1">
                <a:ln>
                  <a:noFill/>
                </a:ln>
                <a:solidFill>
                  <a:srgbClr val="000000"/>
                </a:solidFill>
                <a:effectLst/>
                <a:uLnTx/>
                <a:uFillTx/>
                <a:latin typeface="Arial"/>
                <a:cs typeface="Arial"/>
              </a:rPr>
              <a:t>אסימפטוטי</a:t>
            </a:r>
            <a:r>
              <a:rPr kumimoji="0" lang="he-IL" altLang="he-IL" sz="2000" b="0" i="0" u="none" strike="noStrike" kern="0" cap="none" spc="0" normalizeH="0" baseline="0" noProof="0" dirty="0">
                <a:ln>
                  <a:noFill/>
                </a:ln>
                <a:solidFill>
                  <a:srgbClr val="000000"/>
                </a:solidFill>
                <a:effectLst/>
                <a:uLnTx/>
                <a:uFillTx/>
                <a:latin typeface="Arial"/>
                <a:cs typeface="Arial"/>
              </a:rPr>
              <a:t> תחתון עבור הפונקציה </a:t>
            </a:r>
            <a:r>
              <a:rPr kumimoji="0" lang="en-US" altLang="he-IL" sz="2000" b="0" i="0" u="none" strike="noStrike" kern="0" cap="none" spc="0" normalizeH="0" baseline="0" noProof="0" dirty="0">
                <a:ln>
                  <a:noFill/>
                </a:ln>
                <a:solidFill>
                  <a:srgbClr val="000000"/>
                </a:solidFill>
                <a:effectLst/>
                <a:uLnTx/>
                <a:uFillTx/>
                <a:latin typeface="Arial"/>
                <a:cs typeface="Arial"/>
              </a:rPr>
              <a:t>3n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+5n+2</a:t>
            </a:r>
            <a:r>
              <a:rPr kumimoji="0" lang="he-IL" altLang="he-IL" sz="2000" b="0" i="0" u="none" strike="noStrike" kern="0" cap="none" spc="0" normalizeH="0" baseline="0" noProof="0" dirty="0">
                <a:ln>
                  <a:noFill/>
                </a:ln>
                <a:solidFill>
                  <a:srgbClr val="000000"/>
                </a:solidFill>
                <a:effectLst/>
                <a:uLnTx/>
                <a:uFillTx/>
                <a:latin typeface="Arial"/>
                <a:cs typeface="Arial"/>
              </a:rPr>
              <a:t>. במקרה כזה, נאמר שהוא </a:t>
            </a:r>
            <a:r>
              <a:rPr kumimoji="0" lang="he-IL" altLang="he-IL" sz="2000" b="1" i="0" u="none" strike="noStrike" kern="0" cap="none" spc="0" normalizeH="0" baseline="0" noProof="0" dirty="0">
                <a:ln>
                  <a:noFill/>
                </a:ln>
                <a:solidFill>
                  <a:srgbClr val="000000"/>
                </a:solidFill>
                <a:effectLst/>
                <a:uLnTx/>
                <a:uFillTx/>
                <a:latin typeface="Arial"/>
                <a:cs typeface="Arial"/>
              </a:rPr>
              <a:t>חסם </a:t>
            </a:r>
            <a:r>
              <a:rPr kumimoji="0" lang="he-IL" altLang="he-IL" sz="2000" b="1" i="0" u="none" strike="noStrike" kern="0" cap="none" spc="0" normalizeH="0" baseline="0" noProof="0" dirty="0" err="1">
                <a:ln>
                  <a:noFill/>
                </a:ln>
                <a:solidFill>
                  <a:srgbClr val="000000"/>
                </a:solidFill>
                <a:effectLst/>
                <a:uLnTx/>
                <a:uFillTx/>
                <a:latin typeface="Arial"/>
                <a:cs typeface="Arial"/>
              </a:rPr>
              <a:t>אסימפטוטי</a:t>
            </a:r>
            <a:r>
              <a:rPr kumimoji="0" lang="he-IL" altLang="he-IL" sz="2000" b="1" i="0" u="none" strike="noStrike" kern="0" cap="none" spc="0" normalizeH="0" baseline="0" noProof="0" dirty="0">
                <a:ln>
                  <a:noFill/>
                </a:ln>
                <a:solidFill>
                  <a:srgbClr val="000000"/>
                </a:solidFill>
                <a:effectLst/>
                <a:uLnTx/>
                <a:uFillTx/>
                <a:latin typeface="Arial"/>
                <a:cs typeface="Arial"/>
              </a:rPr>
              <a:t> הדוק</a:t>
            </a:r>
            <a:r>
              <a:rPr kumimoji="0" lang="he-IL" altLang="he-IL" sz="2000" b="0" i="0" u="none" strike="noStrike" kern="0" cap="none" spc="0" normalizeH="0" baseline="0" noProof="0" dirty="0">
                <a:ln>
                  <a:noFill/>
                </a:ln>
                <a:solidFill>
                  <a:srgbClr val="000000"/>
                </a:solidFill>
                <a:effectLst/>
                <a:uLnTx/>
                <a:uFillTx/>
                <a:latin typeface="Arial"/>
                <a:cs typeface="Arial"/>
              </a:rPr>
              <a:t> </a:t>
            </a:r>
            <a:r>
              <a:rPr kumimoji="0" lang="he-IL" altLang="he-IL" sz="2000" b="0" i="0" u="none" strike="noStrike" kern="0" cap="none" spc="0" normalizeH="0" baseline="0" noProof="0" dirty="0" err="1">
                <a:ln>
                  <a:noFill/>
                </a:ln>
                <a:solidFill>
                  <a:srgbClr val="000000"/>
                </a:solidFill>
                <a:effectLst/>
                <a:uLnTx/>
                <a:uFillTx/>
                <a:latin typeface="Arial"/>
                <a:cs typeface="Arial"/>
              </a:rPr>
              <a:t>ונסמנו</a:t>
            </a:r>
            <a:r>
              <a:rPr kumimoji="0" lang="he-IL" altLang="he-IL" sz="2000" b="0" i="0" u="none" strike="noStrike" kern="0" cap="none" spc="0" normalizeH="0" baseline="0" noProof="0" dirty="0">
                <a:ln>
                  <a:noFill/>
                </a:ln>
                <a:solidFill>
                  <a:srgbClr val="000000"/>
                </a:solidFill>
                <a:effectLst/>
                <a:uLnTx/>
                <a:uFillTx/>
                <a:latin typeface="Arial"/>
                <a:cs typeface="Arial"/>
              </a:rPr>
              <a:t> ב-</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he-IL" altLang="he-IL" sz="2000" b="0" i="0" u="none" strike="noStrike" kern="0" cap="none" spc="0" normalizeH="0" baseline="0" noProof="0" dirty="0">
                <a:ln>
                  <a:noFill/>
                </a:ln>
                <a:solidFill>
                  <a:srgbClr val="000000"/>
                </a:solidFill>
                <a:effectLst/>
                <a:uLnTx/>
                <a:uFillTx/>
                <a:latin typeface="Arial"/>
                <a:cs typeface="Arial"/>
              </a:rPr>
              <a:t>.</a:t>
            </a:r>
            <a:endParaRPr kumimoji="0" lang="el-GR" altLang="he-IL" sz="2000" b="1" i="0" u="none" strike="noStrike" kern="0" cap="none" spc="0" normalizeH="0" baseline="0" noProof="0" dirty="0">
              <a:ln>
                <a:noFill/>
              </a:ln>
              <a:solidFill>
                <a:srgbClr val="000000"/>
              </a:solidFill>
              <a:effectLst/>
              <a:uLnTx/>
              <a:uFillTx/>
              <a:latin typeface="Arial"/>
              <a:cs typeface="Arial"/>
            </a:endParaRPr>
          </a:p>
          <a:p>
            <a:pPr marL="342900" marR="0" lvl="0" indent="-342900" algn="just"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sng" strike="noStrike" kern="0" cap="none" spc="0" normalizeH="0" baseline="0" noProof="0" dirty="0">
                <a:ln>
                  <a:noFill/>
                </a:ln>
                <a:solidFill>
                  <a:srgbClr val="000000"/>
                </a:solidFill>
                <a:effectLst/>
                <a:uLnTx/>
                <a:uFillTx/>
                <a:latin typeface="Arial"/>
                <a:cs typeface="Arial"/>
              </a:rPr>
              <a:t>הגדרה:</a:t>
            </a:r>
            <a:r>
              <a:rPr kumimoji="0" lang="he-IL" altLang="he-IL" sz="2000" b="0" i="0" u="none" strike="noStrike" kern="0" cap="none" spc="0" normalizeH="0" baseline="0" noProof="0" dirty="0">
                <a:ln>
                  <a:noFill/>
                </a:ln>
                <a:solidFill>
                  <a:srgbClr val="000000"/>
                </a:solidFill>
                <a:effectLst/>
                <a:uLnTx/>
                <a:uFillTx/>
                <a:latin typeface="Arial"/>
                <a:cs typeface="Arial"/>
              </a:rPr>
              <a:t> נאמר על פונקציה </a:t>
            </a:r>
            <a:r>
              <a:rPr kumimoji="0" lang="en-US" altLang="he-IL" sz="2000" b="0" i="0" u="none" strike="noStrike" kern="0" cap="none" spc="0" normalizeH="0" baseline="0" noProof="0" dirty="0">
                <a:ln>
                  <a:noFill/>
                </a:ln>
                <a:solidFill>
                  <a:srgbClr val="000000"/>
                </a:solidFill>
                <a:effectLst/>
                <a:uLnTx/>
                <a:uFillTx/>
                <a:latin typeface="Arial"/>
                <a:cs typeface="Arial"/>
              </a:rPr>
              <a:t>f(n)</a:t>
            </a:r>
            <a:r>
              <a:rPr kumimoji="0" lang="he-IL" altLang="he-IL" sz="2000" b="0" i="0" u="none" strike="noStrike" kern="0" cap="none" spc="0" normalizeH="0" baseline="0" noProof="0" dirty="0">
                <a:ln>
                  <a:noFill/>
                </a:ln>
                <a:solidFill>
                  <a:srgbClr val="000000"/>
                </a:solidFill>
                <a:effectLst/>
                <a:uLnTx/>
                <a:uFillTx/>
                <a:latin typeface="Arial"/>
                <a:cs typeface="Arial"/>
              </a:rPr>
              <a:t> שהיא מסדר גודל </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 אם </a:t>
            </a: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25000" noProof="0" dirty="0">
                <a:ln>
                  <a:noFill/>
                </a:ln>
                <a:solidFill>
                  <a:srgbClr val="000000"/>
                </a:solidFill>
                <a:effectLst/>
                <a:uLnTx/>
                <a:uFillTx/>
                <a:latin typeface="Arial"/>
                <a:cs typeface="Arial"/>
              </a:rPr>
              <a:t> </a:t>
            </a:r>
            <a:r>
              <a:rPr kumimoji="0" lang="he-IL" altLang="he-IL" sz="2000" b="0" i="0" u="none" strike="noStrike" kern="0" cap="none" spc="0" normalizeH="0" baseline="0" noProof="0" dirty="0">
                <a:ln>
                  <a:noFill/>
                </a:ln>
                <a:solidFill>
                  <a:srgbClr val="000000"/>
                </a:solidFill>
                <a:effectLst/>
                <a:uLnTx/>
                <a:uFillTx/>
                <a:latin typeface="Arial"/>
                <a:cs typeface="Arial"/>
              </a:rPr>
              <a:t>, </a:t>
            </a:r>
            <a:r>
              <a:rPr kumimoji="0" lang="en-US" altLang="he-IL" sz="2000" b="0" i="0" u="none" strike="noStrike" kern="0" cap="none" spc="0" normalizeH="0" baseline="0" noProof="0" dirty="0">
                <a:ln>
                  <a:noFill/>
                </a:ln>
                <a:solidFill>
                  <a:srgbClr val="000000"/>
                </a:solidFill>
                <a:effectLst/>
                <a:uLnTx/>
                <a:uFillTx/>
                <a:latin typeface="Arial"/>
                <a:cs typeface="Arial"/>
              </a:rPr>
              <a:t>c</a:t>
            </a:r>
            <a:r>
              <a:rPr kumimoji="0" lang="en-US" altLang="he-IL" sz="2000" b="0" i="0" u="none" strike="noStrike" kern="0" cap="none" spc="0" normalizeH="0" baseline="-25000" noProof="0" dirty="0">
                <a:ln>
                  <a:noFill/>
                </a:ln>
                <a:solidFill>
                  <a:srgbClr val="000000"/>
                </a:solidFill>
                <a:effectLst/>
                <a:uLnTx/>
                <a:uFillTx/>
                <a:latin typeface="Arial"/>
                <a:cs typeface="Arial"/>
              </a:rPr>
              <a:t>1</a:t>
            </a:r>
            <a:r>
              <a:rPr kumimoji="0" lang="he-IL" altLang="he-IL" sz="2000" b="0" i="0" u="none" strike="noStrike" kern="0" cap="none" spc="0" normalizeH="0" baseline="0" noProof="0" dirty="0">
                <a:ln>
                  <a:noFill/>
                </a:ln>
                <a:solidFill>
                  <a:srgbClr val="000000"/>
                </a:solidFill>
                <a:effectLst/>
                <a:uLnTx/>
                <a:uFillTx/>
                <a:latin typeface="Arial"/>
                <a:cs typeface="Arial"/>
              </a:rPr>
              <a:t> , </a:t>
            </a:r>
            <a:r>
              <a:rPr kumimoji="0" lang="en-US" altLang="he-IL" sz="2000" b="0" i="0" u="none" strike="noStrike" kern="0" cap="none" spc="0" normalizeH="0" baseline="0" noProof="0" dirty="0">
                <a:ln>
                  <a:noFill/>
                </a:ln>
                <a:solidFill>
                  <a:srgbClr val="000000"/>
                </a:solidFill>
                <a:effectLst/>
                <a:uLnTx/>
                <a:uFillTx/>
                <a:latin typeface="Arial"/>
                <a:cs typeface="Arial"/>
              </a:rPr>
              <a:t>c</a:t>
            </a:r>
            <a:r>
              <a:rPr kumimoji="0" lang="en-US" altLang="he-IL" sz="2000" b="0" i="0" u="none" strike="noStrike" kern="0" cap="none" spc="0" normalizeH="0" baseline="-25000" noProof="0" dirty="0">
                <a:ln>
                  <a:noFill/>
                </a:ln>
                <a:solidFill>
                  <a:srgbClr val="000000"/>
                </a:solidFill>
                <a:effectLst/>
                <a:uLnTx/>
                <a:uFillTx/>
                <a:latin typeface="Arial"/>
                <a:cs typeface="Arial"/>
              </a:rPr>
              <a:t>2</a:t>
            </a:r>
            <a:endParaRPr kumimoji="0" lang="en-US" altLang="he-IL" sz="2000" b="0" i="0" u="none" strike="noStrike" kern="0" cap="none" spc="0" normalizeH="0" baseline="0" noProof="0" dirty="0">
              <a:ln>
                <a:noFill/>
              </a:ln>
              <a:solidFill>
                <a:srgbClr val="000000"/>
              </a:solidFill>
              <a:effectLst/>
              <a:uLnTx/>
              <a:uFillTx/>
              <a:latin typeface="Arial"/>
              <a:cs typeface="Arial"/>
            </a:endParaRP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כך שלכל </a:t>
            </a:r>
            <a:r>
              <a:rPr kumimoji="0" lang="en-US" altLang="he-IL" sz="2000" b="0" i="0" u="none" strike="noStrike" kern="0" cap="none" spc="0" normalizeH="0" baseline="0" noProof="0" dirty="0">
                <a:ln>
                  <a:noFill/>
                </a:ln>
                <a:solidFill>
                  <a:srgbClr val="000000"/>
                </a:solidFill>
                <a:effectLst/>
                <a:uLnTx/>
                <a:uFillTx/>
                <a:latin typeface="Arial"/>
                <a:cs typeface="Arial"/>
              </a:rPr>
              <a:t>n </a:t>
            </a:r>
            <a:r>
              <a:rPr kumimoji="0" lang="en-US" altLang="he-IL" sz="2000" b="0" i="0" u="sng" strike="noStrike" kern="0" cap="none" spc="0" normalizeH="0" baseline="0" noProof="0" dirty="0">
                <a:ln>
                  <a:noFill/>
                </a:ln>
                <a:solidFill>
                  <a:srgbClr val="000000"/>
                </a:solidFill>
                <a:effectLst/>
                <a:uLnTx/>
                <a:uFillTx/>
                <a:latin typeface="Arial"/>
                <a:cs typeface="Arial"/>
              </a:rPr>
              <a:t>&gt;</a:t>
            </a:r>
            <a:r>
              <a:rPr kumimoji="0" lang="en-US" altLang="he-IL" sz="2000" b="0" i="0" u="none" strike="noStrike" kern="0" cap="none" spc="0" normalizeH="0" baseline="0" noProof="0" dirty="0">
                <a:ln>
                  <a:noFill/>
                </a:ln>
                <a:solidFill>
                  <a:srgbClr val="000000"/>
                </a:solidFill>
                <a:effectLst/>
                <a:uLnTx/>
                <a:uFillTx/>
                <a:latin typeface="Arial"/>
                <a:cs typeface="Arial"/>
              </a:rPr>
              <a:t> 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25000" noProof="0" dirty="0">
                <a:ln>
                  <a:noFill/>
                </a:ln>
                <a:solidFill>
                  <a:srgbClr val="000000"/>
                </a:solidFill>
                <a:effectLst/>
                <a:uLnTx/>
                <a:uFillTx/>
                <a:latin typeface="Arial"/>
                <a:cs typeface="Arial"/>
              </a:rPr>
              <a:t> </a:t>
            </a: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a:ln>
                  <a:noFill/>
                </a:ln>
                <a:solidFill>
                  <a:srgbClr val="000000"/>
                </a:solidFill>
                <a:effectLst/>
                <a:uLnTx/>
                <a:uFillTx/>
                <a:latin typeface="Arial"/>
                <a:cs typeface="Arial"/>
              </a:rPr>
              <a:t>c</a:t>
            </a:r>
            <a:r>
              <a:rPr kumimoji="0" lang="en-US" altLang="he-IL" sz="2000" b="0" i="0" u="none" strike="noStrike" kern="0" cap="none" spc="0" normalizeH="0" baseline="-25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 </a:t>
            </a:r>
            <a:r>
              <a:rPr kumimoji="0" lang="el-GR" altLang="he-IL" sz="2000" b="0" i="0" u="none" strike="noStrike" kern="0" cap="none" spc="0" normalizeH="0" baseline="0" noProof="0" dirty="0">
                <a:ln>
                  <a:noFill/>
                </a:ln>
                <a:solidFill>
                  <a:srgbClr val="000000"/>
                </a:solidFill>
                <a:effectLst/>
                <a:uLnTx/>
                <a:uFillTx/>
                <a:latin typeface="Arial"/>
                <a:cs typeface="Arial"/>
              </a:rPr>
              <a:t>·</a:t>
            </a:r>
            <a:r>
              <a:rPr kumimoji="0" lang="en-US" altLang="he-IL" sz="2000" b="0" i="0" u="none" strike="noStrike" kern="0" cap="none" spc="0" normalizeH="0" baseline="0" noProof="0" dirty="0">
                <a:ln>
                  <a:noFill/>
                </a:ln>
                <a:solidFill>
                  <a:srgbClr val="000000"/>
                </a:solidFill>
                <a:effectLst/>
                <a:uLnTx/>
                <a:uFillTx/>
                <a:latin typeface="Arial"/>
                <a:cs typeface="Arial"/>
              </a:rPr>
              <a:t> g(n) </a:t>
            </a:r>
            <a:r>
              <a:rPr kumimoji="0" lang="en-US" altLang="he-IL" sz="2000" b="0" i="0" u="sng" strike="noStrike" kern="0" cap="none" spc="0" normalizeH="0" baseline="0" noProof="0" dirty="0">
                <a:ln>
                  <a:noFill/>
                </a:ln>
                <a:solidFill>
                  <a:srgbClr val="000000"/>
                </a:solidFill>
                <a:effectLst/>
                <a:uLnTx/>
                <a:uFillTx/>
                <a:latin typeface="Arial"/>
                <a:cs typeface="Arial"/>
              </a:rPr>
              <a:t>&gt;</a:t>
            </a:r>
            <a:r>
              <a:rPr kumimoji="0" lang="en-US" altLang="he-IL" sz="2000" b="0" i="0" u="none" strike="noStrike" kern="0" cap="none" spc="0" normalizeH="0" baseline="0" noProof="0" dirty="0">
                <a:ln>
                  <a:noFill/>
                </a:ln>
                <a:solidFill>
                  <a:srgbClr val="000000"/>
                </a:solidFill>
                <a:effectLst/>
                <a:uLnTx/>
                <a:uFillTx/>
                <a:latin typeface="Arial"/>
                <a:cs typeface="Arial"/>
              </a:rPr>
              <a:t> f(n) </a:t>
            </a:r>
            <a:r>
              <a:rPr kumimoji="0" lang="en-US" altLang="he-IL" sz="2000" b="0" i="0" u="sng" strike="noStrike" kern="0" cap="none" spc="0" normalizeH="0" baseline="0" noProof="0" dirty="0">
                <a:ln>
                  <a:noFill/>
                </a:ln>
                <a:solidFill>
                  <a:srgbClr val="000000"/>
                </a:solidFill>
                <a:effectLst/>
                <a:uLnTx/>
                <a:uFillTx/>
                <a:latin typeface="Arial"/>
                <a:cs typeface="Arial"/>
              </a:rPr>
              <a:t>&gt;</a:t>
            </a:r>
            <a:r>
              <a:rPr kumimoji="0" lang="en-US" altLang="he-IL" sz="2000" b="0" i="0" u="none" strike="noStrike" kern="0" cap="none" spc="0" normalizeH="0" baseline="0" noProof="0" dirty="0">
                <a:ln>
                  <a:noFill/>
                </a:ln>
                <a:solidFill>
                  <a:srgbClr val="000000"/>
                </a:solidFill>
                <a:effectLst/>
                <a:uLnTx/>
                <a:uFillTx/>
                <a:latin typeface="Arial"/>
                <a:cs typeface="Arial"/>
              </a:rPr>
              <a:t> c</a:t>
            </a:r>
            <a:r>
              <a:rPr kumimoji="0" lang="en-US" altLang="he-IL" sz="2000" b="0" i="0" u="none" strike="noStrike" kern="0" cap="none" spc="0" normalizeH="0" baseline="-25000" noProof="0" dirty="0">
                <a:ln>
                  <a:noFill/>
                </a:ln>
                <a:solidFill>
                  <a:srgbClr val="000000"/>
                </a:solidFill>
                <a:effectLst/>
                <a:uLnTx/>
                <a:uFillTx/>
                <a:latin typeface="Arial"/>
                <a:cs typeface="Arial"/>
              </a:rPr>
              <a:t>1</a:t>
            </a:r>
            <a:r>
              <a:rPr kumimoji="0" lang="en-US" altLang="he-IL" sz="2000" b="0" i="0" u="none" strike="noStrike" kern="0" cap="none" spc="0" normalizeH="0" baseline="0" noProof="0" dirty="0">
                <a:ln>
                  <a:noFill/>
                </a:ln>
                <a:solidFill>
                  <a:srgbClr val="000000"/>
                </a:solidFill>
                <a:effectLst/>
                <a:uLnTx/>
                <a:uFillTx/>
                <a:latin typeface="Arial"/>
                <a:cs typeface="Arial"/>
              </a:rPr>
              <a:t> </a:t>
            </a:r>
            <a:r>
              <a:rPr kumimoji="0" lang="el-GR" altLang="he-IL" sz="2000" b="0" i="0" u="none" strike="noStrike" kern="0" cap="none" spc="0" normalizeH="0" baseline="0" noProof="0" dirty="0">
                <a:ln>
                  <a:noFill/>
                </a:ln>
                <a:solidFill>
                  <a:srgbClr val="000000"/>
                </a:solidFill>
                <a:effectLst/>
                <a:uLnTx/>
                <a:uFillTx/>
                <a:latin typeface="Arial"/>
                <a:cs typeface="Arial"/>
              </a:rPr>
              <a:t>·</a:t>
            </a:r>
            <a:r>
              <a:rPr kumimoji="0" lang="en-US" altLang="he-IL" sz="2000" b="0" i="0" u="none" strike="noStrike" kern="0" cap="none" spc="0" normalizeH="0" baseline="0" noProof="0" dirty="0">
                <a:ln>
                  <a:noFill/>
                </a:ln>
                <a:solidFill>
                  <a:srgbClr val="000000"/>
                </a:solidFill>
                <a:effectLst/>
                <a:uLnTx/>
                <a:uFillTx/>
                <a:latin typeface="Arial"/>
                <a:cs typeface="Arial"/>
              </a:rPr>
              <a:t> g(n)</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342900" marR="0" lvl="0" indent="-342900" algn="just"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כלומר, הפונקציה </a:t>
            </a:r>
            <a:r>
              <a:rPr kumimoji="0" lang="en-US" altLang="he-IL" sz="2000" b="0" i="0" u="none" strike="noStrike" kern="0" cap="none" spc="0" normalizeH="0" baseline="0" noProof="0" dirty="0">
                <a:ln>
                  <a:noFill/>
                </a:ln>
                <a:solidFill>
                  <a:srgbClr val="000000"/>
                </a:solidFill>
                <a:effectLst/>
                <a:uLnTx/>
                <a:uFillTx/>
                <a:latin typeface="Arial"/>
                <a:cs typeface="Arial"/>
              </a:rPr>
              <a:t>f(n)</a:t>
            </a:r>
            <a:r>
              <a:rPr kumimoji="0" lang="he-IL" altLang="he-IL" sz="2000" b="0" i="0" u="none" strike="noStrike" kern="0" cap="none" spc="0" normalizeH="0" baseline="0" noProof="0" dirty="0">
                <a:ln>
                  <a:noFill/>
                </a:ln>
                <a:solidFill>
                  <a:srgbClr val="000000"/>
                </a:solidFill>
                <a:effectLst/>
                <a:uLnTx/>
                <a:uFillTx/>
                <a:latin typeface="Arial"/>
                <a:cs typeface="Arial"/>
              </a:rPr>
              <a:t> היא </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				        אם היא מתנהגת כמו </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חסומה מלמעלה על-ידי כפולה של </a:t>
            </a:r>
            <a:r>
              <a:rPr kumimoji="0" lang="en-US" altLang="he-IL" sz="2000" b="0" i="0" u="none" strike="noStrike" kern="0" cap="none" spc="0" normalizeH="0" baseline="0" noProof="0" dirty="0">
                <a:ln>
                  <a:noFill/>
                </a:ln>
                <a:solidFill>
                  <a:srgbClr val="000000"/>
                </a:solidFill>
                <a:effectLst/>
                <a:uLnTx/>
                <a:uFillTx/>
                <a:latin typeface="Arial"/>
                <a:cs typeface="Arial"/>
              </a:rPr>
              <a:t>g(n)</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חסומה מלמטה על-ידי כפולה של </a:t>
            </a:r>
            <a:r>
              <a:rPr kumimoji="0" lang="en-US" altLang="he-IL" sz="2000" b="0" i="0" u="none" strike="noStrike" kern="0" cap="none" spc="0" normalizeH="0" baseline="0" noProof="0" dirty="0">
                <a:ln>
                  <a:noFill/>
                </a:ln>
                <a:solidFill>
                  <a:srgbClr val="000000"/>
                </a:solidFill>
                <a:effectLst/>
                <a:uLnTx/>
                <a:uFillTx/>
                <a:latin typeface="Arial"/>
                <a:cs typeface="Arial"/>
              </a:rPr>
              <a:t>g(n)</a:t>
            </a:r>
            <a:endParaRPr kumimoji="0" lang="he-IL" altLang="he-IL" sz="2000" b="0" i="0" u="none" strike="noStrike" kern="0" cap="none" spc="0" normalizeH="0" baseline="0" noProof="0" dirty="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98789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dissolve">
                                      <p:cBhvr>
                                        <p:cTn id="39" dur="5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dissolve">
                                      <p:cBhvr>
                                        <p:cTn id="44" dur="5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dissolve">
                                      <p:cBhvr>
                                        <p:cTn id="4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2" descr="dukeinc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261" y="2865423"/>
            <a:ext cx="2302851" cy="2497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3253687" y="51935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תכונות של חסמים </a:t>
            </a:r>
            <a:r>
              <a:rPr kumimoji="0" lang="he-IL" altLang="he-IL" sz="4200" b="0" i="0" u="none" strike="noStrike" kern="0" cap="none" spc="0" normalizeH="0" baseline="0" noProof="0" dirty="0" err="1">
                <a:ln>
                  <a:noFill/>
                </a:ln>
                <a:solidFill>
                  <a:srgbClr val="006633"/>
                </a:solidFill>
                <a:effectLst/>
                <a:uLnTx/>
                <a:uFillTx/>
                <a:latin typeface="Garamond"/>
                <a:ea typeface="+mj-ea"/>
                <a:cs typeface="Arial"/>
              </a:rPr>
              <a:t>אסימפטוטיים</a:t>
            </a:r>
            <a:endParaRPr kumimoji="0" lang="el-GR"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13" name="Rectangle 4"/>
          <p:cNvSpPr txBox="1">
            <a:spLocks noChangeArrowheads="1"/>
          </p:cNvSpPr>
          <p:nvPr/>
        </p:nvSpPr>
        <p:spPr bwMode="auto">
          <a:xfrm>
            <a:off x="2950234" y="1345811"/>
            <a:ext cx="8667196"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1" i="0" u="sng" strike="noStrike" kern="0" cap="none" spc="0" normalizeH="0" baseline="0" noProof="0" dirty="0">
                <a:ln>
                  <a:noFill/>
                </a:ln>
                <a:solidFill>
                  <a:srgbClr val="000000"/>
                </a:solidFill>
                <a:effectLst/>
                <a:uLnTx/>
                <a:uFillTx/>
                <a:latin typeface="Arial"/>
                <a:cs typeface="Arial"/>
              </a:rPr>
              <a:t>משפט:</a:t>
            </a:r>
            <a:r>
              <a:rPr kumimoji="0" lang="he-IL" altLang="he-IL" sz="2000" b="1" i="0" u="none" strike="noStrike" kern="0" cap="none" spc="0" normalizeH="0" baseline="0" noProof="0" dirty="0">
                <a:ln>
                  <a:noFill/>
                </a:ln>
                <a:solidFill>
                  <a:srgbClr val="000000"/>
                </a:solidFill>
                <a:effectLst/>
                <a:uLnTx/>
                <a:uFillTx/>
                <a:latin typeface="Arial"/>
                <a:cs typeface="Arial"/>
              </a:rPr>
              <a:t> </a:t>
            </a:r>
            <a:r>
              <a:rPr kumimoji="0" lang="he-IL" altLang="he-IL" sz="2000" b="0" i="0" u="none" strike="noStrike" kern="0" cap="none" spc="0" normalizeH="0" baseline="0" noProof="0" dirty="0">
                <a:ln>
                  <a:noFill/>
                </a:ln>
                <a:solidFill>
                  <a:srgbClr val="000000"/>
                </a:solidFill>
                <a:effectLst/>
                <a:uLnTx/>
                <a:uFillTx/>
                <a:latin typeface="Arial"/>
                <a:cs typeface="Arial"/>
              </a:rPr>
              <a:t>לכל שתי פונקציות </a:t>
            </a:r>
            <a:r>
              <a:rPr kumimoji="0" lang="en-US" altLang="he-IL" sz="2000" b="0" i="0" u="none" strike="noStrike" kern="0" cap="none" spc="0" normalizeH="0" baseline="0" noProof="0" dirty="0">
                <a:ln>
                  <a:noFill/>
                </a:ln>
                <a:solidFill>
                  <a:srgbClr val="000000"/>
                </a:solidFill>
                <a:effectLst/>
                <a:uLnTx/>
                <a:uFillTx/>
                <a:latin typeface="Arial"/>
                <a:cs typeface="Arial"/>
              </a:rPr>
              <a:t>f(n)</a:t>
            </a:r>
            <a:r>
              <a:rPr kumimoji="0" lang="he-IL" altLang="he-IL" sz="2000" b="0" i="0" u="none" strike="noStrike" kern="0" cap="none" spc="0" normalizeH="0" baseline="0" noProof="0" dirty="0">
                <a:ln>
                  <a:noFill/>
                </a:ln>
                <a:solidFill>
                  <a:srgbClr val="000000"/>
                </a:solidFill>
                <a:effectLst/>
                <a:uLnTx/>
                <a:uFillTx/>
                <a:latin typeface="Arial"/>
                <a:cs typeface="Arial"/>
              </a:rPr>
              <a:t> ו-</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 מתקיים </a:t>
            </a:r>
            <a:r>
              <a:rPr kumimoji="0" lang="en-US" altLang="he-IL" sz="2000" b="0" i="0" u="none" strike="noStrike" kern="0" cap="none" spc="0" normalizeH="0" baseline="0" noProof="0" dirty="0">
                <a:ln>
                  <a:noFill/>
                </a:ln>
                <a:solidFill>
                  <a:srgbClr val="000000"/>
                </a:solidFill>
                <a:effectLst/>
                <a:uLnTx/>
                <a:uFillTx/>
                <a:latin typeface="Arial"/>
                <a:cs typeface="Arial"/>
              </a:rPr>
              <a:t> f(n) = </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     אם ורק אם </a:t>
            </a:r>
            <a:r>
              <a:rPr kumimoji="0" lang="en-US" altLang="he-IL" sz="2000" b="0" i="0" u="none" strike="noStrike" kern="0" cap="none" spc="0" normalizeH="0" baseline="0" noProof="0" dirty="0">
                <a:ln>
                  <a:noFill/>
                </a:ln>
                <a:solidFill>
                  <a:srgbClr val="000000"/>
                </a:solidFill>
                <a:effectLst/>
                <a:uLnTx/>
                <a:uFillTx/>
                <a:latin typeface="Arial"/>
                <a:cs typeface="Arial"/>
              </a:rPr>
              <a:t>f(n) = </a:t>
            </a:r>
            <a:r>
              <a:rPr kumimoji="0" lang="el-GR" altLang="he-IL" sz="2000" b="0" i="0" u="none" strike="noStrike" kern="0" cap="none" spc="0" normalizeH="0" baseline="0" noProof="0" dirty="0">
                <a:ln>
                  <a:noFill/>
                </a:ln>
                <a:solidFill>
                  <a:srgbClr val="000000"/>
                </a:solidFill>
                <a:effectLst/>
                <a:uLnTx/>
                <a:uFillTx/>
                <a:latin typeface="Arial"/>
                <a:cs typeface="Arial"/>
              </a:rPr>
              <a:t>Ω</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 וגם </a:t>
            </a:r>
            <a:r>
              <a:rPr kumimoji="0" lang="en-US" altLang="he-IL" sz="2000" b="0" i="0" u="none" strike="noStrike" kern="0" cap="none" spc="0" normalizeH="0" baseline="0" noProof="0" dirty="0">
                <a:ln>
                  <a:noFill/>
                </a:ln>
                <a:solidFill>
                  <a:srgbClr val="000000"/>
                </a:solidFill>
                <a:effectLst/>
                <a:uLnTx/>
                <a:uFillTx/>
                <a:latin typeface="Arial"/>
                <a:cs typeface="Arial"/>
              </a:rPr>
              <a:t>f(n) = O(g(n))</a:t>
            </a:r>
            <a:r>
              <a:rPr kumimoji="0" lang="he-IL" altLang="he-IL" sz="2000" b="0" i="0" u="none" strike="noStrike" kern="0" cap="none" spc="0" normalizeH="0" baseline="0" noProof="0" dirty="0">
                <a:ln>
                  <a:noFill/>
                </a:ln>
                <a:solidFill>
                  <a:srgbClr val="000000"/>
                </a:solidFill>
                <a:effectLst/>
                <a:uLnTx/>
                <a:uFillTx/>
                <a:latin typeface="Arial"/>
                <a:cs typeface="Arial"/>
              </a:rPr>
              <a:t> .</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תכונות החסם </a:t>
            </a:r>
            <a:r>
              <a:rPr kumimoji="0" lang="he-IL" altLang="he-IL" sz="2000" b="0" i="0" u="none" strike="noStrike" kern="0" cap="none" spc="0" normalizeH="0" baseline="0" noProof="0" dirty="0" err="1">
                <a:ln>
                  <a:noFill/>
                </a:ln>
                <a:solidFill>
                  <a:srgbClr val="000000"/>
                </a:solidFill>
                <a:effectLst/>
                <a:uLnTx/>
                <a:uFillTx/>
                <a:latin typeface="Arial"/>
                <a:cs typeface="Arial"/>
              </a:rPr>
              <a:t>האסימפטוטי</a:t>
            </a:r>
            <a:r>
              <a:rPr kumimoji="0" lang="he-IL" altLang="he-IL" sz="2000" b="0" i="0" u="none" strike="noStrike" kern="0" cap="none" spc="0" normalizeH="0" baseline="0" noProof="0" dirty="0">
                <a:ln>
                  <a:noFill/>
                </a:ln>
                <a:solidFill>
                  <a:srgbClr val="000000"/>
                </a:solidFill>
                <a:effectLst/>
                <a:uLnTx/>
                <a:uFillTx/>
                <a:latin typeface="Arial"/>
                <a:cs typeface="Arial"/>
              </a:rPr>
              <a:t> ההדוק:</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אם </a:t>
            </a:r>
            <a:r>
              <a:rPr kumimoji="0" lang="en-US" altLang="he-IL" sz="2000" b="0" i="0" u="none" strike="noStrike" kern="0" cap="none" spc="0" normalizeH="0" baseline="0" noProof="0" dirty="0">
                <a:ln>
                  <a:noFill/>
                </a:ln>
                <a:solidFill>
                  <a:srgbClr val="000000"/>
                </a:solidFill>
                <a:effectLst/>
                <a:uLnTx/>
                <a:uFillTx/>
                <a:latin typeface="Arial"/>
                <a:cs typeface="Arial"/>
              </a:rPr>
              <a:t>f(n) = </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 וגם </a:t>
            </a:r>
            <a:r>
              <a:rPr kumimoji="0" lang="en-US" altLang="he-IL" sz="2000" b="0" i="0" u="none" strike="noStrike" kern="0" cap="none" spc="0" normalizeH="0" baseline="0" noProof="0" dirty="0">
                <a:ln>
                  <a:noFill/>
                </a:ln>
                <a:solidFill>
                  <a:srgbClr val="000000"/>
                </a:solidFill>
                <a:effectLst/>
                <a:uLnTx/>
                <a:uFillTx/>
                <a:latin typeface="Arial"/>
                <a:cs typeface="Arial"/>
              </a:rPr>
              <a:t>g(n) = </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en-US" altLang="he-IL" sz="2000" b="0" i="0" u="none" strike="noStrike" kern="0" cap="none" spc="0" normalizeH="0" baseline="0" noProof="0" dirty="0">
                <a:ln>
                  <a:noFill/>
                </a:ln>
                <a:solidFill>
                  <a:srgbClr val="000000"/>
                </a:solidFill>
                <a:effectLst/>
                <a:uLnTx/>
                <a:uFillTx/>
                <a:latin typeface="Arial"/>
                <a:cs typeface="Arial"/>
              </a:rPr>
              <a:t>(h(n))</a:t>
            </a:r>
            <a:r>
              <a:rPr kumimoji="0" lang="he-IL" altLang="he-IL" sz="2000" b="0" i="0" u="none" strike="noStrike" kern="0" cap="none" spc="0" normalizeH="0" baseline="0" noProof="0" dirty="0">
                <a:ln>
                  <a:noFill/>
                </a:ln>
                <a:solidFill>
                  <a:srgbClr val="000000"/>
                </a:solidFill>
                <a:effectLst/>
                <a:uLnTx/>
                <a:uFillTx/>
                <a:latin typeface="Arial"/>
                <a:cs typeface="Arial"/>
              </a:rPr>
              <a:t> אז </a:t>
            </a:r>
            <a:r>
              <a:rPr kumimoji="0" lang="en-US" altLang="he-IL" sz="2000" b="0" i="0" u="none" strike="noStrike" kern="0" cap="none" spc="0" normalizeH="0" baseline="0" noProof="0" dirty="0">
                <a:ln>
                  <a:noFill/>
                </a:ln>
                <a:solidFill>
                  <a:srgbClr val="000000"/>
                </a:solidFill>
                <a:effectLst/>
                <a:uLnTx/>
                <a:uFillTx/>
                <a:latin typeface="Arial"/>
                <a:cs typeface="Arial"/>
              </a:rPr>
              <a:t>f(n) = </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en-US" altLang="he-IL" sz="2000" b="0" i="0" u="none" strike="noStrike" kern="0" cap="none" spc="0" normalizeH="0" baseline="0" noProof="0" dirty="0">
                <a:ln>
                  <a:noFill/>
                </a:ln>
                <a:solidFill>
                  <a:srgbClr val="000000"/>
                </a:solidFill>
                <a:effectLst/>
                <a:uLnTx/>
                <a:uFillTx/>
                <a:latin typeface="Arial"/>
                <a:cs typeface="Arial"/>
              </a:rPr>
              <a:t>(h(n))</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לכל פונקציה </a:t>
            </a:r>
            <a:r>
              <a:rPr kumimoji="0" lang="en-US" altLang="he-IL" sz="2000" b="0" i="0" u="none" strike="noStrike" kern="0" cap="none" spc="0" normalizeH="0" baseline="0" noProof="0" dirty="0">
                <a:ln>
                  <a:noFill/>
                </a:ln>
                <a:solidFill>
                  <a:srgbClr val="000000"/>
                </a:solidFill>
                <a:effectLst/>
                <a:uLnTx/>
                <a:uFillTx/>
                <a:latin typeface="Arial"/>
                <a:cs typeface="Arial"/>
              </a:rPr>
              <a:t>f(n)</a:t>
            </a:r>
            <a:r>
              <a:rPr kumimoji="0" lang="he-IL" altLang="he-IL" sz="2000" b="0" i="0" u="none" strike="noStrike" kern="0" cap="none" spc="0" normalizeH="0" baseline="0" noProof="0" dirty="0">
                <a:ln>
                  <a:noFill/>
                </a:ln>
                <a:solidFill>
                  <a:srgbClr val="000000"/>
                </a:solidFill>
                <a:effectLst/>
                <a:uLnTx/>
                <a:uFillTx/>
                <a:latin typeface="Arial"/>
                <a:cs typeface="Arial"/>
              </a:rPr>
              <a:t> מתקיים  </a:t>
            </a:r>
            <a:r>
              <a:rPr kumimoji="0" lang="en-US" altLang="he-IL" sz="2000" b="0" i="0" u="none" strike="noStrike" kern="0" cap="none" spc="0" normalizeH="0" baseline="0" noProof="0" dirty="0">
                <a:ln>
                  <a:noFill/>
                </a:ln>
                <a:solidFill>
                  <a:srgbClr val="000000"/>
                </a:solidFill>
                <a:effectLst/>
                <a:uLnTx/>
                <a:uFillTx/>
                <a:latin typeface="Arial"/>
                <a:cs typeface="Arial"/>
              </a:rPr>
              <a:t>f(n) = </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en-US" altLang="he-IL" sz="2000" b="0" i="0" u="none" strike="noStrike" kern="0" cap="none" spc="0" normalizeH="0" baseline="0" noProof="0" dirty="0">
                <a:ln>
                  <a:noFill/>
                </a:ln>
                <a:solidFill>
                  <a:srgbClr val="000000"/>
                </a:solidFill>
                <a:effectLst/>
                <a:uLnTx/>
                <a:uFillTx/>
                <a:latin typeface="Arial"/>
                <a:cs typeface="Arial"/>
              </a:rPr>
              <a:t>(f(n))</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f(n) = </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en-US" altLang="he-IL" sz="2000" b="0" i="0" u="none" strike="noStrike" kern="0" cap="none" spc="0" normalizeH="0" baseline="0" noProof="0" dirty="0">
                <a:ln>
                  <a:noFill/>
                </a:ln>
                <a:solidFill>
                  <a:srgbClr val="000000"/>
                </a:solidFill>
                <a:effectLst/>
                <a:uLnTx/>
                <a:uFillTx/>
                <a:latin typeface="Arial"/>
                <a:cs typeface="Arial"/>
              </a:rPr>
              <a:t>(g(n))</a:t>
            </a:r>
            <a:r>
              <a:rPr kumimoji="0" lang="he-IL" altLang="he-IL" sz="2000" b="0" i="0" u="none" strike="noStrike" kern="0" cap="none" spc="0" normalizeH="0" baseline="0" noProof="0" dirty="0">
                <a:ln>
                  <a:noFill/>
                </a:ln>
                <a:solidFill>
                  <a:srgbClr val="000000"/>
                </a:solidFill>
                <a:effectLst/>
                <a:uLnTx/>
                <a:uFillTx/>
                <a:latin typeface="Arial"/>
                <a:cs typeface="Arial"/>
              </a:rPr>
              <a:t> אם ורק אם </a:t>
            </a:r>
            <a:r>
              <a:rPr kumimoji="0" lang="en-US" altLang="he-IL" sz="2000" b="0" i="0" u="none" strike="noStrike" kern="0" cap="none" spc="0" normalizeH="0" baseline="0" noProof="0" dirty="0">
                <a:ln>
                  <a:noFill/>
                </a:ln>
                <a:solidFill>
                  <a:srgbClr val="000000"/>
                </a:solidFill>
                <a:effectLst/>
                <a:uLnTx/>
                <a:uFillTx/>
                <a:latin typeface="Arial"/>
                <a:cs typeface="Arial"/>
              </a:rPr>
              <a:t>g(n) = </a:t>
            </a:r>
            <a:r>
              <a:rPr kumimoji="0" lang="el-GR" altLang="he-IL" sz="2000" b="0" i="0" u="none" strike="noStrike" kern="0" cap="none" spc="0" normalizeH="0" baseline="0" noProof="0" dirty="0">
                <a:ln>
                  <a:noFill/>
                </a:ln>
                <a:solidFill>
                  <a:srgbClr val="000000"/>
                </a:solidFill>
                <a:effectLst/>
                <a:uLnTx/>
                <a:uFillTx/>
                <a:latin typeface="Arial"/>
                <a:cs typeface="Arial"/>
              </a:rPr>
              <a:t>Θ</a:t>
            </a:r>
            <a:r>
              <a:rPr kumimoji="0" lang="en-US" altLang="he-IL" sz="2000" b="0" i="0" u="none" strike="noStrike" kern="0" cap="none" spc="0" normalizeH="0" baseline="0" noProof="0" dirty="0">
                <a:ln>
                  <a:noFill/>
                </a:ln>
                <a:solidFill>
                  <a:srgbClr val="000000"/>
                </a:solidFill>
                <a:effectLst/>
                <a:uLnTx/>
                <a:uFillTx/>
                <a:latin typeface="Arial"/>
                <a:cs typeface="Arial"/>
              </a:rPr>
              <a:t>(f(n))</a:t>
            </a:r>
            <a:endParaRPr kumimoji="0" lang="el-GR" altLang="he-IL" sz="2000" b="0" i="0" u="none" strike="noStrike" kern="0" cap="none" spc="0" normalizeH="0" baseline="0" noProof="0" dirty="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73044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dissolv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dissolv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dissolv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dissolve">
                                      <p:cBhvr>
                                        <p:cTn id="2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 name="Rectangle 29"/>
          <p:cNvSpPr/>
          <p:nvPr/>
        </p:nvSpPr>
        <p:spPr>
          <a:xfrm>
            <a:off x="9631010" y="432123"/>
            <a:ext cx="1319593" cy="523220"/>
          </a:xfrm>
          <a:prstGeom prst="rect">
            <a:avLst/>
          </a:prstGeom>
        </p:spPr>
        <p:txBody>
          <a:bodyPr wrap="none">
            <a:spAutoFit/>
          </a:bodyPr>
          <a:lstStyle/>
          <a:p>
            <a:r>
              <a:rPr lang="he-IL" sz="2800" dirty="0"/>
              <a:t>שאלה 1</a:t>
            </a:r>
            <a:endParaRPr lang="en-US" sz="2800" dirty="0"/>
          </a:p>
        </p:txBody>
      </p:sp>
      <p:sp>
        <p:nvSpPr>
          <p:cNvPr id="31" name="Rectangle 30"/>
          <p:cNvSpPr/>
          <p:nvPr/>
        </p:nvSpPr>
        <p:spPr>
          <a:xfrm>
            <a:off x="6832885" y="493678"/>
            <a:ext cx="1938352" cy="400110"/>
          </a:xfrm>
          <a:prstGeom prst="rect">
            <a:avLst/>
          </a:prstGeom>
        </p:spPr>
        <p:txBody>
          <a:bodyPr wrap="none">
            <a:spAutoFit/>
          </a:bodyPr>
          <a:lstStyle/>
          <a:p>
            <a:r>
              <a:rPr lang="he-IL" sz="2000" dirty="0"/>
              <a:t>להוכיח </a:t>
            </a:r>
            <a:r>
              <a:rPr lang="en-US" sz="2000" dirty="0"/>
              <a:t>n</a:t>
            </a:r>
            <a:r>
              <a:rPr lang="en-US" sz="2000" baseline="30000" dirty="0"/>
              <a:t>2</a:t>
            </a:r>
            <a:r>
              <a:rPr lang="en-US" sz="2000" dirty="0"/>
              <a:t> = O(n</a:t>
            </a:r>
            <a:r>
              <a:rPr lang="en-US" sz="2000" baseline="30000" dirty="0"/>
              <a:t>3</a:t>
            </a:r>
            <a:r>
              <a:rPr lang="en-US" sz="2000" dirty="0"/>
              <a:t>)</a:t>
            </a:r>
          </a:p>
        </p:txBody>
      </p:sp>
      <p:sp>
        <p:nvSpPr>
          <p:cNvPr id="32" name="Rectangle 31"/>
          <p:cNvSpPr/>
          <p:nvPr/>
        </p:nvSpPr>
        <p:spPr>
          <a:xfrm>
            <a:off x="2234242" y="2165557"/>
            <a:ext cx="7987553" cy="400110"/>
          </a:xfrm>
          <a:prstGeom prst="rect">
            <a:avLst/>
          </a:prstGeom>
        </p:spPr>
        <p:txBody>
          <a:bodyPr wrap="square">
            <a:spAutoFit/>
          </a:bodyPr>
          <a:lstStyle/>
          <a:p>
            <a:r>
              <a:rPr lang="he-IL" sz="2000" dirty="0"/>
              <a:t>לפי הגדרה </a:t>
            </a:r>
            <a:r>
              <a:rPr lang="en-US" sz="2000" dirty="0"/>
              <a:t>O</a:t>
            </a:r>
            <a:r>
              <a:rPr lang="he-IL" sz="2000" dirty="0"/>
              <a:t> </a:t>
            </a:r>
            <a:r>
              <a:rPr lang="en-US" sz="2000" dirty="0"/>
              <a:t>(big O)</a:t>
            </a:r>
            <a:r>
              <a:rPr lang="he-IL" sz="2000" dirty="0"/>
              <a:t> קיימים קבועים חיוביים </a:t>
            </a:r>
            <a:r>
              <a:rPr lang="en-US" sz="2000" dirty="0"/>
              <a:t>c </a:t>
            </a:r>
            <a:r>
              <a:rPr lang="he-IL" sz="2000" dirty="0"/>
              <a:t> ו- </a:t>
            </a:r>
            <a:r>
              <a:rPr lang="en-US" sz="2000" dirty="0"/>
              <a:t>n</a:t>
            </a:r>
            <a:r>
              <a:rPr lang="en-US" sz="2000" baseline="-25000" dirty="0"/>
              <a:t>0</a:t>
            </a:r>
            <a:r>
              <a:rPr lang="he-IL" sz="2000" baseline="-25000" dirty="0"/>
              <a:t> </a:t>
            </a:r>
            <a:r>
              <a:rPr lang="en-US" sz="2000" baseline="-25000" dirty="0"/>
              <a:t> </a:t>
            </a:r>
            <a:r>
              <a:rPr lang="he-IL" sz="2000" dirty="0"/>
              <a:t>שלכל </a:t>
            </a:r>
            <a:r>
              <a:rPr lang="en-US" sz="2000" dirty="0"/>
              <a:t>n ≥ n</a:t>
            </a:r>
            <a:r>
              <a:rPr lang="en-US" sz="2000" baseline="-25000" dirty="0"/>
              <a:t>0</a:t>
            </a:r>
            <a:r>
              <a:rPr lang="he-IL" sz="2000" baseline="-25000" dirty="0"/>
              <a:t> </a:t>
            </a:r>
            <a:r>
              <a:rPr lang="he-IL" sz="2000" dirty="0"/>
              <a:t>מתבצעת: </a:t>
            </a:r>
            <a:endParaRPr lang="en-US" sz="20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070" y="2802156"/>
            <a:ext cx="2580877" cy="372366"/>
          </a:xfrm>
          <a:prstGeom prst="rect">
            <a:avLst/>
          </a:prstGeom>
        </p:spPr>
      </p:pic>
      <p:sp>
        <p:nvSpPr>
          <p:cNvPr id="35" name="Rectangle 34"/>
          <p:cNvSpPr/>
          <p:nvPr/>
        </p:nvSpPr>
        <p:spPr>
          <a:xfrm>
            <a:off x="6274505" y="3411011"/>
            <a:ext cx="3780202" cy="369332"/>
          </a:xfrm>
          <a:prstGeom prst="rect">
            <a:avLst/>
          </a:prstGeom>
        </p:spPr>
        <p:txBody>
          <a:bodyPr wrap="none">
            <a:spAutoFit/>
          </a:bodyPr>
          <a:lstStyle/>
          <a:p>
            <a:r>
              <a:rPr lang="he-IL" dirty="0"/>
              <a:t>נחלק שני אגפים של אי שוויון ב-</a:t>
            </a:r>
            <a:r>
              <a:rPr lang="en-US" dirty="0"/>
              <a:t>n</a:t>
            </a:r>
            <a:r>
              <a:rPr lang="en-US" baseline="30000" dirty="0"/>
              <a:t>2</a:t>
            </a:r>
            <a:r>
              <a:rPr lang="he-IL" dirty="0"/>
              <a:t> נקבל </a:t>
            </a:r>
            <a:endParaRPr lang="en-US" dirty="0"/>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3070" y="4016832"/>
            <a:ext cx="2528892" cy="442042"/>
          </a:xfrm>
          <a:prstGeom prst="rect">
            <a:avLst/>
          </a:prstGeom>
        </p:spPr>
      </p:pic>
      <p:sp>
        <p:nvSpPr>
          <p:cNvPr id="37" name="Rectangle 36"/>
          <p:cNvSpPr/>
          <p:nvPr/>
        </p:nvSpPr>
        <p:spPr>
          <a:xfrm>
            <a:off x="1578381" y="4839519"/>
            <a:ext cx="9299274" cy="923330"/>
          </a:xfrm>
          <a:prstGeom prst="rect">
            <a:avLst/>
          </a:prstGeom>
        </p:spPr>
        <p:txBody>
          <a:bodyPr wrap="square">
            <a:spAutoFit/>
          </a:bodyPr>
          <a:lstStyle/>
          <a:p>
            <a:pPr algn="just"/>
            <a:r>
              <a:rPr lang="he-IL" dirty="0"/>
              <a:t>כאשר </a:t>
            </a:r>
            <a:r>
              <a:rPr lang="en-US" dirty="0"/>
              <a:t>n</a:t>
            </a:r>
            <a:r>
              <a:rPr lang="he-IL" dirty="0"/>
              <a:t> הולך וגודל, השבר שואף ל-0. לכן ערך של </a:t>
            </a:r>
            <a:r>
              <a:rPr lang="en-US" dirty="0"/>
              <a:t>c</a:t>
            </a:r>
            <a:r>
              <a:rPr lang="he-IL" dirty="0"/>
              <a:t> יכול להיות כלשהו. אם </a:t>
            </a:r>
            <a:r>
              <a:rPr lang="he-IL" dirty="0" err="1"/>
              <a:t>נקח</a:t>
            </a:r>
            <a:r>
              <a:rPr lang="he-IL" dirty="0"/>
              <a:t> </a:t>
            </a:r>
            <a:r>
              <a:rPr lang="en-US" dirty="0"/>
              <a:t>c = 1</a:t>
            </a:r>
            <a:r>
              <a:rPr lang="he-IL" dirty="0"/>
              <a:t>, </a:t>
            </a:r>
            <a:r>
              <a:rPr lang="en-US" dirty="0"/>
              <a:t>n</a:t>
            </a:r>
            <a:r>
              <a:rPr lang="en-US" baseline="-25000" dirty="0"/>
              <a:t>0</a:t>
            </a:r>
            <a:r>
              <a:rPr lang="en-US" dirty="0"/>
              <a:t> = 1</a:t>
            </a:r>
            <a:r>
              <a:rPr lang="he-IL" dirty="0"/>
              <a:t> נקבל שאי שוויון מתקיים. (אנחנו זוכרים ש-</a:t>
            </a:r>
            <a:r>
              <a:rPr lang="en-US" dirty="0"/>
              <a:t>O</a:t>
            </a:r>
            <a:r>
              <a:rPr lang="he-IL" dirty="0"/>
              <a:t> </a:t>
            </a:r>
            <a:r>
              <a:rPr lang="en-US" dirty="0"/>
              <a:t> </a:t>
            </a:r>
            <a:r>
              <a:rPr lang="he-IL" dirty="0"/>
              <a:t>קבוצה של פונקציות. אנו יכולים לבחור </a:t>
            </a:r>
            <a:r>
              <a:rPr lang="en-US" dirty="0"/>
              <a:t>c</a:t>
            </a:r>
            <a:r>
              <a:rPr lang="he-IL" dirty="0"/>
              <a:t> ו-</a:t>
            </a:r>
            <a:r>
              <a:rPr lang="en-US" dirty="0"/>
              <a:t>n</a:t>
            </a:r>
            <a:r>
              <a:rPr lang="en-US" baseline="-25000" dirty="0"/>
              <a:t>0</a:t>
            </a:r>
            <a:r>
              <a:rPr lang="he-IL" dirty="0"/>
              <a:t> אחרים כך שאי שוויון התקיים).</a:t>
            </a:r>
            <a:endParaRPr lang="en-US" dirty="0"/>
          </a:p>
        </p:txBody>
      </p:sp>
      <p:sp>
        <p:nvSpPr>
          <p:cNvPr id="38" name="Rectangle 37"/>
          <p:cNvSpPr/>
          <p:nvPr/>
        </p:nvSpPr>
        <p:spPr>
          <a:xfrm>
            <a:off x="10007716" y="1254098"/>
            <a:ext cx="942887" cy="461665"/>
          </a:xfrm>
          <a:prstGeom prst="rect">
            <a:avLst/>
          </a:prstGeom>
        </p:spPr>
        <p:txBody>
          <a:bodyPr wrap="none">
            <a:spAutoFit/>
          </a:bodyPr>
          <a:lstStyle/>
          <a:p>
            <a:r>
              <a:rPr lang="he-IL" sz="2400" dirty="0"/>
              <a:t>פתרון:</a:t>
            </a:r>
            <a:endParaRPr lang="en-US" sz="2400" dirty="0"/>
          </a:p>
        </p:txBody>
      </p:sp>
    </p:spTree>
    <p:extLst>
      <p:ext uri="{BB962C8B-B14F-4D97-AF65-F5344CB8AC3E}">
        <p14:creationId xmlns:p14="http://schemas.microsoft.com/office/powerpoint/2010/main" val="403627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9889803" y="432123"/>
            <a:ext cx="1319593" cy="523220"/>
          </a:xfrm>
          <a:prstGeom prst="rect">
            <a:avLst/>
          </a:prstGeom>
        </p:spPr>
        <p:txBody>
          <a:bodyPr wrap="none">
            <a:spAutoFit/>
          </a:bodyPr>
          <a:lstStyle/>
          <a:p>
            <a:r>
              <a:rPr lang="he-IL" sz="2800" dirty="0"/>
              <a:t>שאלה 2</a:t>
            </a:r>
            <a:endParaRPr lang="en-US" sz="2800" dirty="0"/>
          </a:p>
        </p:txBody>
      </p:sp>
      <p:sp>
        <p:nvSpPr>
          <p:cNvPr id="3" name="Rectangle 2"/>
          <p:cNvSpPr/>
          <p:nvPr/>
        </p:nvSpPr>
        <p:spPr>
          <a:xfrm>
            <a:off x="1143820" y="1123347"/>
            <a:ext cx="10065576" cy="461665"/>
          </a:xfrm>
          <a:prstGeom prst="rect">
            <a:avLst/>
          </a:prstGeom>
        </p:spPr>
        <p:txBody>
          <a:bodyPr wrap="none">
            <a:spAutoFit/>
          </a:bodyPr>
          <a:lstStyle/>
          <a:p>
            <a:r>
              <a:rPr lang="he-IL" sz="2400" dirty="0"/>
              <a:t>הראו על הגדרה שאם נניח זמן ריצה של אלגוריתם הוא </a:t>
            </a:r>
            <a:r>
              <a:rPr lang="en-US" sz="2400" dirty="0"/>
              <a:t>10n</a:t>
            </a:r>
            <a:r>
              <a:rPr lang="en-US" sz="2400" baseline="30000" dirty="0"/>
              <a:t>2</a:t>
            </a:r>
            <a:r>
              <a:rPr lang="en-US" sz="2400" dirty="0"/>
              <a:t> + 5n</a:t>
            </a:r>
            <a:r>
              <a:rPr lang="he-IL" sz="2400" dirty="0"/>
              <a:t> הוא נמצא ב-</a:t>
            </a:r>
            <a:r>
              <a:rPr lang="en-US" sz="2400" dirty="0"/>
              <a:t>O(n</a:t>
            </a:r>
            <a:r>
              <a:rPr lang="en-US" sz="2400" baseline="30000" dirty="0"/>
              <a:t>2</a:t>
            </a:r>
            <a:r>
              <a:rPr lang="en-US" sz="2400" dirty="0"/>
              <a:t>)</a:t>
            </a:r>
          </a:p>
        </p:txBody>
      </p:sp>
      <p:sp>
        <p:nvSpPr>
          <p:cNvPr id="5" name="Rectangle 4"/>
          <p:cNvSpPr/>
          <p:nvPr/>
        </p:nvSpPr>
        <p:spPr>
          <a:xfrm>
            <a:off x="9322970" y="1753016"/>
            <a:ext cx="942887" cy="461665"/>
          </a:xfrm>
          <a:prstGeom prst="rect">
            <a:avLst/>
          </a:prstGeom>
        </p:spPr>
        <p:txBody>
          <a:bodyPr wrap="none">
            <a:spAutoFit/>
          </a:bodyPr>
          <a:lstStyle/>
          <a:p>
            <a:r>
              <a:rPr lang="he-IL" sz="2400" dirty="0"/>
              <a:t>פתרון:</a:t>
            </a:r>
            <a:endParaRPr lang="en-US" sz="24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B17BD2F-C33B-ADC0-9F19-72CF353EABFE}"/>
                  </a:ext>
                </a:extLst>
              </p:cNvPr>
              <p:cNvSpPr txBox="1"/>
              <p:nvPr/>
            </p:nvSpPr>
            <p:spPr>
              <a:xfrm>
                <a:off x="2031184" y="2214683"/>
                <a:ext cx="8435770" cy="3727687"/>
              </a:xfrm>
              <a:prstGeom prst="rect">
                <a:avLst/>
              </a:prstGeom>
              <a:noFill/>
            </p:spPr>
            <p:txBody>
              <a:bodyPr wrap="square" rtlCol="1">
                <a:spAutoFit/>
              </a:bodyPr>
              <a:lstStyle/>
              <a:p>
                <a:pPr fontAlgn="base">
                  <a:lnSpc>
                    <a:spcPct val="150000"/>
                  </a:lnSpc>
                  <a:spcBef>
                    <a:spcPct val="0"/>
                  </a:spcBef>
                  <a:spcAft>
                    <a:spcPct val="0"/>
                  </a:spcAft>
                </a:pPr>
                <a:r>
                  <a:rPr lang="he-IL" sz="2000" dirty="0">
                    <a:solidFill>
                      <a:srgbClr val="000000"/>
                    </a:solidFill>
                    <a:latin typeface="Arial" panose="020B0604020202020204" pitchFamily="34" charset="0"/>
                  </a:rPr>
                  <a:t>בהגדרה של </a:t>
                </a:r>
                <a:r>
                  <a:rPr lang="en-US" sz="2000" dirty="0">
                    <a:solidFill>
                      <a:srgbClr val="000000"/>
                    </a:solidFill>
                    <a:latin typeface="Arial" panose="020B0604020202020204" pitchFamily="34" charset="0"/>
                    <a:cs typeface="Arial" panose="020B0604020202020204" pitchFamily="34" charset="0"/>
                  </a:rPr>
                  <a:t>O</a:t>
                </a:r>
                <a:r>
                  <a:rPr lang="he-IL" sz="2000" dirty="0">
                    <a:solidFill>
                      <a:srgbClr val="000000"/>
                    </a:solidFill>
                    <a:latin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O</a:t>
                </a:r>
                <a:r>
                  <a:rPr lang="he-IL" sz="2000" dirty="0">
                    <a:solidFill>
                      <a:srgbClr val="000000"/>
                    </a:solidFill>
                    <a:latin typeface="Arial" panose="020B0604020202020204" pitchFamily="34" charset="0"/>
                  </a:rPr>
                  <a:t> גדול): </a:t>
                </a:r>
              </a:p>
              <a:p>
                <a:pPr fontAlgn="base">
                  <a:lnSpc>
                    <a:spcPct val="150000"/>
                  </a:lnSpc>
                  <a:spcBef>
                    <a:spcPct val="0"/>
                  </a:spcBef>
                  <a:spcAft>
                    <a:spcPct val="0"/>
                  </a:spcAft>
                </a:pPr>
                <a:r>
                  <a:rPr lang="he-IL" sz="2000" dirty="0">
                    <a:solidFill>
                      <a:srgbClr val="000000"/>
                    </a:solidFill>
                    <a:latin typeface="Arial" panose="020B0604020202020204" pitchFamily="34" charset="0"/>
                  </a:rPr>
                  <a:t>צריך להיות </a:t>
                </a:r>
                <a:r>
                  <a:rPr lang="en-US" sz="2000" dirty="0">
                    <a:solidFill>
                      <a:srgbClr val="000000"/>
                    </a:solidFill>
                    <a:latin typeface="Arial" panose="020B0604020202020204" pitchFamily="34" charset="0"/>
                    <a:cs typeface="Arial" panose="020B0604020202020204" pitchFamily="34" charset="0"/>
                  </a:rPr>
                  <a:t>c &gt; 0 </a:t>
                </a:r>
                <a:r>
                  <a:rPr lang="he-IL" sz="2000" dirty="0">
                    <a:solidFill>
                      <a:srgbClr val="000000"/>
                    </a:solidFill>
                    <a:latin typeface="Arial" panose="020B0604020202020204" pitchFamily="34" charset="0"/>
                  </a:rPr>
                  <a:t>  לכל    </a:t>
                </a:r>
                <a:r>
                  <a:rPr lang="en-US" sz="2000" dirty="0">
                    <a:solidFill>
                      <a:srgbClr val="000000"/>
                    </a:solidFill>
                    <a:latin typeface="Arial" panose="020B0604020202020204" pitchFamily="34" charset="0"/>
                    <a:cs typeface="Arial" panose="020B0604020202020204" pitchFamily="34" charset="0"/>
                  </a:rPr>
                  <a:t>    n ≥ n</a:t>
                </a:r>
                <a:r>
                  <a:rPr lang="en-US" sz="2000" baseline="-25000" dirty="0">
                    <a:solidFill>
                      <a:srgbClr val="000000"/>
                    </a:solidFill>
                    <a:latin typeface="Arial" panose="020B0604020202020204" pitchFamily="34" charset="0"/>
                    <a:cs typeface="Arial" panose="020B0604020202020204" pitchFamily="34" charset="0"/>
                  </a:rPr>
                  <a:t>0</a:t>
                </a:r>
                <a:r>
                  <a:rPr lang="he-IL" sz="2000" baseline="-25000" dirty="0">
                    <a:solidFill>
                      <a:srgbClr val="000000"/>
                    </a:solidFill>
                    <a:latin typeface="Arial" panose="020B0604020202020204" pitchFamily="34" charset="0"/>
                  </a:rPr>
                  <a:t> </a:t>
                </a:r>
                <a14:m>
                  <m:oMath xmlns:m="http://schemas.openxmlformats.org/officeDocument/2006/math">
                    <m:r>
                      <a:rPr lang="en-US" sz="2000" b="1" i="1">
                        <a:solidFill>
                          <a:srgbClr val="000000"/>
                        </a:solidFill>
                        <a:latin typeface="Cambria Math" panose="02040503050406030204" pitchFamily="18" charset="0"/>
                      </a:rPr>
                      <m:t>𝟏𝟎</m:t>
                    </m:r>
                    <m:sSup>
                      <m:sSupPr>
                        <m:ctrlPr>
                          <a:rPr lang="en-US" sz="2000" b="1" i="1">
                            <a:solidFill>
                              <a:srgbClr val="000000"/>
                            </a:solidFill>
                            <a:latin typeface="Cambria Math" panose="02040503050406030204" pitchFamily="18" charset="0"/>
                          </a:rPr>
                        </m:ctrlPr>
                      </m:sSupPr>
                      <m:e>
                        <m:r>
                          <a:rPr lang="en-US" sz="2000" b="1" i="1">
                            <a:solidFill>
                              <a:srgbClr val="000000"/>
                            </a:solidFill>
                            <a:latin typeface="Cambria Math" panose="02040503050406030204" pitchFamily="18" charset="0"/>
                          </a:rPr>
                          <m:t>𝒏</m:t>
                        </m:r>
                      </m:e>
                      <m:sup>
                        <m:r>
                          <a:rPr lang="en-US" sz="2000" b="1" i="1">
                            <a:solidFill>
                              <a:srgbClr val="000000"/>
                            </a:solidFill>
                            <a:latin typeface="Cambria Math" panose="02040503050406030204" pitchFamily="18" charset="0"/>
                          </a:rPr>
                          <m:t>𝟐</m:t>
                        </m:r>
                      </m:sup>
                    </m:sSup>
                    <m:r>
                      <a:rPr lang="en-US" sz="2000" b="1" i="1">
                        <a:solidFill>
                          <a:srgbClr val="000000"/>
                        </a:solidFill>
                        <a:latin typeface="Cambria Math" panose="02040503050406030204" pitchFamily="18" charset="0"/>
                      </a:rPr>
                      <m:t>+</m:t>
                    </m:r>
                    <m:r>
                      <a:rPr lang="en-US" sz="2000" b="1" i="1">
                        <a:solidFill>
                          <a:srgbClr val="000000"/>
                        </a:solidFill>
                        <a:latin typeface="Cambria Math" panose="02040503050406030204" pitchFamily="18" charset="0"/>
                      </a:rPr>
                      <m:t>𝟓</m:t>
                    </m:r>
                    <m:r>
                      <a:rPr lang="en-US" sz="2000" b="1" i="1">
                        <a:solidFill>
                          <a:srgbClr val="000000"/>
                        </a:solidFill>
                        <a:latin typeface="Cambria Math" panose="02040503050406030204" pitchFamily="18" charset="0"/>
                      </a:rPr>
                      <m:t>𝒏</m:t>
                    </m:r>
                    <m:r>
                      <a:rPr lang="en-US" sz="2000" b="1" i="1">
                        <a:solidFill>
                          <a:srgbClr val="000000"/>
                        </a:solidFill>
                        <a:latin typeface="Cambria Math" panose="02040503050406030204" pitchFamily="18" charset="0"/>
                        <a:ea typeface="Cambria Math" panose="02040503050406030204" pitchFamily="18" charset="0"/>
                      </a:rPr>
                      <m:t>≤</m:t>
                    </m:r>
                    <m:r>
                      <a:rPr lang="en-US" sz="2000" b="1" i="1">
                        <a:solidFill>
                          <a:srgbClr val="000000"/>
                        </a:solidFill>
                        <a:latin typeface="Cambria Math" panose="02040503050406030204" pitchFamily="18" charset="0"/>
                        <a:ea typeface="Cambria Math" panose="02040503050406030204" pitchFamily="18" charset="0"/>
                      </a:rPr>
                      <m:t>𝒄</m:t>
                    </m:r>
                    <m:sSup>
                      <m:sSupPr>
                        <m:ctrlPr>
                          <a:rPr lang="en-US" sz="2000" b="1" i="1">
                            <a:solidFill>
                              <a:srgbClr val="000000"/>
                            </a:solidFill>
                            <a:latin typeface="Cambria Math" panose="02040503050406030204" pitchFamily="18" charset="0"/>
                            <a:ea typeface="Cambria Math" panose="02040503050406030204" pitchFamily="18" charset="0"/>
                          </a:rPr>
                        </m:ctrlPr>
                      </m:sSupPr>
                      <m:e>
                        <m:r>
                          <a:rPr lang="en-US" sz="2000" b="1" i="1">
                            <a:solidFill>
                              <a:srgbClr val="000000"/>
                            </a:solidFill>
                            <a:latin typeface="Cambria Math" panose="02040503050406030204" pitchFamily="18" charset="0"/>
                            <a:ea typeface="Cambria Math" panose="02040503050406030204" pitchFamily="18" charset="0"/>
                          </a:rPr>
                          <m:t>𝒏</m:t>
                        </m:r>
                      </m:e>
                      <m:sup>
                        <m:r>
                          <a:rPr lang="en-US" sz="2000" b="1" i="1">
                            <a:solidFill>
                              <a:srgbClr val="000000"/>
                            </a:solidFill>
                            <a:latin typeface="Cambria Math" panose="02040503050406030204" pitchFamily="18" charset="0"/>
                            <a:ea typeface="Cambria Math" panose="02040503050406030204" pitchFamily="18" charset="0"/>
                          </a:rPr>
                          <m:t>𝟐</m:t>
                        </m:r>
                      </m:sup>
                    </m:sSup>
                  </m:oMath>
                </a14:m>
                <a:endParaRPr lang="en-US" sz="2000" b="1" dirty="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fontAlgn="base">
                  <a:lnSpc>
                    <a:spcPct val="150000"/>
                  </a:lnSpc>
                  <a:spcBef>
                    <a:spcPct val="0"/>
                  </a:spcBef>
                  <a:spcAft>
                    <a:spcPct val="0"/>
                  </a:spcAft>
                </a:pPr>
                <a:r>
                  <a:rPr lang="he-IL" sz="2000" dirty="0">
                    <a:solidFill>
                      <a:srgbClr val="000000"/>
                    </a:solidFill>
                    <a:latin typeface="Arial" panose="020B0604020202020204" pitchFamily="34" charset="0"/>
                  </a:rPr>
                  <a:t>נחלק שני חלקים של אי שוויון ב-</a:t>
                </a:r>
                <a:r>
                  <a:rPr lang="en-US" sz="2000" dirty="0">
                    <a:solidFill>
                      <a:srgbClr val="000000"/>
                    </a:solidFill>
                    <a:latin typeface="Arial" panose="020B0604020202020204" pitchFamily="34" charset="0"/>
                    <a:cs typeface="Arial" panose="020B0604020202020204" pitchFamily="34" charset="0"/>
                  </a:rPr>
                  <a:t>n</a:t>
                </a:r>
                <a:r>
                  <a:rPr lang="en-US" sz="2000" baseline="30000" dirty="0">
                    <a:solidFill>
                      <a:srgbClr val="000000"/>
                    </a:solidFill>
                    <a:latin typeface="Arial" panose="020B0604020202020204" pitchFamily="34" charset="0"/>
                    <a:cs typeface="Arial" panose="020B0604020202020204" pitchFamily="34" charset="0"/>
                  </a:rPr>
                  <a:t>2</a:t>
                </a:r>
                <a:r>
                  <a:rPr lang="he-IL" sz="2000" dirty="0">
                    <a:solidFill>
                      <a:srgbClr val="000000"/>
                    </a:solidFill>
                    <a:latin typeface="Arial" panose="020B0604020202020204" pitchFamily="34" charset="0"/>
                  </a:rPr>
                  <a:t>. </a:t>
                </a:r>
              </a:p>
              <a:p>
                <a:pPr fontAlgn="base">
                  <a:lnSpc>
                    <a:spcPct val="150000"/>
                  </a:lnSpc>
                  <a:spcBef>
                    <a:spcPct val="0"/>
                  </a:spcBef>
                  <a:spcAft>
                    <a:spcPct val="0"/>
                  </a:spcAft>
                </a:pPr>
                <a:r>
                  <a:rPr lang="he-IL" sz="2000" dirty="0">
                    <a:solidFill>
                      <a:srgbClr val="000000"/>
                    </a:solidFill>
                    <a:latin typeface="Arial" panose="020B0604020202020204" pitchFamily="34" charset="0"/>
                  </a:rPr>
                  <a:t> נקבל:</a:t>
                </a:r>
              </a:p>
              <a:p>
                <a:pPr fontAlgn="base">
                  <a:lnSpc>
                    <a:spcPct val="150000"/>
                  </a:lnSpc>
                  <a:spcBef>
                    <a:spcPct val="0"/>
                  </a:spcBef>
                  <a:spcAft>
                    <a:spcPct val="0"/>
                  </a:spcAft>
                </a:pPr>
                <a:r>
                  <a:rPr lang="en-US" sz="2000" dirty="0">
                    <a:solidFill>
                      <a:srgbClr val="000000"/>
                    </a:solidFill>
                    <a:latin typeface="Arial" panose="020B0604020202020204" pitchFamily="34" charset="0"/>
                    <a:cs typeface="Arial" panose="020B0604020202020204" pitchFamily="34" charset="0"/>
                  </a:rPr>
                  <a:t>  </a:t>
                </a:r>
                <a:r>
                  <a:rPr lang="he-IL" sz="2000" dirty="0">
                    <a:solidFill>
                      <a:srgbClr val="000000"/>
                    </a:solidFill>
                    <a:latin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10 + 5/n ≤ c</a:t>
                </a:r>
                <a:r>
                  <a:rPr lang="he-IL" sz="2000" b="1" dirty="0">
                    <a:solidFill>
                      <a:srgbClr val="000000"/>
                    </a:solidFill>
                    <a:latin typeface="Arial" panose="020B0604020202020204" pitchFamily="34" charset="0"/>
                  </a:rPr>
                  <a:t>  </a:t>
                </a:r>
                <a:r>
                  <a:rPr lang="he-IL" sz="2000" dirty="0">
                    <a:solidFill>
                      <a:srgbClr val="000000"/>
                    </a:solidFill>
                    <a:latin typeface="Arial" panose="020B0604020202020204" pitchFamily="34" charset="0"/>
                    <a:sym typeface="Wingdings" panose="05000000000000000000" pitchFamily="2" charset="2"/>
                  </a:rPr>
                  <a:t> </a:t>
                </a:r>
                <a:r>
                  <a:rPr lang="en-US" sz="2000" dirty="0">
                    <a:solidFill>
                      <a:srgbClr val="000000"/>
                    </a:solidFill>
                    <a:latin typeface="Arial" panose="020B0604020202020204" pitchFamily="34" charset="0"/>
                    <a:cs typeface="Arial" panose="020B0604020202020204" pitchFamily="34" charset="0"/>
                    <a:sym typeface="Wingdings" panose="05000000000000000000" pitchFamily="2" charset="2"/>
                  </a:rPr>
                  <a:t>n</a:t>
                </a:r>
                <a:r>
                  <a:rPr lang="he-IL" sz="2000" dirty="0">
                    <a:solidFill>
                      <a:srgbClr val="000000"/>
                    </a:solidFill>
                    <a:latin typeface="Arial" panose="020B0604020202020204" pitchFamily="34" charset="0"/>
                    <a:sym typeface="Wingdings" panose="05000000000000000000" pitchFamily="2" charset="2"/>
                  </a:rPr>
                  <a:t> הולך וגודל לאינסוף,</a:t>
                </a:r>
              </a:p>
              <a:p>
                <a:pPr fontAlgn="base">
                  <a:lnSpc>
                    <a:spcPct val="150000"/>
                  </a:lnSpc>
                  <a:spcBef>
                    <a:spcPct val="0"/>
                  </a:spcBef>
                  <a:spcAft>
                    <a:spcPct val="0"/>
                  </a:spcAft>
                </a:pPr>
                <a:r>
                  <a:rPr lang="he-IL" sz="2000" dirty="0">
                    <a:solidFill>
                      <a:srgbClr val="000000"/>
                    </a:solidFill>
                    <a:latin typeface="Arial" panose="020B0604020202020204" pitchFamily="34" charset="0"/>
                    <a:sym typeface="Wingdings" panose="05000000000000000000" pitchFamily="2" charset="2"/>
                  </a:rPr>
                  <a:t>השבר שואף לאפס. נקבל:     </a:t>
                </a:r>
                <a:r>
                  <a:rPr lang="en-US" sz="2000" dirty="0">
                    <a:solidFill>
                      <a:srgbClr val="000000"/>
                    </a:solidFill>
                    <a:latin typeface="Arial" panose="020B0604020202020204" pitchFamily="34" charset="0"/>
                    <a:cs typeface="Arial" panose="020B0604020202020204" pitchFamily="34" charset="0"/>
                    <a:sym typeface="Wingdings" panose="05000000000000000000" pitchFamily="2" charset="2"/>
                  </a:rPr>
                  <a:t>c ≥ 10</a:t>
                </a:r>
                <a:r>
                  <a:rPr lang="he-IL" sz="2000" dirty="0">
                    <a:solidFill>
                      <a:srgbClr val="000000"/>
                    </a:solidFill>
                    <a:latin typeface="Arial" panose="020B0604020202020204" pitchFamily="34" charset="0"/>
                    <a:sym typeface="Wingdings" panose="05000000000000000000" pitchFamily="2" charset="2"/>
                  </a:rPr>
                  <a:t> </a:t>
                </a:r>
                <a:endParaRPr lang="en-US" sz="2000" dirty="0">
                  <a:solidFill>
                    <a:srgbClr val="000000"/>
                  </a:solidFill>
                  <a:latin typeface="Arial" panose="020B0604020202020204" pitchFamily="34" charset="0"/>
                  <a:cs typeface="Arial" panose="020B0604020202020204" pitchFamily="34" charset="0"/>
                </a:endParaRPr>
              </a:p>
              <a:p>
                <a:pPr fontAlgn="base">
                  <a:lnSpc>
                    <a:spcPct val="150000"/>
                  </a:lnSpc>
                  <a:spcBef>
                    <a:spcPct val="0"/>
                  </a:spcBef>
                  <a:spcAft>
                    <a:spcPct val="0"/>
                  </a:spcAft>
                </a:pPr>
                <a:endParaRPr lang="he-IL" sz="1400" dirty="0">
                  <a:solidFill>
                    <a:srgbClr val="000000"/>
                  </a:solidFill>
                  <a:latin typeface="Arial" panose="020B0604020202020204" pitchFamily="34" charset="0"/>
                </a:endParaRPr>
              </a:p>
              <a:p>
                <a:pPr fontAlgn="base">
                  <a:lnSpc>
                    <a:spcPct val="150000"/>
                  </a:lnSpc>
                  <a:spcBef>
                    <a:spcPct val="0"/>
                  </a:spcBef>
                  <a:spcAft>
                    <a:spcPct val="0"/>
                  </a:spcAft>
                </a:pPr>
                <a:r>
                  <a:rPr lang="he-IL" sz="2000" dirty="0">
                    <a:solidFill>
                      <a:srgbClr val="000000"/>
                    </a:solidFill>
                    <a:latin typeface="Arial" panose="020B0604020202020204" pitchFamily="34" charset="0"/>
                  </a:rPr>
                  <a:t>נבחר </a:t>
                </a:r>
                <a:r>
                  <a:rPr lang="en-US" sz="2000" dirty="0">
                    <a:solidFill>
                      <a:srgbClr val="000000"/>
                    </a:solidFill>
                    <a:latin typeface="Arial" panose="020B0604020202020204" pitchFamily="34" charset="0"/>
                    <a:cs typeface="Arial" panose="020B0604020202020204" pitchFamily="34" charset="0"/>
                  </a:rPr>
                  <a:t>c = 15</a:t>
                </a:r>
                <a:r>
                  <a:rPr lang="he-IL" sz="2000" dirty="0">
                    <a:solidFill>
                      <a:srgbClr val="000000"/>
                    </a:solidFill>
                    <a:latin typeface="Arial" panose="020B0604020202020204" pitchFamily="34" charset="0"/>
                  </a:rPr>
                  <a:t>  ,  </a:t>
                </a:r>
                <a:r>
                  <a:rPr lang="en-US" sz="2000" dirty="0">
                    <a:solidFill>
                      <a:srgbClr val="000000"/>
                    </a:solidFill>
                    <a:latin typeface="Arial" panose="020B0604020202020204" pitchFamily="34" charset="0"/>
                    <a:cs typeface="Arial" panose="020B0604020202020204" pitchFamily="34" charset="0"/>
                  </a:rPr>
                  <a:t>n</a:t>
                </a:r>
                <a:r>
                  <a:rPr lang="en-US" sz="2000" baseline="-25000" dirty="0">
                    <a:solidFill>
                      <a:srgbClr val="000000"/>
                    </a:solidFill>
                    <a:latin typeface="Arial" panose="020B0604020202020204" pitchFamily="34" charset="0"/>
                    <a:cs typeface="Arial" panose="020B0604020202020204" pitchFamily="34" charset="0"/>
                  </a:rPr>
                  <a:t>0</a:t>
                </a:r>
                <a:r>
                  <a:rPr lang="en-US" sz="2000" dirty="0">
                    <a:solidFill>
                      <a:srgbClr val="000000"/>
                    </a:solidFill>
                    <a:latin typeface="Arial" panose="020B0604020202020204" pitchFamily="34" charset="0"/>
                    <a:cs typeface="Arial" panose="020B0604020202020204" pitchFamily="34" charset="0"/>
                  </a:rPr>
                  <a:t>= 1</a:t>
                </a:r>
                <a:endParaRPr lang="he-IL" sz="2000" dirty="0">
                  <a:solidFill>
                    <a:srgbClr val="000000"/>
                  </a:solidFill>
                  <a:latin typeface="Arial" panose="020B0604020202020204" pitchFamily="34" charset="0"/>
                </a:endParaRPr>
              </a:p>
            </p:txBody>
          </p:sp>
        </mc:Choice>
        <mc:Fallback>
          <p:sp>
            <p:nvSpPr>
              <p:cNvPr id="6" name="TextBox 5">
                <a:extLst>
                  <a:ext uri="{FF2B5EF4-FFF2-40B4-BE49-F238E27FC236}">
                    <a16:creationId xmlns:a16="http://schemas.microsoft.com/office/drawing/2014/main" id="{FB17BD2F-C33B-ADC0-9F19-72CF353EABFE}"/>
                  </a:ext>
                </a:extLst>
              </p:cNvPr>
              <p:cNvSpPr txBox="1">
                <a:spLocks noRot="1" noChangeAspect="1" noMove="1" noResize="1" noEditPoints="1" noAdjustHandles="1" noChangeArrowheads="1" noChangeShapeType="1" noTextEdit="1"/>
              </p:cNvSpPr>
              <p:nvPr/>
            </p:nvSpPr>
            <p:spPr>
              <a:xfrm>
                <a:off x="2031184" y="2214683"/>
                <a:ext cx="8435770" cy="3727687"/>
              </a:xfrm>
              <a:prstGeom prst="rect">
                <a:avLst/>
              </a:prstGeom>
              <a:blipFill>
                <a:blip r:embed="rId3"/>
                <a:stretch>
                  <a:fillRect r="-751"/>
                </a:stretch>
              </a:blipFill>
            </p:spPr>
            <p:txBody>
              <a:bodyPr/>
              <a:lstStyle/>
              <a:p>
                <a:r>
                  <a:rPr lang="en-IL">
                    <a:noFill/>
                  </a:rPr>
                  <a:t> </a:t>
                </a:r>
              </a:p>
            </p:txBody>
          </p:sp>
        </mc:Fallback>
      </mc:AlternateContent>
    </p:spTree>
    <p:extLst>
      <p:ext uri="{BB962C8B-B14F-4D97-AF65-F5344CB8AC3E}">
        <p14:creationId xmlns:p14="http://schemas.microsoft.com/office/powerpoint/2010/main" val="353457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5BAA655-B739-AE4C-05BF-FFE0F675F019}"/>
              </a:ext>
            </a:extLst>
          </p:cNvPr>
          <p:cNvSpPr txBox="1"/>
          <p:nvPr/>
        </p:nvSpPr>
        <p:spPr>
          <a:xfrm>
            <a:off x="9969050" y="518964"/>
            <a:ext cx="1296144" cy="461665"/>
          </a:xfrm>
          <a:prstGeom prst="rect">
            <a:avLst/>
          </a:prstGeom>
          <a:noFill/>
        </p:spPr>
        <p:txBody>
          <a:bodyPr wrap="square" rtlCol="1">
            <a:spAutoFit/>
          </a:bodyPr>
          <a:lstStyle/>
          <a:p>
            <a:pPr fontAlgn="base">
              <a:spcBef>
                <a:spcPct val="0"/>
              </a:spcBef>
              <a:spcAft>
                <a:spcPct val="0"/>
              </a:spcAft>
            </a:pPr>
            <a:r>
              <a:rPr lang="he-IL" sz="2400" b="1" u="sng" dirty="0">
                <a:solidFill>
                  <a:srgbClr val="000000"/>
                </a:solidFill>
                <a:latin typeface="Arial" panose="020B0604020202020204" pitchFamily="34" charset="0"/>
              </a:rPr>
              <a:t>שאלה 3</a:t>
            </a:r>
          </a:p>
        </p:txBody>
      </p:sp>
      <p:sp>
        <p:nvSpPr>
          <p:cNvPr id="14" name="TextBox 13">
            <a:extLst>
              <a:ext uri="{FF2B5EF4-FFF2-40B4-BE49-F238E27FC236}">
                <a16:creationId xmlns:a16="http://schemas.microsoft.com/office/drawing/2014/main" id="{2E371BD8-6396-94EF-B99F-360E2640592B}"/>
              </a:ext>
            </a:extLst>
          </p:cNvPr>
          <p:cNvSpPr txBox="1"/>
          <p:nvPr/>
        </p:nvSpPr>
        <p:spPr>
          <a:xfrm>
            <a:off x="3602529" y="980629"/>
            <a:ext cx="5400600" cy="461665"/>
          </a:xfrm>
          <a:prstGeom prst="rect">
            <a:avLst/>
          </a:prstGeom>
          <a:noFill/>
        </p:spPr>
        <p:txBody>
          <a:bodyPr wrap="square" rtlCol="1">
            <a:spAutoFit/>
          </a:bodyPr>
          <a:lstStyle/>
          <a:p>
            <a:pPr fontAlgn="base">
              <a:spcBef>
                <a:spcPct val="0"/>
              </a:spcBef>
              <a:spcAft>
                <a:spcPct val="0"/>
              </a:spcAft>
            </a:pPr>
            <a:r>
              <a:rPr lang="he-IL" sz="2400" b="1" dirty="0">
                <a:solidFill>
                  <a:srgbClr val="C00000"/>
                </a:solidFill>
                <a:latin typeface="Arial" panose="020B0604020202020204" pitchFamily="34" charset="0"/>
              </a:rPr>
              <a:t>טענה:  </a:t>
            </a:r>
            <a:r>
              <a:rPr lang="en-US" sz="2400" b="1" dirty="0">
                <a:solidFill>
                  <a:srgbClr val="C00000"/>
                </a:solidFill>
                <a:latin typeface="Arial" panose="020B0604020202020204" pitchFamily="34" charset="0"/>
                <a:cs typeface="Arial" panose="020B0604020202020204" pitchFamily="34" charset="0"/>
              </a:rPr>
              <a:t>n</a:t>
            </a:r>
            <a:r>
              <a:rPr lang="en-US" sz="2400" b="1" baseline="30000" dirty="0">
                <a:solidFill>
                  <a:srgbClr val="C00000"/>
                </a:solidFill>
                <a:latin typeface="Arial" panose="020B0604020202020204" pitchFamily="34" charset="0"/>
                <a:cs typeface="Arial" panose="020B0604020202020204" pitchFamily="34" charset="0"/>
              </a:rPr>
              <a:t>2</a:t>
            </a:r>
            <a:r>
              <a:rPr lang="en-US" sz="2400" b="1" dirty="0">
                <a:solidFill>
                  <a:srgbClr val="C00000"/>
                </a:solidFill>
                <a:latin typeface="Arial" panose="020B0604020202020204" pitchFamily="34" charset="0"/>
                <a:cs typeface="Arial" panose="020B0604020202020204" pitchFamily="34" charset="0"/>
              </a:rPr>
              <a:t> ≠ O(n)</a:t>
            </a:r>
            <a:r>
              <a:rPr lang="he-IL" sz="2400" b="1" dirty="0">
                <a:solidFill>
                  <a:srgbClr val="C00000"/>
                </a:solidFill>
                <a:latin typeface="Arial" panose="020B0604020202020204" pitchFamily="34" charset="0"/>
              </a:rPr>
              <a:t>.         הוכח או הפרח.</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3349950-8131-C210-7553-60CF0F223486}"/>
                  </a:ext>
                </a:extLst>
              </p:cNvPr>
              <p:cNvSpPr txBox="1"/>
              <p:nvPr/>
            </p:nvSpPr>
            <p:spPr>
              <a:xfrm>
                <a:off x="1919536" y="1657638"/>
                <a:ext cx="8352928" cy="3871060"/>
              </a:xfrm>
              <a:prstGeom prst="rect">
                <a:avLst/>
              </a:prstGeom>
              <a:noFill/>
            </p:spPr>
            <p:txBody>
              <a:bodyPr wrap="square" rtlCol="1">
                <a:spAutoFit/>
              </a:bodyPr>
              <a:lstStyle/>
              <a:p>
                <a:pPr fontAlgn="base">
                  <a:spcBef>
                    <a:spcPct val="0"/>
                  </a:spcBef>
                  <a:spcAft>
                    <a:spcPct val="0"/>
                  </a:spcAft>
                </a:pPr>
                <a:r>
                  <a:rPr lang="he-IL" sz="2400" dirty="0">
                    <a:solidFill>
                      <a:srgbClr val="000000"/>
                    </a:solidFill>
                    <a:latin typeface="Arial" panose="020B0604020202020204" pitchFamily="34" charset="0"/>
                  </a:rPr>
                  <a:t>נניח בשלילה ש-</a:t>
                </a:r>
                <a:r>
                  <a:rPr lang="en-US" sz="2400" b="1" dirty="0">
                    <a:solidFill>
                      <a:srgbClr val="000000"/>
                    </a:solidFill>
                    <a:latin typeface="Arial" panose="020B0604020202020204" pitchFamily="34" charset="0"/>
                    <a:cs typeface="Arial" panose="020B0604020202020204" pitchFamily="34" charset="0"/>
                  </a:rPr>
                  <a:t>n</a:t>
                </a:r>
                <a:r>
                  <a:rPr lang="en-US" sz="2400" b="1" baseline="30000" dirty="0">
                    <a:solidFill>
                      <a:srgbClr val="000000"/>
                    </a:solidFill>
                    <a:latin typeface="Arial" panose="020B0604020202020204" pitchFamily="34" charset="0"/>
                    <a:cs typeface="Arial" panose="020B0604020202020204" pitchFamily="34" charset="0"/>
                  </a:rPr>
                  <a:t>2</a:t>
                </a:r>
                <a:r>
                  <a:rPr lang="en-US" sz="2400" b="1" dirty="0">
                    <a:solidFill>
                      <a:srgbClr val="000000"/>
                    </a:solidFill>
                    <a:latin typeface="Arial" panose="020B0604020202020204" pitchFamily="34" charset="0"/>
                    <a:cs typeface="Arial" panose="020B0604020202020204" pitchFamily="34" charset="0"/>
                  </a:rPr>
                  <a:t> = O(n) </a:t>
                </a:r>
                <a:r>
                  <a:rPr lang="he-IL" sz="2400" dirty="0">
                    <a:solidFill>
                      <a:srgbClr val="000000"/>
                    </a:solidFill>
                    <a:latin typeface="Arial" panose="020B0604020202020204" pitchFamily="34" charset="0"/>
                  </a:rPr>
                  <a:t> , אז קיימים קבועים </a:t>
                </a:r>
                <a:r>
                  <a:rPr lang="en-US" sz="2400" dirty="0">
                    <a:solidFill>
                      <a:srgbClr val="000000"/>
                    </a:solidFill>
                    <a:latin typeface="Arial" panose="020B0604020202020204" pitchFamily="34" charset="0"/>
                    <a:cs typeface="Arial" panose="020B0604020202020204" pitchFamily="34" charset="0"/>
                  </a:rPr>
                  <a:t>c &gt; 0</a:t>
                </a:r>
                <a:r>
                  <a:rPr lang="he-IL" sz="2400" dirty="0">
                    <a:solidFill>
                      <a:srgbClr val="000000"/>
                    </a:solidFill>
                    <a:latin typeface="Arial" panose="020B0604020202020204" pitchFamily="34" charset="0"/>
                  </a:rPr>
                  <a:t>, </a:t>
                </a:r>
                <a:r>
                  <a:rPr lang="en-US" sz="2400" dirty="0">
                    <a:solidFill>
                      <a:srgbClr val="000000"/>
                    </a:solidFill>
                    <a:latin typeface="Arial" panose="020B0604020202020204" pitchFamily="34" charset="0"/>
                    <a:cs typeface="Arial" panose="020B0604020202020204" pitchFamily="34" charset="0"/>
                  </a:rPr>
                  <a:t>n</a:t>
                </a:r>
                <a:r>
                  <a:rPr lang="en-US" sz="2400" baseline="-25000" dirty="0">
                    <a:solidFill>
                      <a:srgbClr val="000000"/>
                    </a:solidFill>
                    <a:latin typeface="Arial" panose="020B0604020202020204" pitchFamily="34" charset="0"/>
                    <a:cs typeface="Arial" panose="020B0604020202020204" pitchFamily="34" charset="0"/>
                  </a:rPr>
                  <a:t>0 </a:t>
                </a:r>
                <a:r>
                  <a:rPr lang="en-US" sz="2400" dirty="0">
                    <a:solidFill>
                      <a:srgbClr val="000000"/>
                    </a:solidFill>
                    <a:latin typeface="Arial" panose="020B0604020202020204" pitchFamily="34" charset="0"/>
                    <a:cs typeface="Arial" panose="020B0604020202020204" pitchFamily="34" charset="0"/>
                  </a:rPr>
                  <a:t>ϵ N</a:t>
                </a:r>
                <a:r>
                  <a:rPr lang="he-IL" sz="2400" dirty="0">
                    <a:solidFill>
                      <a:srgbClr val="000000"/>
                    </a:solidFill>
                    <a:latin typeface="Arial" panose="020B0604020202020204" pitchFamily="34" charset="0"/>
                  </a:rPr>
                  <a:t> כך ש-</a:t>
                </a:r>
              </a:p>
              <a:p>
                <a:pPr fontAlgn="base">
                  <a:spcBef>
                    <a:spcPct val="0"/>
                  </a:spcBef>
                  <a:spcAft>
                    <a:spcPct val="0"/>
                  </a:spcAft>
                </a:pPr>
                <a:endParaRPr lang="he-IL" sz="2400" dirty="0">
                  <a:solidFill>
                    <a:srgbClr val="000000"/>
                  </a:solidFill>
                  <a:latin typeface="Arial" panose="020B0604020202020204" pitchFamily="34" charset="0"/>
                </a:endParaRPr>
              </a:p>
              <a:p>
                <a:pPr algn="l" rtl="0" fontAlgn="base">
                  <a:spcBef>
                    <a:spcPct val="0"/>
                  </a:spcBef>
                  <a:spcAft>
                    <a:spcPct val="0"/>
                  </a:spcAft>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rPr>
                        <m:t>∀ </m:t>
                      </m:r>
                      <m:r>
                        <a:rPr lang="en-US" sz="2400" i="1" smtClean="0">
                          <a:solidFill>
                            <a:srgbClr val="000000"/>
                          </a:solidFill>
                          <a:latin typeface="Cambria Math" panose="02040503050406030204" pitchFamily="18" charset="0"/>
                          <a:ea typeface="Cambria Math" panose="02040503050406030204" pitchFamily="18" charset="0"/>
                        </a:rPr>
                        <m:t>𝑛</m:t>
                      </m:r>
                      <m:r>
                        <a:rPr lang="en-US" sz="2400" i="1" smtClean="0">
                          <a:solidFill>
                            <a:srgbClr val="000000"/>
                          </a:solidFill>
                          <a:latin typeface="Cambria Math" panose="02040503050406030204" pitchFamily="18" charset="0"/>
                          <a:ea typeface="Cambria Math" panose="02040503050406030204" pitchFamily="18" charset="0"/>
                        </a:rPr>
                        <m:t> &gt; </m:t>
                      </m:r>
                      <m:sSub>
                        <m:sSubPr>
                          <m:ctrlPr>
                            <a:rPr lang="en-US" sz="2400" i="1" smtClean="0">
                              <a:solidFill>
                                <a:srgbClr val="000000"/>
                              </a:solidFill>
                              <a:latin typeface="Cambria Math" panose="02040503050406030204" pitchFamily="18" charset="0"/>
                              <a:ea typeface="Cambria Math" panose="02040503050406030204" pitchFamily="18" charset="0"/>
                            </a:rPr>
                          </m:ctrlPr>
                        </m:sSubPr>
                        <m:e>
                          <m:r>
                            <a:rPr lang="en-US" sz="2400" i="1" smtClean="0">
                              <a:solidFill>
                                <a:srgbClr val="000000"/>
                              </a:solidFill>
                              <a:latin typeface="Cambria Math" panose="02040503050406030204" pitchFamily="18" charset="0"/>
                              <a:ea typeface="Cambria Math" panose="02040503050406030204" pitchFamily="18" charset="0"/>
                            </a:rPr>
                            <m:t>𝑛</m:t>
                          </m:r>
                        </m:e>
                        <m:sub>
                          <m:r>
                            <a:rPr lang="en-US" sz="2400" i="1" smtClean="0">
                              <a:solidFill>
                                <a:srgbClr val="000000"/>
                              </a:solidFill>
                              <a:latin typeface="Cambria Math" panose="02040503050406030204" pitchFamily="18" charset="0"/>
                              <a:ea typeface="Cambria Math" panose="02040503050406030204" pitchFamily="18" charset="0"/>
                            </a:rPr>
                            <m:t>0</m:t>
                          </m:r>
                        </m:sub>
                      </m:sSub>
                      <m:r>
                        <a:rPr lang="en-US" sz="2400" smtClean="0">
                          <a:solidFill>
                            <a:srgbClr val="000000"/>
                          </a:solidFill>
                          <a:latin typeface="Cambria Math" panose="02040503050406030204" pitchFamily="18" charset="0"/>
                          <a:ea typeface="Cambria Math" panose="02040503050406030204" pitchFamily="18" charset="0"/>
                        </a:rPr>
                        <m:t>      , </m:t>
                      </m:r>
                      <m:sSup>
                        <m:sSupPr>
                          <m:ctrlPr>
                            <a:rPr lang="en-US" sz="2400" i="1" smtClean="0">
                              <a:solidFill>
                                <a:srgbClr val="000000"/>
                              </a:solidFill>
                              <a:latin typeface="Cambria Math" panose="02040503050406030204" pitchFamily="18" charset="0"/>
                              <a:ea typeface="Cambria Math" panose="02040503050406030204" pitchFamily="18" charset="0"/>
                            </a:rPr>
                          </m:ctrlPr>
                        </m:sSupPr>
                        <m:e>
                          <m:r>
                            <a:rPr lang="en-US" sz="2400" i="1" smtClean="0">
                              <a:solidFill>
                                <a:srgbClr val="000000"/>
                              </a:solidFill>
                              <a:latin typeface="Cambria Math" panose="02040503050406030204" pitchFamily="18" charset="0"/>
                              <a:ea typeface="Cambria Math" panose="02040503050406030204" pitchFamily="18" charset="0"/>
                            </a:rPr>
                            <m:t>𝑛</m:t>
                          </m:r>
                        </m:e>
                        <m:sup>
                          <m:r>
                            <a:rPr lang="en-US" sz="2400" i="1" smtClean="0">
                              <a:solidFill>
                                <a:srgbClr val="000000"/>
                              </a:solidFill>
                              <a:latin typeface="Cambria Math" panose="02040503050406030204" pitchFamily="18" charset="0"/>
                              <a:ea typeface="Cambria Math" panose="02040503050406030204" pitchFamily="18" charset="0"/>
                            </a:rPr>
                            <m:t>2</m:t>
                          </m:r>
                        </m:sup>
                      </m:sSup>
                      <m:r>
                        <a:rPr lang="en-US" sz="2400" i="1" smtClean="0">
                          <a:solidFill>
                            <a:srgbClr val="000000"/>
                          </a:solidFill>
                          <a:latin typeface="Cambria Math" panose="02040503050406030204" pitchFamily="18" charset="0"/>
                          <a:ea typeface="Cambria Math" panose="02040503050406030204" pitchFamily="18" charset="0"/>
                        </a:rPr>
                        <m:t>≤</m:t>
                      </m:r>
                      <m:r>
                        <a:rPr lang="en-US" sz="2400" i="1" smtClean="0">
                          <a:solidFill>
                            <a:srgbClr val="000000"/>
                          </a:solidFill>
                          <a:latin typeface="Cambria Math" panose="02040503050406030204" pitchFamily="18" charset="0"/>
                          <a:ea typeface="Cambria Math" panose="02040503050406030204" pitchFamily="18" charset="0"/>
                        </a:rPr>
                        <m:t>𝑐𝑛</m:t>
                      </m:r>
                      <m:r>
                        <a:rPr lang="en-US" sz="2400" i="1" smtClean="0">
                          <a:solidFill>
                            <a:srgbClr val="000000"/>
                          </a:solidFill>
                          <a:latin typeface="Cambria Math" panose="02040503050406030204" pitchFamily="18" charset="0"/>
                          <a:ea typeface="Cambria Math" panose="02040503050406030204" pitchFamily="18" charset="0"/>
                        </a:rPr>
                        <m:t>   →    ∀   </m:t>
                      </m:r>
                      <m:r>
                        <a:rPr lang="en-US" sz="2400" i="1" smtClean="0">
                          <a:solidFill>
                            <a:srgbClr val="000000"/>
                          </a:solidFill>
                          <a:latin typeface="Cambria Math" panose="02040503050406030204" pitchFamily="18" charset="0"/>
                          <a:ea typeface="Cambria Math" panose="02040503050406030204" pitchFamily="18" charset="0"/>
                        </a:rPr>
                        <m:t>𝑛</m:t>
                      </m:r>
                      <m:r>
                        <a:rPr lang="en-US" sz="2400" i="1" smtClean="0">
                          <a:solidFill>
                            <a:srgbClr val="000000"/>
                          </a:solidFill>
                          <a:latin typeface="Cambria Math" panose="02040503050406030204" pitchFamily="18" charset="0"/>
                          <a:ea typeface="Cambria Math" panose="02040503050406030204" pitchFamily="18" charset="0"/>
                        </a:rPr>
                        <m:t>&gt;</m:t>
                      </m:r>
                      <m:sSub>
                        <m:sSubPr>
                          <m:ctrlPr>
                            <a:rPr lang="en-US" sz="2400" i="1" smtClean="0">
                              <a:solidFill>
                                <a:srgbClr val="000000"/>
                              </a:solidFill>
                              <a:latin typeface="Cambria Math" panose="02040503050406030204" pitchFamily="18" charset="0"/>
                              <a:ea typeface="Cambria Math" panose="02040503050406030204" pitchFamily="18" charset="0"/>
                            </a:rPr>
                          </m:ctrlPr>
                        </m:sSubPr>
                        <m:e>
                          <m:r>
                            <a:rPr lang="en-US" sz="2400" i="1" smtClean="0">
                              <a:solidFill>
                                <a:srgbClr val="000000"/>
                              </a:solidFill>
                              <a:latin typeface="Cambria Math" panose="02040503050406030204" pitchFamily="18" charset="0"/>
                              <a:ea typeface="Cambria Math" panose="02040503050406030204" pitchFamily="18" charset="0"/>
                            </a:rPr>
                            <m:t>𝑛</m:t>
                          </m:r>
                        </m:e>
                        <m:sub>
                          <m:r>
                            <a:rPr lang="en-US" sz="2400" i="1" smtClean="0">
                              <a:solidFill>
                                <a:srgbClr val="000000"/>
                              </a:solidFill>
                              <a:latin typeface="Cambria Math" panose="02040503050406030204" pitchFamily="18" charset="0"/>
                              <a:ea typeface="Cambria Math" panose="02040503050406030204" pitchFamily="18" charset="0"/>
                            </a:rPr>
                            <m:t>0</m:t>
                          </m:r>
                        </m:sub>
                      </m:sSub>
                      <m:r>
                        <a:rPr lang="en-US" sz="2400" i="1" smtClean="0">
                          <a:solidFill>
                            <a:srgbClr val="000000"/>
                          </a:solidFill>
                          <a:latin typeface="Cambria Math" panose="02040503050406030204" pitchFamily="18" charset="0"/>
                          <a:ea typeface="Cambria Math" panose="02040503050406030204" pitchFamily="18" charset="0"/>
                        </a:rPr>
                        <m:t>,    </m:t>
                      </m:r>
                      <m:r>
                        <a:rPr lang="en-US" sz="2400" i="1" smtClean="0">
                          <a:solidFill>
                            <a:srgbClr val="000000"/>
                          </a:solidFill>
                          <a:latin typeface="Cambria Math" panose="02040503050406030204" pitchFamily="18" charset="0"/>
                          <a:ea typeface="Cambria Math" panose="02040503050406030204" pitchFamily="18" charset="0"/>
                        </a:rPr>
                        <m:t>𝑛</m:t>
                      </m:r>
                      <m:r>
                        <a:rPr lang="en-US" sz="2400" i="1" smtClean="0">
                          <a:solidFill>
                            <a:srgbClr val="000000"/>
                          </a:solidFill>
                          <a:latin typeface="Cambria Math" panose="02040503050406030204" pitchFamily="18" charset="0"/>
                          <a:ea typeface="Cambria Math" panose="02040503050406030204" pitchFamily="18" charset="0"/>
                        </a:rPr>
                        <m:t>≤</m:t>
                      </m:r>
                      <m:r>
                        <a:rPr lang="en-US" sz="2400" i="1" smtClean="0">
                          <a:solidFill>
                            <a:srgbClr val="000000"/>
                          </a:solidFill>
                          <a:latin typeface="Cambria Math" panose="02040503050406030204" pitchFamily="18" charset="0"/>
                          <a:ea typeface="Cambria Math" panose="02040503050406030204" pitchFamily="18" charset="0"/>
                        </a:rPr>
                        <m:t>𝑐</m:t>
                      </m:r>
                    </m:oMath>
                  </m:oMathPara>
                </a14:m>
                <a:endParaRPr lang="en-US" sz="2400" dirty="0">
                  <a:solidFill>
                    <a:srgbClr val="000000"/>
                  </a:solidFill>
                  <a:latin typeface="Arial" panose="020B0604020202020204" pitchFamily="34" charset="0"/>
                  <a:cs typeface="Arial" panose="020B0604020202020204" pitchFamily="34" charset="0"/>
                </a:endParaRPr>
              </a:p>
              <a:p>
                <a:pPr algn="l" rtl="0" fontAlgn="base">
                  <a:spcBef>
                    <a:spcPct val="0"/>
                  </a:spcBef>
                  <a:spcAft>
                    <a:spcPct val="0"/>
                  </a:spcAft>
                </a:pPr>
                <a:endParaRPr lang="en-US" sz="2400" dirty="0">
                  <a:solidFill>
                    <a:srgbClr val="000000"/>
                  </a:solidFill>
                  <a:latin typeface="Arial" panose="020B0604020202020204" pitchFamily="34" charset="0"/>
                  <a:cs typeface="Arial" panose="020B0604020202020204" pitchFamily="34" charset="0"/>
                </a:endParaRPr>
              </a:p>
              <a:p>
                <a:pPr marL="342900" indent="-342900" fontAlgn="base">
                  <a:lnSpc>
                    <a:spcPct val="150000"/>
                  </a:lnSpc>
                  <a:spcBef>
                    <a:spcPts val="600"/>
                  </a:spcBef>
                  <a:spcAft>
                    <a:spcPct val="0"/>
                  </a:spcAft>
                  <a:buFont typeface="Arial" panose="020B0604020202020204" pitchFamily="34" charset="0"/>
                  <a:buChar char="•"/>
                </a:pPr>
                <a:r>
                  <a:rPr lang="he-IL" sz="2400" dirty="0">
                    <a:solidFill>
                      <a:srgbClr val="000000"/>
                    </a:solidFill>
                    <a:latin typeface="Arial" panose="020B0604020202020204" pitchFamily="34" charset="0"/>
                  </a:rPr>
                  <a:t>נחלק שני אגפים של אי שוויון ב- </a:t>
                </a:r>
                <a:r>
                  <a:rPr lang="en-US" sz="2400" dirty="0">
                    <a:solidFill>
                      <a:srgbClr val="000000"/>
                    </a:solidFill>
                    <a:latin typeface="Arial" panose="020B0604020202020204" pitchFamily="34" charset="0"/>
                    <a:cs typeface="Arial" panose="020B0604020202020204" pitchFamily="34" charset="0"/>
                  </a:rPr>
                  <a:t>n</a:t>
                </a:r>
                <a:r>
                  <a:rPr lang="he-IL" sz="2400" dirty="0">
                    <a:solidFill>
                      <a:srgbClr val="000000"/>
                    </a:solidFill>
                    <a:latin typeface="Arial" panose="020B0604020202020204" pitchFamily="34" charset="0"/>
                  </a:rPr>
                  <a:t>. נקבל:     </a:t>
                </a:r>
                <a14:m>
                  <m:oMath xmlns:m="http://schemas.openxmlformats.org/officeDocument/2006/math">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𝑐</m:t>
                    </m:r>
                  </m:oMath>
                </a14:m>
                <a:r>
                  <a:rPr lang="en-US" sz="2400" dirty="0">
                    <a:solidFill>
                      <a:srgbClr val="000000"/>
                    </a:solidFill>
                    <a:latin typeface="Arial" panose="020B0604020202020204" pitchFamily="34" charset="0"/>
                    <a:cs typeface="Arial" panose="020B0604020202020204" pitchFamily="34" charset="0"/>
                  </a:rPr>
                  <a:t> </a:t>
                </a:r>
              </a:p>
              <a:p>
                <a:pPr marL="342900" indent="-342900" fontAlgn="base">
                  <a:lnSpc>
                    <a:spcPct val="150000"/>
                  </a:lnSpc>
                  <a:spcBef>
                    <a:spcPts val="600"/>
                  </a:spcBef>
                  <a:spcAft>
                    <a:spcPct val="0"/>
                  </a:spcAft>
                  <a:buFont typeface="Arial" panose="020B0604020202020204" pitchFamily="34" charset="0"/>
                  <a:buChar char="•"/>
                </a:pPr>
                <a:r>
                  <a:rPr lang="he-IL" sz="2400" dirty="0">
                    <a:solidFill>
                      <a:srgbClr val="000000"/>
                    </a:solidFill>
                    <a:latin typeface="Arial" panose="020B0604020202020204" pitchFamily="34" charset="0"/>
                  </a:rPr>
                  <a:t>קיבלנו סטירה. גרף של פונקציה </a:t>
                </a:r>
                <a:r>
                  <a:rPr lang="en-US" sz="2400" dirty="0">
                    <a:solidFill>
                      <a:srgbClr val="000000"/>
                    </a:solidFill>
                    <a:latin typeface="Arial" panose="020B0604020202020204" pitchFamily="34" charset="0"/>
                    <a:cs typeface="Arial" panose="020B0604020202020204" pitchFamily="34" charset="0"/>
                  </a:rPr>
                  <a:t>f(n) = n </a:t>
                </a:r>
                <a:r>
                  <a:rPr lang="he-IL" sz="2400" dirty="0">
                    <a:solidFill>
                      <a:srgbClr val="000000"/>
                    </a:solidFill>
                    <a:latin typeface="Arial" panose="020B0604020202020204" pitchFamily="34" charset="0"/>
                  </a:rPr>
                  <a:t> גודלת לאינסוף כאשר </a:t>
                </a:r>
                <a:r>
                  <a:rPr lang="en-US" sz="2400" dirty="0">
                    <a:solidFill>
                      <a:srgbClr val="000000"/>
                    </a:solidFill>
                    <a:latin typeface="Arial" panose="020B0604020202020204" pitchFamily="34" charset="0"/>
                    <a:cs typeface="Arial" panose="020B0604020202020204" pitchFamily="34" charset="0"/>
                  </a:rPr>
                  <a:t>n</a:t>
                </a:r>
                <a:r>
                  <a:rPr lang="he-IL" sz="2400" dirty="0">
                    <a:solidFill>
                      <a:srgbClr val="000000"/>
                    </a:solidFill>
                    <a:latin typeface="Arial" panose="020B0604020202020204" pitchFamily="34" charset="0"/>
                  </a:rPr>
                  <a:t> גודל לאינסוף. גרף של קבוע </a:t>
                </a:r>
                <a:r>
                  <a:rPr lang="en-US" sz="2400" dirty="0">
                    <a:solidFill>
                      <a:srgbClr val="000000"/>
                    </a:solidFill>
                    <a:latin typeface="Arial" panose="020B0604020202020204" pitchFamily="34" charset="0"/>
                    <a:cs typeface="Arial" panose="020B0604020202020204" pitchFamily="34" charset="0"/>
                  </a:rPr>
                  <a:t>c</a:t>
                </a:r>
                <a:r>
                  <a:rPr lang="he-IL" sz="2400" dirty="0">
                    <a:solidFill>
                      <a:srgbClr val="000000"/>
                    </a:solidFill>
                    <a:latin typeface="Arial" panose="020B0604020202020204" pitchFamily="34" charset="0"/>
                  </a:rPr>
                  <a:t> הוא לא גודל. יהיה ערך כלשהו של </a:t>
                </a:r>
                <a:r>
                  <a:rPr lang="en-US" sz="2400" dirty="0">
                    <a:solidFill>
                      <a:srgbClr val="000000"/>
                    </a:solidFill>
                    <a:latin typeface="Arial" panose="020B0604020202020204" pitchFamily="34" charset="0"/>
                    <a:cs typeface="Arial" panose="020B0604020202020204" pitchFamily="34" charset="0"/>
                  </a:rPr>
                  <a:t>n</a:t>
                </a:r>
                <a:r>
                  <a:rPr lang="he-IL" sz="2400" dirty="0">
                    <a:solidFill>
                      <a:srgbClr val="000000"/>
                    </a:solidFill>
                    <a:latin typeface="Arial" panose="020B0604020202020204" pitchFamily="34" charset="0"/>
                  </a:rPr>
                  <a:t> כשפונקציה </a:t>
                </a:r>
                <a:r>
                  <a:rPr lang="en-US" sz="2400" dirty="0">
                    <a:solidFill>
                      <a:srgbClr val="000000"/>
                    </a:solidFill>
                    <a:latin typeface="Arial" panose="020B0604020202020204" pitchFamily="34" charset="0"/>
                    <a:cs typeface="Arial" panose="020B0604020202020204" pitchFamily="34" charset="0"/>
                  </a:rPr>
                  <a:t>f(n)</a:t>
                </a:r>
                <a:r>
                  <a:rPr lang="he-IL" sz="2400" dirty="0">
                    <a:solidFill>
                      <a:srgbClr val="000000"/>
                    </a:solidFill>
                    <a:latin typeface="Arial" panose="020B0604020202020204" pitchFamily="34" charset="0"/>
                  </a:rPr>
                  <a:t> תהיה גדולה מ-</a:t>
                </a:r>
                <a:r>
                  <a:rPr lang="en-US" sz="2400" dirty="0">
                    <a:solidFill>
                      <a:srgbClr val="000000"/>
                    </a:solidFill>
                    <a:latin typeface="Arial" panose="020B0604020202020204" pitchFamily="34" charset="0"/>
                    <a:cs typeface="Arial" panose="020B0604020202020204" pitchFamily="34" charset="0"/>
                  </a:rPr>
                  <a:t>c</a:t>
                </a:r>
                <a:r>
                  <a:rPr lang="he-IL" sz="2400" dirty="0">
                    <a:solidFill>
                      <a:srgbClr val="000000"/>
                    </a:solidFill>
                    <a:latin typeface="Arial" panose="020B0604020202020204" pitchFamily="34" charset="0"/>
                  </a:rPr>
                  <a:t>.</a:t>
                </a:r>
                <a:endParaRPr lang="en-US" sz="2400" dirty="0">
                  <a:solidFill>
                    <a:srgbClr val="000000"/>
                  </a:solidFill>
                  <a:latin typeface="Arial" panose="020B0604020202020204" pitchFamily="34" charset="0"/>
                  <a:cs typeface="Arial" panose="020B0604020202020204" pitchFamily="34" charset="0"/>
                </a:endParaRPr>
              </a:p>
            </p:txBody>
          </p:sp>
        </mc:Choice>
        <mc:Fallback>
          <p:sp>
            <p:nvSpPr>
              <p:cNvPr id="15" name="TextBox 14">
                <a:extLst>
                  <a:ext uri="{FF2B5EF4-FFF2-40B4-BE49-F238E27FC236}">
                    <a16:creationId xmlns:a16="http://schemas.microsoft.com/office/drawing/2014/main" id="{53349950-8131-C210-7553-60CF0F223486}"/>
                  </a:ext>
                </a:extLst>
              </p:cNvPr>
              <p:cNvSpPr txBox="1">
                <a:spLocks noRot="1" noChangeAspect="1" noMove="1" noResize="1" noEditPoints="1" noAdjustHandles="1" noChangeArrowheads="1" noChangeShapeType="1" noTextEdit="1"/>
              </p:cNvSpPr>
              <p:nvPr/>
            </p:nvSpPr>
            <p:spPr>
              <a:xfrm>
                <a:off x="1919536" y="1657638"/>
                <a:ext cx="8352928" cy="3871060"/>
              </a:xfrm>
              <a:prstGeom prst="rect">
                <a:avLst/>
              </a:prstGeom>
              <a:blipFill>
                <a:blip r:embed="rId3"/>
                <a:stretch>
                  <a:fillRect l="-760" t="-1307" r="-1216" b="-2614"/>
                </a:stretch>
              </a:blipFill>
            </p:spPr>
            <p:txBody>
              <a:bodyPr/>
              <a:lstStyle/>
              <a:p>
                <a:r>
                  <a:rPr lang="en-IL">
                    <a:noFill/>
                  </a:rPr>
                  <a:t> </a:t>
                </a:r>
              </a:p>
            </p:txBody>
          </p:sp>
        </mc:Fallback>
      </mc:AlternateContent>
    </p:spTree>
    <p:extLst>
      <p:ext uri="{BB962C8B-B14F-4D97-AF65-F5344CB8AC3E}">
        <p14:creationId xmlns:p14="http://schemas.microsoft.com/office/powerpoint/2010/main" val="56668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9889803" y="432123"/>
            <a:ext cx="1319593" cy="523220"/>
          </a:xfrm>
          <a:prstGeom prst="rect">
            <a:avLst/>
          </a:prstGeom>
        </p:spPr>
        <p:txBody>
          <a:bodyPr wrap="none">
            <a:spAutoFit/>
          </a:bodyPr>
          <a:lstStyle/>
          <a:p>
            <a:r>
              <a:rPr lang="he-IL" sz="2800" dirty="0"/>
              <a:t>שאלה 4</a:t>
            </a:r>
            <a:endParaRPr lang="en-US" sz="2800" dirty="0"/>
          </a:p>
        </p:txBody>
      </p:sp>
      <p:sp>
        <p:nvSpPr>
          <p:cNvPr id="3" name="Rectangle 2"/>
          <p:cNvSpPr/>
          <p:nvPr/>
        </p:nvSpPr>
        <p:spPr>
          <a:xfrm>
            <a:off x="8971502" y="509067"/>
            <a:ext cx="856325" cy="400110"/>
          </a:xfrm>
          <a:prstGeom prst="rect">
            <a:avLst/>
          </a:prstGeom>
        </p:spPr>
        <p:txBody>
          <a:bodyPr wrap="none">
            <a:spAutoFit/>
          </a:bodyPr>
          <a:lstStyle/>
          <a:p>
            <a:r>
              <a:rPr lang="he-IL" sz="2000" dirty="0"/>
              <a:t>טענה: </a:t>
            </a:r>
            <a:endParaRPr lang="en-US" sz="2000" dirty="0"/>
          </a:p>
        </p:txBody>
      </p:sp>
      <p:sp>
        <p:nvSpPr>
          <p:cNvPr id="4" name="Rectangle 3"/>
          <p:cNvSpPr/>
          <p:nvPr/>
        </p:nvSpPr>
        <p:spPr>
          <a:xfrm>
            <a:off x="6178275" y="539845"/>
            <a:ext cx="1462259" cy="369332"/>
          </a:xfrm>
          <a:prstGeom prst="rect">
            <a:avLst/>
          </a:prstGeom>
        </p:spPr>
        <p:txBody>
          <a:bodyPr wrap="none">
            <a:spAutoFit/>
          </a:bodyPr>
          <a:lstStyle/>
          <a:p>
            <a:r>
              <a:rPr lang="he-IL" dirty="0"/>
              <a:t>הוכח או הפרח</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867" y="539845"/>
            <a:ext cx="1062659" cy="383434"/>
          </a:xfrm>
          <a:prstGeom prst="rect">
            <a:avLst/>
          </a:prstGeom>
        </p:spPr>
      </p:pic>
      <p:sp>
        <p:nvSpPr>
          <p:cNvPr id="6" name="Rectangle 5"/>
          <p:cNvSpPr/>
          <p:nvPr/>
        </p:nvSpPr>
        <p:spPr>
          <a:xfrm>
            <a:off x="3905270" y="1935142"/>
            <a:ext cx="6732933" cy="400110"/>
          </a:xfrm>
          <a:prstGeom prst="rect">
            <a:avLst/>
          </a:prstGeom>
        </p:spPr>
        <p:txBody>
          <a:bodyPr wrap="none">
            <a:spAutoFit/>
          </a:bodyPr>
          <a:lstStyle/>
          <a:p>
            <a:r>
              <a:rPr lang="he-IL" sz="2000" dirty="0"/>
              <a:t>נניח בשלילה ש- </a:t>
            </a:r>
            <a:r>
              <a:rPr lang="en-US" sz="2000" dirty="0"/>
              <a:t>n</a:t>
            </a:r>
            <a:r>
              <a:rPr lang="en-US" sz="2000" baseline="30000" dirty="0"/>
              <a:t>2</a:t>
            </a:r>
            <a:r>
              <a:rPr lang="en-US" sz="2000" dirty="0"/>
              <a:t> = </a:t>
            </a:r>
            <a:r>
              <a:rPr lang="el-GR" altLang="he-IL" sz="2000" kern="0" dirty="0">
                <a:solidFill>
                  <a:srgbClr val="000000"/>
                </a:solidFill>
                <a:latin typeface="Arial"/>
                <a:cs typeface="Arial"/>
              </a:rPr>
              <a:t>Ω</a:t>
            </a:r>
            <a:r>
              <a:rPr lang="en-US" sz="2000" dirty="0"/>
              <a:t>(n</a:t>
            </a:r>
            <a:r>
              <a:rPr lang="en-US" sz="2000" baseline="30000" dirty="0"/>
              <a:t>3</a:t>
            </a:r>
            <a:r>
              <a:rPr lang="en-US" sz="2000" dirty="0"/>
              <a:t>)</a:t>
            </a:r>
            <a:r>
              <a:rPr lang="he-IL" sz="2000" dirty="0"/>
              <a:t>, אז קיימים קבועים </a:t>
            </a:r>
            <a:r>
              <a:rPr lang="en-US" sz="2000" dirty="0"/>
              <a:t>c &gt; 0</a:t>
            </a:r>
            <a:r>
              <a:rPr lang="he-IL" sz="2000" dirty="0"/>
              <a:t>, </a:t>
            </a:r>
            <a:r>
              <a:rPr lang="en-US" sz="2000" dirty="0"/>
              <a:t>n</a:t>
            </a:r>
            <a:r>
              <a:rPr lang="en-US" sz="2000" baseline="-25000" dirty="0"/>
              <a:t>0</a:t>
            </a:r>
            <a:r>
              <a:rPr lang="en-US" sz="2000" dirty="0"/>
              <a:t> </a:t>
            </a:r>
            <a:r>
              <a:rPr lang="el-GR" sz="2000" dirty="0"/>
              <a:t>ϵ</a:t>
            </a:r>
            <a:r>
              <a:rPr lang="en-US" sz="2000" dirty="0"/>
              <a:t> N</a:t>
            </a:r>
            <a:r>
              <a:rPr lang="he-IL" sz="2000" dirty="0"/>
              <a:t> כך ש: </a:t>
            </a:r>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237" y="2694352"/>
            <a:ext cx="3801005" cy="685896"/>
          </a:xfrm>
          <a:prstGeom prst="rect">
            <a:avLst/>
          </a:prstGeom>
        </p:spPr>
      </p:pic>
      <p:sp>
        <p:nvSpPr>
          <p:cNvPr id="9" name="Rectangle 8"/>
          <p:cNvSpPr/>
          <p:nvPr/>
        </p:nvSpPr>
        <p:spPr>
          <a:xfrm>
            <a:off x="9516010" y="1214410"/>
            <a:ext cx="942887" cy="461665"/>
          </a:xfrm>
          <a:prstGeom prst="rect">
            <a:avLst/>
          </a:prstGeom>
        </p:spPr>
        <p:txBody>
          <a:bodyPr wrap="none">
            <a:spAutoFit/>
          </a:bodyPr>
          <a:lstStyle/>
          <a:p>
            <a:r>
              <a:rPr lang="he-IL" sz="2400" dirty="0"/>
              <a:t>פתרון:</a:t>
            </a:r>
            <a:endParaRPr lang="en-US" sz="2400" dirty="0"/>
          </a:p>
        </p:txBody>
      </p:sp>
      <p:sp>
        <p:nvSpPr>
          <p:cNvPr id="10" name="Rectangle 9"/>
          <p:cNvSpPr/>
          <p:nvPr/>
        </p:nvSpPr>
        <p:spPr>
          <a:xfrm>
            <a:off x="673259" y="3778319"/>
            <a:ext cx="10068461" cy="707886"/>
          </a:xfrm>
          <a:prstGeom prst="rect">
            <a:avLst/>
          </a:prstGeom>
        </p:spPr>
        <p:txBody>
          <a:bodyPr wrap="none">
            <a:spAutoFit/>
          </a:bodyPr>
          <a:lstStyle/>
          <a:p>
            <a:pPr algn="just"/>
            <a:r>
              <a:rPr lang="he-IL" sz="2000" dirty="0"/>
              <a:t>ידוע כי כל </a:t>
            </a:r>
            <a:r>
              <a:rPr lang="en-US" sz="2000" dirty="0"/>
              <a:t>n &gt; n</a:t>
            </a:r>
            <a:r>
              <a:rPr lang="en-US" sz="2000" baseline="-25000" dirty="0"/>
              <a:t>0</a:t>
            </a:r>
            <a:r>
              <a:rPr lang="he-IL" sz="2000" dirty="0"/>
              <a:t>. נבחר מספר טבעי </a:t>
            </a:r>
            <a:r>
              <a:rPr lang="en-US" sz="2000" dirty="0"/>
              <a:t>n</a:t>
            </a:r>
            <a:r>
              <a:rPr lang="en-US" sz="2000" baseline="-25000" dirty="0"/>
              <a:t>1</a:t>
            </a:r>
            <a:r>
              <a:rPr lang="he-IL" sz="2000" dirty="0"/>
              <a:t> שמקיים </a:t>
            </a:r>
            <a:r>
              <a:rPr lang="en-US" sz="2000" dirty="0"/>
              <a:t>n1 &gt; max (n</a:t>
            </a:r>
            <a:r>
              <a:rPr lang="en-US" sz="2000" baseline="-25000" dirty="0"/>
              <a:t>0</a:t>
            </a:r>
            <a:r>
              <a:rPr lang="en-US" sz="2000" dirty="0"/>
              <a:t>,1/c)</a:t>
            </a:r>
            <a:r>
              <a:rPr lang="he-IL" sz="2000" dirty="0"/>
              <a:t>. קיבלנו כי </a:t>
            </a:r>
            <a:r>
              <a:rPr lang="en-US" sz="2000" dirty="0"/>
              <a:t>n</a:t>
            </a:r>
            <a:r>
              <a:rPr lang="en-US" sz="2000" baseline="-25000" dirty="0"/>
              <a:t>1</a:t>
            </a:r>
            <a:r>
              <a:rPr lang="en-US" sz="2000" dirty="0"/>
              <a:t> &gt; 1/c</a:t>
            </a:r>
            <a:r>
              <a:rPr lang="he-IL" sz="2000" dirty="0"/>
              <a:t>. איך מ - # נובע</a:t>
            </a:r>
          </a:p>
          <a:p>
            <a:pPr algn="just"/>
            <a:r>
              <a:rPr lang="he-IL" sz="2000" dirty="0"/>
              <a:t>ש – </a:t>
            </a:r>
            <a:r>
              <a:rPr lang="en-US" sz="2000" dirty="0"/>
              <a:t>n</a:t>
            </a:r>
            <a:r>
              <a:rPr lang="en-US" sz="2000" baseline="-25000" dirty="0"/>
              <a:t>1</a:t>
            </a:r>
            <a:r>
              <a:rPr lang="en-US" sz="2000" dirty="0"/>
              <a:t> </a:t>
            </a:r>
            <a:r>
              <a:rPr lang="en-US" sz="2000" u="sng" dirty="0"/>
              <a:t>&lt;</a:t>
            </a:r>
            <a:r>
              <a:rPr lang="en-US" sz="2000" dirty="0"/>
              <a:t> 1/c</a:t>
            </a:r>
            <a:r>
              <a:rPr lang="he-IL" sz="2000" dirty="0"/>
              <a:t>. קיבלנו סתירה להנחה ולכן טענה נכונה.</a:t>
            </a:r>
            <a:endParaRPr lang="en-US" sz="2000" dirty="0"/>
          </a:p>
        </p:txBody>
      </p:sp>
    </p:spTree>
    <p:extLst>
      <p:ext uri="{BB962C8B-B14F-4D97-AF65-F5344CB8AC3E}">
        <p14:creationId xmlns:p14="http://schemas.microsoft.com/office/powerpoint/2010/main" val="128593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44A70B-2F97-C18B-19E0-3C289060AD6D}"/>
              </a:ext>
            </a:extLst>
          </p:cNvPr>
          <p:cNvSpPr txBox="1"/>
          <p:nvPr/>
        </p:nvSpPr>
        <p:spPr>
          <a:xfrm>
            <a:off x="2218321" y="949320"/>
            <a:ext cx="8327357" cy="4801314"/>
          </a:xfrm>
          <a:prstGeom prst="rect">
            <a:avLst/>
          </a:prstGeom>
          <a:noFill/>
        </p:spPr>
        <p:txBody>
          <a:bodyPr wrap="square">
            <a:spAutoFit/>
          </a:bodyPr>
          <a:lstStyle/>
          <a:p>
            <a:pPr algn="just"/>
            <a:r>
              <a:rPr lang="he-IL" dirty="0"/>
              <a:t>שיעור גידול של זמן הריצה של אלגוריתם מספק דרך פשוטה לאפיון יעילות האלגוריתם וגם להשוואת ביצועים יחסיים של אלגוריתמים אפשריים שונים לפתרון אותה בעיה.</a:t>
            </a:r>
          </a:p>
          <a:p>
            <a:pPr algn="just"/>
            <a:endParaRPr lang="he-IL" dirty="0"/>
          </a:p>
          <a:p>
            <a:pPr algn="just"/>
            <a:r>
              <a:rPr lang="he-IL" dirty="0"/>
              <a:t>עבור קלטים גדולים דיים, השפעתם של קבועים הכפולים והאיברים מן הסדר הנמוך המופיעים בנוסחה מדויקת לתיאור זמן הריצה, מתגמדת לעומת השפעתו של גודל הקלט עצמו.</a:t>
            </a:r>
          </a:p>
          <a:p>
            <a:pPr algn="just"/>
            <a:endParaRPr lang="he-IL" dirty="0"/>
          </a:p>
          <a:p>
            <a:pPr algn="just"/>
            <a:r>
              <a:rPr lang="he-IL" dirty="0"/>
              <a:t>לחקירת קלטים גדולים מספיק כדי שהגורם המשמעותי היחיד יהיה שיעור הגידול של זמן הריצה. לחקירה כזו, קוראים חקירה היעילות האסימפטוטית של אלגוריתמים.</a:t>
            </a:r>
          </a:p>
          <a:p>
            <a:pPr algn="just"/>
            <a:endParaRPr lang="he-IL" dirty="0"/>
          </a:p>
          <a:p>
            <a:pPr algn="just"/>
            <a:r>
              <a:rPr lang="he-IL" dirty="0"/>
              <a:t>השאלה היא "למה שואף זמן הריצה כשגודל הקלט שואף לאינסוף?" שעור הגידול נקרא לפעמים סדר גודל של זמן הריצה.</a:t>
            </a:r>
          </a:p>
          <a:p>
            <a:pPr algn="just"/>
            <a:endParaRPr lang="he-IL" dirty="0"/>
          </a:p>
          <a:p>
            <a:pPr algn="just"/>
            <a:r>
              <a:rPr lang="he-IL" dirty="0"/>
              <a:t>על מנת שנוכל להשוות אלגוריתמים ולקטלג אותם לפי זמני הריצה נשתמש</a:t>
            </a:r>
            <a:r>
              <a:rPr lang="en-US" dirty="0"/>
              <a:t> </a:t>
            </a:r>
            <a:r>
              <a:rPr lang="he-IL" dirty="0"/>
              <a:t>בסימונים האסימפטוטיים.</a:t>
            </a:r>
          </a:p>
          <a:p>
            <a:pPr marL="285750" indent="-285750" algn="r">
              <a:buFont typeface="Arial" panose="020B0604020202020204" pitchFamily="34" charset="0"/>
              <a:buChar char="•"/>
            </a:pPr>
            <a:r>
              <a:rPr lang="en-US" dirty="0"/>
              <a:t>(Big O) </a:t>
            </a:r>
            <a:r>
              <a:rPr lang="el-GR" dirty="0"/>
              <a:t>Ο</a:t>
            </a:r>
          </a:p>
          <a:p>
            <a:pPr marL="285750" indent="-285750" algn="r">
              <a:buFont typeface="Arial" panose="020B0604020202020204" pitchFamily="34" charset="0"/>
              <a:buChar char="•"/>
            </a:pPr>
            <a:r>
              <a:rPr lang="el-GR" dirty="0"/>
              <a:t>(</a:t>
            </a:r>
            <a:r>
              <a:rPr lang="en-US" dirty="0"/>
              <a:t>Big Omega) </a:t>
            </a:r>
            <a:r>
              <a:rPr lang="el-GR" dirty="0"/>
              <a:t>Ω</a:t>
            </a:r>
          </a:p>
          <a:p>
            <a:pPr marL="285750" indent="-285750" algn="r">
              <a:buFont typeface="Arial" panose="020B0604020202020204" pitchFamily="34" charset="0"/>
              <a:buChar char="•"/>
            </a:pPr>
            <a:r>
              <a:rPr lang="el-GR" dirty="0"/>
              <a:t>(</a:t>
            </a:r>
            <a:r>
              <a:rPr lang="en-US" dirty="0"/>
              <a:t>Big Theta) </a:t>
            </a:r>
            <a:r>
              <a:rPr lang="el-GR" dirty="0"/>
              <a:t>Θ</a:t>
            </a:r>
            <a:endParaRPr lang="en-US" dirty="0"/>
          </a:p>
        </p:txBody>
      </p:sp>
    </p:spTree>
    <p:extLst>
      <p:ext uri="{BB962C8B-B14F-4D97-AF65-F5344CB8AC3E}">
        <p14:creationId xmlns:p14="http://schemas.microsoft.com/office/powerpoint/2010/main" val="142167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9889803" y="432123"/>
            <a:ext cx="1319593" cy="523220"/>
          </a:xfrm>
          <a:prstGeom prst="rect">
            <a:avLst/>
          </a:prstGeom>
        </p:spPr>
        <p:txBody>
          <a:bodyPr wrap="none">
            <a:spAutoFit/>
          </a:bodyPr>
          <a:lstStyle/>
          <a:p>
            <a:r>
              <a:rPr lang="he-IL" sz="2800" dirty="0"/>
              <a:t>שאלה 5</a:t>
            </a:r>
            <a:endParaRPr lang="en-US" sz="2800" dirty="0"/>
          </a:p>
        </p:txBody>
      </p:sp>
      <p:sp>
        <p:nvSpPr>
          <p:cNvPr id="3" name="Rectangle 2"/>
          <p:cNvSpPr/>
          <p:nvPr/>
        </p:nvSpPr>
        <p:spPr>
          <a:xfrm>
            <a:off x="8971502" y="509067"/>
            <a:ext cx="856325" cy="400110"/>
          </a:xfrm>
          <a:prstGeom prst="rect">
            <a:avLst/>
          </a:prstGeom>
        </p:spPr>
        <p:txBody>
          <a:bodyPr wrap="none">
            <a:spAutoFit/>
          </a:bodyPr>
          <a:lstStyle/>
          <a:p>
            <a:r>
              <a:rPr lang="he-IL" sz="2000" dirty="0"/>
              <a:t>טענה: </a:t>
            </a:r>
            <a:endParaRPr lang="en-US" sz="2000" dirty="0"/>
          </a:p>
        </p:txBody>
      </p:sp>
      <p:sp>
        <p:nvSpPr>
          <p:cNvPr id="4" name="Rectangle 3"/>
          <p:cNvSpPr/>
          <p:nvPr/>
        </p:nvSpPr>
        <p:spPr>
          <a:xfrm>
            <a:off x="6178275" y="539845"/>
            <a:ext cx="1462259" cy="369332"/>
          </a:xfrm>
          <a:prstGeom prst="rect">
            <a:avLst/>
          </a:prstGeom>
        </p:spPr>
        <p:txBody>
          <a:bodyPr wrap="none">
            <a:spAutoFit/>
          </a:bodyPr>
          <a:lstStyle/>
          <a:p>
            <a:r>
              <a:rPr lang="he-IL" dirty="0"/>
              <a:t>הוכח או הפרח</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201" y="547176"/>
            <a:ext cx="1133633" cy="362001"/>
          </a:xfrm>
          <a:prstGeom prst="rect">
            <a:avLst/>
          </a:prstGeom>
        </p:spPr>
      </p:pic>
      <p:sp>
        <p:nvSpPr>
          <p:cNvPr id="6" name="Rectangle 5"/>
          <p:cNvSpPr/>
          <p:nvPr/>
        </p:nvSpPr>
        <p:spPr>
          <a:xfrm>
            <a:off x="3558491" y="1704172"/>
            <a:ext cx="7140096" cy="400110"/>
          </a:xfrm>
          <a:prstGeom prst="rect">
            <a:avLst/>
          </a:prstGeom>
        </p:spPr>
        <p:txBody>
          <a:bodyPr wrap="none">
            <a:spAutoFit/>
          </a:bodyPr>
          <a:lstStyle/>
          <a:p>
            <a:r>
              <a:rPr lang="he-IL" sz="2000" dirty="0"/>
              <a:t>נניח בשלילה ש- </a:t>
            </a:r>
            <a:r>
              <a:rPr lang="en-US" sz="2000" dirty="0"/>
              <a:t>½*n</a:t>
            </a:r>
            <a:r>
              <a:rPr lang="en-US" sz="2000" baseline="30000" dirty="0"/>
              <a:t>2</a:t>
            </a:r>
            <a:r>
              <a:rPr lang="en-US" sz="2000" dirty="0"/>
              <a:t> = </a:t>
            </a:r>
            <a:r>
              <a:rPr lang="en-US" altLang="he-IL" sz="2000" kern="0" dirty="0">
                <a:solidFill>
                  <a:srgbClr val="000000"/>
                </a:solidFill>
                <a:latin typeface="Arial"/>
                <a:cs typeface="Arial"/>
              </a:rPr>
              <a:t>O</a:t>
            </a:r>
            <a:r>
              <a:rPr lang="en-US" sz="2000" dirty="0"/>
              <a:t>(n)</a:t>
            </a:r>
            <a:r>
              <a:rPr lang="he-IL" sz="2000" dirty="0"/>
              <a:t>, אז קיימים קבועים </a:t>
            </a:r>
            <a:r>
              <a:rPr lang="en-US" sz="2000" dirty="0"/>
              <a:t>c &gt; 0</a:t>
            </a:r>
            <a:r>
              <a:rPr lang="he-IL" sz="2000" dirty="0"/>
              <a:t>, </a:t>
            </a:r>
            <a:r>
              <a:rPr lang="en-US" sz="2000" dirty="0"/>
              <a:t>n</a:t>
            </a:r>
            <a:r>
              <a:rPr lang="en-US" sz="2000" baseline="-25000" dirty="0"/>
              <a:t>0</a:t>
            </a:r>
            <a:r>
              <a:rPr lang="en-US" sz="2000" dirty="0"/>
              <a:t> </a:t>
            </a:r>
            <a:r>
              <a:rPr lang="el-GR" sz="2000" dirty="0"/>
              <a:t>ϵ</a:t>
            </a:r>
            <a:r>
              <a:rPr lang="en-US" sz="2000" dirty="0"/>
              <a:t> N</a:t>
            </a:r>
            <a:r>
              <a:rPr lang="he-IL" sz="2000" dirty="0"/>
              <a:t> כך ש: </a:t>
            </a:r>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1391" y="2513072"/>
            <a:ext cx="4001058" cy="504895"/>
          </a:xfrm>
          <a:prstGeom prst="rect">
            <a:avLst/>
          </a:prstGeom>
        </p:spPr>
      </p:pic>
      <p:sp>
        <p:nvSpPr>
          <p:cNvPr id="8" name="Rectangle 7"/>
          <p:cNvSpPr/>
          <p:nvPr/>
        </p:nvSpPr>
        <p:spPr>
          <a:xfrm>
            <a:off x="949304" y="3502274"/>
            <a:ext cx="10068461" cy="707886"/>
          </a:xfrm>
          <a:prstGeom prst="rect">
            <a:avLst/>
          </a:prstGeom>
        </p:spPr>
        <p:txBody>
          <a:bodyPr wrap="none">
            <a:spAutoFit/>
          </a:bodyPr>
          <a:lstStyle/>
          <a:p>
            <a:pPr algn="just"/>
            <a:r>
              <a:rPr lang="he-IL" sz="2000" dirty="0"/>
              <a:t>ידוע כי כל </a:t>
            </a:r>
            <a:r>
              <a:rPr lang="en-US" sz="2000" dirty="0"/>
              <a:t>n &gt; n</a:t>
            </a:r>
            <a:r>
              <a:rPr lang="en-US" sz="2000" baseline="-25000" dirty="0"/>
              <a:t>0</a:t>
            </a:r>
            <a:r>
              <a:rPr lang="he-IL" sz="2000" dirty="0"/>
              <a:t>. נבחר מספר טבעי </a:t>
            </a:r>
            <a:r>
              <a:rPr lang="en-US" sz="2000" dirty="0"/>
              <a:t>n</a:t>
            </a:r>
            <a:r>
              <a:rPr lang="en-US" sz="2000" baseline="-25000" dirty="0"/>
              <a:t>1</a:t>
            </a:r>
            <a:r>
              <a:rPr lang="he-IL" sz="2000" dirty="0"/>
              <a:t> שמקיים </a:t>
            </a:r>
            <a:r>
              <a:rPr lang="en-US" sz="2000" dirty="0"/>
              <a:t>n1 &gt; max (n</a:t>
            </a:r>
            <a:r>
              <a:rPr lang="en-US" sz="2000" baseline="-25000" dirty="0"/>
              <a:t>0</a:t>
            </a:r>
            <a:r>
              <a:rPr lang="en-US" sz="2000" dirty="0"/>
              <a:t>,2c)</a:t>
            </a:r>
            <a:r>
              <a:rPr lang="he-IL" sz="2000" dirty="0"/>
              <a:t>. קיבלנו כי </a:t>
            </a:r>
            <a:r>
              <a:rPr lang="en-US" sz="2000" dirty="0"/>
              <a:t>n</a:t>
            </a:r>
            <a:r>
              <a:rPr lang="en-US" sz="2000" baseline="-25000" dirty="0"/>
              <a:t>1</a:t>
            </a:r>
            <a:r>
              <a:rPr lang="en-US" sz="2000" dirty="0"/>
              <a:t> &gt; 2c</a:t>
            </a:r>
            <a:r>
              <a:rPr lang="he-IL" sz="2000" dirty="0"/>
              <a:t>. איך מ - # נובע</a:t>
            </a:r>
          </a:p>
          <a:p>
            <a:pPr algn="just"/>
            <a:r>
              <a:rPr lang="he-IL" sz="2000" dirty="0"/>
              <a:t>ש – </a:t>
            </a:r>
            <a:r>
              <a:rPr lang="en-US" sz="2000" dirty="0"/>
              <a:t>n</a:t>
            </a:r>
            <a:r>
              <a:rPr lang="en-US" sz="2000" baseline="-25000" dirty="0"/>
              <a:t>1</a:t>
            </a:r>
            <a:r>
              <a:rPr lang="en-US" sz="2000" dirty="0"/>
              <a:t> </a:t>
            </a:r>
            <a:r>
              <a:rPr lang="en-US" sz="2000" u="sng" dirty="0"/>
              <a:t>&lt;</a:t>
            </a:r>
            <a:r>
              <a:rPr lang="en-US" sz="2000" dirty="0"/>
              <a:t> 2c</a:t>
            </a:r>
            <a:r>
              <a:rPr lang="he-IL" sz="2000" dirty="0"/>
              <a:t>. קיבלנו סתירה להנחה ולכן טענה נכונה.</a:t>
            </a:r>
            <a:endParaRPr lang="en-US" sz="2000" dirty="0"/>
          </a:p>
        </p:txBody>
      </p:sp>
      <p:sp>
        <p:nvSpPr>
          <p:cNvPr id="9" name="Rectangle 8"/>
          <p:cNvSpPr/>
          <p:nvPr/>
        </p:nvSpPr>
        <p:spPr>
          <a:xfrm>
            <a:off x="9606712" y="1050508"/>
            <a:ext cx="942887" cy="461665"/>
          </a:xfrm>
          <a:prstGeom prst="rect">
            <a:avLst/>
          </a:prstGeom>
        </p:spPr>
        <p:txBody>
          <a:bodyPr wrap="none">
            <a:spAutoFit/>
          </a:bodyPr>
          <a:lstStyle/>
          <a:p>
            <a:r>
              <a:rPr lang="he-IL" sz="2400" dirty="0"/>
              <a:t>פתרון:</a:t>
            </a:r>
            <a:endParaRPr lang="en-US" sz="2400" dirty="0"/>
          </a:p>
        </p:txBody>
      </p:sp>
    </p:spTree>
    <p:extLst>
      <p:ext uri="{BB962C8B-B14F-4D97-AF65-F5344CB8AC3E}">
        <p14:creationId xmlns:p14="http://schemas.microsoft.com/office/powerpoint/2010/main" val="277755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A3E0366-D532-C163-0869-DFAC80AC3947}"/>
              </a:ext>
            </a:extLst>
          </p:cNvPr>
          <p:cNvSpPr txBox="1"/>
          <p:nvPr/>
        </p:nvSpPr>
        <p:spPr>
          <a:xfrm>
            <a:off x="4731330" y="388336"/>
            <a:ext cx="6840760" cy="461665"/>
          </a:xfrm>
          <a:prstGeom prst="rect">
            <a:avLst/>
          </a:prstGeom>
          <a:noFill/>
        </p:spPr>
        <p:txBody>
          <a:bodyPr wrap="square" rtlCol="1">
            <a:spAutoFit/>
          </a:bodyPr>
          <a:lstStyle/>
          <a:p>
            <a:pPr fontAlgn="base">
              <a:spcBef>
                <a:spcPct val="0"/>
              </a:spcBef>
              <a:spcAft>
                <a:spcPct val="0"/>
              </a:spcAft>
            </a:pPr>
            <a:r>
              <a:rPr lang="he-IL" sz="2400" b="1" u="sng" dirty="0">
                <a:solidFill>
                  <a:srgbClr val="000000"/>
                </a:solidFill>
                <a:latin typeface="Arial" panose="020B0604020202020204" pitchFamily="34" charset="0"/>
              </a:rPr>
              <a:t>שאלה 6 (מבחן 2018, סמסטר א', מועד ב')</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D4CB8EE-7F41-271F-6B32-737EEB334C01}"/>
                  </a:ext>
                </a:extLst>
              </p:cNvPr>
              <p:cNvSpPr txBox="1"/>
              <p:nvPr/>
            </p:nvSpPr>
            <p:spPr>
              <a:xfrm>
                <a:off x="1955540" y="1278395"/>
                <a:ext cx="8280920" cy="475900"/>
              </a:xfrm>
              <a:prstGeom prst="rect">
                <a:avLst/>
              </a:prstGeom>
              <a:noFill/>
            </p:spPr>
            <p:txBody>
              <a:bodyPr wrap="square" rtlCol="0">
                <a:spAutoFit/>
              </a:bodyPr>
              <a:lstStyle/>
              <a:p>
                <a:pPr marL="46355" indent="-6350" fontAlgn="base">
                  <a:lnSpc>
                    <a:spcPct val="110000"/>
                  </a:lnSpc>
                  <a:spcBef>
                    <a:spcPct val="0"/>
                  </a:spcBef>
                  <a:spcAft>
                    <a:spcPts val="1025"/>
                  </a:spcAft>
                </a:pPr>
                <a:r>
                  <a:rPr lang="he-IL" sz="2400" b="1" dirty="0">
                    <a:solidFill>
                      <a:srgbClr val="C00000"/>
                    </a:solidFill>
                    <a:ea typeface="Arial" panose="020B0604020202020204" pitchFamily="34" charset="0"/>
                  </a:rPr>
                  <a:t>טענה: </a:t>
                </a:r>
                <a14:m>
                  <m:oMath xmlns:m="http://schemas.openxmlformats.org/officeDocument/2006/math">
                    <m:r>
                      <a:rPr lang="en-US" sz="2400" b="1" i="1">
                        <a:solidFill>
                          <a:srgbClr val="C00000"/>
                        </a:solidFill>
                        <a:latin typeface="Cambria Math" panose="02040503050406030204" pitchFamily="18" charset="0"/>
                        <a:ea typeface="Arial" panose="020B0604020202020204" pitchFamily="34" charset="0"/>
                      </a:rPr>
                      <m:t>𝟑</m:t>
                    </m:r>
                    <m:r>
                      <a:rPr lang="en-US" sz="2400" b="1" i="1">
                        <a:solidFill>
                          <a:srgbClr val="C00000"/>
                        </a:solidFill>
                        <a:latin typeface="Cambria Math" panose="02040503050406030204" pitchFamily="18" charset="0"/>
                        <a:ea typeface="Arial" panose="020B0604020202020204" pitchFamily="34" charset="0"/>
                      </a:rPr>
                      <m:t>𝒏</m:t>
                    </m:r>
                    <m:r>
                      <a:rPr lang="en-US" sz="2400" b="1" i="1">
                        <a:solidFill>
                          <a:srgbClr val="C00000"/>
                        </a:solidFill>
                        <a:latin typeface="Cambria Math" panose="02040503050406030204" pitchFamily="18" charset="0"/>
                        <a:ea typeface="Arial" panose="020B0604020202020204" pitchFamily="34" charset="0"/>
                      </a:rPr>
                      <m:t>×</m:t>
                    </m:r>
                    <m:func>
                      <m:funcPr>
                        <m:ctrlPr>
                          <a:rPr lang="en-GB" sz="2400" b="1" i="1">
                            <a:solidFill>
                              <a:srgbClr val="C00000"/>
                            </a:solidFill>
                            <a:latin typeface="Cambria Math" panose="02040503050406030204" pitchFamily="18" charset="0"/>
                            <a:ea typeface="Arial" panose="020B0604020202020204" pitchFamily="34" charset="0"/>
                          </a:rPr>
                        </m:ctrlPr>
                      </m:funcPr>
                      <m:fName>
                        <m:r>
                          <a:rPr lang="en-US" sz="2400" b="1" i="1">
                            <a:solidFill>
                              <a:srgbClr val="C00000"/>
                            </a:solidFill>
                            <a:latin typeface="Cambria Math" panose="02040503050406030204" pitchFamily="18" charset="0"/>
                            <a:ea typeface="Arial" panose="020B0604020202020204" pitchFamily="34" charset="0"/>
                          </a:rPr>
                          <m:t>𝒍𝒐𝒈</m:t>
                        </m:r>
                      </m:fName>
                      <m:e>
                        <m:d>
                          <m:dPr>
                            <m:ctrlPr>
                              <a:rPr lang="en-GB" sz="2400" b="1" i="1">
                                <a:solidFill>
                                  <a:srgbClr val="C00000"/>
                                </a:solidFill>
                                <a:latin typeface="Cambria Math" panose="02040503050406030204" pitchFamily="18" charset="0"/>
                                <a:ea typeface="Arial" panose="020B0604020202020204" pitchFamily="34" charset="0"/>
                              </a:rPr>
                            </m:ctrlPr>
                          </m:dPr>
                          <m:e>
                            <m:r>
                              <a:rPr lang="en-US" sz="2400" b="1" i="1">
                                <a:solidFill>
                                  <a:srgbClr val="C00000"/>
                                </a:solidFill>
                                <a:latin typeface="Cambria Math" panose="02040503050406030204" pitchFamily="18" charset="0"/>
                                <a:ea typeface="Arial" panose="020B0604020202020204" pitchFamily="34" charset="0"/>
                              </a:rPr>
                              <m:t>𝒏</m:t>
                            </m:r>
                          </m:e>
                        </m:d>
                      </m:e>
                    </m:func>
                    <m:r>
                      <a:rPr lang="en-US" sz="2400" b="1" i="1">
                        <a:solidFill>
                          <a:srgbClr val="C00000"/>
                        </a:solidFill>
                        <a:latin typeface="Cambria Math" panose="02040503050406030204" pitchFamily="18" charset="0"/>
                        <a:ea typeface="Arial" panose="020B0604020202020204" pitchFamily="34" charset="0"/>
                      </a:rPr>
                      <m:t>+</m:t>
                    </m:r>
                    <m:r>
                      <a:rPr lang="en-US" sz="2400" b="1" i="1">
                        <a:solidFill>
                          <a:srgbClr val="C00000"/>
                        </a:solidFill>
                        <a:latin typeface="Cambria Math" panose="02040503050406030204" pitchFamily="18" charset="0"/>
                        <a:ea typeface="Arial" panose="020B0604020202020204" pitchFamily="34" charset="0"/>
                      </a:rPr>
                      <m:t>𝟐</m:t>
                    </m:r>
                    <m:r>
                      <a:rPr lang="en-US" sz="2400" b="1" i="1">
                        <a:solidFill>
                          <a:srgbClr val="C00000"/>
                        </a:solidFill>
                        <a:latin typeface="Cambria Math" panose="02040503050406030204" pitchFamily="18" charset="0"/>
                        <a:ea typeface="Arial" panose="020B0604020202020204" pitchFamily="34" charset="0"/>
                      </a:rPr>
                      <m:t>𝒏</m:t>
                    </m:r>
                    <m:r>
                      <a:rPr lang="en-US" sz="2400" b="1" i="1">
                        <a:solidFill>
                          <a:srgbClr val="C00000"/>
                        </a:solidFill>
                        <a:latin typeface="Cambria Math" panose="02040503050406030204" pitchFamily="18" charset="0"/>
                        <a:ea typeface="Arial" panose="020B0604020202020204" pitchFamily="34" charset="0"/>
                      </a:rPr>
                      <m:t>=</m:t>
                    </m:r>
                    <m:r>
                      <a:rPr lang="en-US" sz="2400" b="1" i="1">
                        <a:solidFill>
                          <a:srgbClr val="C00000"/>
                        </a:solidFill>
                        <a:latin typeface="Cambria Math" panose="02040503050406030204" pitchFamily="18" charset="0"/>
                        <a:ea typeface="Arial" panose="020B0604020202020204" pitchFamily="34" charset="0"/>
                      </a:rPr>
                      <m:t>𝜴</m:t>
                    </m:r>
                    <m:d>
                      <m:dPr>
                        <m:ctrlPr>
                          <a:rPr lang="en-GB" sz="2400" b="1" i="1">
                            <a:solidFill>
                              <a:srgbClr val="C00000"/>
                            </a:solidFill>
                            <a:latin typeface="Cambria Math" panose="02040503050406030204" pitchFamily="18" charset="0"/>
                            <a:ea typeface="Arial" panose="020B0604020202020204" pitchFamily="34" charset="0"/>
                          </a:rPr>
                        </m:ctrlPr>
                      </m:dPr>
                      <m:e>
                        <m:r>
                          <a:rPr lang="en-US" sz="2400" b="1" i="1">
                            <a:solidFill>
                              <a:srgbClr val="C00000"/>
                            </a:solidFill>
                            <a:latin typeface="Cambria Math" panose="02040503050406030204" pitchFamily="18" charset="0"/>
                            <a:ea typeface="Arial" panose="020B0604020202020204" pitchFamily="34" charset="0"/>
                          </a:rPr>
                          <m:t>𝒏</m:t>
                        </m:r>
                        <m:r>
                          <a:rPr lang="en-US" sz="2400" b="1" i="1">
                            <a:solidFill>
                              <a:srgbClr val="C00000"/>
                            </a:solidFill>
                            <a:latin typeface="Cambria Math" panose="02040503050406030204" pitchFamily="18" charset="0"/>
                            <a:ea typeface="Arial" panose="020B0604020202020204" pitchFamily="34" charset="0"/>
                          </a:rPr>
                          <m:t>×</m:t>
                        </m:r>
                        <m:func>
                          <m:funcPr>
                            <m:ctrlPr>
                              <a:rPr lang="en-GB" sz="2400" b="1" i="1">
                                <a:solidFill>
                                  <a:srgbClr val="C00000"/>
                                </a:solidFill>
                                <a:latin typeface="Cambria Math" panose="02040503050406030204" pitchFamily="18" charset="0"/>
                                <a:ea typeface="Arial" panose="020B0604020202020204" pitchFamily="34" charset="0"/>
                              </a:rPr>
                            </m:ctrlPr>
                          </m:funcPr>
                          <m:fName>
                            <m:r>
                              <a:rPr lang="en-US" sz="2400" b="1" i="1">
                                <a:solidFill>
                                  <a:srgbClr val="C00000"/>
                                </a:solidFill>
                                <a:latin typeface="Cambria Math" panose="02040503050406030204" pitchFamily="18" charset="0"/>
                                <a:ea typeface="Arial" panose="020B0604020202020204" pitchFamily="34" charset="0"/>
                              </a:rPr>
                              <m:t>𝒍𝒐𝒈</m:t>
                            </m:r>
                          </m:fName>
                          <m:e>
                            <m:d>
                              <m:dPr>
                                <m:ctrlPr>
                                  <a:rPr lang="en-GB" sz="2400" b="1" i="1">
                                    <a:solidFill>
                                      <a:srgbClr val="C00000"/>
                                    </a:solidFill>
                                    <a:latin typeface="Cambria Math" panose="02040503050406030204" pitchFamily="18" charset="0"/>
                                    <a:ea typeface="Arial" panose="020B0604020202020204" pitchFamily="34" charset="0"/>
                                  </a:rPr>
                                </m:ctrlPr>
                              </m:dPr>
                              <m:e>
                                <m:r>
                                  <a:rPr lang="en-US" sz="2400" b="1" i="1">
                                    <a:solidFill>
                                      <a:srgbClr val="C00000"/>
                                    </a:solidFill>
                                    <a:latin typeface="Cambria Math" panose="02040503050406030204" pitchFamily="18" charset="0"/>
                                    <a:ea typeface="Arial" panose="020B0604020202020204" pitchFamily="34" charset="0"/>
                                  </a:rPr>
                                  <m:t>𝒏</m:t>
                                </m:r>
                              </m:e>
                            </m:d>
                          </m:e>
                        </m:func>
                      </m:e>
                    </m:d>
                  </m:oMath>
                </a14:m>
                <a:r>
                  <a:rPr lang="en-US" sz="2400" b="1" dirty="0">
                    <a:solidFill>
                      <a:srgbClr val="C00000"/>
                    </a:solidFill>
                    <a:latin typeface="Arial" panose="020B0604020202020204" pitchFamily="34" charset="0"/>
                    <a:ea typeface="Arial" panose="020B0604020202020204" pitchFamily="34" charset="0"/>
                    <a:cs typeface="Arial" panose="020B0604020202020204" pitchFamily="34" charset="0"/>
                  </a:rPr>
                  <a:t> </a:t>
                </a:r>
                <a:r>
                  <a:rPr lang="he-IL" sz="2400" b="1" dirty="0">
                    <a:solidFill>
                      <a:srgbClr val="C00000"/>
                    </a:solidFill>
                    <a:latin typeface="Arial" panose="020B0604020202020204" pitchFamily="34" charset="0"/>
                    <a:ea typeface="Arial" panose="020B0604020202020204" pitchFamily="34" charset="0"/>
                  </a:rPr>
                  <a:t>  </a:t>
                </a:r>
                <a:r>
                  <a:rPr lang="he-IL" sz="2400" b="1" dirty="0">
                    <a:solidFill>
                      <a:srgbClr val="C00000"/>
                    </a:solidFill>
                    <a:ea typeface="Arial" panose="020B0604020202020204" pitchFamily="34" charset="0"/>
                  </a:rPr>
                  <a:t>הוכיחו או הפריכו.</a:t>
                </a:r>
                <a:endParaRPr lang="en-GB" sz="2400" b="1" dirty="0">
                  <a:solidFill>
                    <a:srgbClr val="C00000"/>
                  </a:solidFill>
                  <a:ea typeface="Calibri" panose="020F0502020204030204" pitchFamily="34" charset="0"/>
                  <a:cs typeface="Arial" panose="020B0604020202020204" pitchFamily="34" charset="0"/>
                </a:endParaRPr>
              </a:p>
            </p:txBody>
          </p:sp>
        </mc:Choice>
        <mc:Fallback>
          <p:sp>
            <p:nvSpPr>
              <p:cNvPr id="16" name="TextBox 15">
                <a:extLst>
                  <a:ext uri="{FF2B5EF4-FFF2-40B4-BE49-F238E27FC236}">
                    <a16:creationId xmlns:a16="http://schemas.microsoft.com/office/drawing/2014/main" id="{1D4CB8EE-7F41-271F-6B32-737EEB334C01}"/>
                  </a:ext>
                </a:extLst>
              </p:cNvPr>
              <p:cNvSpPr txBox="1">
                <a:spLocks noRot="1" noChangeAspect="1" noMove="1" noResize="1" noEditPoints="1" noAdjustHandles="1" noChangeArrowheads="1" noChangeShapeType="1" noTextEdit="1"/>
              </p:cNvSpPr>
              <p:nvPr/>
            </p:nvSpPr>
            <p:spPr>
              <a:xfrm>
                <a:off x="1955540" y="1278395"/>
                <a:ext cx="8280920" cy="475900"/>
              </a:xfrm>
              <a:prstGeom prst="rect">
                <a:avLst/>
              </a:prstGeom>
              <a:blipFill>
                <a:blip r:embed="rId3"/>
                <a:stretch>
                  <a:fillRect t="-7692" r="-767" b="-23077"/>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32458B8-FA6A-5BAC-C343-632668BDE59A}"/>
                  </a:ext>
                </a:extLst>
              </p:cNvPr>
              <p:cNvSpPr txBox="1"/>
              <p:nvPr/>
            </p:nvSpPr>
            <p:spPr>
              <a:xfrm>
                <a:off x="1508820" y="2182689"/>
                <a:ext cx="8496944" cy="3813544"/>
              </a:xfrm>
              <a:prstGeom prst="rect">
                <a:avLst/>
              </a:prstGeom>
              <a:noFill/>
            </p:spPr>
            <p:txBody>
              <a:bodyPr wrap="square" rtlCol="0">
                <a:spAutoFit/>
              </a:bodyPr>
              <a:lstStyle/>
              <a:p>
                <a:pPr marL="228600" fontAlgn="base">
                  <a:lnSpc>
                    <a:spcPct val="107000"/>
                  </a:lnSpc>
                  <a:spcBef>
                    <a:spcPts val="600"/>
                  </a:spcBef>
                  <a:spcAft>
                    <a:spcPts val="800"/>
                  </a:spcAft>
                </a:pPr>
                <a:r>
                  <a:rPr lang="he-IL" sz="2400" dirty="0">
                    <a:solidFill>
                      <a:srgbClr val="000000"/>
                    </a:solidFill>
                    <a:ea typeface="Calibri" panose="020F0502020204030204" pitchFamily="34" charset="0"/>
                  </a:rPr>
                  <a:t>לפי ההגדרה של סימון </a:t>
                </a:r>
                <a14:m>
                  <m:oMath xmlns:m="http://schemas.openxmlformats.org/officeDocument/2006/math">
                    <m:r>
                      <a:rPr lang="en-US" sz="2400" i="1">
                        <a:solidFill>
                          <a:srgbClr val="000000"/>
                        </a:solidFill>
                        <a:latin typeface="Cambria Math" panose="02040503050406030204" pitchFamily="18" charset="0"/>
                        <a:ea typeface="Calibri" panose="020F0502020204030204" pitchFamily="34" charset="0"/>
                      </a:rPr>
                      <m:t>𝛺</m:t>
                    </m:r>
                  </m:oMath>
                </a14:m>
                <a:r>
                  <a:rPr lang="he-IL" sz="2400" dirty="0">
                    <a:solidFill>
                      <a:srgbClr val="000000"/>
                    </a:solidFill>
                    <a:ea typeface="Calibri" panose="020F0502020204030204" pitchFamily="34" charset="0"/>
                  </a:rPr>
                  <a:t> יש להראות כי קיימים קבועים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c &gt; 0</a:t>
                </a:r>
                <a:r>
                  <a:rPr lang="he-IL" sz="2400" dirty="0">
                    <a:solidFill>
                      <a:srgbClr val="000000"/>
                    </a:solidFill>
                    <a:ea typeface="Calibri" panose="020F0502020204030204" pitchFamily="34" charset="0"/>
                  </a:rPr>
                  <a:t> ו-</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n</a:t>
                </a:r>
                <a:r>
                  <a:rPr lang="en-US" sz="2400" baseline="-25000" dirty="0">
                    <a:solidFill>
                      <a:srgbClr val="000000"/>
                    </a:solidFill>
                    <a:latin typeface="Arial" panose="020B0604020202020204" pitchFamily="34" charset="0"/>
                    <a:ea typeface="Calibri" panose="020F0502020204030204" pitchFamily="34" charset="0"/>
                    <a:cs typeface="Arial" panose="020B0604020202020204" pitchFamily="34" charset="0"/>
                  </a:rPr>
                  <a:t>0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&gt; 0</a:t>
                </a:r>
                <a:r>
                  <a:rPr lang="he-IL" sz="2400" dirty="0">
                    <a:solidFill>
                      <a:srgbClr val="000000"/>
                    </a:solidFill>
                    <a:ea typeface="Calibri" panose="020F0502020204030204" pitchFamily="34" charset="0"/>
                  </a:rPr>
                  <a:t> כך שלכל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n ≥ n</a:t>
                </a:r>
                <a:r>
                  <a:rPr lang="en-US" sz="2400" baseline="-25000" dirty="0">
                    <a:solidFill>
                      <a:srgbClr val="000000"/>
                    </a:solidFill>
                    <a:latin typeface="Arial" panose="020B0604020202020204" pitchFamily="34" charset="0"/>
                    <a:ea typeface="Calibri" panose="020F0502020204030204" pitchFamily="34" charset="0"/>
                    <a:cs typeface="Arial" panose="020B0604020202020204" pitchFamily="34" charset="0"/>
                  </a:rPr>
                  <a:t>0 </a:t>
                </a:r>
                <a:r>
                  <a:rPr lang="he-IL" sz="2400" dirty="0">
                    <a:solidFill>
                      <a:srgbClr val="000000"/>
                    </a:solidFill>
                    <a:ea typeface="Calibri" panose="020F0502020204030204" pitchFamily="34" charset="0"/>
                  </a:rPr>
                  <a:t>מתקיים אי שוויון </a:t>
                </a:r>
                <a14:m>
                  <m:oMath xmlns:m="http://schemas.openxmlformats.org/officeDocument/2006/math">
                    <m:r>
                      <a:rPr lang="en-US" sz="2400" i="1">
                        <a:solidFill>
                          <a:srgbClr val="000000"/>
                        </a:solidFill>
                        <a:latin typeface="Cambria Math" panose="02040503050406030204" pitchFamily="18" charset="0"/>
                        <a:ea typeface="Calibri" panose="020F0502020204030204" pitchFamily="34" charset="0"/>
                      </a:rPr>
                      <m:t>0≤</m:t>
                    </m:r>
                    <m:r>
                      <a:rPr lang="en-US" sz="2400" i="1">
                        <a:solidFill>
                          <a:srgbClr val="000000"/>
                        </a:solidFill>
                        <a:latin typeface="Cambria Math" panose="02040503050406030204" pitchFamily="18" charset="0"/>
                        <a:ea typeface="Calibri" panose="020F0502020204030204" pitchFamily="34" charset="0"/>
                      </a:rPr>
                      <m:t>𝑐𝑛𝑙𝑜𝑔𝑛</m:t>
                    </m:r>
                    <m:r>
                      <a:rPr lang="en-US" sz="2400" i="1">
                        <a:solidFill>
                          <a:srgbClr val="000000"/>
                        </a:solidFill>
                        <a:latin typeface="Cambria Math" panose="02040503050406030204" pitchFamily="18" charset="0"/>
                        <a:ea typeface="Calibri" panose="020F0502020204030204" pitchFamily="34" charset="0"/>
                      </a:rPr>
                      <m:t>≤</m:t>
                    </m:r>
                    <m:r>
                      <a:rPr lang="en-US" sz="2400">
                        <a:solidFill>
                          <a:srgbClr val="000000"/>
                        </a:solidFill>
                        <a:latin typeface="Cambria Math" panose="02040503050406030204" pitchFamily="18" charset="0"/>
                        <a:ea typeface="Calibri" panose="020F0502020204030204" pitchFamily="34" charset="0"/>
                      </a:rPr>
                      <m:t>3</m:t>
                    </m:r>
                    <m:r>
                      <a:rPr lang="en-US" sz="2400" i="1">
                        <a:solidFill>
                          <a:srgbClr val="000000"/>
                        </a:solidFill>
                        <a:latin typeface="Cambria Math" panose="02040503050406030204" pitchFamily="18" charset="0"/>
                        <a:ea typeface="Calibri" panose="020F0502020204030204" pitchFamily="34" charset="0"/>
                      </a:rPr>
                      <m:t>𝑛</m:t>
                    </m:r>
                    <m:r>
                      <a:rPr lang="en-US" sz="2400">
                        <a:solidFill>
                          <a:srgbClr val="000000"/>
                        </a:solidFill>
                        <a:latin typeface="Cambria Math" panose="02040503050406030204" pitchFamily="18" charset="0"/>
                        <a:ea typeface="Calibri" panose="020F0502020204030204" pitchFamily="34" charset="0"/>
                      </a:rPr>
                      <m:t>⋅</m:t>
                    </m:r>
                    <m:func>
                      <m:funcPr>
                        <m:ctrlPr>
                          <a:rPr lang="en-GB" sz="2400" i="1">
                            <a:solidFill>
                              <a:srgbClr val="000000"/>
                            </a:solidFill>
                            <a:latin typeface="Cambria Math" panose="02040503050406030204" pitchFamily="18" charset="0"/>
                            <a:ea typeface="Calibri" panose="020F0502020204030204" pitchFamily="34" charset="0"/>
                          </a:rPr>
                        </m:ctrlPr>
                      </m:funcPr>
                      <m:fName>
                        <m:r>
                          <m:rPr>
                            <m:sty m:val="p"/>
                          </m:rPr>
                          <a:rPr lang="en-US" sz="2400">
                            <a:solidFill>
                              <a:srgbClr val="000000"/>
                            </a:solidFill>
                            <a:latin typeface="Cambria Math" panose="02040503050406030204" pitchFamily="18" charset="0"/>
                            <a:ea typeface="Calibri" panose="020F0502020204030204" pitchFamily="34" charset="0"/>
                          </a:rPr>
                          <m:t>log</m:t>
                        </m:r>
                      </m:fName>
                      <m:e>
                        <m:r>
                          <a:rPr lang="en-US" sz="2400" i="1">
                            <a:solidFill>
                              <a:srgbClr val="000000"/>
                            </a:solidFill>
                            <a:latin typeface="Cambria Math" panose="02040503050406030204" pitchFamily="18" charset="0"/>
                            <a:ea typeface="Calibri" panose="020F0502020204030204" pitchFamily="34" charset="0"/>
                          </a:rPr>
                          <m:t>𝑛</m:t>
                        </m:r>
                      </m:e>
                    </m:func>
                    <m:r>
                      <a:rPr lang="en-US" sz="2400">
                        <a:solidFill>
                          <a:srgbClr val="000000"/>
                        </a:solidFill>
                        <a:latin typeface="Cambria Math" panose="02040503050406030204" pitchFamily="18" charset="0"/>
                        <a:ea typeface="Calibri" panose="020F0502020204030204" pitchFamily="34" charset="0"/>
                      </a:rPr>
                      <m:t>+2</m:t>
                    </m:r>
                    <m:r>
                      <a:rPr lang="en-US" sz="2400" i="1">
                        <a:solidFill>
                          <a:srgbClr val="000000"/>
                        </a:solidFill>
                        <a:latin typeface="Cambria Math" panose="02040503050406030204" pitchFamily="18" charset="0"/>
                        <a:ea typeface="Calibri" panose="020F0502020204030204" pitchFamily="34" charset="0"/>
                      </a:rPr>
                      <m:t>𝑛</m:t>
                    </m:r>
                  </m:oMath>
                </a14:m>
                <a:r>
                  <a:rPr lang="he-IL" sz="2400" dirty="0">
                    <a:solidFill>
                      <a:srgbClr val="000000"/>
                    </a:solidFill>
                    <a:ea typeface="Calibri" panose="020F0502020204030204" pitchFamily="34" charset="0"/>
                  </a:rPr>
                  <a:t>.</a:t>
                </a:r>
              </a:p>
              <a:p>
                <a:pPr marL="228600" fontAlgn="base">
                  <a:lnSpc>
                    <a:spcPct val="107000"/>
                  </a:lnSpc>
                  <a:spcBef>
                    <a:spcPts val="600"/>
                  </a:spcBef>
                  <a:spcAft>
                    <a:spcPts val="800"/>
                  </a:spcAft>
                </a:pPr>
                <a:endParaRPr lang="en-GB" sz="2400" dirty="0">
                  <a:solidFill>
                    <a:srgbClr val="000000"/>
                  </a:solidFill>
                  <a:ea typeface="Calibri" panose="020F0502020204030204" pitchFamily="34" charset="0"/>
                  <a:cs typeface="Arial" panose="020B0604020202020204" pitchFamily="34" charset="0"/>
                </a:endParaRPr>
              </a:p>
              <a:p>
                <a:pPr marL="228600" fontAlgn="base">
                  <a:lnSpc>
                    <a:spcPct val="107000"/>
                  </a:lnSpc>
                  <a:spcBef>
                    <a:spcPts val="600"/>
                  </a:spcBef>
                  <a:spcAft>
                    <a:spcPts val="800"/>
                  </a:spcAft>
                </a:pPr>
                <a14:m>
                  <m:oMathPara xmlns:m="http://schemas.openxmlformats.org/officeDocument/2006/math">
                    <m:oMathParaPr>
                      <m:jc m:val="centerGroup"/>
                    </m:oMathParaPr>
                    <m:oMath xmlns:m="http://schemas.openxmlformats.org/officeDocument/2006/math">
                      <m:r>
                        <a:rPr lang="en-US" sz="2400" i="1">
                          <a:solidFill>
                            <a:srgbClr val="000000"/>
                          </a:solidFill>
                          <a:latin typeface="Cambria Math" panose="02040503050406030204" pitchFamily="18" charset="0"/>
                          <a:ea typeface="Calibri" panose="020F0502020204030204" pitchFamily="34" charset="0"/>
                        </a:rPr>
                        <m:t>0≤</m:t>
                      </m:r>
                      <m:r>
                        <a:rPr lang="en-US" sz="2400" i="1">
                          <a:solidFill>
                            <a:srgbClr val="000000"/>
                          </a:solidFill>
                          <a:latin typeface="Cambria Math" panose="02040503050406030204" pitchFamily="18" charset="0"/>
                          <a:ea typeface="Calibri" panose="020F0502020204030204" pitchFamily="34" charset="0"/>
                        </a:rPr>
                        <m:t>𝑐𝑛𝑙𝑜𝑔𝑛</m:t>
                      </m:r>
                      <m:r>
                        <a:rPr lang="en-US" sz="2400" i="1">
                          <a:solidFill>
                            <a:srgbClr val="000000"/>
                          </a:solidFill>
                          <a:latin typeface="Cambria Math" panose="02040503050406030204" pitchFamily="18" charset="0"/>
                          <a:ea typeface="Calibri" panose="020F0502020204030204" pitchFamily="34" charset="0"/>
                        </a:rPr>
                        <m:t>≤</m:t>
                      </m:r>
                      <m:r>
                        <a:rPr lang="en-US" sz="2400">
                          <a:solidFill>
                            <a:srgbClr val="000000"/>
                          </a:solidFill>
                          <a:latin typeface="Cambria Math" panose="02040503050406030204" pitchFamily="18" charset="0"/>
                          <a:ea typeface="Calibri" panose="020F0502020204030204" pitchFamily="34" charset="0"/>
                        </a:rPr>
                        <m:t>3</m:t>
                      </m:r>
                      <m:r>
                        <a:rPr lang="en-US" sz="2400" i="1">
                          <a:solidFill>
                            <a:srgbClr val="000000"/>
                          </a:solidFill>
                          <a:latin typeface="Cambria Math" panose="02040503050406030204" pitchFamily="18" charset="0"/>
                          <a:ea typeface="Calibri" panose="020F0502020204030204" pitchFamily="34" charset="0"/>
                        </a:rPr>
                        <m:t>𝑛</m:t>
                      </m:r>
                      <m:r>
                        <a:rPr lang="en-US" sz="2400">
                          <a:solidFill>
                            <a:srgbClr val="000000"/>
                          </a:solidFill>
                          <a:latin typeface="Cambria Math" panose="02040503050406030204" pitchFamily="18" charset="0"/>
                          <a:ea typeface="Calibri" panose="020F0502020204030204" pitchFamily="34" charset="0"/>
                        </a:rPr>
                        <m:t>⋅</m:t>
                      </m:r>
                      <m:func>
                        <m:funcPr>
                          <m:ctrlPr>
                            <a:rPr lang="en-GB" sz="2400" i="1">
                              <a:solidFill>
                                <a:srgbClr val="000000"/>
                              </a:solidFill>
                              <a:latin typeface="Cambria Math" panose="02040503050406030204" pitchFamily="18" charset="0"/>
                              <a:ea typeface="Calibri" panose="020F0502020204030204" pitchFamily="34" charset="0"/>
                            </a:rPr>
                          </m:ctrlPr>
                        </m:funcPr>
                        <m:fName>
                          <m:r>
                            <m:rPr>
                              <m:sty m:val="p"/>
                            </m:rPr>
                            <a:rPr lang="en-US" sz="2400">
                              <a:solidFill>
                                <a:srgbClr val="000000"/>
                              </a:solidFill>
                              <a:latin typeface="Cambria Math" panose="02040503050406030204" pitchFamily="18" charset="0"/>
                              <a:ea typeface="Calibri" panose="020F0502020204030204" pitchFamily="34" charset="0"/>
                            </a:rPr>
                            <m:t>log</m:t>
                          </m:r>
                        </m:fName>
                        <m:e>
                          <m:r>
                            <a:rPr lang="en-US" sz="2400" i="1">
                              <a:solidFill>
                                <a:srgbClr val="000000"/>
                              </a:solidFill>
                              <a:latin typeface="Cambria Math" panose="02040503050406030204" pitchFamily="18" charset="0"/>
                              <a:ea typeface="Calibri" panose="020F0502020204030204" pitchFamily="34" charset="0"/>
                            </a:rPr>
                            <m:t>𝑛</m:t>
                          </m:r>
                        </m:e>
                      </m:func>
                      <m:r>
                        <a:rPr lang="en-US" sz="2400">
                          <a:solidFill>
                            <a:srgbClr val="000000"/>
                          </a:solidFill>
                          <a:latin typeface="Cambria Math" panose="02040503050406030204" pitchFamily="18" charset="0"/>
                          <a:ea typeface="Calibri" panose="020F0502020204030204" pitchFamily="34" charset="0"/>
                        </a:rPr>
                        <m:t>+2</m:t>
                      </m:r>
                      <m:r>
                        <a:rPr lang="en-US" sz="2400" i="1">
                          <a:solidFill>
                            <a:srgbClr val="000000"/>
                          </a:solidFill>
                          <a:latin typeface="Cambria Math" panose="02040503050406030204" pitchFamily="18" charset="0"/>
                          <a:ea typeface="Calibri" panose="020F0502020204030204" pitchFamily="34" charset="0"/>
                        </a:rPr>
                        <m:t>𝑛</m:t>
                      </m:r>
                    </m:oMath>
                    <m:oMath xmlns:m="http://schemas.openxmlformats.org/officeDocument/2006/math">
                      <m:r>
                        <a:rPr lang="en-US" sz="2400" i="1">
                          <a:solidFill>
                            <a:srgbClr val="000000"/>
                          </a:solidFill>
                          <a:latin typeface="Cambria Math" panose="02040503050406030204" pitchFamily="18" charset="0"/>
                          <a:ea typeface="Calibri" panose="020F0502020204030204" pitchFamily="34" charset="0"/>
                        </a:rPr>
                        <m:t>0≤</m:t>
                      </m:r>
                      <m:r>
                        <a:rPr lang="en-US" sz="2400" i="1">
                          <a:solidFill>
                            <a:srgbClr val="000000"/>
                          </a:solidFill>
                          <a:latin typeface="Cambria Math" panose="02040503050406030204" pitchFamily="18" charset="0"/>
                          <a:ea typeface="Calibri" panose="020F0502020204030204" pitchFamily="34" charset="0"/>
                        </a:rPr>
                        <m:t>𝑐</m:t>
                      </m:r>
                      <m:r>
                        <a:rPr lang="en-US" sz="2400" i="1">
                          <a:solidFill>
                            <a:srgbClr val="000000"/>
                          </a:solidFill>
                          <a:latin typeface="Cambria Math" panose="02040503050406030204" pitchFamily="18" charset="0"/>
                          <a:ea typeface="Calibri" panose="020F0502020204030204" pitchFamily="34" charset="0"/>
                        </a:rPr>
                        <m:t>≤3+</m:t>
                      </m:r>
                      <m:f>
                        <m:fPr>
                          <m:ctrlPr>
                            <a:rPr lang="en-GB" sz="2400" i="1">
                              <a:solidFill>
                                <a:srgbClr val="000000"/>
                              </a:solidFill>
                              <a:latin typeface="Cambria Math" panose="02040503050406030204" pitchFamily="18" charset="0"/>
                              <a:ea typeface="Calibri" panose="020F0502020204030204" pitchFamily="34" charset="0"/>
                            </a:rPr>
                          </m:ctrlPr>
                        </m:fPr>
                        <m:num>
                          <m:r>
                            <a:rPr lang="en-US" sz="2400" i="1">
                              <a:solidFill>
                                <a:srgbClr val="000000"/>
                              </a:solidFill>
                              <a:latin typeface="Cambria Math" panose="02040503050406030204" pitchFamily="18" charset="0"/>
                              <a:ea typeface="Calibri" panose="020F0502020204030204" pitchFamily="34" charset="0"/>
                            </a:rPr>
                            <m:t>2</m:t>
                          </m:r>
                        </m:num>
                        <m:den>
                          <m:func>
                            <m:funcPr>
                              <m:ctrlPr>
                                <a:rPr lang="en-GB" sz="2400" i="1">
                                  <a:solidFill>
                                    <a:srgbClr val="000000"/>
                                  </a:solidFill>
                                  <a:latin typeface="Cambria Math" panose="02040503050406030204" pitchFamily="18" charset="0"/>
                                  <a:ea typeface="Calibri" panose="020F0502020204030204" pitchFamily="34" charset="0"/>
                                </a:rPr>
                              </m:ctrlPr>
                            </m:funcPr>
                            <m:fName>
                              <m:r>
                                <m:rPr>
                                  <m:sty m:val="p"/>
                                </m:rPr>
                                <a:rPr lang="en-US" sz="2400">
                                  <a:solidFill>
                                    <a:srgbClr val="000000"/>
                                  </a:solidFill>
                                  <a:latin typeface="Cambria Math" panose="02040503050406030204" pitchFamily="18" charset="0"/>
                                  <a:ea typeface="Calibri" panose="020F0502020204030204" pitchFamily="34" charset="0"/>
                                </a:rPr>
                                <m:t>log</m:t>
                              </m:r>
                            </m:fName>
                            <m:e>
                              <m:r>
                                <a:rPr lang="en-US" sz="2400" i="1">
                                  <a:solidFill>
                                    <a:srgbClr val="000000"/>
                                  </a:solidFill>
                                  <a:latin typeface="Cambria Math" panose="02040503050406030204" pitchFamily="18" charset="0"/>
                                  <a:ea typeface="Calibri" panose="020F0502020204030204" pitchFamily="34" charset="0"/>
                                </a:rPr>
                                <m:t>𝑛</m:t>
                              </m:r>
                            </m:e>
                          </m:func>
                        </m:den>
                      </m:f>
                    </m:oMath>
                  </m:oMathPara>
                </a14:m>
                <a:endParaRPr lang="he-IL" sz="2400" dirty="0">
                  <a:solidFill>
                    <a:srgbClr val="000000"/>
                  </a:solidFill>
                  <a:ea typeface="Calibri" panose="020F0502020204030204" pitchFamily="34" charset="0"/>
                </a:endParaRPr>
              </a:p>
              <a:p>
                <a:pPr marL="228600" fontAlgn="base">
                  <a:lnSpc>
                    <a:spcPct val="107000"/>
                  </a:lnSpc>
                  <a:spcBef>
                    <a:spcPts val="600"/>
                  </a:spcBef>
                  <a:spcAft>
                    <a:spcPts val="800"/>
                  </a:spcAft>
                </a:pPr>
                <a:endParaRPr lang="en-GB" sz="2400" dirty="0">
                  <a:solidFill>
                    <a:srgbClr val="000000"/>
                  </a:solidFill>
                  <a:ea typeface="Calibri" panose="020F0502020204030204" pitchFamily="34" charset="0"/>
                  <a:cs typeface="Arial" panose="020B0604020202020204" pitchFamily="34" charset="0"/>
                </a:endParaRPr>
              </a:p>
              <a:p>
                <a:pPr fontAlgn="base">
                  <a:spcBef>
                    <a:spcPct val="0"/>
                  </a:spcBef>
                  <a:spcAft>
                    <a:spcPct val="0"/>
                  </a:spcAft>
                </a:pPr>
                <a:r>
                  <a:rPr lang="he-IL" sz="2400" dirty="0">
                    <a:solidFill>
                      <a:srgbClr val="000000"/>
                    </a:solidFill>
                    <a:latin typeface="Arial" panose="020B0604020202020204" pitchFamily="34" charset="0"/>
                    <a:ea typeface="Calibri" panose="020F0502020204030204" pitchFamily="34" charset="0"/>
                  </a:rPr>
                  <a:t>ניקח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c = 3</a:t>
                </a:r>
                <a:r>
                  <a:rPr lang="he-IL" sz="2400" dirty="0">
                    <a:solidFill>
                      <a:srgbClr val="000000"/>
                    </a:solidFill>
                    <a:latin typeface="Arial" panose="020B0604020202020204" pitchFamily="34" charset="0"/>
                    <a:ea typeface="Calibri" panose="020F0502020204030204" pitchFamily="34" charset="0"/>
                  </a:rPr>
                  <a:t> ו-</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n</a:t>
                </a:r>
                <a:r>
                  <a:rPr lang="en-US" sz="2400" baseline="-25000" dirty="0">
                    <a:solidFill>
                      <a:srgbClr val="000000"/>
                    </a:solidFill>
                    <a:latin typeface="Arial" panose="020B0604020202020204" pitchFamily="34" charset="0"/>
                    <a:ea typeface="Calibri" panose="020F0502020204030204" pitchFamily="34" charset="0"/>
                    <a:cs typeface="Arial" panose="020B0604020202020204" pitchFamily="34" charset="0"/>
                  </a:rPr>
                  <a:t>0</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 1</a:t>
                </a:r>
                <a:endParaRPr lang="en-GB" sz="2400" dirty="0">
                  <a:solidFill>
                    <a:srgbClr val="000000"/>
                  </a:solidFill>
                  <a:latin typeface="Arial" panose="020B0604020202020204" pitchFamily="34" charset="0"/>
                  <a:cs typeface="Arial" panose="020B0604020202020204" pitchFamily="34" charset="0"/>
                </a:endParaRPr>
              </a:p>
            </p:txBody>
          </p:sp>
        </mc:Choice>
        <mc:Fallback>
          <p:sp>
            <p:nvSpPr>
              <p:cNvPr id="17" name="TextBox 16">
                <a:extLst>
                  <a:ext uri="{FF2B5EF4-FFF2-40B4-BE49-F238E27FC236}">
                    <a16:creationId xmlns:a16="http://schemas.microsoft.com/office/drawing/2014/main" id="{232458B8-FA6A-5BAC-C343-632668BDE59A}"/>
                  </a:ext>
                </a:extLst>
              </p:cNvPr>
              <p:cNvSpPr txBox="1">
                <a:spLocks noRot="1" noChangeAspect="1" noMove="1" noResize="1" noEditPoints="1" noAdjustHandles="1" noChangeArrowheads="1" noChangeShapeType="1" noTextEdit="1"/>
              </p:cNvSpPr>
              <p:nvPr/>
            </p:nvSpPr>
            <p:spPr>
              <a:xfrm>
                <a:off x="1508820" y="2182689"/>
                <a:ext cx="8496944" cy="3813544"/>
              </a:xfrm>
              <a:prstGeom prst="rect">
                <a:avLst/>
              </a:prstGeom>
              <a:blipFill>
                <a:blip r:embed="rId4"/>
                <a:stretch>
                  <a:fillRect l="-1943" t="-993" r="-1196" b="-2649"/>
                </a:stretch>
              </a:blipFill>
            </p:spPr>
            <p:txBody>
              <a:bodyPr/>
              <a:lstStyle/>
              <a:p>
                <a:r>
                  <a:rPr lang="en-IL">
                    <a:noFill/>
                  </a:rPr>
                  <a:t> </a:t>
                </a:r>
              </a:p>
            </p:txBody>
          </p:sp>
        </mc:Fallback>
      </mc:AlternateContent>
    </p:spTree>
    <p:extLst>
      <p:ext uri="{BB962C8B-B14F-4D97-AF65-F5344CB8AC3E}">
        <p14:creationId xmlns:p14="http://schemas.microsoft.com/office/powerpoint/2010/main" val="256881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902861" y="432123"/>
            <a:ext cx="6306535" cy="523220"/>
          </a:xfrm>
          <a:prstGeom prst="rect">
            <a:avLst/>
          </a:prstGeom>
        </p:spPr>
        <p:txBody>
          <a:bodyPr wrap="none">
            <a:spAutoFit/>
          </a:bodyPr>
          <a:lstStyle/>
          <a:p>
            <a:r>
              <a:rPr lang="he-IL" sz="2800" dirty="0"/>
              <a:t>שאלה 9 </a:t>
            </a:r>
            <a:r>
              <a:rPr lang="en-US" sz="2800" dirty="0"/>
              <a:t>)</a:t>
            </a:r>
            <a:r>
              <a:rPr lang="he-IL" sz="2800" dirty="0"/>
              <a:t>מבחן ,2018 סמסטר א', מועד ב'</a:t>
            </a:r>
            <a:r>
              <a:rPr lang="en-US" sz="2800" dirty="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341" y="1499537"/>
            <a:ext cx="4166163" cy="37239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291" y="2579094"/>
            <a:ext cx="7575033" cy="1039174"/>
          </a:xfrm>
          <a:prstGeom prst="rect">
            <a:avLst/>
          </a:prstGeom>
          <a:noFill/>
        </p:spPr>
      </p:pic>
      <p:sp>
        <p:nvSpPr>
          <p:cNvPr id="5" name="Rectangle 4"/>
          <p:cNvSpPr/>
          <p:nvPr/>
        </p:nvSpPr>
        <p:spPr>
          <a:xfrm>
            <a:off x="9713831" y="1900245"/>
            <a:ext cx="942887" cy="461665"/>
          </a:xfrm>
          <a:prstGeom prst="rect">
            <a:avLst/>
          </a:prstGeom>
        </p:spPr>
        <p:txBody>
          <a:bodyPr wrap="none">
            <a:spAutoFit/>
          </a:bodyPr>
          <a:lstStyle/>
          <a:p>
            <a:r>
              <a:rPr lang="he-IL" sz="2400" dirty="0"/>
              <a:t>פתרון:</a:t>
            </a:r>
            <a:endParaRPr lang="en-US" sz="24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5216" y="3835452"/>
            <a:ext cx="2029108" cy="2143424"/>
          </a:xfrm>
          <a:prstGeom prst="rect">
            <a:avLst/>
          </a:prstGeom>
          <a:noFill/>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9392" y="4170589"/>
            <a:ext cx="3400900" cy="1467055"/>
          </a:xfrm>
          <a:prstGeom prst="rect">
            <a:avLst/>
          </a:prstGeom>
          <a:noFill/>
        </p:spPr>
      </p:pic>
    </p:spTree>
    <p:extLst>
      <p:ext uri="{BB962C8B-B14F-4D97-AF65-F5344CB8AC3E}">
        <p14:creationId xmlns:p14="http://schemas.microsoft.com/office/powerpoint/2010/main" val="156273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9430635" y="432123"/>
            <a:ext cx="1519968" cy="523220"/>
          </a:xfrm>
          <a:prstGeom prst="rect">
            <a:avLst/>
          </a:prstGeom>
        </p:spPr>
        <p:txBody>
          <a:bodyPr wrap="none">
            <a:spAutoFit/>
          </a:bodyPr>
          <a:lstStyle/>
          <a:p>
            <a:r>
              <a:rPr lang="he-IL" sz="2800" dirty="0"/>
              <a:t>שאלה 10</a:t>
            </a:r>
            <a:endParaRPr lang="en-US" sz="2800" dirty="0"/>
          </a:p>
        </p:txBody>
      </p:sp>
      <p:sp>
        <p:nvSpPr>
          <p:cNvPr id="3" name="Rectangle 2"/>
          <p:cNvSpPr/>
          <p:nvPr/>
        </p:nvSpPr>
        <p:spPr>
          <a:xfrm>
            <a:off x="3515761" y="509067"/>
            <a:ext cx="5713424" cy="369332"/>
          </a:xfrm>
          <a:prstGeom prst="rect">
            <a:avLst/>
          </a:prstGeom>
        </p:spPr>
        <p:txBody>
          <a:bodyPr wrap="none">
            <a:spAutoFit/>
          </a:bodyPr>
          <a:lstStyle/>
          <a:p>
            <a:r>
              <a:rPr lang="he-IL" dirty="0"/>
              <a:t>הראה (נוכיח) שלכל קבועים ממשיים </a:t>
            </a:r>
            <a:r>
              <a:rPr lang="en-US" dirty="0"/>
              <a:t>a</a:t>
            </a:r>
            <a:r>
              <a:rPr lang="he-IL" dirty="0"/>
              <a:t> ו-</a:t>
            </a:r>
            <a:r>
              <a:rPr lang="en-US" dirty="0"/>
              <a:t>b</a:t>
            </a:r>
            <a:r>
              <a:rPr lang="he-IL" dirty="0"/>
              <a:t>, כאשר </a:t>
            </a:r>
            <a:r>
              <a:rPr lang="en-US" dirty="0"/>
              <a:t>b&gt;0</a:t>
            </a:r>
            <a:r>
              <a:rPr lang="he-IL" dirty="0"/>
              <a:t> מתקיים:</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670" y="1040936"/>
            <a:ext cx="1634624" cy="425003"/>
          </a:xfrm>
          <a:prstGeom prst="rect">
            <a:avLst/>
          </a:prstGeom>
        </p:spPr>
      </p:pic>
      <p:sp>
        <p:nvSpPr>
          <p:cNvPr id="5" name="Rectangle 4"/>
          <p:cNvSpPr/>
          <p:nvPr/>
        </p:nvSpPr>
        <p:spPr>
          <a:xfrm>
            <a:off x="6713200" y="2159561"/>
            <a:ext cx="4621778" cy="369332"/>
          </a:xfrm>
          <a:prstGeom prst="rect">
            <a:avLst/>
          </a:prstGeom>
        </p:spPr>
        <p:txBody>
          <a:bodyPr wrap="none">
            <a:spAutoFit/>
          </a:bodyPr>
          <a:lstStyle/>
          <a:p>
            <a:pPr algn="just"/>
            <a:r>
              <a:rPr lang="he-IL" dirty="0"/>
              <a:t>כלומר צריך למצוא קבועים חיוביים </a:t>
            </a:r>
            <a:r>
              <a:rPr lang="en-US" dirty="0"/>
              <a:t>n</a:t>
            </a:r>
            <a:r>
              <a:rPr lang="he-IL" dirty="0"/>
              <a:t>, </a:t>
            </a:r>
            <a:r>
              <a:rPr lang="en-US" dirty="0"/>
              <a:t>c</a:t>
            </a:r>
            <a:r>
              <a:rPr lang="en-US" baseline="-25000" dirty="0"/>
              <a:t>1</a:t>
            </a:r>
            <a:r>
              <a:rPr lang="he-IL" dirty="0"/>
              <a:t>, </a:t>
            </a:r>
            <a:r>
              <a:rPr lang="ru-RU" dirty="0"/>
              <a:t>с</a:t>
            </a:r>
            <a:r>
              <a:rPr lang="ru-RU" baseline="-25000" dirty="0"/>
              <a:t>2</a:t>
            </a:r>
            <a:r>
              <a:rPr lang="he-IL" dirty="0"/>
              <a:t> כך ש:</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3620" y="1739234"/>
            <a:ext cx="2688885" cy="1269752"/>
          </a:xfrm>
          <a:prstGeom prst="rect">
            <a:avLst/>
          </a:prstGeom>
        </p:spPr>
      </p:pic>
      <p:sp>
        <p:nvSpPr>
          <p:cNvPr id="8" name="Rectangle 7"/>
          <p:cNvSpPr/>
          <p:nvPr/>
        </p:nvSpPr>
        <p:spPr>
          <a:xfrm>
            <a:off x="1009883" y="1872126"/>
            <a:ext cx="2505878" cy="923330"/>
          </a:xfrm>
          <a:prstGeom prst="rect">
            <a:avLst/>
          </a:prstGeom>
        </p:spPr>
        <p:txBody>
          <a:bodyPr wrap="none">
            <a:spAutoFit/>
          </a:bodyPr>
          <a:lstStyle/>
          <a:p>
            <a:pPr algn="just"/>
            <a:r>
              <a:rPr lang="he-IL" dirty="0"/>
              <a:t>חלק 1:  </a:t>
            </a:r>
            <a:r>
              <a:rPr lang="en-US" dirty="0"/>
              <a:t>(n + a)</a:t>
            </a:r>
            <a:r>
              <a:rPr lang="en-US" baseline="30000" dirty="0"/>
              <a:t>b</a:t>
            </a:r>
            <a:r>
              <a:rPr lang="en-US" dirty="0"/>
              <a:t> = </a:t>
            </a:r>
            <a:r>
              <a:rPr lang="el-GR" altLang="he-IL" kern="0" dirty="0">
                <a:solidFill>
                  <a:srgbClr val="000000"/>
                </a:solidFill>
                <a:latin typeface="Arial"/>
                <a:cs typeface="Arial"/>
              </a:rPr>
              <a:t>Ω</a:t>
            </a:r>
            <a:r>
              <a:rPr lang="en-US" altLang="he-IL" kern="0" dirty="0">
                <a:solidFill>
                  <a:srgbClr val="000000"/>
                </a:solidFill>
                <a:latin typeface="Arial"/>
                <a:cs typeface="Arial"/>
              </a:rPr>
              <a:t> (</a:t>
            </a:r>
            <a:r>
              <a:rPr lang="en-US" altLang="he-IL" kern="0" dirty="0" err="1">
                <a:solidFill>
                  <a:srgbClr val="000000"/>
                </a:solidFill>
                <a:latin typeface="Arial"/>
                <a:cs typeface="Arial"/>
              </a:rPr>
              <a:t>n</a:t>
            </a:r>
            <a:r>
              <a:rPr lang="en-US" altLang="he-IL" kern="0" baseline="30000" dirty="0" err="1">
                <a:solidFill>
                  <a:srgbClr val="000000"/>
                </a:solidFill>
                <a:latin typeface="Arial"/>
                <a:cs typeface="Arial"/>
              </a:rPr>
              <a:t>b</a:t>
            </a:r>
            <a:r>
              <a:rPr lang="en-US" altLang="he-IL" kern="0" dirty="0">
                <a:solidFill>
                  <a:srgbClr val="000000"/>
                </a:solidFill>
                <a:latin typeface="Arial"/>
                <a:cs typeface="Arial"/>
              </a:rPr>
              <a:t>)</a:t>
            </a:r>
            <a:r>
              <a:rPr lang="he-IL" dirty="0"/>
              <a:t> </a:t>
            </a:r>
          </a:p>
          <a:p>
            <a:pPr algn="just"/>
            <a:endParaRPr lang="he-IL" dirty="0"/>
          </a:p>
          <a:p>
            <a:pPr algn="just"/>
            <a:r>
              <a:rPr lang="he-IL" dirty="0"/>
              <a:t>חלק 2: </a:t>
            </a:r>
            <a:r>
              <a:rPr lang="en-US" dirty="0"/>
              <a:t>(n + a)</a:t>
            </a:r>
            <a:r>
              <a:rPr lang="en-US" baseline="30000" dirty="0"/>
              <a:t>b</a:t>
            </a:r>
            <a:r>
              <a:rPr lang="en-US" dirty="0"/>
              <a:t> = O (</a:t>
            </a:r>
            <a:r>
              <a:rPr lang="en-US" dirty="0" err="1"/>
              <a:t>n</a:t>
            </a:r>
            <a:r>
              <a:rPr lang="en-US" baseline="30000" dirty="0" err="1"/>
              <a:t>b</a:t>
            </a:r>
            <a:r>
              <a:rPr lang="en-US" dirty="0"/>
              <a:t>)</a:t>
            </a:r>
          </a:p>
        </p:txBody>
      </p:sp>
      <p:sp>
        <p:nvSpPr>
          <p:cNvPr id="10" name="Rectangle 9"/>
          <p:cNvSpPr/>
          <p:nvPr/>
        </p:nvSpPr>
        <p:spPr>
          <a:xfrm>
            <a:off x="730406" y="3222515"/>
            <a:ext cx="10706841" cy="646331"/>
          </a:xfrm>
          <a:prstGeom prst="rect">
            <a:avLst/>
          </a:prstGeom>
        </p:spPr>
        <p:txBody>
          <a:bodyPr wrap="none">
            <a:spAutoFit/>
          </a:bodyPr>
          <a:lstStyle/>
          <a:p>
            <a:pPr algn="just"/>
            <a:r>
              <a:rPr lang="he-IL" dirty="0"/>
              <a:t>נתון לנו כי </a:t>
            </a:r>
            <a:r>
              <a:rPr lang="en-US" dirty="0"/>
              <a:t>b&gt;0</a:t>
            </a:r>
            <a:r>
              <a:rPr lang="he-IL" dirty="0"/>
              <a:t> ו </a:t>
            </a:r>
            <a:r>
              <a:rPr lang="en-US" dirty="0"/>
              <a:t>(n + a)&gt;0</a:t>
            </a:r>
            <a:r>
              <a:rPr lang="he-IL" dirty="0"/>
              <a:t> לפי הגדרות פונקציות </a:t>
            </a:r>
            <a:r>
              <a:rPr lang="he-IL" dirty="0" err="1"/>
              <a:t>אסימפטוטיות</a:t>
            </a:r>
            <a:r>
              <a:rPr lang="he-IL" dirty="0"/>
              <a:t>. לכן אם </a:t>
            </a:r>
            <a:r>
              <a:rPr lang="en-US" dirty="0"/>
              <a:t>x &lt; z</a:t>
            </a:r>
            <a:r>
              <a:rPr lang="he-IL" dirty="0"/>
              <a:t> (הם מספרים חיוביים) ואם </a:t>
            </a:r>
            <a:r>
              <a:rPr lang="en-US" dirty="0"/>
              <a:t>z &gt; 0</a:t>
            </a:r>
            <a:r>
              <a:rPr lang="he-IL" dirty="0"/>
              <a:t> אז </a:t>
            </a:r>
            <a:r>
              <a:rPr lang="en-US" dirty="0"/>
              <a:t>x</a:t>
            </a:r>
            <a:r>
              <a:rPr lang="en-US" baseline="30000" dirty="0"/>
              <a:t>2</a:t>
            </a:r>
            <a:r>
              <a:rPr lang="en-US" dirty="0"/>
              <a:t> &lt; z</a:t>
            </a:r>
            <a:r>
              <a:rPr lang="en-US" baseline="30000" dirty="0"/>
              <a:t>2</a:t>
            </a:r>
            <a:r>
              <a:rPr lang="he-IL" dirty="0"/>
              <a:t>.</a:t>
            </a:r>
          </a:p>
          <a:p>
            <a:pPr algn="just"/>
            <a:r>
              <a:rPr lang="he-IL" dirty="0"/>
              <a:t>נדבר על אי שיוון ללא חזקות.</a:t>
            </a:r>
            <a:endParaRPr lang="en-US" dirty="0"/>
          </a:p>
        </p:txBody>
      </p:sp>
      <p:sp>
        <p:nvSpPr>
          <p:cNvPr id="13" name="Rectangle 12"/>
          <p:cNvSpPr/>
          <p:nvPr/>
        </p:nvSpPr>
        <p:spPr>
          <a:xfrm>
            <a:off x="595226" y="4174264"/>
            <a:ext cx="10825463" cy="1200329"/>
          </a:xfrm>
          <a:prstGeom prst="rect">
            <a:avLst/>
          </a:prstGeom>
        </p:spPr>
        <p:txBody>
          <a:bodyPr wrap="none">
            <a:spAutoFit/>
          </a:bodyPr>
          <a:lstStyle/>
          <a:p>
            <a:pPr marL="342900" indent="-342900" algn="just">
              <a:buAutoNum type="arabicPeriod"/>
            </a:pPr>
            <a:r>
              <a:rPr lang="en-US" dirty="0"/>
              <a:t>c</a:t>
            </a:r>
            <a:r>
              <a:rPr lang="en-US" baseline="-25000" dirty="0"/>
              <a:t>1</a:t>
            </a:r>
            <a:r>
              <a:rPr lang="en-US" dirty="0"/>
              <a:t>` * n</a:t>
            </a:r>
            <a:r>
              <a:rPr lang="he-IL" dirty="0"/>
              <a:t> </a:t>
            </a:r>
            <a:r>
              <a:rPr lang="en-US" dirty="0"/>
              <a:t>n + a </a:t>
            </a:r>
            <a:r>
              <a:rPr lang="en-US" u="sng" dirty="0"/>
              <a:t>&gt;</a:t>
            </a:r>
            <a:r>
              <a:rPr lang="he-IL" dirty="0"/>
              <a:t> נחלק שני אגפים של אי שוויון ב-</a:t>
            </a:r>
            <a:r>
              <a:rPr lang="en-US" dirty="0"/>
              <a:t>n</a:t>
            </a:r>
            <a:r>
              <a:rPr lang="he-IL" dirty="0"/>
              <a:t>. נקבל: </a:t>
            </a:r>
            <a:r>
              <a:rPr lang="en-US" dirty="0"/>
              <a:t>1 + a/n </a:t>
            </a:r>
            <a:r>
              <a:rPr lang="en-US" u="sng" dirty="0"/>
              <a:t>&gt;</a:t>
            </a:r>
            <a:r>
              <a:rPr lang="en-US" dirty="0"/>
              <a:t> c</a:t>
            </a:r>
            <a:r>
              <a:rPr lang="en-US" baseline="-25000" dirty="0"/>
              <a:t>1</a:t>
            </a:r>
            <a:r>
              <a:rPr lang="en-US" dirty="0"/>
              <a:t>`</a:t>
            </a:r>
            <a:r>
              <a:rPr lang="he-IL" dirty="0"/>
              <a:t>. השבר שואף ל-0 כאשר </a:t>
            </a:r>
            <a:r>
              <a:rPr lang="en-US" dirty="0"/>
              <a:t>n</a:t>
            </a:r>
            <a:r>
              <a:rPr lang="he-IL" dirty="0"/>
              <a:t> הולך וגודל לאינסוף. </a:t>
            </a:r>
          </a:p>
          <a:p>
            <a:pPr algn="just"/>
            <a:r>
              <a:rPr lang="he-IL" dirty="0"/>
              <a:t>לכן, </a:t>
            </a:r>
            <a:r>
              <a:rPr lang="en-US" dirty="0"/>
              <a:t>c</a:t>
            </a:r>
            <a:r>
              <a:rPr lang="en-US" baseline="-25000" dirty="0"/>
              <a:t>1</a:t>
            </a:r>
            <a:r>
              <a:rPr lang="en-US" dirty="0"/>
              <a:t>` </a:t>
            </a:r>
            <a:r>
              <a:rPr lang="en-US" u="sng" dirty="0"/>
              <a:t>&lt;</a:t>
            </a:r>
            <a:r>
              <a:rPr lang="en-US" dirty="0"/>
              <a:t> 1</a:t>
            </a:r>
            <a:r>
              <a:rPr lang="he-IL" dirty="0"/>
              <a:t> נבחר ערך ½. </a:t>
            </a:r>
          </a:p>
          <a:p>
            <a:pPr algn="just"/>
            <a:endParaRPr lang="he-IL" dirty="0"/>
          </a:p>
          <a:p>
            <a:pPr algn="just"/>
            <a:r>
              <a:rPr lang="he-IL" dirty="0"/>
              <a:t>נעשה חישוב </a:t>
            </a:r>
            <a:r>
              <a:rPr lang="en-US" dirty="0"/>
              <a:t>n</a:t>
            </a:r>
            <a:r>
              <a:rPr lang="en-US" baseline="-25000" dirty="0"/>
              <a:t>0</a:t>
            </a:r>
            <a:r>
              <a:rPr lang="he-IL" dirty="0"/>
              <a:t>.</a:t>
            </a:r>
            <a:endParaRPr lang="en-US" baseline="-25000"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6982" y="4955435"/>
            <a:ext cx="3172268" cy="419158"/>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8832" y="4970631"/>
            <a:ext cx="1003641" cy="377608"/>
          </a:xfrm>
          <a:prstGeom prst="rect">
            <a:avLst/>
          </a:prstGeom>
        </p:spPr>
      </p:pic>
      <p:sp>
        <p:nvSpPr>
          <p:cNvPr id="17" name="Rectangle 16"/>
          <p:cNvSpPr/>
          <p:nvPr/>
        </p:nvSpPr>
        <p:spPr>
          <a:xfrm>
            <a:off x="9947331" y="1253534"/>
            <a:ext cx="942887" cy="461665"/>
          </a:xfrm>
          <a:prstGeom prst="rect">
            <a:avLst/>
          </a:prstGeom>
        </p:spPr>
        <p:txBody>
          <a:bodyPr wrap="none">
            <a:spAutoFit/>
          </a:bodyPr>
          <a:lstStyle/>
          <a:p>
            <a:r>
              <a:rPr lang="he-IL" sz="2400" dirty="0"/>
              <a:t>פתרון:</a:t>
            </a:r>
            <a:endParaRPr lang="en-US" sz="2400" dirty="0"/>
          </a:p>
        </p:txBody>
      </p:sp>
    </p:spTree>
    <p:extLst>
      <p:ext uri="{BB962C8B-B14F-4D97-AF65-F5344CB8AC3E}">
        <p14:creationId xmlns:p14="http://schemas.microsoft.com/office/powerpoint/2010/main" val="211446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8465627" y="432123"/>
            <a:ext cx="2484976" cy="523220"/>
          </a:xfrm>
          <a:prstGeom prst="rect">
            <a:avLst/>
          </a:prstGeom>
        </p:spPr>
        <p:txBody>
          <a:bodyPr wrap="none">
            <a:spAutoFit/>
          </a:bodyPr>
          <a:lstStyle/>
          <a:p>
            <a:r>
              <a:rPr lang="he-IL" sz="2800" dirty="0"/>
              <a:t>המשך שאלה 10</a:t>
            </a:r>
            <a:endParaRPr lang="en-US" sz="2800" dirty="0"/>
          </a:p>
        </p:txBody>
      </p:sp>
      <p:sp>
        <p:nvSpPr>
          <p:cNvPr id="3" name="Rectangle 2"/>
          <p:cNvSpPr/>
          <p:nvPr/>
        </p:nvSpPr>
        <p:spPr>
          <a:xfrm>
            <a:off x="472134" y="1316764"/>
            <a:ext cx="10825463" cy="1200329"/>
          </a:xfrm>
          <a:prstGeom prst="rect">
            <a:avLst/>
          </a:prstGeom>
        </p:spPr>
        <p:txBody>
          <a:bodyPr wrap="none">
            <a:spAutoFit/>
          </a:bodyPr>
          <a:lstStyle/>
          <a:p>
            <a:pPr marL="342900" indent="-342900" algn="just">
              <a:buFont typeface="+mj-lt"/>
              <a:buAutoNum type="arabicPeriod" startAt="2"/>
            </a:pPr>
            <a:r>
              <a:rPr lang="en-US" dirty="0"/>
              <a:t>c</a:t>
            </a:r>
            <a:r>
              <a:rPr lang="en-US" baseline="-25000" dirty="0"/>
              <a:t>2</a:t>
            </a:r>
            <a:r>
              <a:rPr lang="en-US" dirty="0"/>
              <a:t>` * n</a:t>
            </a:r>
            <a:r>
              <a:rPr lang="he-IL" dirty="0"/>
              <a:t> </a:t>
            </a:r>
            <a:r>
              <a:rPr lang="en-US" dirty="0"/>
              <a:t>n + a </a:t>
            </a:r>
            <a:r>
              <a:rPr lang="en-US" u="sng" dirty="0"/>
              <a:t>&lt;</a:t>
            </a:r>
            <a:r>
              <a:rPr lang="he-IL" dirty="0"/>
              <a:t> נחלק שני אגפים של אי שוויון ב-</a:t>
            </a:r>
            <a:r>
              <a:rPr lang="en-US" dirty="0"/>
              <a:t>n</a:t>
            </a:r>
            <a:r>
              <a:rPr lang="he-IL" dirty="0"/>
              <a:t>. נקבל: </a:t>
            </a:r>
            <a:r>
              <a:rPr lang="en-US" dirty="0"/>
              <a:t>1 + a/n </a:t>
            </a:r>
            <a:r>
              <a:rPr lang="en-US" u="sng" dirty="0"/>
              <a:t>&lt;</a:t>
            </a:r>
            <a:r>
              <a:rPr lang="en-US" dirty="0"/>
              <a:t> c</a:t>
            </a:r>
            <a:r>
              <a:rPr lang="en-US" baseline="-25000" dirty="0"/>
              <a:t>2</a:t>
            </a:r>
            <a:r>
              <a:rPr lang="en-US" dirty="0"/>
              <a:t>`</a:t>
            </a:r>
            <a:r>
              <a:rPr lang="he-IL" dirty="0"/>
              <a:t>. השבר שואף ל-0 כאשר </a:t>
            </a:r>
            <a:r>
              <a:rPr lang="en-US" dirty="0"/>
              <a:t>n</a:t>
            </a:r>
            <a:r>
              <a:rPr lang="he-IL" dirty="0"/>
              <a:t> הולך וגודל לאינסוף. </a:t>
            </a:r>
          </a:p>
          <a:p>
            <a:pPr algn="just"/>
            <a:r>
              <a:rPr lang="he-IL" dirty="0"/>
              <a:t>לכן, </a:t>
            </a:r>
            <a:r>
              <a:rPr lang="en-US" dirty="0"/>
              <a:t>c</a:t>
            </a:r>
            <a:r>
              <a:rPr lang="en-US" baseline="-25000" dirty="0"/>
              <a:t>2</a:t>
            </a:r>
            <a:r>
              <a:rPr lang="en-US" dirty="0"/>
              <a:t>` </a:t>
            </a:r>
            <a:r>
              <a:rPr lang="en-US" u="sng" dirty="0"/>
              <a:t>&lt;</a:t>
            </a:r>
            <a:r>
              <a:rPr lang="en-US" dirty="0"/>
              <a:t> 1</a:t>
            </a:r>
            <a:r>
              <a:rPr lang="he-IL" dirty="0"/>
              <a:t> נבחר ערך </a:t>
            </a:r>
            <a:r>
              <a:rPr lang="en-US" dirty="0"/>
              <a:t>2</a:t>
            </a:r>
            <a:r>
              <a:rPr lang="he-IL" dirty="0"/>
              <a:t>. </a:t>
            </a:r>
          </a:p>
          <a:p>
            <a:pPr algn="just"/>
            <a:endParaRPr lang="he-IL" dirty="0"/>
          </a:p>
          <a:p>
            <a:pPr algn="just"/>
            <a:r>
              <a:rPr lang="he-IL" dirty="0"/>
              <a:t>נעשה חישוב </a:t>
            </a:r>
            <a:r>
              <a:rPr lang="en-US" dirty="0"/>
              <a:t>n</a:t>
            </a:r>
            <a:r>
              <a:rPr lang="en-US" baseline="-25000" dirty="0"/>
              <a:t>0</a:t>
            </a:r>
            <a:r>
              <a:rPr lang="he-IL" dirty="0"/>
              <a:t>.</a:t>
            </a:r>
            <a:endParaRPr lang="en-US" baseline="-25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32" y="2116987"/>
            <a:ext cx="3191320" cy="400106"/>
          </a:xfrm>
          <a:prstGeom prst="rect">
            <a:avLst/>
          </a:prstGeom>
        </p:spPr>
      </p:pic>
      <p:sp>
        <p:nvSpPr>
          <p:cNvPr id="7" name="Rectangle 6"/>
          <p:cNvSpPr/>
          <p:nvPr/>
        </p:nvSpPr>
        <p:spPr>
          <a:xfrm>
            <a:off x="6517936" y="2916994"/>
            <a:ext cx="4937570" cy="369332"/>
          </a:xfrm>
          <a:prstGeom prst="rect">
            <a:avLst/>
          </a:prstGeom>
        </p:spPr>
        <p:txBody>
          <a:bodyPr wrap="none">
            <a:spAutoFit/>
          </a:bodyPr>
          <a:lstStyle/>
          <a:p>
            <a:pPr algn="just"/>
            <a:r>
              <a:rPr lang="he-IL" dirty="0"/>
              <a:t>כיוון ש – </a:t>
            </a:r>
            <a:r>
              <a:rPr lang="en-US" dirty="0"/>
              <a:t>b &gt; 0</a:t>
            </a:r>
            <a:r>
              <a:rPr lang="he-IL" dirty="0"/>
              <a:t> אי שיוון נשמר אם נעלה בחזקה של </a:t>
            </a:r>
            <a:r>
              <a:rPr lang="en-US" dirty="0"/>
              <a:t>b</a:t>
            </a:r>
            <a:r>
              <a:rPr lang="he-IL" dirty="0"/>
              <a:t>:</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841" y="3389231"/>
            <a:ext cx="4020111" cy="2029108"/>
          </a:xfrm>
          <a:prstGeom prst="rect">
            <a:avLst/>
          </a:prstGeom>
        </p:spPr>
      </p:pic>
    </p:spTree>
    <p:extLst>
      <p:ext uri="{BB962C8B-B14F-4D97-AF65-F5344CB8AC3E}">
        <p14:creationId xmlns:p14="http://schemas.microsoft.com/office/powerpoint/2010/main" val="1318554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Рисунок 2" descr="Изображение выглядит как диаграмма, линия, График&#10;&#10;Автоматически созданное описание">
            <a:extLst>
              <a:ext uri="{FF2B5EF4-FFF2-40B4-BE49-F238E27FC236}">
                <a16:creationId xmlns:a16="http://schemas.microsoft.com/office/drawing/2014/main" id="{6C545AD0-B117-68FC-330A-54121E55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5794" y="2310023"/>
            <a:ext cx="2050461" cy="1565185"/>
          </a:xfrm>
          <a:prstGeom prst="rect">
            <a:avLst/>
          </a:prstGeom>
        </p:spPr>
      </p:pic>
      <p:pic>
        <p:nvPicPr>
          <p:cNvPr id="5" name="Рисунок 4" descr="Изображение выглядит как диаграмма, линия, График&#10;&#10;Автоматически созданное описание">
            <a:extLst>
              <a:ext uri="{FF2B5EF4-FFF2-40B4-BE49-F238E27FC236}">
                <a16:creationId xmlns:a16="http://schemas.microsoft.com/office/drawing/2014/main" id="{ED711952-3743-50DB-4E40-ECE8AAC0B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7531" y="353897"/>
            <a:ext cx="2106989" cy="1608335"/>
          </a:xfrm>
          <a:prstGeom prst="rect">
            <a:avLst/>
          </a:prstGeom>
        </p:spPr>
      </p:pic>
      <p:pic>
        <p:nvPicPr>
          <p:cNvPr id="7" name="Рисунок 6" descr="Изображение выглядит как диаграмма, линия, График&#10;&#10;Автоматически созданное описание">
            <a:extLst>
              <a:ext uri="{FF2B5EF4-FFF2-40B4-BE49-F238E27FC236}">
                <a16:creationId xmlns:a16="http://schemas.microsoft.com/office/drawing/2014/main" id="{2F11DD01-093E-2E32-100E-22EE03F79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7531" y="4222999"/>
            <a:ext cx="2106989" cy="1608335"/>
          </a:xfrm>
          <a:prstGeom prst="rect">
            <a:avLst/>
          </a:prstGeom>
        </p:spPr>
      </p:pic>
      <p:sp>
        <p:nvSpPr>
          <p:cNvPr id="11" name="TextBox 10">
            <a:extLst>
              <a:ext uri="{FF2B5EF4-FFF2-40B4-BE49-F238E27FC236}">
                <a16:creationId xmlns:a16="http://schemas.microsoft.com/office/drawing/2014/main" id="{34C0329E-F7FF-E4C4-CFDB-D9028200FBE0}"/>
              </a:ext>
            </a:extLst>
          </p:cNvPr>
          <p:cNvSpPr txBox="1"/>
          <p:nvPr/>
        </p:nvSpPr>
        <p:spPr>
          <a:xfrm>
            <a:off x="2302043" y="482405"/>
            <a:ext cx="6390773" cy="1323439"/>
          </a:xfrm>
          <a:prstGeom prst="rect">
            <a:avLst/>
          </a:prstGeom>
          <a:noFill/>
        </p:spPr>
        <p:txBody>
          <a:bodyPr wrap="square">
            <a:spAutoFit/>
          </a:bodyPr>
          <a:lstStyle/>
          <a:p>
            <a:pPr marL="285750" indent="-285750" algn="l" rtl="0">
              <a:buFont typeface="Arial" panose="020B0604020202020204" pitchFamily="34" charset="0"/>
              <a:buChar char="•"/>
            </a:pPr>
            <a:r>
              <a:rPr lang="en-US" sz="1600" dirty="0"/>
              <a:t>O (g(n)) = {f(n): there exist positive constants c and n0 such that f(n) ≤ c*g(n) for all n ≥ n0}. </a:t>
            </a:r>
          </a:p>
          <a:p>
            <a:pPr algn="l" rtl="0"/>
            <a:endParaRPr lang="en-US" sz="1600" dirty="0"/>
          </a:p>
          <a:p>
            <a:pPr algn="just" rtl="0"/>
            <a:r>
              <a:rPr lang="en-US" sz="1600" dirty="0"/>
              <a:t>This means that, f(n) = O(g(n)), If there are positive constants n0 and c such that, to the right of n0 the f(n) always lies on or below c*g(n).</a:t>
            </a:r>
          </a:p>
        </p:txBody>
      </p:sp>
      <p:sp>
        <p:nvSpPr>
          <p:cNvPr id="13" name="TextBox 12">
            <a:extLst>
              <a:ext uri="{FF2B5EF4-FFF2-40B4-BE49-F238E27FC236}">
                <a16:creationId xmlns:a16="http://schemas.microsoft.com/office/drawing/2014/main" id="{70DDFB96-9379-DC3D-5248-0A2C8FBC97E2}"/>
              </a:ext>
            </a:extLst>
          </p:cNvPr>
          <p:cNvSpPr txBox="1"/>
          <p:nvPr/>
        </p:nvSpPr>
        <p:spPr>
          <a:xfrm>
            <a:off x="2302041" y="4261674"/>
            <a:ext cx="6390773" cy="1569660"/>
          </a:xfrm>
          <a:prstGeom prst="rect">
            <a:avLst/>
          </a:prstGeom>
          <a:noFill/>
        </p:spPr>
        <p:txBody>
          <a:bodyPr wrap="square">
            <a:spAutoFit/>
          </a:bodyPr>
          <a:lstStyle/>
          <a:p>
            <a:pPr marL="285750" indent="-285750" algn="l" rtl="0">
              <a:buFont typeface="Arial" panose="020B0604020202020204" pitchFamily="34" charset="0"/>
              <a:buChar char="•"/>
            </a:pPr>
            <a:r>
              <a:rPr lang="en-US" sz="1600" dirty="0"/>
              <a:t>Θ (g(n)) = {f(n): there exist positive constants c1, c2 and n0 such that 0 ≤ c1*g(n) ≤ f(n) ≤ c2*g(n) for all n ≥ n0}. </a:t>
            </a:r>
          </a:p>
          <a:p>
            <a:pPr algn="l" rtl="0"/>
            <a:endParaRPr lang="en-US" sz="1600" dirty="0"/>
          </a:p>
          <a:p>
            <a:pPr algn="just" rtl="0"/>
            <a:r>
              <a:rPr lang="en-US" sz="1600" dirty="0"/>
              <a:t>This means that, f(n) = Θ(g(n)), If there are positive constants n0 and c such that, to the right of n0 the f(n) always lies on or above c1*g(n) and below c2*g(n).</a:t>
            </a:r>
          </a:p>
        </p:txBody>
      </p:sp>
      <p:sp>
        <p:nvSpPr>
          <p:cNvPr id="15" name="TextBox 14">
            <a:extLst>
              <a:ext uri="{FF2B5EF4-FFF2-40B4-BE49-F238E27FC236}">
                <a16:creationId xmlns:a16="http://schemas.microsoft.com/office/drawing/2014/main" id="{24DBDD18-96BD-2E83-A709-9FB775E14D3C}"/>
              </a:ext>
            </a:extLst>
          </p:cNvPr>
          <p:cNvSpPr txBox="1"/>
          <p:nvPr/>
        </p:nvSpPr>
        <p:spPr>
          <a:xfrm>
            <a:off x="2302042" y="2392977"/>
            <a:ext cx="6390773" cy="1323439"/>
          </a:xfrm>
          <a:prstGeom prst="rect">
            <a:avLst/>
          </a:prstGeom>
          <a:noFill/>
        </p:spPr>
        <p:txBody>
          <a:bodyPr wrap="square">
            <a:spAutoFit/>
          </a:bodyPr>
          <a:lstStyle/>
          <a:p>
            <a:pPr marL="285750" indent="-285750" algn="just" rtl="0">
              <a:buFont typeface="Arial" panose="020B0604020202020204" pitchFamily="34" charset="0"/>
              <a:buChar char="•"/>
            </a:pPr>
            <a:r>
              <a:rPr lang="en-US" sz="1600" dirty="0"/>
              <a:t>Ω (g(n)) = {f(n): there exist positive constants c and n0 such that 0 ≤ c*g(n) ≤ f(n) for all n ≥ n0}. </a:t>
            </a:r>
          </a:p>
          <a:p>
            <a:pPr algn="just" rtl="0"/>
            <a:endParaRPr lang="en-US" sz="1600" dirty="0"/>
          </a:p>
          <a:p>
            <a:pPr algn="just" rtl="0"/>
            <a:r>
              <a:rPr lang="en-US" sz="1600" dirty="0"/>
              <a:t>This means that, f(n) = Ω(g(n)), If there are positive constants n0 and c such that, to the right of n0 the f(n) always lies on or above c*g(n).</a:t>
            </a:r>
          </a:p>
        </p:txBody>
      </p:sp>
    </p:spTree>
    <p:extLst>
      <p:ext uri="{BB962C8B-B14F-4D97-AF65-F5344CB8AC3E}">
        <p14:creationId xmlns:p14="http://schemas.microsoft.com/office/powerpoint/2010/main" val="2220927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GT5340">
            <a:extLst>
              <a:ext uri="{FF2B5EF4-FFF2-40B4-BE49-F238E27FC236}">
                <a16:creationId xmlns:a16="http://schemas.microsoft.com/office/drawing/2014/main" id="{1E67FB99-F6C4-F878-4E86-90342F2B0145}"/>
              </a:ext>
            </a:extLst>
          </p:cNvPr>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8833642" y="2406982"/>
            <a:ext cx="1649080" cy="164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89A24E8D-B8BC-4B97-518F-8AD78CC3197E}"/>
              </a:ext>
            </a:extLst>
          </p:cNvPr>
          <p:cNvSpPr>
            <a:spLocks noGrp="1" noChangeArrowheads="1"/>
          </p:cNvSpPr>
          <p:nvPr/>
        </p:nvSpPr>
        <p:spPr bwMode="auto">
          <a:xfrm>
            <a:off x="2602038" y="1435974"/>
            <a:ext cx="8229600"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lnSpc>
                <a:spcPct val="90000"/>
              </a:lnSpc>
            </a:pPr>
            <a:r>
              <a:rPr lang="he-IL" altLang="he-IL" sz="2000" dirty="0"/>
              <a:t>נתון לוח שחמט רגיל (8</a:t>
            </a:r>
            <a:r>
              <a:rPr lang="en-US" altLang="he-IL" sz="2000" dirty="0"/>
              <a:t>x</a:t>
            </a:r>
            <a:r>
              <a:rPr lang="ar-JO" altLang="he-IL" sz="2000" dirty="0"/>
              <a:t>8)</a:t>
            </a:r>
          </a:p>
          <a:p>
            <a:pPr eaLnBrk="1" hangingPunct="1">
              <a:lnSpc>
                <a:spcPct val="90000"/>
              </a:lnSpc>
            </a:pPr>
            <a:r>
              <a:rPr lang="he-IL" altLang="he-IL" sz="2000" dirty="0"/>
              <a:t>ונתונים 32 אבני דומינו					       רגילות (בגודל 1</a:t>
            </a:r>
            <a:r>
              <a:rPr lang="en-US" altLang="he-IL" sz="2000" dirty="0"/>
              <a:t>x</a:t>
            </a:r>
            <a:r>
              <a:rPr lang="ar-JO" altLang="he-IL" sz="2000" dirty="0"/>
              <a:t>2)</a:t>
            </a:r>
          </a:p>
          <a:p>
            <a:pPr eaLnBrk="1" hangingPunct="1">
              <a:lnSpc>
                <a:spcPct val="90000"/>
              </a:lnSpc>
            </a:pPr>
            <a:endParaRPr lang="he-IL" altLang="he-IL" sz="2000" dirty="0"/>
          </a:p>
          <a:p>
            <a:pPr eaLnBrk="1" hangingPunct="1">
              <a:lnSpc>
                <a:spcPct val="90000"/>
              </a:lnSpc>
            </a:pPr>
            <a:endParaRPr lang="he-IL" altLang="he-IL" sz="2000" dirty="0"/>
          </a:p>
          <a:p>
            <a:pPr eaLnBrk="1" hangingPunct="1">
              <a:lnSpc>
                <a:spcPct val="90000"/>
              </a:lnSpc>
            </a:pPr>
            <a:endParaRPr lang="he-IL" altLang="he-IL" sz="2000" dirty="0"/>
          </a:p>
          <a:p>
            <a:pPr eaLnBrk="1" hangingPunct="1">
              <a:lnSpc>
                <a:spcPct val="90000"/>
              </a:lnSpc>
            </a:pPr>
            <a:endParaRPr lang="he-IL" altLang="he-IL" sz="2000" dirty="0"/>
          </a:p>
          <a:p>
            <a:pPr eaLnBrk="1" hangingPunct="1">
              <a:lnSpc>
                <a:spcPct val="90000"/>
              </a:lnSpc>
            </a:pPr>
            <a:endParaRPr lang="he-IL" altLang="he-IL" sz="2000" dirty="0"/>
          </a:p>
          <a:p>
            <a:pPr eaLnBrk="1" hangingPunct="1">
              <a:lnSpc>
                <a:spcPct val="90000"/>
              </a:lnSpc>
            </a:pPr>
            <a:r>
              <a:rPr lang="he-IL" altLang="he-IL" sz="2000" dirty="0"/>
              <a:t>קל לראות שאפשר לכסות את לוח השחמט בעזרת 32 אבני הדומינו.</a:t>
            </a:r>
            <a:endParaRPr lang="en-US" altLang="he-IL" sz="2000" dirty="0"/>
          </a:p>
        </p:txBody>
      </p:sp>
      <p:sp>
        <p:nvSpPr>
          <p:cNvPr id="4" name="Rectangle 4">
            <a:extLst>
              <a:ext uri="{FF2B5EF4-FFF2-40B4-BE49-F238E27FC236}">
                <a16:creationId xmlns:a16="http://schemas.microsoft.com/office/drawing/2014/main" id="{84F8360B-54D0-5AC3-D9CE-E73465157382}"/>
              </a:ext>
            </a:extLst>
          </p:cNvPr>
          <p:cNvSpPr>
            <a:spLocks noGrp="1" noChangeArrowheads="1"/>
          </p:cNvSpPr>
          <p:nvPr/>
        </p:nvSpPr>
        <p:spPr bwMode="auto">
          <a:xfrm>
            <a:off x="2086935" y="457912"/>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חידה</a:t>
            </a:r>
            <a:r>
              <a:rPr lang="he-IL" altLang="he-IL" dirty="0"/>
              <a:t> </a:t>
            </a:r>
            <a:r>
              <a:rPr lang="he-IL" altLang="he-IL" kern="0" dirty="0">
                <a:solidFill>
                  <a:srgbClr val="006633"/>
                </a:solidFill>
                <a:latin typeface="Garamond"/>
                <a:cs typeface="Arial"/>
              </a:rPr>
              <a:t>לחימום</a:t>
            </a:r>
            <a:endParaRPr lang="en-US" altLang="he-IL" kern="0" dirty="0">
              <a:solidFill>
                <a:srgbClr val="006633"/>
              </a:solidFill>
              <a:latin typeface="Garamond"/>
              <a:cs typeface="Arial"/>
            </a:endParaRPr>
          </a:p>
        </p:txBody>
      </p:sp>
      <p:sp>
        <p:nvSpPr>
          <p:cNvPr id="5" name="Rectangle 5">
            <a:extLst>
              <a:ext uri="{FF2B5EF4-FFF2-40B4-BE49-F238E27FC236}">
                <a16:creationId xmlns:a16="http://schemas.microsoft.com/office/drawing/2014/main" id="{231D33B6-57A8-9AC1-5AA3-C955A4D20768}"/>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6" name="Picture 6" descr="chess">
            <a:extLst>
              <a:ext uri="{FF2B5EF4-FFF2-40B4-BE49-F238E27FC236}">
                <a16:creationId xmlns:a16="http://schemas.microsoft.com/office/drawing/2014/main" id="{1EEAC56B-2CBA-3645-4BB2-DAC232B93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631" y="722690"/>
            <a:ext cx="3121611" cy="31216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0E4EB1B-5D8C-0F65-0695-D3CC4E848FB3}"/>
              </a:ext>
            </a:extLst>
          </p:cNvPr>
          <p:cNvSpPr>
            <a:spLocks noGrp="1" noChangeArrowheads="1"/>
          </p:cNvSpPr>
          <p:nvPr/>
        </p:nvSpPr>
        <p:spPr bwMode="auto">
          <a:xfrm>
            <a:off x="1904206" y="1224756"/>
            <a:ext cx="8229600"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he-IL" altLang="he-IL" sz="2000" dirty="0"/>
              <a:t>כעת הסירו מהלוח את המשבצת הימנית-העליונה    ואת המשבצת השמאלית-התחתונה.</a:t>
            </a:r>
            <a:endParaRPr lang="ar-JO" altLang="he-IL" sz="2000" dirty="0"/>
          </a:p>
          <a:p>
            <a:pPr eaLnBrk="1" hangingPunct="1"/>
            <a:r>
              <a:rPr lang="he-IL" altLang="he-IL" sz="2000" dirty="0"/>
              <a:t>האם כעת ניתן לכסות את הלוח באמצעות 31 אבני דומינו?</a:t>
            </a:r>
            <a:endParaRPr lang="ar-JO" altLang="he-IL" sz="2000" dirty="0"/>
          </a:p>
        </p:txBody>
      </p:sp>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2058194" y="55483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חידה</a:t>
            </a:r>
            <a:r>
              <a:rPr lang="he-IL" altLang="he-IL" dirty="0"/>
              <a:t> </a:t>
            </a:r>
            <a:r>
              <a:rPr lang="he-IL" altLang="he-IL" kern="0" dirty="0">
                <a:solidFill>
                  <a:srgbClr val="006633"/>
                </a:solidFill>
                <a:latin typeface="Garamond"/>
                <a:cs typeface="Arial"/>
              </a:rPr>
              <a:t>לחימום</a:t>
            </a:r>
            <a:endParaRPr lang="en-US" altLang="he-IL" kern="0" dirty="0">
              <a:solidFill>
                <a:srgbClr val="006633"/>
              </a:solidFill>
              <a:latin typeface="Garamond"/>
              <a:cs typeface="Arial"/>
            </a:endParaRP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5" name="Picture 5" descr="chess">
            <a:extLst>
              <a:ext uri="{FF2B5EF4-FFF2-40B4-BE49-F238E27FC236}">
                <a16:creationId xmlns:a16="http://schemas.microsoft.com/office/drawing/2014/main" id="{BDBBF55D-AC03-DA96-C547-A31ADF0F9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781" y="2544888"/>
            <a:ext cx="3303588"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hess2">
            <a:extLst>
              <a:ext uri="{FF2B5EF4-FFF2-40B4-BE49-F238E27FC236}">
                <a16:creationId xmlns:a16="http://schemas.microsoft.com/office/drawing/2014/main" id="{25B2D7ED-083B-C956-1A25-123C1982D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5256" y="2522663"/>
            <a:ext cx="3313113"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7A25D5-02E5-A723-7F3E-CA8FE372C22B}"/>
              </a:ext>
            </a:extLst>
          </p:cNvPr>
          <p:cNvSpPr>
            <a:spLocks noGrp="1" noChangeArrowheads="1"/>
          </p:cNvSpPr>
          <p:nvPr/>
        </p:nvSpPr>
        <p:spPr bwMode="auto">
          <a:xfrm>
            <a:off x="1970881" y="46593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סיבוכיות</a:t>
            </a:r>
            <a:r>
              <a:rPr lang="he-IL" altLang="he-IL" dirty="0"/>
              <a:t> </a:t>
            </a:r>
            <a:r>
              <a:rPr lang="he-IL" altLang="he-IL" kern="0" dirty="0">
                <a:solidFill>
                  <a:srgbClr val="006633"/>
                </a:solidFill>
                <a:latin typeface="Garamond"/>
                <a:cs typeface="Arial"/>
              </a:rPr>
              <a:t>זמן</a:t>
            </a:r>
            <a:r>
              <a:rPr lang="he-IL" altLang="he-IL" dirty="0"/>
              <a:t> </a:t>
            </a:r>
            <a:r>
              <a:rPr lang="he-IL" altLang="he-IL" kern="0" dirty="0">
                <a:solidFill>
                  <a:srgbClr val="006633"/>
                </a:solidFill>
                <a:latin typeface="Garamond"/>
                <a:cs typeface="Arial"/>
              </a:rPr>
              <a:t>ריצה</a:t>
            </a:r>
            <a:endParaRPr lang="en-US" altLang="he-IL" kern="0" dirty="0">
              <a:solidFill>
                <a:srgbClr val="006633"/>
              </a:solidFill>
              <a:latin typeface="Garamond"/>
              <a:cs typeface="Arial"/>
            </a:endParaRPr>
          </a:p>
        </p:txBody>
      </p:sp>
      <p:sp>
        <p:nvSpPr>
          <p:cNvPr id="3" name="Rectangle 3">
            <a:extLst>
              <a:ext uri="{FF2B5EF4-FFF2-40B4-BE49-F238E27FC236}">
                <a16:creationId xmlns:a16="http://schemas.microsoft.com/office/drawing/2014/main" id="{70E244DF-7671-C4B2-BB31-E062E89AE27A}"/>
              </a:ext>
            </a:extLst>
          </p:cNvPr>
          <p:cNvSpPr>
            <a:spLocks noGrp="1" noChangeArrowheads="1"/>
          </p:cNvSpPr>
          <p:nvPr/>
        </p:nvSpPr>
        <p:spPr bwMode="auto">
          <a:xfrm>
            <a:off x="1847056" y="1169193"/>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he-IL" altLang="he-IL" sz="2000" dirty="0"/>
              <a:t>בתרגול הקודם דנו בשאלה כיצד יש לנתח את יעילותם של אלגוריתמים, והגענו למסקנה כי התבוננות בפונקציות זמן הריצה עדיפה על פני דרכים אחרות (כמו הרצת האלגוריתם במחשב ומדידת זמן הריצה בעזרת שעון).</a:t>
            </a:r>
          </a:p>
          <a:p>
            <a:pPr eaLnBrk="1" hangingPunct="1"/>
            <a:r>
              <a:rPr lang="he-IL" altLang="he-IL" sz="2000" dirty="0"/>
              <a:t>ראינו כי אלגוריתם ניתן לשפר בשתי צורות:</a:t>
            </a:r>
          </a:p>
          <a:p>
            <a:pPr lvl="1" eaLnBrk="1" hangingPunct="1"/>
            <a:r>
              <a:rPr lang="he-IL" altLang="he-IL" sz="2000" dirty="0"/>
              <a:t>שיפור בקבוע</a:t>
            </a:r>
          </a:p>
          <a:p>
            <a:pPr lvl="1" eaLnBrk="1" hangingPunct="1"/>
            <a:r>
              <a:rPr lang="he-IL" altLang="he-IL" sz="2000" dirty="0"/>
              <a:t>שיפור בסדר גודל</a:t>
            </a:r>
          </a:p>
          <a:p>
            <a:pPr eaLnBrk="1" hangingPunct="1"/>
            <a:r>
              <a:rPr lang="he-IL" altLang="he-IL" sz="2000" dirty="0"/>
              <a:t>נשתמש בסימן </a:t>
            </a:r>
            <a:r>
              <a:rPr lang="en-US" altLang="he-IL" sz="2000" dirty="0"/>
              <a:t>O</a:t>
            </a:r>
            <a:r>
              <a:rPr lang="he-IL" altLang="he-IL" sz="2000" dirty="0"/>
              <a:t> ("או גדול") כדי לתאר סדר גודל של אלגוריתמים. למשל: </a:t>
            </a:r>
            <a:r>
              <a:rPr lang="en-US" altLang="he-IL" sz="2000" dirty="0"/>
              <a:t>O(n)</a:t>
            </a:r>
            <a:r>
              <a:rPr lang="he-IL" altLang="he-IL" sz="2000" dirty="0"/>
              <a:t>, </a:t>
            </a:r>
            <a:r>
              <a:rPr lang="en-US" altLang="he-IL" sz="2000" dirty="0"/>
              <a:t>O(n</a:t>
            </a:r>
            <a:r>
              <a:rPr lang="en-US" altLang="he-IL" sz="2000" baseline="30000" dirty="0"/>
              <a:t>2</a:t>
            </a:r>
            <a:r>
              <a:rPr lang="en-US" altLang="he-IL" sz="2000" dirty="0"/>
              <a:t>)</a:t>
            </a:r>
            <a:r>
              <a:rPr lang="he-IL" altLang="he-IL" sz="2000" dirty="0"/>
              <a:t>, </a:t>
            </a:r>
            <a:r>
              <a:rPr lang="en-US" altLang="he-IL" sz="2000" dirty="0"/>
              <a:t>O(1)</a:t>
            </a:r>
            <a:r>
              <a:rPr lang="he-IL" altLang="he-IL" sz="2000" dirty="0"/>
              <a:t>.</a:t>
            </a:r>
          </a:p>
        </p:txBody>
      </p:sp>
      <p:pic>
        <p:nvPicPr>
          <p:cNvPr id="4" name="Picture 4" descr="bizzyb_garfield_computer">
            <a:extLst>
              <a:ext uri="{FF2B5EF4-FFF2-40B4-BE49-F238E27FC236}">
                <a16:creationId xmlns:a16="http://schemas.microsoft.com/office/drawing/2014/main" id="{BDD8EDDC-CA6E-D013-7A19-0E0713836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828" y="4068888"/>
            <a:ext cx="28067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54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C2E99A47-1C1B-E033-0D13-4D6C8CBE75B6}"/>
              </a:ext>
            </a:extLst>
          </p:cNvPr>
          <p:cNvSpPr>
            <a:spLocks noGrp="1" noChangeArrowheads="1"/>
          </p:cNvSpPr>
          <p:nvPr/>
        </p:nvSpPr>
        <p:spPr bwMode="auto">
          <a:xfrm>
            <a:off x="2830468" y="1108808"/>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he-IL" altLang="he-IL" sz="2000" dirty="0"/>
              <a:t>לפניך רשימה של פונקציות זמן ריצה של אלגוריתמים שונים. קבע עבור כל אחת מהן מהו סדר הגודל שלה:</a:t>
            </a:r>
          </a:p>
          <a:p>
            <a:pPr lvl="1" eaLnBrk="1" hangingPunct="1"/>
            <a:r>
              <a:rPr lang="en-US" altLang="he-IL" sz="2000" dirty="0"/>
              <a:t>10n + 5</a:t>
            </a:r>
            <a:r>
              <a:rPr lang="he-IL" altLang="he-IL" sz="2000" dirty="0"/>
              <a:t> -&gt;</a:t>
            </a:r>
            <a:endParaRPr lang="he-IL" altLang="he-IL" sz="2000" dirty="0">
              <a:solidFill>
                <a:srgbClr val="FF0000"/>
              </a:solidFill>
            </a:endParaRPr>
          </a:p>
          <a:p>
            <a:pPr lvl="1" eaLnBrk="1" hangingPunct="1"/>
            <a:r>
              <a:rPr lang="en-US" altLang="he-IL" sz="2000" dirty="0"/>
              <a:t>0.5n</a:t>
            </a:r>
            <a:r>
              <a:rPr lang="en-US" altLang="he-IL" sz="2000" baseline="30000" dirty="0"/>
              <a:t>4</a:t>
            </a:r>
            <a:r>
              <a:rPr lang="en-US" altLang="he-IL" sz="2000" dirty="0"/>
              <a:t> + 200n</a:t>
            </a:r>
            <a:r>
              <a:rPr lang="en-US" altLang="he-IL" sz="2000" baseline="30000" dirty="0"/>
              <a:t>3</a:t>
            </a:r>
            <a:r>
              <a:rPr lang="en-US" altLang="he-IL" sz="2000" dirty="0"/>
              <a:t> + 70</a:t>
            </a:r>
            <a:r>
              <a:rPr lang="he-IL" altLang="he-IL" sz="2000" dirty="0"/>
              <a:t> -&gt;</a:t>
            </a:r>
          </a:p>
          <a:p>
            <a:pPr lvl="1" eaLnBrk="1" hangingPunct="1"/>
            <a:r>
              <a:rPr lang="en-US" altLang="he-IL" sz="2000" dirty="0"/>
              <a:t>7n</a:t>
            </a:r>
            <a:r>
              <a:rPr lang="en-US" altLang="he-IL" sz="2000" baseline="30000" dirty="0"/>
              <a:t>2</a:t>
            </a:r>
            <a:r>
              <a:rPr lang="en-US" altLang="he-IL" sz="2000" dirty="0"/>
              <a:t> + 5n</a:t>
            </a:r>
            <a:r>
              <a:rPr lang="en-US" altLang="he-IL" sz="2000" baseline="30000" dirty="0"/>
              <a:t>3</a:t>
            </a:r>
            <a:r>
              <a:rPr lang="en-US" altLang="he-IL" sz="2000" dirty="0"/>
              <a:t> + 20n</a:t>
            </a:r>
            <a:r>
              <a:rPr lang="he-IL" altLang="he-IL" sz="2000" dirty="0"/>
              <a:t> -&gt;</a:t>
            </a:r>
          </a:p>
          <a:p>
            <a:pPr lvl="1" eaLnBrk="1" hangingPunct="1"/>
            <a:r>
              <a:rPr lang="he-IL" altLang="he-IL" sz="2000" dirty="0"/>
              <a:t>100 -&gt;</a:t>
            </a:r>
          </a:p>
          <a:p>
            <a:pPr lvl="1" eaLnBrk="1" hangingPunct="1"/>
            <a:r>
              <a:rPr lang="en-US" altLang="he-IL" sz="2000" dirty="0"/>
              <a:t>5</a:t>
            </a:r>
            <a:r>
              <a:rPr lang="en-US" altLang="he-IL" sz="2000" baseline="30000" dirty="0"/>
              <a:t>n</a:t>
            </a:r>
            <a:r>
              <a:rPr lang="he-IL" altLang="he-IL" sz="2000" baseline="30000" dirty="0"/>
              <a:t> </a:t>
            </a:r>
            <a:r>
              <a:rPr lang="he-IL" altLang="he-IL" sz="2000" dirty="0"/>
              <a:t>-&gt;</a:t>
            </a:r>
            <a:endParaRPr lang="he-IL" altLang="he-IL" sz="2000" baseline="30000" dirty="0"/>
          </a:p>
          <a:p>
            <a:pPr lvl="1" eaLnBrk="1" hangingPunct="1"/>
            <a:r>
              <a:rPr lang="en-US" altLang="he-IL" sz="2000" dirty="0"/>
              <a:t>0.001n + 1000</a:t>
            </a:r>
            <a:r>
              <a:rPr lang="he-IL" altLang="he-IL" sz="2000" dirty="0"/>
              <a:t> -&gt;</a:t>
            </a:r>
            <a:endParaRPr lang="he-IL" altLang="he-IL" sz="2000" dirty="0">
              <a:solidFill>
                <a:srgbClr val="FF0000"/>
              </a:solidFill>
            </a:endParaRPr>
          </a:p>
          <a:p>
            <a:pPr lvl="1" eaLnBrk="1" hangingPunct="1"/>
            <a:r>
              <a:rPr lang="en-US" altLang="he-IL" sz="2000" dirty="0"/>
              <a:t>10000n + 1000</a:t>
            </a:r>
            <a:r>
              <a:rPr lang="he-IL" altLang="he-IL" sz="2000" dirty="0"/>
              <a:t> -&gt;</a:t>
            </a:r>
            <a:endParaRPr lang="he-IL" altLang="he-IL" sz="2000" dirty="0">
              <a:solidFill>
                <a:srgbClr val="FF0000"/>
              </a:solidFill>
            </a:endParaRPr>
          </a:p>
          <a:p>
            <a:pPr lvl="1" eaLnBrk="1" hangingPunct="1"/>
            <a:r>
              <a:rPr lang="en-US" altLang="he-IL" sz="2000" dirty="0"/>
              <a:t>2n</a:t>
            </a:r>
            <a:r>
              <a:rPr lang="en-US" altLang="he-IL" sz="2000" baseline="30000" dirty="0"/>
              <a:t>2</a:t>
            </a:r>
            <a:r>
              <a:rPr lang="en-US" altLang="he-IL" sz="2000" dirty="0"/>
              <a:t> + 2</a:t>
            </a:r>
            <a:r>
              <a:rPr lang="he-IL" altLang="he-IL" sz="2000" dirty="0"/>
              <a:t> -&gt;</a:t>
            </a:r>
            <a:endParaRPr lang="he-IL" altLang="he-IL" sz="2000" baseline="30000" dirty="0">
              <a:solidFill>
                <a:srgbClr val="FF0000"/>
              </a:solidFill>
            </a:endParaRPr>
          </a:p>
          <a:p>
            <a:pPr marL="344487" lvl="1" indent="0" eaLnBrk="1" hangingPunct="1">
              <a:buNone/>
            </a:pPr>
            <a:endParaRPr lang="he-IL" altLang="he-IL" sz="2000" dirty="0"/>
          </a:p>
        </p:txBody>
      </p:sp>
      <p:pic>
        <p:nvPicPr>
          <p:cNvPr id="8" name="Picture 4" descr="gros3d26">
            <a:extLst>
              <a:ext uri="{FF2B5EF4-FFF2-40B4-BE49-F238E27FC236}">
                <a16:creationId xmlns:a16="http://schemas.microsoft.com/office/drawing/2014/main" id="{87916983-8D9E-AC2F-F5C5-2DFD3334208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974930" y="4648933"/>
            <a:ext cx="1916113"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5F1A9AC-F78B-A9BF-D497-605E23B8037D}"/>
              </a:ext>
            </a:extLst>
          </p:cNvPr>
          <p:cNvSpPr txBox="1"/>
          <p:nvPr/>
        </p:nvSpPr>
        <p:spPr>
          <a:xfrm>
            <a:off x="8436976" y="1743077"/>
            <a:ext cx="982076" cy="400110"/>
          </a:xfrm>
          <a:prstGeom prst="rect">
            <a:avLst/>
          </a:prstGeom>
          <a:noFill/>
        </p:spPr>
        <p:txBody>
          <a:bodyPr wrap="square">
            <a:spAutoFit/>
          </a:bodyPr>
          <a:lstStyle/>
          <a:p>
            <a:r>
              <a:rPr lang="en-US" sz="2000" i="0" dirty="0">
                <a:solidFill>
                  <a:srgbClr val="FF0000"/>
                </a:solidFill>
                <a:effectLst/>
                <a:latin typeface="Söhne"/>
              </a:rPr>
              <a:t>O(n)</a:t>
            </a:r>
            <a:endParaRPr lang="en-US" sz="2000" dirty="0"/>
          </a:p>
        </p:txBody>
      </p:sp>
      <p:sp>
        <p:nvSpPr>
          <p:cNvPr id="11" name="TextBox 10">
            <a:extLst>
              <a:ext uri="{FF2B5EF4-FFF2-40B4-BE49-F238E27FC236}">
                <a16:creationId xmlns:a16="http://schemas.microsoft.com/office/drawing/2014/main" id="{98DC7FF5-A728-EC95-F391-F737084F3F7B}"/>
              </a:ext>
            </a:extLst>
          </p:cNvPr>
          <p:cNvSpPr txBox="1"/>
          <p:nvPr/>
        </p:nvSpPr>
        <p:spPr>
          <a:xfrm>
            <a:off x="7688511" y="2491629"/>
            <a:ext cx="982076" cy="400110"/>
          </a:xfrm>
          <a:prstGeom prst="rect">
            <a:avLst/>
          </a:prstGeom>
          <a:noFill/>
        </p:spPr>
        <p:txBody>
          <a:bodyPr wrap="square">
            <a:spAutoFit/>
          </a:bodyPr>
          <a:lstStyle/>
          <a:p>
            <a:r>
              <a:rPr lang="en-US" sz="2000" i="0" dirty="0">
                <a:solidFill>
                  <a:srgbClr val="FF0000"/>
                </a:solidFill>
                <a:effectLst/>
                <a:latin typeface="Söhne"/>
              </a:rPr>
              <a:t>O(n^3)</a:t>
            </a:r>
            <a:endParaRPr lang="en-US" sz="2000" dirty="0"/>
          </a:p>
        </p:txBody>
      </p:sp>
      <p:sp>
        <p:nvSpPr>
          <p:cNvPr id="12" name="TextBox 11">
            <a:extLst>
              <a:ext uri="{FF2B5EF4-FFF2-40B4-BE49-F238E27FC236}">
                <a16:creationId xmlns:a16="http://schemas.microsoft.com/office/drawing/2014/main" id="{C9A7218D-3DCD-CBAF-C8EC-816307E169AB}"/>
              </a:ext>
            </a:extLst>
          </p:cNvPr>
          <p:cNvSpPr txBox="1"/>
          <p:nvPr/>
        </p:nvSpPr>
        <p:spPr>
          <a:xfrm>
            <a:off x="8842292" y="2880422"/>
            <a:ext cx="982076" cy="400110"/>
          </a:xfrm>
          <a:prstGeom prst="rect">
            <a:avLst/>
          </a:prstGeom>
          <a:noFill/>
        </p:spPr>
        <p:txBody>
          <a:bodyPr wrap="square">
            <a:spAutoFit/>
          </a:bodyPr>
          <a:lstStyle/>
          <a:p>
            <a:r>
              <a:rPr lang="en-US" sz="2000" i="0" dirty="0">
                <a:solidFill>
                  <a:srgbClr val="FF0000"/>
                </a:solidFill>
                <a:effectLst/>
                <a:latin typeface="Söhne"/>
              </a:rPr>
              <a:t>O(1)</a:t>
            </a:r>
            <a:endParaRPr lang="en-US" sz="2000" dirty="0"/>
          </a:p>
        </p:txBody>
      </p:sp>
      <p:sp>
        <p:nvSpPr>
          <p:cNvPr id="13" name="TextBox 12">
            <a:extLst>
              <a:ext uri="{FF2B5EF4-FFF2-40B4-BE49-F238E27FC236}">
                <a16:creationId xmlns:a16="http://schemas.microsoft.com/office/drawing/2014/main" id="{0AD2F5A2-A9A0-4863-3FFE-C55B5DF39D35}"/>
              </a:ext>
            </a:extLst>
          </p:cNvPr>
          <p:cNvSpPr txBox="1"/>
          <p:nvPr/>
        </p:nvSpPr>
        <p:spPr>
          <a:xfrm>
            <a:off x="9103247" y="3213675"/>
            <a:ext cx="982076" cy="400110"/>
          </a:xfrm>
          <a:prstGeom prst="rect">
            <a:avLst/>
          </a:prstGeom>
          <a:noFill/>
        </p:spPr>
        <p:txBody>
          <a:bodyPr wrap="square">
            <a:spAutoFit/>
          </a:bodyPr>
          <a:lstStyle/>
          <a:p>
            <a:r>
              <a:rPr lang="en-US" sz="2000" i="0" dirty="0">
                <a:solidFill>
                  <a:srgbClr val="FF0000"/>
                </a:solidFill>
                <a:effectLst/>
                <a:latin typeface="Söhne"/>
              </a:rPr>
              <a:t>O(5^n)</a:t>
            </a:r>
            <a:endParaRPr lang="en-US" sz="2000" dirty="0"/>
          </a:p>
        </p:txBody>
      </p:sp>
      <p:sp>
        <p:nvSpPr>
          <p:cNvPr id="14" name="TextBox 13">
            <a:extLst>
              <a:ext uri="{FF2B5EF4-FFF2-40B4-BE49-F238E27FC236}">
                <a16:creationId xmlns:a16="http://schemas.microsoft.com/office/drawing/2014/main" id="{10332946-2512-0400-D165-3565989B33DD}"/>
              </a:ext>
            </a:extLst>
          </p:cNvPr>
          <p:cNvSpPr txBox="1"/>
          <p:nvPr/>
        </p:nvSpPr>
        <p:spPr>
          <a:xfrm>
            <a:off x="7817234" y="3608126"/>
            <a:ext cx="982076" cy="400110"/>
          </a:xfrm>
          <a:prstGeom prst="rect">
            <a:avLst/>
          </a:prstGeom>
          <a:noFill/>
        </p:spPr>
        <p:txBody>
          <a:bodyPr wrap="square">
            <a:spAutoFit/>
          </a:bodyPr>
          <a:lstStyle/>
          <a:p>
            <a:r>
              <a:rPr lang="en-US" sz="2000" i="0" dirty="0">
                <a:solidFill>
                  <a:srgbClr val="FF0000"/>
                </a:solidFill>
                <a:effectLst/>
                <a:latin typeface="Söhne"/>
              </a:rPr>
              <a:t>O(n)</a:t>
            </a:r>
            <a:endParaRPr lang="en-US" sz="2000" dirty="0"/>
          </a:p>
        </p:txBody>
      </p:sp>
      <p:sp>
        <p:nvSpPr>
          <p:cNvPr id="15" name="TextBox 14">
            <a:extLst>
              <a:ext uri="{FF2B5EF4-FFF2-40B4-BE49-F238E27FC236}">
                <a16:creationId xmlns:a16="http://schemas.microsoft.com/office/drawing/2014/main" id="{245DCF44-0B30-21EB-1551-BBF0B3BB5C2F}"/>
              </a:ext>
            </a:extLst>
          </p:cNvPr>
          <p:cNvSpPr txBox="1"/>
          <p:nvPr/>
        </p:nvSpPr>
        <p:spPr>
          <a:xfrm>
            <a:off x="7755186" y="3979941"/>
            <a:ext cx="982076" cy="400110"/>
          </a:xfrm>
          <a:prstGeom prst="rect">
            <a:avLst/>
          </a:prstGeom>
          <a:noFill/>
        </p:spPr>
        <p:txBody>
          <a:bodyPr wrap="square">
            <a:spAutoFit/>
          </a:bodyPr>
          <a:lstStyle/>
          <a:p>
            <a:r>
              <a:rPr lang="en-US" sz="2000" i="0" dirty="0">
                <a:solidFill>
                  <a:srgbClr val="FF0000"/>
                </a:solidFill>
                <a:effectLst/>
                <a:latin typeface="Söhne"/>
              </a:rPr>
              <a:t>O(n)</a:t>
            </a:r>
            <a:endParaRPr lang="en-US" sz="2000" dirty="0"/>
          </a:p>
        </p:txBody>
      </p:sp>
      <p:sp>
        <p:nvSpPr>
          <p:cNvPr id="16" name="TextBox 15">
            <a:extLst>
              <a:ext uri="{FF2B5EF4-FFF2-40B4-BE49-F238E27FC236}">
                <a16:creationId xmlns:a16="http://schemas.microsoft.com/office/drawing/2014/main" id="{7CE14919-52C0-E4A1-50F5-CF3BDC7B3254}"/>
              </a:ext>
            </a:extLst>
          </p:cNvPr>
          <p:cNvSpPr txBox="1"/>
          <p:nvPr/>
        </p:nvSpPr>
        <p:spPr>
          <a:xfrm>
            <a:off x="8569324" y="4335830"/>
            <a:ext cx="982076" cy="400110"/>
          </a:xfrm>
          <a:prstGeom prst="rect">
            <a:avLst/>
          </a:prstGeom>
          <a:noFill/>
        </p:spPr>
        <p:txBody>
          <a:bodyPr wrap="square">
            <a:spAutoFit/>
          </a:bodyPr>
          <a:lstStyle/>
          <a:p>
            <a:r>
              <a:rPr lang="en-US" sz="2000" i="0" dirty="0">
                <a:solidFill>
                  <a:srgbClr val="FF0000"/>
                </a:solidFill>
                <a:effectLst/>
                <a:latin typeface="Söhne"/>
              </a:rPr>
              <a:t>O(n^2)</a:t>
            </a:r>
            <a:endParaRPr lang="en-US" sz="2000" dirty="0"/>
          </a:p>
        </p:txBody>
      </p:sp>
      <p:sp>
        <p:nvSpPr>
          <p:cNvPr id="17" name="TextBox 16">
            <a:extLst>
              <a:ext uri="{FF2B5EF4-FFF2-40B4-BE49-F238E27FC236}">
                <a16:creationId xmlns:a16="http://schemas.microsoft.com/office/drawing/2014/main" id="{8121E9FC-6FA2-71D3-7A13-20BAA6ED2122}"/>
              </a:ext>
            </a:extLst>
          </p:cNvPr>
          <p:cNvSpPr txBox="1"/>
          <p:nvPr/>
        </p:nvSpPr>
        <p:spPr>
          <a:xfrm>
            <a:off x="7402009" y="2156433"/>
            <a:ext cx="982076" cy="400110"/>
          </a:xfrm>
          <a:prstGeom prst="rect">
            <a:avLst/>
          </a:prstGeom>
          <a:noFill/>
        </p:spPr>
        <p:txBody>
          <a:bodyPr wrap="square">
            <a:spAutoFit/>
          </a:bodyPr>
          <a:lstStyle/>
          <a:p>
            <a:r>
              <a:rPr lang="en-US" altLang="he-IL" sz="2000" dirty="0">
                <a:solidFill>
                  <a:srgbClr val="FF0000"/>
                </a:solidFill>
              </a:rPr>
              <a:t>O(n^4)</a:t>
            </a:r>
            <a:endParaRPr lang="en-US" sz="2000" dirty="0"/>
          </a:p>
        </p:txBody>
      </p:sp>
      <p:sp>
        <p:nvSpPr>
          <p:cNvPr id="20" name="Rectangle 2"/>
          <p:cNvSpPr txBox="1">
            <a:spLocks noChangeArrowheads="1"/>
          </p:cNvSpPr>
          <p:nvPr/>
        </p:nvSpPr>
        <p:spPr bwMode="auto">
          <a:xfrm>
            <a:off x="3287209" y="268056"/>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01929" y="433089"/>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סימון </a:t>
            </a:r>
            <a:r>
              <a:rPr kumimoji="0" lang="he-IL" altLang="he-IL" sz="4200" b="0" i="0" u="none" strike="noStrike" kern="0" cap="none" spc="0" normalizeH="0" baseline="0" noProof="0" dirty="0" err="1">
                <a:ln>
                  <a:noFill/>
                </a:ln>
                <a:solidFill>
                  <a:srgbClr val="006633"/>
                </a:solidFill>
                <a:effectLst/>
                <a:uLnTx/>
                <a:uFillTx/>
                <a:latin typeface="Garamond"/>
                <a:ea typeface="+mj-ea"/>
                <a:cs typeface="Arial"/>
              </a:rPr>
              <a:t>אסימפטוטי</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6" name="Rectangle 3"/>
          <p:cNvSpPr txBox="1">
            <a:spLocks noChangeArrowheads="1"/>
          </p:cNvSpPr>
          <p:nvPr/>
        </p:nvSpPr>
        <p:spPr bwMode="auto">
          <a:xfrm>
            <a:off x="3078104" y="1136351"/>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ea typeface="+mn-ea"/>
                <a:cs typeface="Arial"/>
              </a:rPr>
              <a:t>השתמשנו בסימון </a:t>
            </a:r>
            <a:r>
              <a:rPr kumimoji="0" lang="en-US" altLang="he-IL" sz="2000" b="0" i="0" u="none" strike="noStrike" kern="0" cap="none" spc="0" normalizeH="0" baseline="0" noProof="0" dirty="0">
                <a:ln>
                  <a:noFill/>
                </a:ln>
                <a:solidFill>
                  <a:srgbClr val="000000"/>
                </a:solidFill>
                <a:effectLst/>
                <a:uLnTx/>
                <a:uFillTx/>
                <a:latin typeface="Arial"/>
                <a:ea typeface="+mn-ea"/>
                <a:cs typeface="Arial"/>
              </a:rPr>
              <a:t>O</a:t>
            </a:r>
            <a:r>
              <a:rPr kumimoji="0" lang="he-IL" altLang="he-IL" sz="2000" b="0" i="0" u="none" strike="noStrike" kern="0" cap="none" spc="0" normalizeH="0" baseline="0" noProof="0" dirty="0">
                <a:ln>
                  <a:noFill/>
                </a:ln>
                <a:solidFill>
                  <a:srgbClr val="000000"/>
                </a:solidFill>
                <a:effectLst/>
                <a:uLnTx/>
                <a:uFillTx/>
                <a:latin typeface="Arial"/>
                <a:ea typeface="+mn-ea"/>
                <a:cs typeface="Arial"/>
              </a:rPr>
              <a:t> מבלי להגדירו במדויק. </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ea typeface="+mn-ea"/>
                <a:cs typeface="Arial"/>
              </a:rPr>
              <a:t>נרצה לתת הגדרה מתמטית ברורה, שממנה נוכל לדעת מתי פונקציה מסוימת היא </a:t>
            </a:r>
            <a:r>
              <a:rPr kumimoji="0" lang="en-US" altLang="he-IL" sz="2000" b="0" i="0" u="none" strike="noStrike" kern="0" cap="none" spc="0" normalizeH="0" baseline="0" noProof="0" dirty="0">
                <a:ln>
                  <a:noFill/>
                </a:ln>
                <a:solidFill>
                  <a:srgbClr val="000000"/>
                </a:solidFill>
                <a:effectLst/>
                <a:uLnTx/>
                <a:uFillTx/>
                <a:latin typeface="Arial"/>
                <a:ea typeface="+mn-ea"/>
                <a:cs typeface="Arial"/>
              </a:rPr>
              <a:t>O</a:t>
            </a:r>
            <a:r>
              <a:rPr kumimoji="0" lang="he-IL" altLang="he-IL" sz="2000" b="0" i="0" u="none" strike="noStrike" kern="0" cap="none" spc="0" normalizeH="0" baseline="0" noProof="0" dirty="0">
                <a:ln>
                  <a:noFill/>
                </a:ln>
                <a:solidFill>
                  <a:srgbClr val="000000"/>
                </a:solidFill>
                <a:effectLst/>
                <a:uLnTx/>
                <a:uFillTx/>
                <a:latin typeface="Arial"/>
                <a:ea typeface="+mn-ea"/>
                <a:cs typeface="Arial"/>
              </a:rPr>
              <a:t> של פונקציה אחרת.</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ea typeface="+mn-ea"/>
                <a:cs typeface="Arial"/>
              </a:rPr>
              <a:t>בנוסף, נגדיר סימונים נוספים: </a:t>
            </a:r>
            <a:r>
              <a:rPr kumimoji="0" lang="el-GR" altLang="he-IL" sz="2000" b="0" i="0" u="none" strike="noStrike" kern="0" cap="none" spc="0" normalizeH="0" baseline="0" noProof="0" dirty="0">
                <a:ln>
                  <a:noFill/>
                </a:ln>
                <a:solidFill>
                  <a:srgbClr val="000000"/>
                </a:solidFill>
                <a:effectLst/>
                <a:uLnTx/>
                <a:uFillTx/>
                <a:latin typeface="Arial"/>
                <a:ea typeface="+mn-ea"/>
                <a:cs typeface="Arial"/>
              </a:rPr>
              <a:t>Ω</a:t>
            </a:r>
            <a:r>
              <a:rPr kumimoji="0" lang="he-IL" altLang="he-IL" sz="2000" b="0" i="0" u="none" strike="noStrike" kern="0" cap="none" spc="0" normalizeH="0" baseline="0" noProof="0" dirty="0">
                <a:ln>
                  <a:noFill/>
                </a:ln>
                <a:solidFill>
                  <a:srgbClr val="000000"/>
                </a:solidFill>
                <a:effectLst/>
                <a:uLnTx/>
                <a:uFillTx/>
                <a:latin typeface="Arial"/>
                <a:ea typeface="+mn-ea"/>
                <a:cs typeface="Arial"/>
              </a:rPr>
              <a:t> ("אומגה") , </a:t>
            </a:r>
            <a:r>
              <a:rPr kumimoji="0" lang="el-GR" altLang="he-IL" sz="2000" b="0" i="0" u="none" strike="noStrike" kern="0" cap="none" spc="0" normalizeH="0" baseline="0" noProof="0" dirty="0">
                <a:ln>
                  <a:noFill/>
                </a:ln>
                <a:solidFill>
                  <a:srgbClr val="000000"/>
                </a:solidFill>
                <a:effectLst/>
                <a:uLnTx/>
                <a:uFillTx/>
                <a:latin typeface="Arial"/>
                <a:ea typeface="+mn-ea"/>
                <a:cs typeface="Arial"/>
              </a:rPr>
              <a:t>Θ</a:t>
            </a:r>
            <a:r>
              <a:rPr kumimoji="0" lang="he-IL" altLang="he-IL" sz="2000" b="0" i="0" u="none" strike="noStrike" kern="0" cap="none" spc="0" normalizeH="0" baseline="0" noProof="0" dirty="0">
                <a:ln>
                  <a:noFill/>
                </a:ln>
                <a:solidFill>
                  <a:srgbClr val="000000"/>
                </a:solidFill>
                <a:effectLst/>
                <a:uLnTx/>
                <a:uFillTx/>
                <a:latin typeface="Arial"/>
                <a:ea typeface="+mn-ea"/>
                <a:cs typeface="Arial"/>
              </a:rPr>
              <a:t> ("תֵטַה").</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ea typeface="+mn-ea"/>
                <a:cs typeface="Arial"/>
              </a:rPr>
              <a:t>לכל הסימונים האלה קוראים 'חסמים </a:t>
            </a:r>
            <a:r>
              <a:rPr kumimoji="0" lang="he-IL" altLang="he-IL" sz="2000" b="0" i="0" u="none" strike="noStrike" kern="0" cap="none" spc="0" normalizeH="0" baseline="0" noProof="0" dirty="0" err="1">
                <a:ln>
                  <a:noFill/>
                </a:ln>
                <a:solidFill>
                  <a:srgbClr val="000000"/>
                </a:solidFill>
                <a:effectLst/>
                <a:uLnTx/>
                <a:uFillTx/>
                <a:latin typeface="Arial"/>
                <a:ea typeface="+mn-ea"/>
                <a:cs typeface="Arial"/>
              </a:rPr>
              <a:t>אסימפטוטיים</a:t>
            </a:r>
            <a:r>
              <a:rPr kumimoji="0" lang="he-IL" altLang="he-IL" sz="2000" b="0" i="0" u="none" strike="noStrike" kern="0" cap="none" spc="0" normalizeH="0" baseline="0" noProof="0" dirty="0">
                <a:ln>
                  <a:noFill/>
                </a:ln>
                <a:solidFill>
                  <a:srgbClr val="000000"/>
                </a:solidFill>
                <a:effectLst/>
                <a:uLnTx/>
                <a:uFillTx/>
                <a:latin typeface="Arial"/>
                <a:ea typeface="+mn-ea"/>
                <a:cs typeface="Arial"/>
              </a:rPr>
              <a:t>' (</a:t>
            </a:r>
            <a:r>
              <a:rPr kumimoji="0" lang="en-US" altLang="he-IL" sz="2000" b="0" i="0" u="none" strike="noStrike" kern="0" cap="none" spc="0" normalizeH="0" baseline="0" noProof="0" dirty="0">
                <a:ln>
                  <a:noFill/>
                </a:ln>
                <a:solidFill>
                  <a:srgbClr val="000000"/>
                </a:solidFill>
                <a:effectLst/>
                <a:uLnTx/>
                <a:uFillTx/>
                <a:latin typeface="Arial"/>
                <a:ea typeface="+mn-ea"/>
                <a:cs typeface="Arial"/>
              </a:rPr>
              <a:t>(asymptotic bounds</a:t>
            </a:r>
            <a:r>
              <a:rPr kumimoji="0" lang="he-IL" altLang="he-IL" sz="2000" b="0" i="0" u="none" strike="noStrike" kern="0" cap="none" spc="0" normalizeH="0" baseline="0" noProof="0" dirty="0">
                <a:ln>
                  <a:noFill/>
                </a:ln>
                <a:solidFill>
                  <a:srgbClr val="000000"/>
                </a:solidFill>
                <a:effectLst/>
                <a:uLnTx/>
                <a:uFillTx/>
                <a:latin typeface="Arial"/>
                <a:ea typeface="+mn-ea"/>
                <a:cs typeface="Arial"/>
              </a:rPr>
              <a:t>.</a:t>
            </a:r>
            <a:endParaRPr kumimoji="0" lang="el-GR" altLang="he-IL" sz="2000" b="0" i="0" u="none" strike="noStrike" kern="0" cap="none" spc="0" normalizeH="0" baseline="0" noProof="0" dirty="0">
              <a:ln>
                <a:noFill/>
              </a:ln>
              <a:solidFill>
                <a:srgbClr val="000000"/>
              </a:solidFill>
              <a:effectLst/>
              <a:uLnTx/>
              <a:uFillTx/>
              <a:latin typeface="Arial"/>
              <a:ea typeface="+mn-ea"/>
              <a:cs typeface="Arial"/>
            </a:endParaRPr>
          </a:p>
        </p:txBody>
      </p:sp>
      <p:pic>
        <p:nvPicPr>
          <p:cNvPr id="7" name="Picture 4" descr="computer003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6" y="3279465"/>
            <a:ext cx="2777405" cy="236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23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12147" y="182922"/>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a:ln>
                  <a:noFill/>
                </a:ln>
                <a:solidFill>
                  <a:srgbClr val="006633"/>
                </a:solidFill>
                <a:effectLst/>
                <a:uLnTx/>
                <a:uFillTx/>
                <a:latin typeface="Garamond"/>
                <a:ea typeface="+mj-ea"/>
                <a:cs typeface="Arial"/>
              </a:rPr>
              <a:t>הסימון </a:t>
            </a:r>
            <a:r>
              <a:rPr kumimoji="0" lang="en-US" altLang="he-IL" sz="4200" b="0" i="0" u="none" strike="noStrike" kern="0" cap="none" spc="0" normalizeH="0" baseline="0" noProof="0">
                <a:ln>
                  <a:noFill/>
                </a:ln>
                <a:solidFill>
                  <a:srgbClr val="006633"/>
                </a:solidFill>
                <a:effectLst/>
                <a:uLnTx/>
                <a:uFillTx/>
                <a:latin typeface="Garamond"/>
                <a:ea typeface="+mj-ea"/>
                <a:cs typeface="Arial"/>
              </a:rPr>
              <a:t>O</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6" name="Rectangle 3"/>
          <p:cNvSpPr txBox="1">
            <a:spLocks noChangeArrowheads="1"/>
          </p:cNvSpPr>
          <p:nvPr/>
        </p:nvSpPr>
        <p:spPr bwMode="auto">
          <a:xfrm>
            <a:off x="2888322" y="886184"/>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ראינו מספר פונקציות שהן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2n+11</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1000n+1</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0.25n+6</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a:ln>
                  <a:noFill/>
                </a:ln>
                <a:solidFill>
                  <a:srgbClr val="000000"/>
                </a:solidFill>
                <a:effectLst/>
                <a:uLnTx/>
                <a:uFillTx/>
                <a:latin typeface="Arial"/>
                <a:cs typeface="Arial"/>
              </a:rPr>
              <a:t>7n</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מתי נאמר על פונקציה מסוימת </a:t>
            </a:r>
            <a:r>
              <a:rPr kumimoji="0" lang="en-US" altLang="he-IL" sz="2000" b="0" i="0" u="none" strike="noStrike" kern="0" cap="none" spc="0" normalizeH="0" baseline="0" noProof="0" dirty="0">
                <a:ln>
                  <a:noFill/>
                </a:ln>
                <a:solidFill>
                  <a:srgbClr val="000000"/>
                </a:solidFill>
                <a:effectLst/>
                <a:uLnTx/>
                <a:uFillTx/>
                <a:latin typeface="Arial"/>
                <a:cs typeface="Arial"/>
              </a:rPr>
              <a:t>f(n)</a:t>
            </a:r>
            <a:r>
              <a:rPr kumimoji="0" lang="he-IL" altLang="he-IL" sz="2000" b="0" i="0" u="none" strike="noStrike" kern="0" cap="none" spc="0" normalizeH="0" baseline="0" noProof="0" dirty="0">
                <a:ln>
                  <a:noFill/>
                </a:ln>
                <a:solidFill>
                  <a:srgbClr val="000000"/>
                </a:solidFill>
                <a:effectLst/>
                <a:uLnTx/>
                <a:uFillTx/>
                <a:latin typeface="Arial"/>
                <a:cs typeface="Arial"/>
              </a:rPr>
              <a:t> שהיא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he-IL" altLang="he-IL" sz="2000" b="0" i="0" u="none" strike="noStrike" kern="0" cap="none" spc="0" normalizeH="0" baseline="0" noProof="0" dirty="0">
                <a:ln>
                  <a:noFill/>
                </a:ln>
                <a:solidFill>
                  <a:srgbClr val="000000"/>
                </a:solidFill>
                <a:effectLst/>
                <a:uLnTx/>
                <a:uFillTx/>
                <a:latin typeface="Arial"/>
                <a:cs typeface="Arial"/>
              </a:rPr>
              <a:t> ?</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נאמר על פונקציה מסוימת </a:t>
            </a:r>
            <a:r>
              <a:rPr kumimoji="0" lang="en-US" altLang="he-IL" sz="2000" b="0" i="0" u="none" strike="noStrike" kern="0" cap="none" spc="0" normalizeH="0" baseline="0" noProof="0" dirty="0">
                <a:ln>
                  <a:noFill/>
                </a:ln>
                <a:solidFill>
                  <a:srgbClr val="000000"/>
                </a:solidFill>
                <a:effectLst/>
                <a:uLnTx/>
                <a:uFillTx/>
                <a:latin typeface="Arial"/>
                <a:cs typeface="Arial"/>
              </a:rPr>
              <a:t>f(n)</a:t>
            </a:r>
            <a:r>
              <a:rPr kumimoji="0" lang="he-IL" altLang="he-IL" sz="2000" b="0" i="0" u="none" strike="noStrike" kern="0" cap="none" spc="0" normalizeH="0" baseline="0" noProof="0" dirty="0">
                <a:ln>
                  <a:noFill/>
                </a:ln>
                <a:solidFill>
                  <a:srgbClr val="000000"/>
                </a:solidFill>
                <a:effectLst/>
                <a:uLnTx/>
                <a:uFillTx/>
                <a:latin typeface="Arial"/>
                <a:cs typeface="Arial"/>
              </a:rPr>
              <a:t> שהיא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he-IL" altLang="he-IL" sz="2000" b="0" i="0" u="none" strike="noStrike" kern="0" cap="none" spc="0" normalizeH="0" baseline="0" noProof="0" dirty="0">
                <a:ln>
                  <a:noFill/>
                </a:ln>
                <a:solidFill>
                  <a:srgbClr val="000000"/>
                </a:solidFill>
                <a:effectLst/>
                <a:uLnTx/>
                <a:uFillTx/>
                <a:latin typeface="Arial"/>
                <a:cs typeface="Arial"/>
              </a:rPr>
              <a:t> אם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0" noProof="0" dirty="0">
                <a:ln>
                  <a:noFill/>
                </a:ln>
                <a:solidFill>
                  <a:srgbClr val="000000"/>
                </a:solidFill>
                <a:effectLst/>
                <a:uLnTx/>
                <a:uFillTx/>
                <a:latin typeface="Arial"/>
                <a:cs typeface="Arial"/>
              </a:rPr>
              <a:t> ו-</a:t>
            </a:r>
            <a:r>
              <a:rPr kumimoji="0" lang="en-US" altLang="he-IL" sz="2000" b="0" i="0" u="none" strike="noStrike" kern="0" cap="none" spc="0" normalizeH="0" baseline="0" noProof="0" dirty="0">
                <a:ln>
                  <a:noFill/>
                </a:ln>
                <a:solidFill>
                  <a:srgbClr val="000000"/>
                </a:solidFill>
                <a:effectLst/>
                <a:uLnTx/>
                <a:uFillTx/>
                <a:latin typeface="Arial"/>
                <a:cs typeface="Arial"/>
              </a:rPr>
              <a:t>c</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כך שלכל </a:t>
            </a:r>
            <a:r>
              <a:rPr kumimoji="0" lang="en-US" altLang="he-IL" sz="2000" b="0" i="0" u="none" strike="noStrike" kern="0" cap="none" spc="0" normalizeH="0" baseline="0" noProof="0" dirty="0">
                <a:ln>
                  <a:noFill/>
                </a:ln>
                <a:solidFill>
                  <a:srgbClr val="000000"/>
                </a:solidFill>
                <a:effectLst/>
                <a:uLnTx/>
                <a:uFillTx/>
                <a:latin typeface="Arial"/>
                <a:cs typeface="Arial"/>
              </a:rPr>
              <a:t>n </a:t>
            </a:r>
            <a:r>
              <a:rPr kumimoji="0" lang="en-US" altLang="he-IL" sz="2000" b="0" i="0" u="sng" strike="noStrike" kern="0" cap="none" spc="0" normalizeH="0" baseline="0" noProof="0" dirty="0">
                <a:ln>
                  <a:noFill/>
                </a:ln>
                <a:solidFill>
                  <a:srgbClr val="000000"/>
                </a:solidFill>
                <a:effectLst/>
                <a:uLnTx/>
                <a:uFillTx/>
                <a:latin typeface="Arial"/>
                <a:cs typeface="Arial"/>
              </a:rPr>
              <a:t>&gt;</a:t>
            </a:r>
            <a:r>
              <a:rPr kumimoji="0" lang="en-US" altLang="he-IL" sz="2000" b="0" i="0" u="none" strike="noStrike" kern="0" cap="none" spc="0" normalizeH="0" baseline="0" noProof="0" dirty="0">
                <a:ln>
                  <a:noFill/>
                </a:ln>
                <a:solidFill>
                  <a:srgbClr val="000000"/>
                </a:solidFill>
                <a:effectLst/>
                <a:uLnTx/>
                <a:uFillTx/>
                <a:latin typeface="Arial"/>
                <a:cs typeface="Arial"/>
              </a:rPr>
              <a:t> 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25000" noProof="0" dirty="0">
                <a:ln>
                  <a:noFill/>
                </a:ln>
                <a:solidFill>
                  <a:srgbClr val="000000"/>
                </a:solidFill>
                <a:effectLst/>
                <a:uLnTx/>
                <a:uFillTx/>
                <a:latin typeface="Arial"/>
                <a:cs typeface="Arial"/>
              </a:rPr>
              <a:t>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a:ln>
                  <a:noFill/>
                </a:ln>
                <a:solidFill>
                  <a:srgbClr val="000000"/>
                </a:solidFill>
                <a:effectLst/>
                <a:uLnTx/>
                <a:uFillTx/>
                <a:latin typeface="Arial"/>
                <a:cs typeface="Arial"/>
              </a:rPr>
              <a:t>f(n) </a:t>
            </a:r>
            <a:r>
              <a:rPr kumimoji="0" lang="en-US" altLang="he-IL" sz="2000" b="0" i="0" u="sng" strike="noStrike" kern="0" cap="none" spc="0" normalizeH="0" baseline="0" noProof="0" dirty="0">
                <a:ln>
                  <a:noFill/>
                </a:ln>
                <a:solidFill>
                  <a:srgbClr val="000000"/>
                </a:solidFill>
                <a:effectLst/>
                <a:uLnTx/>
                <a:uFillTx/>
                <a:latin typeface="Arial"/>
                <a:cs typeface="Arial"/>
              </a:rPr>
              <a:t>&lt;</a:t>
            </a:r>
            <a:r>
              <a:rPr kumimoji="0" lang="en-US" altLang="he-IL" sz="2000" b="0" i="0" u="none" strike="noStrike" kern="0" cap="none" spc="0" normalizeH="0" baseline="0" noProof="0" dirty="0">
                <a:ln>
                  <a:noFill/>
                </a:ln>
                <a:solidFill>
                  <a:srgbClr val="000000"/>
                </a:solidFill>
                <a:effectLst/>
                <a:uLnTx/>
                <a:uFillTx/>
                <a:latin typeface="Arial"/>
                <a:cs typeface="Arial"/>
              </a:rPr>
              <a:t> c </a:t>
            </a:r>
            <a:r>
              <a:rPr kumimoji="0" lang="el-GR" altLang="he-IL" sz="2000" b="0" i="0" u="none" strike="noStrike" kern="0" cap="none" spc="0" normalizeH="0" baseline="0" noProof="0" dirty="0">
                <a:ln>
                  <a:noFill/>
                </a:ln>
                <a:solidFill>
                  <a:srgbClr val="000000"/>
                </a:solidFill>
                <a:effectLst/>
                <a:uLnTx/>
                <a:uFillTx/>
                <a:latin typeface="Arial"/>
                <a:cs typeface="Arial"/>
              </a:rPr>
              <a:t>·</a:t>
            </a:r>
            <a:r>
              <a:rPr kumimoji="0" lang="en-US" altLang="he-IL" sz="2000" b="0" i="0" u="none" strike="noStrike" kern="0" cap="none" spc="0" normalizeH="0" baseline="0" noProof="0" dirty="0">
                <a:ln>
                  <a:noFill/>
                </a:ln>
                <a:solidFill>
                  <a:srgbClr val="000000"/>
                </a:solidFill>
                <a:effectLst/>
                <a:uLnTx/>
                <a:uFillTx/>
                <a:latin typeface="Arial"/>
                <a:cs typeface="Arial"/>
              </a:rPr>
              <a:t> n</a:t>
            </a:r>
            <a:endParaRPr kumimoji="0" lang="el-GR" altLang="he-IL" sz="2000" b="0" i="0" u="none" strike="noStrike" kern="0" cap="none" spc="0" normalizeH="0" baseline="0" noProof="0" dirty="0">
              <a:ln>
                <a:noFill/>
              </a:ln>
              <a:solidFill>
                <a:srgbClr val="000000"/>
              </a:solidFill>
              <a:effectLst/>
              <a:uLnTx/>
              <a:uFillTx/>
              <a:latin typeface="Arial"/>
              <a:cs typeface="Arial"/>
            </a:endParaRPr>
          </a:p>
        </p:txBody>
      </p:sp>
      <p:pic>
        <p:nvPicPr>
          <p:cNvPr id="7" name="Picture 4" descr="ord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222" y="3550009"/>
            <a:ext cx="4681537"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57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ssolv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checkerboard(across)">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262313" y="139790"/>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a:ln>
                  <a:noFill/>
                </a:ln>
                <a:solidFill>
                  <a:srgbClr val="006633"/>
                </a:solidFill>
                <a:effectLst/>
                <a:uLnTx/>
                <a:uFillTx/>
                <a:latin typeface="Garamond"/>
                <a:ea typeface="+mj-ea"/>
                <a:cs typeface="Arial"/>
              </a:rPr>
              <a:t>הסימון </a:t>
            </a:r>
            <a:r>
              <a:rPr kumimoji="0" lang="en-US" altLang="he-IL" sz="4200" b="0" i="0" u="none" strike="noStrike" kern="0" cap="none" spc="0" normalizeH="0" baseline="0" noProof="0">
                <a:ln>
                  <a:noFill/>
                </a:ln>
                <a:solidFill>
                  <a:srgbClr val="006633"/>
                </a:solidFill>
                <a:effectLst/>
                <a:uLnTx/>
                <a:uFillTx/>
                <a:latin typeface="Garamond"/>
                <a:ea typeface="+mj-ea"/>
                <a:cs typeface="Arial"/>
              </a:rPr>
              <a:t>O</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8" name="Rectangle 3"/>
          <p:cNvSpPr txBox="1">
            <a:spLocks noChangeArrowheads="1"/>
          </p:cNvSpPr>
          <p:nvPr/>
        </p:nvSpPr>
        <p:spPr bwMode="auto">
          <a:xfrm>
            <a:off x="3138488" y="843052"/>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כשאומרים על פונקציה מסוימת שהיא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he-IL" altLang="he-IL" sz="2000" b="0" i="0" u="none" strike="noStrike" kern="0" cap="none" spc="0" normalizeH="0" baseline="0" noProof="0" dirty="0">
                <a:ln>
                  <a:noFill/>
                </a:ln>
                <a:solidFill>
                  <a:srgbClr val="000000"/>
                </a:solidFill>
                <a:effectLst/>
                <a:uLnTx/>
                <a:uFillTx/>
                <a:latin typeface="Arial"/>
                <a:cs typeface="Arial"/>
              </a:rPr>
              <a:t>, המשמעות היא שיש לה </a:t>
            </a:r>
            <a:r>
              <a:rPr kumimoji="0" lang="he-IL" altLang="he-IL" sz="2000" b="1" i="0" u="none" strike="noStrike" kern="0" cap="none" spc="0" normalizeH="0" baseline="0" noProof="0" dirty="0">
                <a:ln>
                  <a:noFill/>
                </a:ln>
                <a:solidFill>
                  <a:srgbClr val="000000"/>
                </a:solidFill>
                <a:effectLst/>
                <a:uLnTx/>
                <a:uFillTx/>
                <a:latin typeface="Arial"/>
                <a:cs typeface="Arial"/>
              </a:rPr>
              <a:t>חסם עליון לינארי</a:t>
            </a:r>
            <a:r>
              <a:rPr kumimoji="0" lang="he-IL" altLang="he-IL" sz="2000" b="0" i="0" u="none" strike="noStrike" kern="0" cap="none" spc="0" normalizeH="0" baseline="0" noProof="0" dirty="0">
                <a:ln>
                  <a:noFill/>
                </a:ln>
                <a:solidFill>
                  <a:srgbClr val="000000"/>
                </a:solidFill>
                <a:effectLst/>
                <a:uLnTx/>
                <a:uFillTx/>
                <a:latin typeface="Arial"/>
                <a:cs typeface="Arial"/>
              </a:rPr>
              <a:t>. כלומר, שקיימת </a:t>
            </a:r>
            <a:r>
              <a:rPr kumimoji="0" lang="he-IL" altLang="he-IL" sz="2000" b="0" i="0" u="none" strike="noStrike" kern="0" cap="none" spc="0" normalizeH="0" baseline="0" noProof="0" dirty="0" err="1">
                <a:ln>
                  <a:noFill/>
                </a:ln>
                <a:solidFill>
                  <a:srgbClr val="000000"/>
                </a:solidFill>
                <a:effectLst/>
                <a:uLnTx/>
                <a:uFillTx/>
                <a:latin typeface="Arial"/>
                <a:cs typeface="Arial"/>
              </a:rPr>
              <a:t>פונקצית</a:t>
            </a:r>
            <a:r>
              <a:rPr kumimoji="0" lang="he-IL" altLang="he-IL" sz="2000" b="0" i="0" u="none" strike="noStrike" kern="0" cap="none" spc="0" normalizeH="0" baseline="0" noProof="0" dirty="0">
                <a:ln>
                  <a:noFill/>
                </a:ln>
                <a:solidFill>
                  <a:srgbClr val="000000"/>
                </a:solidFill>
                <a:effectLst/>
                <a:uLnTx/>
                <a:uFillTx/>
                <a:latin typeface="Arial"/>
                <a:cs typeface="Arial"/>
              </a:rPr>
              <a:t> זמן ריצה לינארית שעבור ערכי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he-IL" altLang="he-IL" sz="2000" b="0" i="0" u="none" strike="noStrike" kern="0" cap="none" spc="0" normalizeH="0" baseline="0" noProof="0" dirty="0">
                <a:ln>
                  <a:noFill/>
                </a:ln>
                <a:solidFill>
                  <a:srgbClr val="000000"/>
                </a:solidFill>
                <a:effectLst/>
                <a:uLnTx/>
                <a:uFillTx/>
                <a:latin typeface="Arial"/>
                <a:cs typeface="Arial"/>
              </a:rPr>
              <a:t> גדולים, חוסמת אותה מלמעלה.</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נשים לב שגם פונקציות זמן ריצה קבועות הן מסדר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נוכיח, למשל, שהפונקציה </a:t>
            </a:r>
            <a:r>
              <a:rPr kumimoji="0" lang="en-US" altLang="he-IL" sz="2000" b="0" i="0" u="none" strike="noStrike" kern="0" cap="none" spc="0" normalizeH="0" baseline="0" noProof="0" dirty="0">
                <a:ln>
                  <a:noFill/>
                </a:ln>
                <a:solidFill>
                  <a:srgbClr val="000000"/>
                </a:solidFill>
                <a:effectLst/>
                <a:uLnTx/>
                <a:uFillTx/>
                <a:latin typeface="Arial"/>
                <a:cs typeface="Arial"/>
              </a:rPr>
              <a:t>f(n) = 12</a:t>
            </a:r>
            <a:r>
              <a:rPr kumimoji="0" lang="he-IL" altLang="he-IL" sz="2000" b="0" i="0" u="none" strike="noStrike" kern="0" cap="none" spc="0" normalizeH="0" baseline="0" noProof="0" dirty="0">
                <a:ln>
                  <a:noFill/>
                </a:ln>
                <a:solidFill>
                  <a:srgbClr val="000000"/>
                </a:solidFill>
                <a:effectLst/>
                <a:uLnTx/>
                <a:uFillTx/>
                <a:latin typeface="Arial"/>
                <a:cs typeface="Arial"/>
              </a:rPr>
              <a:t> היא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ניקח </a:t>
            </a:r>
            <a:r>
              <a:rPr kumimoji="0" lang="en-US" altLang="he-IL" sz="2000" b="0" i="0" u="none" strike="noStrike" kern="0" cap="none" spc="0" normalizeH="0" baseline="0" noProof="0" dirty="0">
                <a:ln>
                  <a:noFill/>
                </a:ln>
                <a:solidFill>
                  <a:srgbClr val="000000"/>
                </a:solidFill>
                <a:effectLst/>
                <a:uLnTx/>
                <a:uFillTx/>
                <a:latin typeface="Arial"/>
                <a:cs typeface="Arial"/>
              </a:rPr>
              <a:t>c = 1 </a:t>
            </a:r>
            <a:r>
              <a:rPr kumimoji="0" lang="he-IL" altLang="he-IL" sz="2000" b="0" i="0" u="none" strike="noStrike" kern="0" cap="none" spc="0" normalizeH="0" baseline="0" noProof="0" dirty="0">
                <a:ln>
                  <a:noFill/>
                </a:ln>
                <a:solidFill>
                  <a:srgbClr val="000000"/>
                </a:solidFill>
                <a:effectLst/>
                <a:uLnTx/>
                <a:uFillTx/>
                <a:latin typeface="Arial"/>
                <a:cs typeface="Arial"/>
              </a:rPr>
              <a:t> ואת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en-US" altLang="he-IL" sz="2000" b="0" i="0" u="none" strike="noStrike" kern="0" cap="none" spc="0" normalizeH="0" baseline="0" noProof="0" dirty="0">
                <a:ln>
                  <a:noFill/>
                </a:ln>
                <a:solidFill>
                  <a:srgbClr val="000000"/>
                </a:solidFill>
                <a:effectLst/>
                <a:uLnTx/>
                <a:uFillTx/>
                <a:latin typeface="Arial"/>
                <a:cs typeface="Arial"/>
              </a:rPr>
              <a:t> = 12</a:t>
            </a:r>
            <a:endParaRPr kumimoji="0" lang="he-IL" altLang="he-IL" sz="2000" b="0" i="0" u="none" strike="noStrike" kern="0" cap="none" spc="0" normalizeH="0" baseline="0" noProof="0" dirty="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קל לראות שלכל  </a:t>
            </a:r>
            <a:r>
              <a:rPr kumimoji="0" lang="en-US" altLang="he-IL" sz="2000" b="0" i="0" u="none" strike="noStrike" kern="0" cap="none" spc="0" normalizeH="0" baseline="0" noProof="0" dirty="0">
                <a:ln>
                  <a:noFill/>
                </a:ln>
                <a:solidFill>
                  <a:srgbClr val="000000"/>
                </a:solidFill>
                <a:effectLst/>
                <a:uLnTx/>
                <a:uFillTx/>
                <a:latin typeface="Arial"/>
                <a:cs typeface="Arial"/>
              </a:rPr>
              <a:t>n </a:t>
            </a:r>
            <a:r>
              <a:rPr kumimoji="0" lang="en-US" altLang="he-IL" sz="2000" b="0" i="0" u="sng" strike="noStrike" kern="0" cap="none" spc="0" normalizeH="0" baseline="0" noProof="0" dirty="0">
                <a:ln>
                  <a:noFill/>
                </a:ln>
                <a:solidFill>
                  <a:srgbClr val="000000"/>
                </a:solidFill>
                <a:effectLst/>
                <a:uLnTx/>
                <a:uFillTx/>
                <a:latin typeface="Arial"/>
                <a:cs typeface="Arial"/>
              </a:rPr>
              <a:t>&gt;</a:t>
            </a:r>
            <a:r>
              <a:rPr kumimoji="0" lang="en-US" altLang="he-IL" sz="2000" b="0" i="0" u="none" strike="noStrike" kern="0" cap="none" spc="0" normalizeH="0" baseline="0" noProof="0" dirty="0">
                <a:ln>
                  <a:noFill/>
                </a:ln>
                <a:solidFill>
                  <a:srgbClr val="000000"/>
                </a:solidFill>
                <a:effectLst/>
                <a:uLnTx/>
                <a:uFillTx/>
                <a:latin typeface="Arial"/>
                <a:cs typeface="Arial"/>
              </a:rPr>
              <a:t> 12</a:t>
            </a:r>
            <a:r>
              <a:rPr kumimoji="0" lang="he-IL" altLang="he-IL" sz="2000" b="0" i="0" u="none" strike="noStrike" kern="0" cap="none" spc="0" normalizeH="0" baseline="0" noProof="0" dirty="0">
                <a:ln>
                  <a:noFill/>
                </a:ln>
                <a:solidFill>
                  <a:srgbClr val="000000"/>
                </a:solidFill>
                <a:effectLst/>
                <a:uLnTx/>
                <a:uFillTx/>
                <a:latin typeface="Arial"/>
                <a:cs typeface="Arial"/>
              </a:rPr>
              <a:t> מתקיים  </a:t>
            </a:r>
            <a:r>
              <a:rPr kumimoji="0" lang="en-US" altLang="he-IL" sz="2000" b="0" i="0" u="none" strike="noStrike" kern="0" cap="none" spc="0" normalizeH="0" baseline="0" noProof="0" dirty="0">
                <a:ln>
                  <a:noFill/>
                </a:ln>
                <a:solidFill>
                  <a:srgbClr val="FF0000"/>
                </a:solidFill>
                <a:effectLst/>
                <a:uLnTx/>
                <a:uFillTx/>
                <a:latin typeface="Arial"/>
                <a:cs typeface="Arial"/>
              </a:rPr>
              <a:t>12</a:t>
            </a:r>
            <a:r>
              <a:rPr kumimoji="0" lang="en-US" altLang="he-IL" sz="2000" b="0" i="0" u="none" strike="noStrike" kern="0" cap="none" spc="0" normalizeH="0" baseline="0" noProof="0" dirty="0">
                <a:ln>
                  <a:noFill/>
                </a:ln>
                <a:solidFill>
                  <a:srgbClr val="000000"/>
                </a:solidFill>
                <a:effectLst/>
                <a:uLnTx/>
                <a:uFillTx/>
                <a:latin typeface="Arial"/>
                <a:cs typeface="Arial"/>
              </a:rPr>
              <a:t> </a:t>
            </a:r>
            <a:r>
              <a:rPr kumimoji="0" lang="en-US" altLang="he-IL" sz="2000" b="0" i="0" u="sng" strike="noStrike" kern="0" cap="none" spc="0" normalizeH="0" baseline="0" noProof="0" dirty="0">
                <a:ln>
                  <a:noFill/>
                </a:ln>
                <a:solidFill>
                  <a:srgbClr val="000000"/>
                </a:solidFill>
                <a:effectLst/>
                <a:uLnTx/>
                <a:uFillTx/>
                <a:latin typeface="Arial"/>
                <a:cs typeface="Arial"/>
              </a:rPr>
              <a:t>&lt;</a:t>
            </a:r>
            <a:r>
              <a:rPr kumimoji="0" lang="en-US" altLang="he-IL" sz="2000" b="0" i="0" u="none" strike="noStrike" kern="0" cap="none" spc="0" normalizeH="0" baseline="0" noProof="0" dirty="0">
                <a:ln>
                  <a:noFill/>
                </a:ln>
                <a:solidFill>
                  <a:srgbClr val="000000"/>
                </a:solidFill>
                <a:effectLst/>
                <a:uLnTx/>
                <a:uFillTx/>
                <a:latin typeface="Arial"/>
                <a:cs typeface="Arial"/>
              </a:rPr>
              <a:t> </a:t>
            </a:r>
            <a:r>
              <a:rPr kumimoji="0" lang="en-US" altLang="he-IL" sz="2000" b="0" i="0" u="none" strike="noStrike" kern="0" cap="none" spc="0" normalizeH="0" baseline="0" noProof="0" dirty="0">
                <a:ln>
                  <a:noFill/>
                </a:ln>
                <a:solidFill>
                  <a:srgbClr val="33CC33"/>
                </a:solidFill>
                <a:effectLst/>
                <a:uLnTx/>
                <a:uFillTx/>
                <a:latin typeface="Arial"/>
                <a:cs typeface="Arial"/>
              </a:rPr>
              <a:t>n</a:t>
            </a:r>
            <a:r>
              <a:rPr kumimoji="0" lang="he-IL" altLang="he-IL" sz="2000" b="0" i="0" u="none" strike="noStrike" kern="0" cap="none" spc="0" normalizeH="0" baseline="0" noProof="0" dirty="0">
                <a:ln>
                  <a:noFill/>
                </a:ln>
                <a:solidFill>
                  <a:srgbClr val="000000"/>
                </a:solidFill>
                <a:effectLst/>
                <a:uLnTx/>
                <a:uFillTx/>
                <a:latin typeface="Arial"/>
                <a:cs typeface="Arial"/>
              </a:rPr>
              <a:t>  </a:t>
            </a:r>
            <a:endParaRPr kumimoji="0" lang="el-GR" altLang="he-IL" sz="2000" b="0" i="0" u="none" strike="noStrike" kern="0" cap="none" spc="0" normalizeH="0" baseline="0" noProof="0" dirty="0">
              <a:ln>
                <a:noFill/>
              </a:ln>
              <a:solidFill>
                <a:srgbClr val="000000"/>
              </a:solidFill>
              <a:effectLst/>
              <a:uLnTx/>
              <a:uFillTx/>
              <a:latin typeface="Arial"/>
              <a:cs typeface="Arial"/>
            </a:endParaRPr>
          </a:p>
        </p:txBody>
      </p:sp>
      <p:sp>
        <p:nvSpPr>
          <p:cNvPr id="9" name="AutoShape 4"/>
          <p:cNvSpPr>
            <a:spLocks noChangeArrowheads="1"/>
          </p:cNvSpPr>
          <p:nvPr/>
        </p:nvSpPr>
        <p:spPr bwMode="auto">
          <a:xfrm>
            <a:off x="7675563" y="4083140"/>
            <a:ext cx="3670300" cy="1498151"/>
          </a:xfrm>
          <a:prstGeom prst="roundRect">
            <a:avLst>
              <a:gd name="adj" fmla="val 16667"/>
            </a:avLst>
          </a:prstGeom>
          <a:solidFill>
            <a:srgbClr val="66FF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aseline="30000">
                <a:solidFill>
                  <a:schemeClr val="tx1"/>
                </a:solidFill>
                <a:latin typeface="Arial" panose="020B0604020202020204" pitchFamily="34" charset="0"/>
                <a:cs typeface="Arial" panose="020B0604020202020204" pitchFamily="34" charset="0"/>
              </a:defRPr>
            </a:lvl1pPr>
            <a:lvl2pPr marL="742950" indent="-285750" eaLnBrk="0" hangingPunct="0">
              <a:defRPr baseline="30000">
                <a:solidFill>
                  <a:schemeClr val="tx1"/>
                </a:solidFill>
                <a:latin typeface="Arial" panose="020B0604020202020204" pitchFamily="34" charset="0"/>
                <a:cs typeface="Arial" panose="020B0604020202020204" pitchFamily="34" charset="0"/>
              </a:defRPr>
            </a:lvl2pPr>
            <a:lvl3pPr marL="1143000" indent="-228600" eaLnBrk="0" hangingPunct="0">
              <a:defRPr baseline="30000">
                <a:solidFill>
                  <a:schemeClr val="tx1"/>
                </a:solidFill>
                <a:latin typeface="Arial" panose="020B0604020202020204" pitchFamily="34" charset="0"/>
                <a:cs typeface="Arial" panose="020B0604020202020204" pitchFamily="34" charset="0"/>
              </a:defRPr>
            </a:lvl3pPr>
            <a:lvl4pPr marL="1600200" indent="-228600" eaLnBrk="0" hangingPunct="0">
              <a:defRPr baseline="30000">
                <a:solidFill>
                  <a:schemeClr val="tx1"/>
                </a:solidFill>
                <a:latin typeface="Arial" panose="020B0604020202020204" pitchFamily="34" charset="0"/>
                <a:cs typeface="Arial" panose="020B0604020202020204" pitchFamily="34" charset="0"/>
              </a:defRPr>
            </a:lvl4pPr>
            <a:lvl5pPr marL="2057400" indent="-228600" eaLnBrk="0" hangingPunct="0">
              <a:defRPr baseline="30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f(n)</a:t>
            </a:r>
            <a:r>
              <a:rPr kumimoji="0" lang="he-IL"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היא מסדר גודל </a:t>
            </a:r>
            <a:r>
              <a:rPr kumimoji="0" lang="en-US"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O(n)</a:t>
            </a:r>
            <a:r>
              <a:rPr kumimoji="0" lang="he-IL"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אם ורק אם קיימים קבועים חיוביים </a:t>
            </a:r>
            <a:r>
              <a:rPr kumimoji="0" lang="en-US"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n</a:t>
            </a:r>
            <a:r>
              <a:rPr kumimoji="0" lang="en-US" altLang="he-IL" sz="2000" b="0" i="0" u="none" strike="noStrike" kern="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0</a:t>
            </a:r>
            <a:r>
              <a:rPr kumimoji="0" lang="he-IL"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ו-</a:t>
            </a:r>
            <a:r>
              <a:rPr kumimoji="0" lang="en-US"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c</a:t>
            </a:r>
            <a:r>
              <a:rPr kumimoji="0" lang="he-IL"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כך שלכל      </a:t>
            </a:r>
            <a:r>
              <a:rPr kumimoji="0" lang="en-US"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n </a:t>
            </a:r>
            <a:r>
              <a:rPr kumimoji="0" lang="en-US" altLang="he-IL" sz="2000" b="0" i="0" u="sng"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&gt;</a:t>
            </a:r>
            <a:r>
              <a:rPr kumimoji="0" lang="en-US"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n</a:t>
            </a:r>
            <a:r>
              <a:rPr kumimoji="0" lang="en-US" altLang="he-IL" sz="2000" b="0" i="0" u="none" strike="noStrike" kern="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0</a:t>
            </a:r>
            <a:r>
              <a:rPr kumimoji="0" lang="he-IL"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מתקיים </a:t>
            </a:r>
            <a:r>
              <a:rPr kumimoji="0" lang="en-US"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f(n) </a:t>
            </a:r>
            <a:r>
              <a:rPr kumimoji="0" lang="en-US" altLang="he-IL" sz="2000" b="0" i="0" u="sng"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&lt;</a:t>
            </a:r>
            <a:r>
              <a:rPr kumimoji="0" lang="en-US"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c</a:t>
            </a:r>
            <a:r>
              <a:rPr kumimoji="0" lang="en-US" altLang="he-IL" sz="2000" b="0" i="0" u="none" strike="noStrike" kern="0" cap="none" spc="0" normalizeH="0" baseline="30000" noProof="0" dirty="0">
                <a:ln>
                  <a:noFill/>
                </a:ln>
                <a:solidFill>
                  <a:srgbClr val="000000"/>
                </a:solidFill>
                <a:effectLst/>
                <a:uLnTx/>
                <a:uFillTx/>
                <a:latin typeface="Arial" panose="020B0604020202020204" pitchFamily="34" charset="0"/>
                <a:cs typeface="Arial" panose="020B0604020202020204" pitchFamily="34" charset="0"/>
              </a:rPr>
              <a:t> </a:t>
            </a:r>
            <a:r>
              <a:rPr kumimoji="0" lang="el-GR"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n</a:t>
            </a:r>
            <a:endParaRPr kumimoji="0" lang="el-GR" altLang="he-IL"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pic>
        <p:nvPicPr>
          <p:cNvPr id="10" name="Picture 5" descr="graph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825" y="2786152"/>
            <a:ext cx="3168650" cy="31464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60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800" decel="100000"/>
                                        <p:tgtEl>
                                          <p:spTgt spid="9"/>
                                        </p:tgtEl>
                                      </p:cBhvr>
                                    </p:animEffect>
                                    <p:anim calcmode="lin" valueType="num">
                                      <p:cBhvr>
                                        <p:cTn id="8" dur="800" decel="100000" fill="hold"/>
                                        <p:tgtEl>
                                          <p:spTgt spid="9"/>
                                        </p:tgtEl>
                                        <p:attrNameLst>
                                          <p:attrName>style.rotation</p:attrName>
                                        </p:attrNameLst>
                                      </p:cBhvr>
                                      <p:tavLst>
                                        <p:tav tm="0">
                                          <p:val>
                                            <p:fltVal val="-90"/>
                                          </p:val>
                                        </p:tav>
                                        <p:tav tm="100000">
                                          <p:val>
                                            <p:fltVal val="0"/>
                                          </p:val>
                                        </p:tav>
                                      </p:tavLst>
                                    </p:anim>
                                    <p:anim calcmode="lin" valueType="num">
                                      <p:cBhvr>
                                        <p:cTn id="9" dur="800" decel="100000" fill="hold"/>
                                        <p:tgtEl>
                                          <p:spTgt spid="9"/>
                                        </p:tgtEl>
                                        <p:attrNameLst>
                                          <p:attrName>ppt_x</p:attrName>
                                        </p:attrNameLst>
                                      </p:cBhvr>
                                      <p:tavLst>
                                        <p:tav tm="0">
                                          <p:val>
                                            <p:strVal val="#ppt_x+0.4"/>
                                          </p:val>
                                        </p:tav>
                                        <p:tav tm="100000">
                                          <p:val>
                                            <p:strVal val="#ppt_x-0.05"/>
                                          </p:val>
                                        </p:tav>
                                      </p:tavLst>
                                    </p:anim>
                                    <p:anim calcmode="lin" valueType="num">
                                      <p:cBhvr>
                                        <p:cTn id="10" dur="800" decel="100000" fill="hold"/>
                                        <p:tgtEl>
                                          <p:spTgt spid="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dissolv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dissolv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dissolve">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dissolve">
                                      <p:cBhvr>
                                        <p:cTn id="32" dur="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dissolv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heckerboard(across)">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2473</Words>
  <Application>Microsoft Macintosh PowerPoint</Application>
  <PresentationFormat>Widescreen</PresentationFormat>
  <Paragraphs>210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Cambria Math</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32</cp:revision>
  <dcterms:created xsi:type="dcterms:W3CDTF">2023-05-03T06:41:59Z</dcterms:created>
  <dcterms:modified xsi:type="dcterms:W3CDTF">2024-03-05T20:42:28Z</dcterms:modified>
</cp:coreProperties>
</file>