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93" r:id="rId4"/>
    <p:sldId id="294" r:id="rId5"/>
    <p:sldId id="295" r:id="rId6"/>
    <p:sldId id="296" r:id="rId7"/>
    <p:sldId id="297" r:id="rId8"/>
    <p:sldId id="298" r:id="rId9"/>
    <p:sldId id="268" r:id="rId10"/>
    <p:sldId id="276" r:id="rId11"/>
    <p:sldId id="300" r:id="rId12"/>
    <p:sldId id="270" r:id="rId13"/>
    <p:sldId id="281" r:id="rId14"/>
    <p:sldId id="288" r:id="rId15"/>
    <p:sldId id="292" r:id="rId16"/>
    <p:sldId id="291" r:id="rId17"/>
    <p:sldId id="282" r:id="rId18"/>
    <p:sldId id="301" r:id="rId19"/>
    <p:sldId id="302" r:id="rId20"/>
    <p:sldId id="259" r:id="rId2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01" autoAdjust="0"/>
    <p:restoredTop sz="67913" autoAdjust="0"/>
  </p:normalViewPr>
  <p:slideViewPr>
    <p:cSldViewPr snapToGrid="0">
      <p:cViewPr varScale="1">
        <p:scale>
          <a:sx n="96" d="100"/>
          <a:sy n="96" d="100"/>
        </p:scale>
        <p:origin x="27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67593B-B963-47D8-A2A4-BA759CBCEAC5}" type="datetimeFigureOut">
              <a:rPr lang="en-US" smtClean="0"/>
              <a:t>3/4/24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91380-8262-4EC7-BAB8-26F58A320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42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795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00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88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21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267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99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11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977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69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49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22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62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49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51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48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02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08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3E074A9-18FF-057D-F05D-042F5C0A9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F0D644C-F3E3-BD2F-EE1F-580F445D8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0E0A08B-E6DC-C4A0-6B42-5418EAA06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כ"ד.אדר א.תשפ"ד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22A948C-9F2C-CFE6-28E0-56D06D15F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1026365-88E1-FBD8-E2CC-7A99634EF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683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188E2A-F9CB-2495-FE75-769EF70D6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1ED5B71-5A46-C065-267F-8CE2DA1B9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EF1EA9F-A944-7167-849B-01E43F126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כ"ד.אדר א.תשפ"ד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6A83FA1-C0CC-D4A2-9672-9831CA7C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C0F531A-E76A-3772-9399-F95FE8476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436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853DFCF-CB4E-698C-7AB5-074868693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B110915-A2E3-7238-1024-4AFABDCC1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34730C0-0255-5DA8-E708-BBEA316C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כ"ד.אדר א.תשפ"ד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4241A22-2BD6-3BEA-8C27-0FE8CB672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F923376-DC13-4788-9243-E17EA1EC4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499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ADB872-81BA-4A65-3CC3-7AEA7F224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B1F9213-4F2E-4B59-FECF-A957D7946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B87B483-D662-5C2B-CD81-7F1379CA2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כ"ד.אדר א.תשפ"ד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0F2346A-1B0F-731C-65CD-9E96D8C0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93FEE12-59DA-5A46-91CE-B83BCDEFF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114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39C4DE-D944-62DB-0240-D155B157F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AF7165A-985F-8D08-7213-2DAF84DED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E57341C-590C-9985-F610-BFA49726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כ"ד.אדר א.תשפ"ד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59A9292-2C7A-6093-AAFC-5EC565947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C0FF911-4D0D-4A09-4BC2-18CEB511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517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D621B93-B9DD-5DBC-BAFC-5A5F875BD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01AF364-447E-92A8-0E33-C56792036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C8858D1-3087-D5DF-8CEC-1507EDC85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4105F33-2C61-5220-A792-DB312621E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כ"ד.אדר א.תשפ"ד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F040669-07F4-D987-6C83-14AE6C04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1FBB2D4-93C6-5EAF-20E0-221DC8148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549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251DA4-910A-46BD-9350-1201D054F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B18A0DE-47EA-1C10-F99C-758614A8E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0FEEE1D-B7ED-94F5-6C0E-AC15E7FAC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11736B8A-B6BD-6AC2-8EC8-201760A67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B404B3A3-00F4-8263-744E-ACB233F4B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10D7D250-66B2-7BAD-545B-F2AD94E74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כ"ד.אדר א.תשפ"ד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84C93965-E5D8-6DEE-7CD4-6902B7124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B7DF1625-93F0-0584-3430-1960AA241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839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FFC858-717E-CA40-A332-965FDAA2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07A6D15-A8AD-D488-D300-792FD0132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כ"ד.אדר א.תשפ"ד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8056466-23EE-B77B-DF6C-6536CA06C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A57BC434-4B3A-8314-BA9C-212174E82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226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4A2BB1F-2FD8-DAE5-B907-07600C45A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כ"ד.אדר א.תשפ"ד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63A90861-3A05-ED04-CD0F-D5C11389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046F814-DAF8-64B2-E81B-7FE737DF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9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0981722-ABF2-8DA3-CE28-05B1D8ABE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4C74908-C053-E82A-A7F3-864486ACD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358DDC8-C16B-F0E4-D63D-24A9CB76D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B1E7A43-8C2A-FBFA-AC45-DBFDB8E6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כ"ד.אדר א.תשפ"ד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647E2E2-FBCD-FC48-DBDD-2557735E1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581F39D-7913-CEDE-EC9C-64C02B38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8358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7A2AC94-98C9-55F3-35EE-A800446D9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ECA953A0-8981-0422-8BCE-E72DB9FD8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6470043-B00B-BD55-CABA-222822255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D6B64D2-9762-8937-398F-357DEEF7A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כ"ד.אדר א.תשפ"ד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177BF27-96D7-69E6-1C1B-962CD16CE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94EAC9D-D382-CAAF-E990-0C96974C8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7127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2C44265B-043F-1F07-3CAB-932E925B7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7F7F275-8CE0-1ACF-B76A-589480F29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D03EBD0-0AD0-F437-0377-5282F4A62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D9C55-7868-4FF1-8666-2EC1F88A96B2}" type="datetimeFigureOut">
              <a:rPr lang="he-IL" smtClean="0"/>
              <a:t>כ"ד.אדר א.תשפ"ד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38DA500-A716-7804-01EC-82DBC212E8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E65C948-B680-D4A3-8DE9-330AB8B22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076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.jp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emf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7F1C93-584D-5B12-0ED2-98ECB5BC1EA0}"/>
              </a:ext>
            </a:extLst>
          </p:cNvPr>
          <p:cNvSpPr txBox="1"/>
          <p:nvPr/>
        </p:nvSpPr>
        <p:spPr>
          <a:xfrm>
            <a:off x="3047499" y="940286"/>
            <a:ext cx="60970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3600" dirty="0">
                <a:solidFill>
                  <a:schemeClr val="bg1"/>
                </a:solidFill>
              </a:rPr>
              <a:t>07 – AVL tree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545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5BEB75EE-0B9B-1391-1B55-ADB142E9C6DB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327392" y="543528"/>
            <a:ext cx="3870418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he-IL" sz="3200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Time Complexities of </a:t>
            </a:r>
          </a:p>
          <a:p>
            <a:pPr algn="ctr" eaLnBrk="1" hangingPunct="1"/>
            <a:r>
              <a:rPr lang="en-US" altLang="he-IL" sz="3200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all Sorting Algorithms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A352FF-5D78-3670-CDFA-7CF68B7F8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206" y="1262856"/>
            <a:ext cx="8229600" cy="500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en-US" altLang="he-IL" sz="2900" baseline="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he-IL" altLang="he-IL" sz="2900" baseline="0" dirty="0"/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endParaRPr lang="en-US" altLang="he-IL" sz="2200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464" y="244413"/>
            <a:ext cx="4274367" cy="580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323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9268460" y="488512"/>
            <a:ext cx="2044700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שאלה 1</a:t>
            </a:r>
            <a:endParaRPr lang="en-US" sz="4200" b="1" kern="0" dirty="0">
              <a:solidFill>
                <a:srgbClr val="006633"/>
              </a:solidFill>
              <a:latin typeface="Garamond"/>
              <a:ea typeface="+mj-ea"/>
              <a:cs typeface="Arial"/>
            </a:endParaRPr>
          </a:p>
        </p:txBody>
      </p:sp>
      <p:pic>
        <p:nvPicPr>
          <p:cNvPr id="26" name="תמונה 4" descr="C:\Users\victoria\AppData\Local\Microsoft\Windows\INetCache\Content.MSO\2AB1FA5F.tmp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05" t="4829" r="23578" b="39747"/>
          <a:stretch/>
        </p:blipFill>
        <p:spPr bwMode="auto">
          <a:xfrm>
            <a:off x="3159632" y="159972"/>
            <a:ext cx="3173096" cy="246316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8009127" y="1184113"/>
            <a:ext cx="320040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/>
              <a:t>נתון עץ. </a:t>
            </a:r>
          </a:p>
          <a:p>
            <a:pPr marL="457200" indent="-457200">
              <a:buFont typeface="+mj-lt"/>
              <a:buAutoNum type="arabicPeriod"/>
            </a:pPr>
            <a:r>
              <a:rPr lang="he-IL" sz="2000" dirty="0"/>
              <a:t>האם עץ מאוזן? </a:t>
            </a:r>
          </a:p>
          <a:p>
            <a:pPr marL="457200" indent="-457200">
              <a:buFont typeface="+mj-lt"/>
              <a:buAutoNum type="arabicPeriod"/>
            </a:pPr>
            <a:r>
              <a:rPr lang="he-IL" sz="2000" dirty="0"/>
              <a:t>להוסיף 11 ולאזן את העץ.</a:t>
            </a:r>
            <a:endParaRPr lang="en-US" sz="2000" dirty="0"/>
          </a:p>
        </p:txBody>
      </p:sp>
      <p:pic>
        <p:nvPicPr>
          <p:cNvPr id="28" name="תמונה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5999" r="31166" b="33112"/>
          <a:stretch/>
        </p:blipFill>
        <p:spPr>
          <a:xfrm>
            <a:off x="167005" y="3035300"/>
            <a:ext cx="3479800" cy="270103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774348" y="2651236"/>
            <a:ext cx="8469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 = 2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7686" y="2928604"/>
            <a:ext cx="862647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 = -1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05379" y="2894600"/>
            <a:ext cx="431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z</a:t>
            </a:r>
            <a:endParaRPr lang="he-IL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504550" y="3010401"/>
            <a:ext cx="2779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y</a:t>
            </a:r>
            <a:endParaRPr lang="he-IL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906905" y="3710996"/>
            <a:ext cx="35750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x</a:t>
            </a:r>
            <a:endParaRPr lang="he-IL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41948" y="5736335"/>
            <a:ext cx="4100195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BF(V) =    2</a:t>
            </a:r>
            <a:r>
              <a:rPr lang="he-IL" b="1" dirty="0"/>
              <a:t>                          </a:t>
            </a:r>
            <a:r>
              <a:rPr lang="en-US" b="1" dirty="0"/>
              <a:t>LR</a:t>
            </a:r>
            <a:endParaRPr lang="he-IL" dirty="0"/>
          </a:p>
          <a:p>
            <a:r>
              <a:rPr lang="en-US" b="1" dirty="0"/>
              <a:t>BF(V</a:t>
            </a:r>
            <a:r>
              <a:rPr lang="en-US" b="1" baseline="-25000" dirty="0"/>
              <a:t>L</a:t>
            </a:r>
            <a:r>
              <a:rPr lang="en-US" b="1" dirty="0"/>
              <a:t>) = - 1</a:t>
            </a:r>
            <a:r>
              <a:rPr lang="he-IL" b="1" dirty="0"/>
              <a:t>                גלגול </a:t>
            </a:r>
            <a:r>
              <a:rPr lang="en-US" b="1" dirty="0"/>
              <a:t>L</a:t>
            </a:r>
            <a:r>
              <a:rPr lang="he-IL" b="1" dirty="0"/>
              <a:t> שמאלה, </a:t>
            </a:r>
          </a:p>
          <a:p>
            <a:r>
              <a:rPr lang="he-IL" b="1" dirty="0"/>
              <a:t>                              גלגול </a:t>
            </a:r>
            <a:r>
              <a:rPr lang="en-US" b="1" dirty="0"/>
              <a:t>P</a:t>
            </a:r>
            <a:r>
              <a:rPr lang="he-IL" b="1" dirty="0"/>
              <a:t> ימינה</a:t>
            </a:r>
          </a:p>
        </p:txBody>
      </p:sp>
      <p:sp>
        <p:nvSpPr>
          <p:cNvPr id="39" name="חץ מעוקל למעלה 15"/>
          <p:cNvSpPr/>
          <p:nvPr/>
        </p:nvSpPr>
        <p:spPr>
          <a:xfrm rot="10800000">
            <a:off x="1054100" y="3827386"/>
            <a:ext cx="546100" cy="28729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pic>
        <p:nvPicPr>
          <p:cNvPr id="40" name="תמונה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" t="5334" r="31167" b="36000"/>
          <a:stretch/>
        </p:blipFill>
        <p:spPr>
          <a:xfrm>
            <a:off x="4191000" y="2651236"/>
            <a:ext cx="4114800" cy="2743200"/>
          </a:xfrm>
          <a:prstGeom prst="rect">
            <a:avLst/>
          </a:prstGeom>
        </p:spPr>
      </p:pic>
      <p:sp>
        <p:nvSpPr>
          <p:cNvPr id="41" name="חץ מעוקל למטה 17"/>
          <p:cNvSpPr/>
          <p:nvPr/>
        </p:nvSpPr>
        <p:spPr>
          <a:xfrm>
            <a:off x="6565900" y="3239477"/>
            <a:ext cx="457200" cy="16515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350000" y="2407872"/>
            <a:ext cx="4445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z</a:t>
            </a:r>
            <a:endParaRPr lang="he-IL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4909822" y="3263932"/>
            <a:ext cx="44957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y</a:t>
            </a:r>
            <a:endParaRPr lang="he-IL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556251" y="2592538"/>
            <a:ext cx="5127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x</a:t>
            </a:r>
            <a:endParaRPr lang="he-IL" b="1" dirty="0"/>
          </a:p>
        </p:txBody>
      </p:sp>
      <p:sp>
        <p:nvSpPr>
          <p:cNvPr id="45" name="חץ ימינה 21"/>
          <p:cNvSpPr/>
          <p:nvPr/>
        </p:nvSpPr>
        <p:spPr>
          <a:xfrm>
            <a:off x="3522422" y="3448598"/>
            <a:ext cx="1113078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6" name="תמונה 2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3" t="5778" r="24334" b="46667"/>
          <a:stretch/>
        </p:blipFill>
        <p:spPr>
          <a:xfrm>
            <a:off x="7315989" y="4080328"/>
            <a:ext cx="4190211" cy="2253028"/>
          </a:xfrm>
          <a:prstGeom prst="rect">
            <a:avLst/>
          </a:prstGeom>
        </p:spPr>
      </p:pic>
      <p:sp>
        <p:nvSpPr>
          <p:cNvPr id="47" name="חץ ימינה 23"/>
          <p:cNvSpPr/>
          <p:nvPr/>
        </p:nvSpPr>
        <p:spPr>
          <a:xfrm rot="2449001">
            <a:off x="6565900" y="4385817"/>
            <a:ext cx="1384300" cy="198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288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  <p:bldP spid="39" grpId="0" animBg="1"/>
      <p:bldP spid="41" grpId="0" animBg="1"/>
      <p:bldP spid="42" grpId="0"/>
      <p:bldP spid="43" grpId="0"/>
      <p:bldP spid="44" grpId="0"/>
      <p:bldP spid="45" grpId="0" animBg="1"/>
      <p:bldP spid="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2054867" y="2790823"/>
            <a:ext cx="9779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FF0000"/>
                </a:solidFill>
              </a:rPr>
              <a:t>P = -2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741381" y="2830943"/>
            <a:ext cx="3130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z</a:t>
            </a:r>
            <a:endParaRPr lang="he-IL" b="1" dirty="0"/>
          </a:p>
        </p:txBody>
      </p:sp>
      <p:pic>
        <p:nvPicPr>
          <p:cNvPr id="55" name="תמונה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6" t="5555" r="24000" b="36667"/>
          <a:stretch/>
        </p:blipFill>
        <p:spPr>
          <a:xfrm>
            <a:off x="691209" y="3182228"/>
            <a:ext cx="3708400" cy="2904169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9244076" y="372646"/>
            <a:ext cx="2044700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שאלה 2</a:t>
            </a:r>
            <a:endParaRPr lang="en-US" sz="4200" b="1" kern="0" dirty="0">
              <a:solidFill>
                <a:srgbClr val="006633"/>
              </a:solidFill>
              <a:latin typeface="Garamond"/>
              <a:ea typeface="+mj-ea"/>
              <a:cs typeface="Arial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449312" y="1111310"/>
            <a:ext cx="3955288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/>
              <a:t>נתון עץ. יש להוסיף 15 ולאזן את העץ במידת הצורך.</a:t>
            </a:r>
            <a:endParaRPr lang="en-US" sz="2000" dirty="0"/>
          </a:p>
        </p:txBody>
      </p:sp>
      <p:pic>
        <p:nvPicPr>
          <p:cNvPr id="58" name="תמונה 5" descr="C:\Users\victoria\AppData\Local\Microsoft\Windows\INetCache\Content.MSO\7359D2C5.tmp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59" t="5021" r="15761" b="43800"/>
          <a:stretch/>
        </p:blipFill>
        <p:spPr bwMode="auto">
          <a:xfrm>
            <a:off x="3560756" y="305686"/>
            <a:ext cx="2828290" cy="172428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3032767" y="3133275"/>
            <a:ext cx="685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FF0000"/>
                </a:solidFill>
              </a:rPr>
              <a:t>R = 1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1948" y="5736335"/>
            <a:ext cx="4100195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BF(V) =   -2</a:t>
            </a:r>
            <a:r>
              <a:rPr lang="he-IL" b="1" dirty="0"/>
              <a:t>                          </a:t>
            </a:r>
            <a:r>
              <a:rPr lang="en-US" b="1" dirty="0"/>
              <a:t>RL</a:t>
            </a:r>
            <a:endParaRPr lang="he-IL" dirty="0"/>
          </a:p>
          <a:p>
            <a:r>
              <a:rPr lang="en-US" b="1" dirty="0"/>
              <a:t>BF(V</a:t>
            </a:r>
            <a:r>
              <a:rPr lang="en-US" b="1" baseline="-25000" dirty="0"/>
              <a:t>R</a:t>
            </a:r>
            <a:r>
              <a:rPr lang="en-US" b="1" dirty="0"/>
              <a:t>) =   1</a:t>
            </a:r>
            <a:r>
              <a:rPr lang="he-IL" b="1" dirty="0"/>
              <a:t>                גלגול </a:t>
            </a:r>
            <a:r>
              <a:rPr lang="en-US" b="1" dirty="0"/>
              <a:t>R</a:t>
            </a:r>
            <a:r>
              <a:rPr lang="he-IL" b="1" dirty="0"/>
              <a:t> ימינה</a:t>
            </a:r>
          </a:p>
          <a:p>
            <a:r>
              <a:rPr lang="he-IL" b="1" dirty="0"/>
              <a:t>                              גלגול </a:t>
            </a:r>
            <a:r>
              <a:rPr lang="en-US" b="1" dirty="0"/>
              <a:t>P</a:t>
            </a:r>
            <a:r>
              <a:rPr lang="he-IL" b="1" dirty="0"/>
              <a:t> שמאלה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143330" y="3407415"/>
            <a:ext cx="50303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y</a:t>
            </a:r>
            <a:endParaRPr lang="he-IL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2054867" y="4106731"/>
            <a:ext cx="3429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x</a:t>
            </a:r>
            <a:endParaRPr lang="he-IL" b="1" dirty="0"/>
          </a:p>
        </p:txBody>
      </p:sp>
      <p:sp>
        <p:nvSpPr>
          <p:cNvPr id="63" name="חץ מעוקל למטה 13"/>
          <p:cNvSpPr/>
          <p:nvPr/>
        </p:nvSpPr>
        <p:spPr>
          <a:xfrm>
            <a:off x="2996334" y="4144636"/>
            <a:ext cx="431800" cy="18466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pic>
        <p:nvPicPr>
          <p:cNvPr id="64" name="תמונה 1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4" t="5111" r="16000" b="38445"/>
          <a:stretch/>
        </p:blipFill>
        <p:spPr>
          <a:xfrm>
            <a:off x="4822666" y="2788166"/>
            <a:ext cx="4221953" cy="2807267"/>
          </a:xfrm>
          <a:prstGeom prst="rect">
            <a:avLst/>
          </a:prstGeom>
        </p:spPr>
      </p:pic>
      <p:sp>
        <p:nvSpPr>
          <p:cNvPr id="66" name="חץ ימינה 17"/>
          <p:cNvSpPr/>
          <p:nvPr/>
        </p:nvSpPr>
        <p:spPr>
          <a:xfrm>
            <a:off x="4330700" y="3340100"/>
            <a:ext cx="850900" cy="91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67" name="תמונה 1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t="4889" r="26415" b="47521"/>
          <a:stretch/>
        </p:blipFill>
        <p:spPr>
          <a:xfrm>
            <a:off x="8458200" y="1950811"/>
            <a:ext cx="3442252" cy="2158625"/>
          </a:xfrm>
          <a:prstGeom prst="rect">
            <a:avLst/>
          </a:prstGeom>
        </p:spPr>
      </p:pic>
      <p:sp>
        <p:nvSpPr>
          <p:cNvPr id="68" name="חץ ימינה 19"/>
          <p:cNvSpPr/>
          <p:nvPr/>
        </p:nvSpPr>
        <p:spPr>
          <a:xfrm rot="20270614">
            <a:off x="8974195" y="4352025"/>
            <a:ext cx="1210041" cy="136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9" name="חץ מעוקל למעלה 1"/>
          <p:cNvSpPr/>
          <p:nvPr/>
        </p:nvSpPr>
        <p:spPr>
          <a:xfrm rot="10548747" flipV="1">
            <a:off x="6108380" y="3451922"/>
            <a:ext cx="561333" cy="29164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49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/>
      <p:bldP spid="59" grpId="0"/>
      <p:bldP spid="61" grpId="0"/>
      <p:bldP spid="62" grpId="0"/>
      <p:bldP spid="63" grpId="0" animBg="1"/>
      <p:bldP spid="68" grpId="0" animBg="1"/>
      <p:bldP spid="6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תמונה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33" t="8667" r="13666" b="34222"/>
          <a:stretch/>
        </p:blipFill>
        <p:spPr>
          <a:xfrm>
            <a:off x="5004350" y="3062002"/>
            <a:ext cx="3775805" cy="3110198"/>
          </a:xfrm>
          <a:prstGeom prst="rect">
            <a:avLst/>
          </a:prstGeom>
        </p:spPr>
      </p:pic>
      <p:pic>
        <p:nvPicPr>
          <p:cNvPr id="29" name="תמונה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7" t="8222" r="14000" b="33112"/>
          <a:stretch/>
        </p:blipFill>
        <p:spPr>
          <a:xfrm>
            <a:off x="8232461" y="2197615"/>
            <a:ext cx="3793708" cy="2766682"/>
          </a:xfrm>
          <a:prstGeom prst="rect">
            <a:avLst/>
          </a:prstGeom>
        </p:spPr>
      </p:pic>
      <p:pic>
        <p:nvPicPr>
          <p:cNvPr id="30" name="תמונה 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 t="8222" r="13000" b="32667"/>
          <a:stretch/>
        </p:blipFill>
        <p:spPr>
          <a:xfrm>
            <a:off x="923215" y="2633304"/>
            <a:ext cx="3188487" cy="263396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9175750" y="438091"/>
            <a:ext cx="2044700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שאלה 3</a:t>
            </a:r>
            <a:endParaRPr lang="en-US" sz="4200" b="1" kern="0" dirty="0">
              <a:solidFill>
                <a:srgbClr val="006633"/>
              </a:solidFill>
              <a:latin typeface="Garamond"/>
              <a:ea typeface="+mj-ea"/>
              <a:cs typeface="Arial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363968" y="1193800"/>
            <a:ext cx="439623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נתון עץ. יש</a:t>
            </a:r>
            <a:r>
              <a:rPr lang="en-US" sz="2400" dirty="0"/>
              <a:t> </a:t>
            </a:r>
            <a:r>
              <a:rPr lang="he-IL" sz="2400" dirty="0"/>
              <a:t>למחוק את 1 ולאזן את העץ במידת הצורך.</a:t>
            </a:r>
            <a:endParaRPr lang="en-US" sz="2400" dirty="0"/>
          </a:p>
        </p:txBody>
      </p:sp>
      <p:pic>
        <p:nvPicPr>
          <p:cNvPr id="33" name="תמונה 5" descr="C:\Users\victoria\AppData\Local\Microsoft\Windows\INetCache\Content.MSO\3C3C561B.tmp"/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18" t="4442" r="14158" b="30851"/>
          <a:stretch/>
        </p:blipFill>
        <p:spPr bwMode="auto">
          <a:xfrm>
            <a:off x="4222940" y="237783"/>
            <a:ext cx="2783206" cy="217217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539118" y="2922470"/>
            <a:ext cx="96710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FF0000"/>
                </a:solidFill>
              </a:rPr>
              <a:t>P = -2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90259" y="3580956"/>
            <a:ext cx="67500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FF0000"/>
                </a:solidFill>
              </a:rPr>
              <a:t>R = 1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4359" y="3157488"/>
            <a:ext cx="431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z</a:t>
            </a:r>
            <a:endParaRPr lang="he-IL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933781" y="3743363"/>
            <a:ext cx="431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y</a:t>
            </a:r>
            <a:endParaRPr lang="he-IL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19777" y="4263277"/>
            <a:ext cx="331153" cy="3683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x</a:t>
            </a:r>
            <a:endParaRPr lang="he-IL" b="1" dirty="0"/>
          </a:p>
        </p:txBody>
      </p:sp>
      <p:sp>
        <p:nvSpPr>
          <p:cNvPr id="39" name="חץ מעוקל למעלה 13"/>
          <p:cNvSpPr/>
          <p:nvPr/>
        </p:nvSpPr>
        <p:spPr>
          <a:xfrm rot="10800000">
            <a:off x="5004350" y="4426602"/>
            <a:ext cx="431800" cy="19049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40" name="חץ מעוקל למטה 14"/>
          <p:cNvSpPr/>
          <p:nvPr/>
        </p:nvSpPr>
        <p:spPr>
          <a:xfrm>
            <a:off x="1465265" y="4097637"/>
            <a:ext cx="457200" cy="21237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41" name="חץ ימינה 20"/>
          <p:cNvSpPr/>
          <p:nvPr/>
        </p:nvSpPr>
        <p:spPr>
          <a:xfrm>
            <a:off x="3905250" y="3632227"/>
            <a:ext cx="952500" cy="156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TextBox 41"/>
          <p:cNvSpPr txBox="1"/>
          <p:nvPr/>
        </p:nvSpPr>
        <p:spPr>
          <a:xfrm>
            <a:off x="9055100" y="1966555"/>
            <a:ext cx="711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FF0000"/>
                </a:solidFill>
              </a:rPr>
              <a:t>P = -2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588939" y="2335887"/>
            <a:ext cx="9779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 = -1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1948" y="5736335"/>
            <a:ext cx="4100195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BF(V) =   -2</a:t>
            </a:r>
            <a:r>
              <a:rPr lang="he-IL" b="1" dirty="0"/>
              <a:t>                          </a:t>
            </a:r>
            <a:r>
              <a:rPr lang="en-US" b="1" dirty="0"/>
              <a:t>RL</a:t>
            </a:r>
            <a:endParaRPr lang="he-IL" dirty="0"/>
          </a:p>
          <a:p>
            <a:r>
              <a:rPr lang="en-US" b="1" dirty="0"/>
              <a:t>BF(V</a:t>
            </a:r>
            <a:r>
              <a:rPr lang="en-US" b="1" baseline="-25000" dirty="0"/>
              <a:t>R</a:t>
            </a:r>
            <a:r>
              <a:rPr lang="en-US" b="1" dirty="0"/>
              <a:t>) =   1</a:t>
            </a:r>
            <a:r>
              <a:rPr lang="he-IL" b="1" dirty="0"/>
              <a:t>                גלגול </a:t>
            </a:r>
            <a:r>
              <a:rPr lang="en-US" b="1" dirty="0"/>
              <a:t>R</a:t>
            </a:r>
            <a:r>
              <a:rPr lang="he-IL" b="1" dirty="0"/>
              <a:t> ימינה</a:t>
            </a:r>
          </a:p>
          <a:p>
            <a:r>
              <a:rPr lang="he-IL" b="1" dirty="0"/>
              <a:t>                              גלגול </a:t>
            </a:r>
            <a:r>
              <a:rPr lang="en-US" b="1" dirty="0"/>
              <a:t>P</a:t>
            </a:r>
            <a:r>
              <a:rPr lang="he-IL" b="1" dirty="0"/>
              <a:t> שמאלה</a:t>
            </a:r>
          </a:p>
        </p:txBody>
      </p:sp>
      <p:sp>
        <p:nvSpPr>
          <p:cNvPr id="50" name="חץ ימינה 12"/>
          <p:cNvSpPr/>
          <p:nvPr/>
        </p:nvSpPr>
        <p:spPr>
          <a:xfrm rot="20213523">
            <a:off x="7176206" y="3067050"/>
            <a:ext cx="1031561" cy="103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982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  <p:bldP spid="38" grpId="0"/>
      <p:bldP spid="39" grpId="0" animBg="1"/>
      <p:bldP spid="40" grpId="0" animBg="1"/>
      <p:bldP spid="42" grpId="0"/>
      <p:bldP spid="43" grpId="0"/>
      <p:bldP spid="5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98336" y="482600"/>
            <a:ext cx="4753864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שאלה  3  המשך</a:t>
            </a:r>
            <a:endParaRPr lang="en-US" sz="4200" b="1" kern="0" dirty="0">
              <a:solidFill>
                <a:srgbClr val="006633"/>
              </a:solidFill>
              <a:latin typeface="Garamond"/>
              <a:ea typeface="+mj-ea"/>
              <a:cs typeface="Arial"/>
            </a:endParaRPr>
          </a:p>
        </p:txBody>
      </p:sp>
      <p:pic>
        <p:nvPicPr>
          <p:cNvPr id="6" name="תמונה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7" t="8222" r="14000" b="33112"/>
          <a:stretch/>
        </p:blipFill>
        <p:spPr>
          <a:xfrm>
            <a:off x="460061" y="2108715"/>
            <a:ext cx="3793708" cy="27666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28800" y="1739383"/>
            <a:ext cx="711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FF0000"/>
                </a:solidFill>
              </a:rPr>
              <a:t>P = -2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30839" y="2437487"/>
            <a:ext cx="9779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 = -1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7800" y="1924049"/>
            <a:ext cx="508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z</a:t>
            </a:r>
            <a:endParaRPr lang="he-IL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863484" y="2293381"/>
            <a:ext cx="482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y</a:t>
            </a:r>
            <a:endParaRPr lang="he-IL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626478" y="2991485"/>
            <a:ext cx="34503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x</a:t>
            </a:r>
            <a:endParaRPr lang="he-IL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34302" y="5139266"/>
            <a:ext cx="410019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BF(V) =   -2</a:t>
            </a:r>
            <a:r>
              <a:rPr lang="he-IL" b="1" dirty="0"/>
              <a:t>                          </a:t>
            </a:r>
            <a:r>
              <a:rPr lang="en-US" b="1" dirty="0"/>
              <a:t>LL</a:t>
            </a:r>
            <a:endParaRPr lang="he-IL" dirty="0"/>
          </a:p>
          <a:p>
            <a:r>
              <a:rPr lang="en-US" b="1" dirty="0"/>
              <a:t>BF(V</a:t>
            </a:r>
            <a:r>
              <a:rPr lang="en-US" b="1" baseline="-25000" dirty="0"/>
              <a:t>R</a:t>
            </a:r>
            <a:r>
              <a:rPr lang="en-US" b="1" dirty="0"/>
              <a:t>) =  -1</a:t>
            </a:r>
            <a:r>
              <a:rPr lang="he-IL" b="1" dirty="0"/>
              <a:t>              גלגול </a:t>
            </a:r>
            <a:r>
              <a:rPr lang="en-US" b="1" dirty="0"/>
              <a:t>P</a:t>
            </a:r>
            <a:r>
              <a:rPr lang="he-IL" b="1" dirty="0"/>
              <a:t> שמאלה</a:t>
            </a:r>
          </a:p>
        </p:txBody>
      </p:sp>
      <p:sp>
        <p:nvSpPr>
          <p:cNvPr id="13" name="חץ מעוקל למעלה 11"/>
          <p:cNvSpPr/>
          <p:nvPr/>
        </p:nvSpPr>
        <p:spPr>
          <a:xfrm rot="10800000">
            <a:off x="1701800" y="2743834"/>
            <a:ext cx="757009" cy="24765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pic>
        <p:nvPicPr>
          <p:cNvPr id="14" name="תמונה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7" t="3778" r="20333" b="42667"/>
          <a:stretch/>
        </p:blipFill>
        <p:spPr>
          <a:xfrm>
            <a:off x="5816862" y="1864980"/>
            <a:ext cx="4419600" cy="3060700"/>
          </a:xfrm>
          <a:prstGeom prst="rect">
            <a:avLst/>
          </a:prstGeom>
        </p:spPr>
      </p:pic>
      <p:sp>
        <p:nvSpPr>
          <p:cNvPr id="15" name="חץ ימינה 13"/>
          <p:cNvSpPr/>
          <p:nvPr/>
        </p:nvSpPr>
        <p:spPr>
          <a:xfrm>
            <a:off x="4749800" y="2991485"/>
            <a:ext cx="118110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220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2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0" r="49167" b="46667"/>
          <a:stretch/>
        </p:blipFill>
        <p:spPr>
          <a:xfrm>
            <a:off x="4050695" y="3849132"/>
            <a:ext cx="1861407" cy="2627868"/>
          </a:xfrm>
          <a:prstGeom prst="rect">
            <a:avLst/>
          </a:prstGeom>
        </p:spPr>
      </p:pic>
      <p:pic>
        <p:nvPicPr>
          <p:cNvPr id="6" name="תמונה 1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66" r="42500" b="45556"/>
          <a:stretch/>
        </p:blipFill>
        <p:spPr>
          <a:xfrm>
            <a:off x="6154977" y="1563132"/>
            <a:ext cx="2269646" cy="2660590"/>
          </a:xfrm>
          <a:prstGeom prst="rect">
            <a:avLst/>
          </a:prstGeom>
        </p:spPr>
      </p:pic>
      <p:pic>
        <p:nvPicPr>
          <p:cNvPr id="7" name="תמונה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33" t="14667" r="45833" b="46000"/>
          <a:stretch/>
        </p:blipFill>
        <p:spPr>
          <a:xfrm>
            <a:off x="760099" y="1728867"/>
            <a:ext cx="1397000" cy="2247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207500" y="482600"/>
            <a:ext cx="2044700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שאלה 4</a:t>
            </a:r>
            <a:endParaRPr lang="en-US" sz="4200" b="1" kern="0" dirty="0">
              <a:solidFill>
                <a:srgbClr val="006633"/>
              </a:solidFill>
              <a:latin typeface="Garamond"/>
              <a:ea typeface="+mj-ea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47643" y="1066980"/>
            <a:ext cx="54229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/>
              <a:t>נתונה סדרת מספרים </a:t>
            </a:r>
            <a:r>
              <a:rPr lang="en-US" sz="2000" dirty="0"/>
              <a:t>(10, 20, 15, 25, 30, 16, 18, 19)</a:t>
            </a:r>
            <a:endParaRPr lang="he-IL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7694294" y="1436708"/>
            <a:ext cx="4197807" cy="140038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lvl="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he-IL" sz="2000" dirty="0"/>
              <a:t>בנו עץ בינארי מאוזן </a:t>
            </a:r>
            <a:r>
              <a:rPr lang="en-US" sz="2000" dirty="0"/>
              <a:t>AVL</a:t>
            </a:r>
            <a:r>
              <a:rPr lang="he-IL" sz="2000" dirty="0"/>
              <a:t> על ידי הוספת איברים אחד אחד החל מעץ ריק. הכסת איברים משמאל לימין</a:t>
            </a:r>
            <a:endParaRPr lang="en-US" sz="2000" dirty="0"/>
          </a:p>
          <a:p>
            <a:pPr marL="342900" lvl="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he-IL" sz="2000" dirty="0"/>
              <a:t>איך נראה עץ אחרי מחיקת 30?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911719" y="1593334"/>
            <a:ext cx="8763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FF0000"/>
                </a:solidFill>
              </a:rPr>
              <a:t>P = -2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59000" y="2562830"/>
            <a:ext cx="7493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FF0000"/>
                </a:solidFill>
              </a:rPr>
              <a:t>R = 1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6100" y="1778000"/>
            <a:ext cx="3937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z</a:t>
            </a:r>
            <a:endParaRPr lang="he-IL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816100" y="2331085"/>
            <a:ext cx="3429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y</a:t>
            </a:r>
            <a:endParaRPr lang="he-IL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42950" y="3479800"/>
            <a:ext cx="2984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x</a:t>
            </a:r>
            <a:endParaRPr lang="he-IL" b="1" dirty="0"/>
          </a:p>
        </p:txBody>
      </p:sp>
      <p:pic>
        <p:nvPicPr>
          <p:cNvPr id="16" name="תמונה 1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33" t="2222" r="44000" b="59334"/>
          <a:stretch/>
        </p:blipFill>
        <p:spPr>
          <a:xfrm>
            <a:off x="3409950" y="1823542"/>
            <a:ext cx="2084133" cy="2025590"/>
          </a:xfrm>
          <a:prstGeom prst="rect">
            <a:avLst/>
          </a:prstGeom>
        </p:spPr>
      </p:pic>
      <p:sp>
        <p:nvSpPr>
          <p:cNvPr id="17" name="חץ מעוקל למטה 16"/>
          <p:cNvSpPr/>
          <p:nvPr/>
        </p:nvSpPr>
        <p:spPr>
          <a:xfrm>
            <a:off x="1620848" y="3239101"/>
            <a:ext cx="520700" cy="18466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8" name="חץ מעוקל למעלה 17"/>
          <p:cNvSpPr/>
          <p:nvPr/>
        </p:nvSpPr>
        <p:spPr>
          <a:xfrm rot="10396143">
            <a:off x="3524250" y="2463800"/>
            <a:ext cx="514350" cy="23661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05206" y="2302420"/>
            <a:ext cx="8763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FF0000"/>
                </a:solidFill>
              </a:rPr>
              <a:t>P = -2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39370" y="2065140"/>
            <a:ext cx="3937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z</a:t>
            </a:r>
            <a:endParaRPr lang="he-IL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943356" y="2902584"/>
            <a:ext cx="7493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FF0000"/>
                </a:solidFill>
              </a:rPr>
              <a:t>R = -1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81657" y="2893427"/>
            <a:ext cx="3429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y</a:t>
            </a:r>
            <a:endParaRPr lang="he-IL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486995" y="3550166"/>
            <a:ext cx="2984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x</a:t>
            </a:r>
            <a:endParaRPr lang="he-IL" b="1" dirty="0"/>
          </a:p>
        </p:txBody>
      </p:sp>
      <p:sp>
        <p:nvSpPr>
          <p:cNvPr id="25" name="חץ מעוקל למעלה 24"/>
          <p:cNvSpPr/>
          <p:nvPr/>
        </p:nvSpPr>
        <p:spPr>
          <a:xfrm rot="10396143">
            <a:off x="7025287" y="3276274"/>
            <a:ext cx="514350" cy="23661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pic>
        <p:nvPicPr>
          <p:cNvPr id="26" name="תמונה 26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66" r="49500" b="60889"/>
          <a:stretch/>
        </p:blipFill>
        <p:spPr>
          <a:xfrm>
            <a:off x="742950" y="4299010"/>
            <a:ext cx="2120900" cy="22352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744238" y="4039056"/>
            <a:ext cx="8763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FF0000"/>
                </a:solidFill>
              </a:rPr>
              <a:t>P = -2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18943" y="4544030"/>
            <a:ext cx="7493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FF0000"/>
                </a:solidFill>
              </a:rPr>
              <a:t>R = 1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82388" y="3849132"/>
            <a:ext cx="3937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z</a:t>
            </a:r>
            <a:endParaRPr lang="he-IL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247493" y="4330759"/>
            <a:ext cx="3429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y</a:t>
            </a:r>
            <a:endParaRPr lang="he-IL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230013" y="5220276"/>
            <a:ext cx="2984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x</a:t>
            </a:r>
            <a:endParaRPr lang="he-IL" b="1" dirty="0"/>
          </a:p>
        </p:txBody>
      </p:sp>
      <p:sp>
        <p:nvSpPr>
          <p:cNvPr id="32" name="חץ מעוקל למטה 33"/>
          <p:cNvSpPr/>
          <p:nvPr/>
        </p:nvSpPr>
        <p:spPr>
          <a:xfrm>
            <a:off x="5043361" y="5126465"/>
            <a:ext cx="369707" cy="17595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pic>
        <p:nvPicPr>
          <p:cNvPr id="33" name="תמונה 34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4" r="43167" b="48445"/>
          <a:stretch/>
        </p:blipFill>
        <p:spPr>
          <a:xfrm>
            <a:off x="7145502" y="4134942"/>
            <a:ext cx="2158359" cy="2454604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230808" y="4207431"/>
            <a:ext cx="3937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z</a:t>
            </a:r>
            <a:endParaRPr lang="he-IL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8816193" y="5342930"/>
            <a:ext cx="3429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y</a:t>
            </a:r>
            <a:endParaRPr lang="he-IL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8423432" y="4691242"/>
            <a:ext cx="2984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x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208940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/>
      <p:bldP spid="21" grpId="0"/>
      <p:bldP spid="22" grpId="0"/>
      <p:bldP spid="23" grpId="0"/>
      <p:bldP spid="24" grpId="0"/>
      <p:bldP spid="25" grpId="0" animBg="1"/>
      <p:bldP spid="27" grpId="0"/>
      <p:bldP spid="28" grpId="0"/>
      <p:bldP spid="29" grpId="0"/>
      <p:bldP spid="30" grpId="0"/>
      <p:bldP spid="31" grpId="0"/>
      <p:bldP spid="32" grpId="0" animBg="1"/>
      <p:bldP spid="34" grpId="0"/>
      <p:bldP spid="35" grpId="0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1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5" t="5355" r="57058" b="43756"/>
          <a:stretch/>
        </p:blipFill>
        <p:spPr>
          <a:xfrm>
            <a:off x="7474117" y="3437181"/>
            <a:ext cx="2565400" cy="29083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68460" y="400733"/>
            <a:ext cx="2044700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שאלה 5</a:t>
            </a:r>
            <a:endParaRPr lang="en-US" sz="4200" b="1" kern="0" dirty="0">
              <a:solidFill>
                <a:srgbClr val="006633"/>
              </a:solidFill>
              <a:latin typeface="Garamond"/>
              <a:ea typeface="+mj-ea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98418" y="1151328"/>
            <a:ext cx="54229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/>
              <a:t>נתונה סדרת מספרים </a:t>
            </a:r>
            <a:r>
              <a:rPr lang="en-US" sz="2000" dirty="0"/>
              <a:t>(1, 4, 5, 10, 16, 6, 21)</a:t>
            </a:r>
            <a:endParaRPr lang="he-IL" sz="2000" dirty="0"/>
          </a:p>
        </p:txBody>
      </p:sp>
      <p:pic>
        <p:nvPicPr>
          <p:cNvPr id="9" name="תמונה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3" t="8888" r="70667" b="64222"/>
          <a:stretch/>
        </p:blipFill>
        <p:spPr>
          <a:xfrm>
            <a:off x="736600" y="1078275"/>
            <a:ext cx="1219200" cy="1536700"/>
          </a:xfrm>
          <a:prstGeom prst="rect">
            <a:avLst/>
          </a:prstGeom>
        </p:spPr>
      </p:pic>
      <p:pic>
        <p:nvPicPr>
          <p:cNvPr id="10" name="תמונה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00" t="6223" r="41833" b="56000"/>
          <a:stretch/>
        </p:blipFill>
        <p:spPr>
          <a:xfrm>
            <a:off x="2570084" y="851932"/>
            <a:ext cx="1612900" cy="2159000"/>
          </a:xfrm>
          <a:prstGeom prst="rect">
            <a:avLst/>
          </a:prstGeom>
        </p:spPr>
      </p:pic>
      <p:pic>
        <p:nvPicPr>
          <p:cNvPr id="11" name="תמונה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9" t="5166" r="5584" b="55279"/>
          <a:stretch/>
        </p:blipFill>
        <p:spPr>
          <a:xfrm>
            <a:off x="4999037" y="895410"/>
            <a:ext cx="2336800" cy="2260600"/>
          </a:xfrm>
          <a:prstGeom prst="rect">
            <a:avLst/>
          </a:prstGeom>
        </p:spPr>
      </p:pic>
      <p:pic>
        <p:nvPicPr>
          <p:cNvPr id="12" name="תמונה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6" t="44667" r="59500" b="6666"/>
          <a:stretch/>
        </p:blipFill>
        <p:spPr>
          <a:xfrm>
            <a:off x="646906" y="3156010"/>
            <a:ext cx="2578100" cy="2781300"/>
          </a:xfrm>
          <a:prstGeom prst="rect">
            <a:avLst/>
          </a:prstGeom>
        </p:spPr>
      </p:pic>
      <p:pic>
        <p:nvPicPr>
          <p:cNvPr id="13" name="תמונה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33" t="45555" r="27000" b="17112"/>
          <a:stretch/>
        </p:blipFill>
        <p:spPr>
          <a:xfrm>
            <a:off x="4329267" y="3340100"/>
            <a:ext cx="2527300" cy="2133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574925" y="482600"/>
            <a:ext cx="8778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FF0000"/>
                </a:solidFill>
              </a:rPr>
              <a:t>P = -2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14700" y="1454210"/>
            <a:ext cx="7239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FF0000"/>
                </a:solidFill>
              </a:rPr>
              <a:t>R = -1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16" name="חץ מעוקל למעלה 15"/>
          <p:cNvSpPr/>
          <p:nvPr/>
        </p:nvSpPr>
        <p:spPr>
          <a:xfrm rot="10514193">
            <a:off x="2436913" y="1911334"/>
            <a:ext cx="657352" cy="30093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38851" y="3739119"/>
            <a:ext cx="8778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FF0000"/>
                </a:solidFill>
              </a:rPr>
              <a:t>P = -2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345923" y="4144203"/>
            <a:ext cx="7239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FF0000"/>
                </a:solidFill>
              </a:rPr>
              <a:t>R = 1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19" name="חץ מעוקל למעלה 18"/>
          <p:cNvSpPr/>
          <p:nvPr/>
        </p:nvSpPr>
        <p:spPr>
          <a:xfrm rot="10514193">
            <a:off x="1761106" y="4918166"/>
            <a:ext cx="657352" cy="2667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64414" y="3380031"/>
            <a:ext cx="8778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FF0000"/>
                </a:solidFill>
              </a:rPr>
              <a:t>P = -2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57511" y="4659294"/>
            <a:ext cx="7239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FF0000"/>
                </a:solidFill>
              </a:rPr>
              <a:t>R = -1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292F7-2572-9A8E-7DE1-2BBAC64BC76C}"/>
              </a:ext>
            </a:extLst>
          </p:cNvPr>
          <p:cNvSpPr txBox="1"/>
          <p:nvPr/>
        </p:nvSpPr>
        <p:spPr>
          <a:xfrm>
            <a:off x="7524191" y="1610549"/>
            <a:ext cx="4175437" cy="140038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lvl="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he-IL" sz="2000" dirty="0"/>
              <a:t>בנו עץ בינארי מאוזן </a:t>
            </a:r>
            <a:r>
              <a:rPr lang="en-US" sz="2000" dirty="0"/>
              <a:t>AVL</a:t>
            </a:r>
            <a:r>
              <a:rPr lang="he-IL" sz="2000" dirty="0"/>
              <a:t> על ידי הוספת איברים אחד אחד החל מעץ ריק. הכסת איברים משמאל לימין</a:t>
            </a:r>
            <a:endParaRPr lang="en-US" sz="2000" dirty="0"/>
          </a:p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he-IL" sz="2000" dirty="0"/>
              <a:t>איך נראה עץ אחרי מחיקת 1?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4141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/>
      <p:bldP spid="18" grpId="0"/>
      <p:bldP spid="19" grpId="0" animBg="1"/>
      <p:bldP spid="21" grpId="0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020177" y="289672"/>
            <a:ext cx="4169285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שאלה 5 המשך</a:t>
            </a:r>
            <a:endParaRPr lang="en-US" sz="4200" b="1" kern="0" dirty="0">
              <a:solidFill>
                <a:srgbClr val="006633"/>
              </a:solidFill>
              <a:latin typeface="Garamond"/>
              <a:ea typeface="+mj-ea"/>
              <a:cs typeface="Arial"/>
            </a:endParaRPr>
          </a:p>
        </p:txBody>
      </p:sp>
      <p:pic>
        <p:nvPicPr>
          <p:cNvPr id="13" name="תמונה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5" t="5355" r="57058" b="43756"/>
          <a:stretch/>
        </p:blipFill>
        <p:spPr>
          <a:xfrm>
            <a:off x="545460" y="590094"/>
            <a:ext cx="2565400" cy="290830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718151" y="482600"/>
            <a:ext cx="8778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FF0000"/>
                </a:solidFill>
              </a:rPr>
              <a:t>P = -2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75860" y="1269544"/>
            <a:ext cx="7239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FF0000"/>
                </a:solidFill>
              </a:rPr>
              <a:t>R = 1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16" name="חץ מעוקל למטה 9"/>
          <p:cNvSpPr/>
          <p:nvPr/>
        </p:nvSpPr>
        <p:spPr>
          <a:xfrm>
            <a:off x="2006600" y="2044244"/>
            <a:ext cx="469260" cy="22476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pic>
        <p:nvPicPr>
          <p:cNvPr id="17" name="תמונה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33" t="2445" r="8834" b="47999"/>
          <a:stretch/>
        </p:blipFill>
        <p:spPr>
          <a:xfrm>
            <a:off x="3651372" y="482600"/>
            <a:ext cx="2654300" cy="2832100"/>
          </a:xfrm>
          <a:prstGeom prst="rect">
            <a:avLst/>
          </a:prstGeom>
        </p:spPr>
      </p:pic>
      <p:sp>
        <p:nvSpPr>
          <p:cNvPr id="18" name="חץ מעוקל למעלה 11"/>
          <p:cNvSpPr/>
          <p:nvPr/>
        </p:nvSpPr>
        <p:spPr>
          <a:xfrm rot="11043128">
            <a:off x="4263323" y="1218768"/>
            <a:ext cx="461383" cy="24927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pic>
        <p:nvPicPr>
          <p:cNvPr id="19" name="תמונה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8" t="3676" r="59975" b="58102"/>
          <a:stretch/>
        </p:blipFill>
        <p:spPr>
          <a:xfrm>
            <a:off x="6527799" y="1269544"/>
            <a:ext cx="2679701" cy="2184400"/>
          </a:xfrm>
          <a:prstGeom prst="rect">
            <a:avLst/>
          </a:prstGeom>
        </p:spPr>
      </p:pic>
      <p:pic>
        <p:nvPicPr>
          <p:cNvPr id="22" name="תמונה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00" t="2667" r="4000" b="51111"/>
          <a:stretch/>
        </p:blipFill>
        <p:spPr>
          <a:xfrm>
            <a:off x="545460" y="3498395"/>
            <a:ext cx="3200400" cy="2641600"/>
          </a:xfrm>
          <a:prstGeom prst="rect">
            <a:avLst/>
          </a:prstGeom>
        </p:spPr>
      </p:pic>
      <p:sp>
        <p:nvSpPr>
          <p:cNvPr id="25" name="אליפסה 14"/>
          <p:cNvSpPr/>
          <p:nvPr/>
        </p:nvSpPr>
        <p:spPr>
          <a:xfrm>
            <a:off x="1092200" y="5892800"/>
            <a:ext cx="914400" cy="3937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6" name="תמונה 1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46889" r="53333" b="4222"/>
          <a:stretch/>
        </p:blipFill>
        <p:spPr>
          <a:xfrm>
            <a:off x="4026539" y="3422195"/>
            <a:ext cx="2794000" cy="27940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186838" y="3466189"/>
            <a:ext cx="8778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FF0000"/>
                </a:solidFill>
              </a:rPr>
              <a:t>P = -2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56458" y="4135705"/>
            <a:ext cx="7239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FF0000"/>
                </a:solidFill>
              </a:rPr>
              <a:t>R = -1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29" name="חץ מעוקל למעלה 19"/>
          <p:cNvSpPr/>
          <p:nvPr/>
        </p:nvSpPr>
        <p:spPr>
          <a:xfrm rot="11043128">
            <a:off x="4697293" y="4104003"/>
            <a:ext cx="484095" cy="25879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pic>
        <p:nvPicPr>
          <p:cNvPr id="30" name="תמונה 2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66" t="44889" r="15167" b="18223"/>
          <a:stretch/>
        </p:blipFill>
        <p:spPr>
          <a:xfrm>
            <a:off x="7980838" y="3653226"/>
            <a:ext cx="28321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9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7" grpId="0"/>
      <p:bldP spid="28" grpId="0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020177" y="289672"/>
            <a:ext cx="4169285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שאלה 6</a:t>
            </a:r>
            <a:endParaRPr lang="en-US" sz="4200" b="1" kern="0" dirty="0">
              <a:solidFill>
                <a:srgbClr val="006633"/>
              </a:solidFill>
              <a:latin typeface="Garamond"/>
              <a:ea typeface="+mj-ea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B5B162-FE79-D79E-9EDE-16350AB82F28}"/>
              </a:ext>
            </a:extLst>
          </p:cNvPr>
          <p:cNvSpPr txBox="1"/>
          <p:nvPr/>
        </p:nvSpPr>
        <p:spPr>
          <a:xfrm>
            <a:off x="2907224" y="1183319"/>
            <a:ext cx="84375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eaLnBrk="1" latinLnBrk="0" hangingPunct="1"/>
            <a:r>
              <a:rPr lang="he-IL" sz="2400" b="0" i="0" u="none" strike="noStrike" dirty="0">
                <a:solidFill>
                  <a:srgbClr val="000000"/>
                </a:solidFill>
                <a:effectLst/>
                <a:cs typeface="tahoma" panose="020B0604030504040204" pitchFamily="34" charset="0"/>
              </a:rPr>
              <a:t>הציעו אלגוריתם הבונה אץ 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cs typeface="tahoma" panose="020B0604030504040204" pitchFamily="34" charset="0"/>
              </a:rPr>
              <a:t>AVL</a:t>
            </a:r>
            <a:r>
              <a:rPr lang="he-IL" sz="2400" b="0" i="0" u="none" strike="noStrike" dirty="0">
                <a:solidFill>
                  <a:srgbClr val="000000"/>
                </a:solidFill>
                <a:effectLst/>
                <a:cs typeface="tahoma" panose="020B0604030504040204" pitchFamily="34" charset="0"/>
              </a:rPr>
              <a:t>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cs typeface="tahoma" panose="020B0604030504040204" pitchFamily="34" charset="0"/>
              </a:rPr>
              <a:t> </a:t>
            </a:r>
            <a:r>
              <a:rPr lang="he-IL" sz="2400" b="0" i="0" u="none" strike="noStrike" dirty="0">
                <a:solidFill>
                  <a:srgbClr val="000000"/>
                </a:solidFill>
                <a:effectLst/>
                <a:cs typeface="tahoma" panose="020B0604030504040204" pitchFamily="34" charset="0"/>
              </a:rPr>
              <a:t>ממערך ממוין ב</a:t>
            </a:r>
            <a:r>
              <a:rPr lang="he-IL" sz="2400" dirty="0">
                <a:solidFill>
                  <a:srgbClr val="000000"/>
                </a:solidFill>
                <a:cs typeface="tahoma" panose="020B0604030504040204" pitchFamily="34" charset="0"/>
              </a:rPr>
              <a:t>-</a:t>
            </a:r>
            <a:r>
              <a:rPr lang="en-US" sz="2400" dirty="0">
                <a:solidFill>
                  <a:srgbClr val="000000"/>
                </a:solidFill>
                <a:cs typeface="tahoma" panose="020B0604030504040204" pitchFamily="34" charset="0"/>
              </a:rPr>
              <a:t>O(n)</a:t>
            </a:r>
            <a:r>
              <a:rPr lang="he-IL" sz="2400" dirty="0">
                <a:solidFill>
                  <a:srgbClr val="000000"/>
                </a:solidFill>
                <a:cs typeface="tahoma" panose="020B0604030504040204" pitchFamily="34" charset="0"/>
              </a:rPr>
              <a:t>. 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3351039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004679" y="305170"/>
            <a:ext cx="4169285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שאלה 6 פתרון</a:t>
            </a:r>
            <a:endParaRPr lang="en-US" sz="4200" b="1" kern="0" dirty="0">
              <a:solidFill>
                <a:srgbClr val="006633"/>
              </a:solidFill>
              <a:latin typeface="Garamond"/>
              <a:ea typeface="+mj-ea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B00C37-FE97-C308-25F1-9B7A697B3E79}"/>
              </a:ext>
            </a:extLst>
          </p:cNvPr>
          <p:cNvSpPr txBox="1"/>
          <p:nvPr/>
        </p:nvSpPr>
        <p:spPr>
          <a:xfrm>
            <a:off x="1999281" y="1684849"/>
            <a:ext cx="86674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he-IL" sz="2400" dirty="0">
                <a:solidFill>
                  <a:srgbClr val="000000"/>
                </a:solidFill>
                <a:cs typeface="tahoma" panose="020B0604030504040204" pitchFamily="34" charset="0"/>
              </a:rPr>
              <a:t>אלג' רקורסיבי: כל פעם האיבר האמצעי הוא השורש ומחלק השמאלי בונים באופן רקורסיבי תת עץ שמאלי, מחלק ימני בונים באופן רקורסיבי תת עץ ימני</a:t>
            </a:r>
            <a:endParaRPr lang="en-IL" sz="2400" dirty="0">
              <a:solidFill>
                <a:srgbClr val="000000"/>
              </a:solidFill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688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2217718" y="1261872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1" name="Oval 10"/>
          <p:cNvSpPr/>
          <p:nvPr/>
        </p:nvSpPr>
        <p:spPr>
          <a:xfrm>
            <a:off x="722674" y="2574815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1253431" y="3442361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Oval 12"/>
          <p:cNvSpPr/>
          <p:nvPr/>
        </p:nvSpPr>
        <p:spPr>
          <a:xfrm>
            <a:off x="1863031" y="2566803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" name="Oval 13"/>
          <p:cNvSpPr/>
          <p:nvPr/>
        </p:nvSpPr>
        <p:spPr>
          <a:xfrm>
            <a:off x="2401385" y="3440446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5" name="Oval 14"/>
          <p:cNvSpPr/>
          <p:nvPr/>
        </p:nvSpPr>
        <p:spPr>
          <a:xfrm>
            <a:off x="1288078" y="1875284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Oval 15"/>
          <p:cNvSpPr/>
          <p:nvPr/>
        </p:nvSpPr>
        <p:spPr>
          <a:xfrm>
            <a:off x="3192268" y="1875284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7" name="Oval 16"/>
          <p:cNvSpPr/>
          <p:nvPr/>
        </p:nvSpPr>
        <p:spPr>
          <a:xfrm>
            <a:off x="3781461" y="2566803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18" name="Oval 17"/>
          <p:cNvSpPr/>
          <p:nvPr/>
        </p:nvSpPr>
        <p:spPr>
          <a:xfrm>
            <a:off x="3281542" y="3381383"/>
            <a:ext cx="609600" cy="402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cxnSp>
        <p:nvCxnSpPr>
          <p:cNvPr id="21" name="Straight Connector 20"/>
          <p:cNvCxnSpPr>
            <a:stCxn id="15" idx="7"/>
            <a:endCxn id="10" idx="4"/>
          </p:cNvCxnSpPr>
          <p:nvPr/>
        </p:nvCxnSpPr>
        <p:spPr>
          <a:xfrm flipV="1">
            <a:off x="1808404" y="1664208"/>
            <a:ext cx="714114" cy="269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4"/>
            <a:endCxn id="16" idx="1"/>
          </p:cNvCxnSpPr>
          <p:nvPr/>
        </p:nvCxnSpPr>
        <p:spPr>
          <a:xfrm>
            <a:off x="2522518" y="1664208"/>
            <a:ext cx="759024" cy="269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1" idx="0"/>
            <a:endCxn id="15" idx="3"/>
          </p:cNvCxnSpPr>
          <p:nvPr/>
        </p:nvCxnSpPr>
        <p:spPr>
          <a:xfrm flipV="1">
            <a:off x="1027474" y="2218699"/>
            <a:ext cx="349878" cy="356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5" idx="5"/>
            <a:endCxn id="13" idx="0"/>
          </p:cNvCxnSpPr>
          <p:nvPr/>
        </p:nvCxnSpPr>
        <p:spPr>
          <a:xfrm>
            <a:off x="1808404" y="2218699"/>
            <a:ext cx="359427" cy="348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7" idx="4"/>
            <a:endCxn id="18" idx="0"/>
          </p:cNvCxnSpPr>
          <p:nvPr/>
        </p:nvCxnSpPr>
        <p:spPr>
          <a:xfrm flipH="1">
            <a:off x="3586342" y="2969139"/>
            <a:ext cx="499919" cy="412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752764" y="2267426"/>
            <a:ext cx="373667" cy="348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3" idx="4"/>
            <a:endCxn id="14" idx="0"/>
          </p:cNvCxnSpPr>
          <p:nvPr/>
        </p:nvCxnSpPr>
        <p:spPr>
          <a:xfrm>
            <a:off x="2167831" y="2969139"/>
            <a:ext cx="538354" cy="471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3" idx="4"/>
            <a:endCxn id="12" idx="0"/>
          </p:cNvCxnSpPr>
          <p:nvPr/>
        </p:nvCxnSpPr>
        <p:spPr>
          <a:xfrm flipH="1">
            <a:off x="1558231" y="2969139"/>
            <a:ext cx="609600" cy="473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687144" y="191688"/>
            <a:ext cx="40412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he-IL" sz="3200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עצי </a:t>
            </a:r>
            <a:r>
              <a:rPr lang="en-US" sz="3200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AVL</a:t>
            </a:r>
            <a:r>
              <a:rPr lang="he-IL" sz="3200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(עצים מאוזנים)</a:t>
            </a:r>
            <a:endParaRPr lang="en-US" sz="3200" u="sng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52158" y="1253899"/>
            <a:ext cx="812398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גובה העץ </a:t>
            </a:r>
            <a:r>
              <a:rPr lang="en-US" sz="2800" dirty="0"/>
              <a:t>AVL</a:t>
            </a:r>
            <a:r>
              <a:rPr lang="he-IL" sz="2800" dirty="0"/>
              <a:t> הוא </a:t>
            </a:r>
            <a:r>
              <a:rPr lang="en-US" sz="2800" dirty="0"/>
              <a:t>h(T) = O(log n)</a:t>
            </a:r>
            <a:r>
              <a:rPr lang="he-IL" sz="2800" dirty="0"/>
              <a:t> (</a:t>
            </a:r>
            <a:r>
              <a:rPr lang="en-US" sz="2800" dirty="0"/>
              <a:t>n </a:t>
            </a:r>
            <a:r>
              <a:rPr lang="he-IL" sz="2800" dirty="0"/>
              <a:t>– כמות צמתים בעץ)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809787" y="2861360"/>
            <a:ext cx="565953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זמן ריצה של החיפוש יהיה </a:t>
            </a:r>
            <a:r>
              <a:rPr lang="en-US" sz="2800" dirty="0"/>
              <a:t>O(log n)</a:t>
            </a:r>
            <a:endParaRPr lang="he-IL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1253431" y="4045951"/>
            <a:ext cx="104013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לכל צומת של עץ </a:t>
            </a:r>
            <a:r>
              <a:rPr lang="en-US" sz="2800" dirty="0"/>
              <a:t>AVL</a:t>
            </a:r>
            <a:r>
              <a:rPr lang="he-IL" sz="2800" dirty="0"/>
              <a:t> יש תכונה </a:t>
            </a:r>
            <a:r>
              <a:rPr lang="en-US" sz="2800" dirty="0"/>
              <a:t>balance factor</a:t>
            </a:r>
            <a:r>
              <a:rPr lang="he-IL" sz="2800" dirty="0"/>
              <a:t> (מקדם איזון) או שדה גובה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21673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069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4687144" y="191688"/>
            <a:ext cx="40412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he-IL" sz="3200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עצי </a:t>
            </a:r>
            <a:r>
              <a:rPr lang="en-US" sz="3200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AVL</a:t>
            </a:r>
            <a:r>
              <a:rPr lang="he-IL" sz="3200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(עצים מאוזנים)</a:t>
            </a:r>
            <a:endParaRPr lang="en-US" sz="3200" u="sng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34" name="תמונה 9" descr="C:\Users\victoria\AppData\Local\Microsoft\Windows\INetCache\Content.MSO\5E7543B.tmp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14" t="2511" r="16207" b="17727"/>
          <a:stretch/>
        </p:blipFill>
        <p:spPr bwMode="auto">
          <a:xfrm>
            <a:off x="583946" y="1559266"/>
            <a:ext cx="3355340" cy="32829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3743071" y="4463617"/>
            <a:ext cx="39243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380486" y="3779365"/>
            <a:ext cx="457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-1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28061" y="3083782"/>
            <a:ext cx="4654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-1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15616" y="3964031"/>
            <a:ext cx="381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86306" y="3779365"/>
            <a:ext cx="5461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3586" y="3622539"/>
            <a:ext cx="6223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76781" y="3016075"/>
            <a:ext cx="42481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277491" y="3082234"/>
            <a:ext cx="4953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481326" y="2135310"/>
            <a:ext cx="6223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-1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940941" y="1506918"/>
            <a:ext cx="6731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-1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1836" y="2772195"/>
            <a:ext cx="5969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-1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6019" y="1981025"/>
            <a:ext cx="7747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436100" y="1219200"/>
            <a:ext cx="13589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b="1" u="sng" dirty="0"/>
              <a:t>הגדרה: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4432300" y="1981752"/>
            <a:ext cx="67183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/>
              <a:t>עץ </a:t>
            </a:r>
            <a:r>
              <a:rPr lang="en-US" sz="2000" dirty="0"/>
              <a:t>AVL</a:t>
            </a:r>
            <a:r>
              <a:rPr lang="he-IL" sz="2000" dirty="0"/>
              <a:t> הוא עץ חיפוש בינארי שבו לכל צומת </a:t>
            </a:r>
            <a:r>
              <a:rPr lang="en-US" sz="2000" dirty="0"/>
              <a:t>v</a:t>
            </a:r>
            <a:r>
              <a:rPr lang="he-IL" sz="2000" dirty="0"/>
              <a:t> התכונה </a:t>
            </a:r>
            <a:r>
              <a:rPr lang="en-US" sz="2000" dirty="0"/>
              <a:t>balance</a:t>
            </a:r>
            <a:r>
              <a:rPr lang="he-IL" sz="2000" dirty="0"/>
              <a:t>:</a:t>
            </a:r>
            <a:endParaRPr lang="en-US" sz="2000" dirty="0"/>
          </a:p>
        </p:txBody>
      </p:sp>
      <p:sp>
        <p:nvSpPr>
          <p:cNvPr id="51" name="TextBox 50"/>
          <p:cNvSpPr txBox="1"/>
          <p:nvPr/>
        </p:nvSpPr>
        <p:spPr>
          <a:xfrm>
            <a:off x="4953000" y="2777172"/>
            <a:ext cx="6197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/>
              <a:t>balance factor  = h(</a:t>
            </a:r>
            <a:r>
              <a:rPr lang="en-US" sz="2400" b="1" dirty="0" err="1"/>
              <a:t>v</a:t>
            </a:r>
            <a:r>
              <a:rPr lang="en-US" sz="2400" b="1" dirty="0" err="1">
                <a:sym typeface="Wingdings" panose="05000000000000000000" pitchFamily="2" charset="2"/>
              </a:rPr>
              <a:t>.</a:t>
            </a:r>
            <a:r>
              <a:rPr lang="en-US" sz="2400" b="1" dirty="0" err="1"/>
              <a:t>left</a:t>
            </a:r>
            <a:r>
              <a:rPr lang="en-US" sz="2400" b="1" dirty="0"/>
              <a:t>) – h(</a:t>
            </a:r>
            <a:r>
              <a:rPr lang="en-US" sz="2400" b="1" dirty="0" err="1"/>
              <a:t>v</a:t>
            </a:r>
            <a:r>
              <a:rPr lang="en-US" sz="2400" b="1" dirty="0" err="1">
                <a:sym typeface="Wingdings" panose="05000000000000000000" pitchFamily="2" charset="2"/>
              </a:rPr>
              <a:t>.</a:t>
            </a:r>
            <a:r>
              <a:rPr lang="en-US" sz="2400" b="1" dirty="0" err="1"/>
              <a:t>right</a:t>
            </a:r>
            <a:r>
              <a:rPr lang="en-US" sz="2400" b="1" dirty="0"/>
              <a:t>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480543" y="3607150"/>
            <a:ext cx="44958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/>
              <a:t>ערכו של מקדם איזון יכול להיות 1-, 0 או 1.</a:t>
            </a:r>
            <a:endParaRPr lang="en-US" sz="2000" dirty="0"/>
          </a:p>
        </p:txBody>
      </p:sp>
      <p:sp>
        <p:nvSpPr>
          <p:cNvPr id="53" name="TextBox 52"/>
          <p:cNvSpPr txBox="1"/>
          <p:nvPr/>
        </p:nvSpPr>
        <p:spPr>
          <a:xfrm>
            <a:off x="2792476" y="4333363"/>
            <a:ext cx="845693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dirty="0"/>
              <a:t>אם מצביע לתת העץ שווה ל- </a:t>
            </a:r>
            <a:r>
              <a:rPr lang="en-US" sz="2000" dirty="0"/>
              <a:t>NULL </a:t>
            </a:r>
            <a:r>
              <a:rPr lang="he-IL" sz="2000" dirty="0"/>
              <a:t>– ערך שלו 0.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8820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תמונה 8" descr="C:\Users\victoria\AppData\Local\Microsoft\Windows\INetCache\Content.MSO\63E18FB7.tmp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73" t="1738" r="25782" b="57898"/>
          <a:stretch/>
        </p:blipFill>
        <p:spPr bwMode="auto">
          <a:xfrm>
            <a:off x="6750927" y="1755462"/>
            <a:ext cx="3626946" cy="250326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039067" y="4639800"/>
            <a:ext cx="49530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b="1" dirty="0">
                <a:solidFill>
                  <a:srgbClr val="7030A0"/>
                </a:solidFill>
              </a:rPr>
              <a:t>נסמן </a:t>
            </a:r>
            <a:r>
              <a:rPr lang="en-US" sz="2400" b="1" dirty="0">
                <a:solidFill>
                  <a:srgbClr val="7030A0"/>
                </a:solidFill>
              </a:rPr>
              <a:t>P</a:t>
            </a:r>
            <a:r>
              <a:rPr lang="he-IL" sz="2400" b="1" dirty="0">
                <a:solidFill>
                  <a:srgbClr val="7030A0"/>
                </a:solidFill>
              </a:rPr>
              <a:t> שורש העץ </a:t>
            </a:r>
            <a:r>
              <a:rPr lang="en-US" sz="2400" b="1" dirty="0">
                <a:solidFill>
                  <a:srgbClr val="7030A0"/>
                </a:solidFill>
              </a:rPr>
              <a:t>AVL</a:t>
            </a:r>
            <a:r>
              <a:rPr lang="he-IL" sz="2400" b="1" dirty="0">
                <a:solidFill>
                  <a:srgbClr val="7030A0"/>
                </a:solidFill>
              </a:rPr>
              <a:t> שהוא לא מאוזן, </a:t>
            </a:r>
            <a:r>
              <a:rPr lang="en-US" sz="2400" b="1" dirty="0">
                <a:solidFill>
                  <a:srgbClr val="7030A0"/>
                </a:solidFill>
              </a:rPr>
              <a:t>R</a:t>
            </a:r>
            <a:r>
              <a:rPr lang="he-IL" sz="2400" b="1" dirty="0">
                <a:solidFill>
                  <a:srgbClr val="7030A0"/>
                </a:solidFill>
              </a:rPr>
              <a:t> ו-</a:t>
            </a:r>
            <a:r>
              <a:rPr lang="en-US" sz="2400" b="1" dirty="0">
                <a:solidFill>
                  <a:srgbClr val="7030A0"/>
                </a:solidFill>
              </a:rPr>
              <a:t>L</a:t>
            </a:r>
            <a:r>
              <a:rPr lang="he-IL" sz="2400" b="1" dirty="0">
                <a:solidFill>
                  <a:srgbClr val="7030A0"/>
                </a:solidFill>
              </a:rPr>
              <a:t> הם הבנים של </a:t>
            </a:r>
            <a:r>
              <a:rPr lang="en-US" sz="2400" b="1" dirty="0">
                <a:solidFill>
                  <a:srgbClr val="7030A0"/>
                </a:solidFill>
              </a:rPr>
              <a:t>P</a:t>
            </a:r>
            <a:r>
              <a:rPr lang="he-IL" sz="2400" b="1" dirty="0">
                <a:solidFill>
                  <a:srgbClr val="7030A0"/>
                </a:solidFill>
              </a:rPr>
              <a:t> בהתאם.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463985" y="77239"/>
            <a:ext cx="134479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מקרה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RR</a:t>
            </a:r>
            <a:endParaRPr lang="he-IL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5" name="תמונה 7" descr="C:\Users\victoria\AppData\Local\Microsoft\Windows\INetCache\Content.MSO\988C8501.tmp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67" t="1740" r="23884" b="43029"/>
          <a:stretch/>
        </p:blipFill>
        <p:spPr bwMode="auto">
          <a:xfrm>
            <a:off x="1155033" y="2911521"/>
            <a:ext cx="2645158" cy="26894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1495770" y="3618298"/>
            <a:ext cx="5207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07301" y="4270468"/>
            <a:ext cx="5207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92451" y="3686851"/>
            <a:ext cx="5207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93786" y="4732586"/>
            <a:ext cx="5207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55564" y="4027472"/>
            <a:ext cx="5207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71218" y="3184790"/>
            <a:ext cx="5207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-1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49232" y="2580866"/>
            <a:ext cx="5207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-2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17148" y="2655987"/>
            <a:ext cx="37744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77612" y="3411086"/>
            <a:ext cx="5207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95358" y="4056183"/>
            <a:ext cx="5207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b="1" dirty="0">
                <a:solidFill>
                  <a:srgbClr val="00B050"/>
                </a:solidFill>
              </a:rPr>
              <a:t>T1</a:t>
            </a:r>
            <a:endParaRPr lang="he-IL" sz="2000" b="1" dirty="0">
              <a:solidFill>
                <a:srgbClr val="00B05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620550" y="4729034"/>
            <a:ext cx="6501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00B050"/>
                </a:solidFill>
              </a:rPr>
              <a:t>T2</a:t>
            </a:r>
            <a:endParaRPr lang="he-IL" b="1" dirty="0">
              <a:solidFill>
                <a:srgbClr val="00B05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279557" y="5533791"/>
            <a:ext cx="50374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00B050"/>
                </a:solidFill>
              </a:rPr>
              <a:t>T3</a:t>
            </a:r>
            <a:endParaRPr lang="he-IL" b="1" dirty="0">
              <a:solidFill>
                <a:srgbClr val="00B050"/>
              </a:solidFill>
            </a:endParaRPr>
          </a:p>
        </p:txBody>
      </p:sp>
      <p:sp>
        <p:nvSpPr>
          <p:cNvPr id="56" name="חץ מעוקל למעלה 28"/>
          <p:cNvSpPr/>
          <p:nvPr/>
        </p:nvSpPr>
        <p:spPr>
          <a:xfrm rot="10800000">
            <a:off x="1873756" y="3488447"/>
            <a:ext cx="434624" cy="21461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899052" y="4148070"/>
            <a:ext cx="6644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00B050"/>
                </a:solidFill>
              </a:rPr>
              <a:t>T1</a:t>
            </a:r>
            <a:endParaRPr lang="he-IL" b="1" dirty="0">
              <a:solidFill>
                <a:srgbClr val="00B05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799660" y="4135531"/>
            <a:ext cx="5497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00B050"/>
                </a:solidFill>
              </a:rPr>
              <a:t>T2</a:t>
            </a:r>
            <a:endParaRPr lang="he-IL" b="1" dirty="0">
              <a:solidFill>
                <a:srgbClr val="00B05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 flipH="1">
            <a:off x="8789934" y="4135531"/>
            <a:ext cx="51106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00B050"/>
                </a:solidFill>
              </a:rPr>
              <a:t>T3</a:t>
            </a:r>
            <a:endParaRPr lang="he-IL" b="1" dirty="0">
              <a:solidFill>
                <a:srgbClr val="00B05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228507" y="77239"/>
            <a:ext cx="4671786" cy="20928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800100" lvl="1" indent="-342900">
              <a:spcAft>
                <a:spcPts val="1200"/>
              </a:spcAft>
              <a:buFont typeface="+mj-lt"/>
              <a:buAutoNum type="arabicPeriod"/>
            </a:pPr>
            <a:r>
              <a:rPr lang="he-IL" sz="2000" dirty="0"/>
              <a:t>אם מקדם האיזון ב-</a:t>
            </a:r>
            <a:r>
              <a:rPr lang="en-US" sz="2000" b="1" dirty="0">
                <a:solidFill>
                  <a:srgbClr val="C00000"/>
                </a:solidFill>
              </a:rPr>
              <a:t>P</a:t>
            </a:r>
            <a:r>
              <a:rPr lang="he-IL" sz="2000" dirty="0"/>
              <a:t> הוא שווה ל- </a:t>
            </a:r>
            <a:r>
              <a:rPr lang="he-IL" sz="2000" b="1" dirty="0">
                <a:solidFill>
                  <a:srgbClr val="C00000"/>
                </a:solidFill>
              </a:rPr>
              <a:t>2-</a:t>
            </a:r>
            <a:r>
              <a:rPr lang="he-IL" sz="2000" dirty="0"/>
              <a:t>, זה אומר שתת עץ הימני הוא הופר את האיזון.</a:t>
            </a:r>
            <a:endParaRPr lang="en-US" sz="2000" dirty="0"/>
          </a:p>
          <a:p>
            <a:pPr marL="800100" lvl="1" indent="-342900">
              <a:spcAft>
                <a:spcPts val="1200"/>
              </a:spcAft>
              <a:buFont typeface="+mj-lt"/>
              <a:buAutoNum type="arabicPeriod"/>
            </a:pPr>
            <a:r>
              <a:rPr lang="he-IL" sz="2000" dirty="0"/>
              <a:t>אם מקדם האיזון של </a:t>
            </a:r>
            <a:r>
              <a:rPr lang="en-US" sz="2000" b="1" dirty="0">
                <a:solidFill>
                  <a:srgbClr val="C00000"/>
                </a:solidFill>
              </a:rPr>
              <a:t>R</a:t>
            </a:r>
            <a:r>
              <a:rPr lang="he-IL" sz="2000" dirty="0"/>
              <a:t> הוא </a:t>
            </a:r>
            <a:r>
              <a:rPr lang="he-IL" sz="2000" b="1" dirty="0">
                <a:solidFill>
                  <a:srgbClr val="C00000"/>
                </a:solidFill>
              </a:rPr>
              <a:t>1-</a:t>
            </a:r>
            <a:r>
              <a:rPr lang="he-IL" sz="2000" dirty="0"/>
              <a:t>, אז נדרש לגלגל שמאל בודד כאשר </a:t>
            </a:r>
            <a:r>
              <a:rPr lang="en-US" sz="2000" dirty="0"/>
              <a:t>P</a:t>
            </a:r>
            <a:r>
              <a:rPr lang="he-IL" sz="2000" dirty="0"/>
              <a:t> הוא השורש.</a:t>
            </a:r>
            <a:endParaRPr lang="en-US" sz="2000" dirty="0"/>
          </a:p>
        </p:txBody>
      </p:sp>
      <p:sp>
        <p:nvSpPr>
          <p:cNvPr id="61" name="חץ ימינה 33"/>
          <p:cNvSpPr/>
          <p:nvPr/>
        </p:nvSpPr>
        <p:spPr>
          <a:xfrm>
            <a:off x="4163942" y="3838853"/>
            <a:ext cx="1788020" cy="188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2" name="TextBox 61"/>
          <p:cNvSpPr txBox="1"/>
          <p:nvPr/>
        </p:nvSpPr>
        <p:spPr>
          <a:xfrm>
            <a:off x="2830800" y="3530878"/>
            <a:ext cx="40153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/>
              <a:t>y</a:t>
            </a:r>
            <a:endParaRPr lang="he-IL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229064" y="4142244"/>
            <a:ext cx="5108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/>
              <a:t>x</a:t>
            </a:r>
            <a:endParaRPr lang="he-IL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3376264" y="5561439"/>
            <a:ext cx="50374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00B050"/>
                </a:solidFill>
              </a:rPr>
              <a:t>T4</a:t>
            </a:r>
            <a:endParaRPr lang="he-IL" b="1" dirty="0">
              <a:solidFill>
                <a:srgbClr val="00B050"/>
              </a:solidFill>
            </a:endParaRPr>
          </a:p>
        </p:txBody>
      </p:sp>
      <p:pic>
        <p:nvPicPr>
          <p:cNvPr id="65" name="תמונה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705" y="22642"/>
            <a:ext cx="5839711" cy="2440691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9992208" y="4157641"/>
            <a:ext cx="50374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00B050"/>
                </a:solidFill>
              </a:rPr>
              <a:t>T4</a:t>
            </a:r>
            <a:endParaRPr lang="he-IL" b="1" dirty="0">
              <a:solidFill>
                <a:srgbClr val="00B05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079727" y="2599901"/>
            <a:ext cx="3031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z</a:t>
            </a:r>
            <a:endParaRPr lang="he-IL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1634133" y="2957338"/>
            <a:ext cx="3031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z</a:t>
            </a:r>
            <a:endParaRPr lang="he-IL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7948673" y="1826550"/>
            <a:ext cx="40153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/>
              <a:t>y</a:t>
            </a:r>
            <a:endParaRPr lang="he-IL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9673583" y="2463333"/>
            <a:ext cx="5108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/>
              <a:t>x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1595045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6866217" y="4963837"/>
            <a:ext cx="49530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b="1" dirty="0">
                <a:solidFill>
                  <a:srgbClr val="7030A0"/>
                </a:solidFill>
              </a:rPr>
              <a:t>נסמן </a:t>
            </a:r>
            <a:r>
              <a:rPr lang="en-US" sz="2400" b="1" dirty="0">
                <a:solidFill>
                  <a:srgbClr val="7030A0"/>
                </a:solidFill>
              </a:rPr>
              <a:t>P</a:t>
            </a:r>
            <a:r>
              <a:rPr lang="he-IL" sz="2400" b="1" dirty="0">
                <a:solidFill>
                  <a:srgbClr val="7030A0"/>
                </a:solidFill>
              </a:rPr>
              <a:t> שורש העץ </a:t>
            </a:r>
            <a:r>
              <a:rPr lang="en-US" sz="2400" b="1" dirty="0">
                <a:solidFill>
                  <a:srgbClr val="7030A0"/>
                </a:solidFill>
              </a:rPr>
              <a:t>AVL</a:t>
            </a:r>
            <a:r>
              <a:rPr lang="he-IL" sz="2400" b="1" dirty="0">
                <a:solidFill>
                  <a:srgbClr val="7030A0"/>
                </a:solidFill>
              </a:rPr>
              <a:t> שהוא לא מאוזן, </a:t>
            </a:r>
            <a:r>
              <a:rPr lang="en-US" sz="2400" b="1" dirty="0">
                <a:solidFill>
                  <a:srgbClr val="7030A0"/>
                </a:solidFill>
              </a:rPr>
              <a:t>R</a:t>
            </a:r>
            <a:r>
              <a:rPr lang="he-IL" sz="2400" b="1" dirty="0">
                <a:solidFill>
                  <a:srgbClr val="7030A0"/>
                </a:solidFill>
              </a:rPr>
              <a:t> ו-</a:t>
            </a:r>
            <a:r>
              <a:rPr lang="en-US" sz="2400" b="1" dirty="0">
                <a:solidFill>
                  <a:srgbClr val="7030A0"/>
                </a:solidFill>
              </a:rPr>
              <a:t>L</a:t>
            </a:r>
            <a:r>
              <a:rPr lang="he-IL" sz="2400" b="1" dirty="0">
                <a:solidFill>
                  <a:srgbClr val="7030A0"/>
                </a:solidFill>
              </a:rPr>
              <a:t> הם הבנים של </a:t>
            </a:r>
            <a:r>
              <a:rPr lang="en-US" sz="2400" b="1" dirty="0">
                <a:solidFill>
                  <a:srgbClr val="7030A0"/>
                </a:solidFill>
              </a:rPr>
              <a:t>P</a:t>
            </a:r>
            <a:r>
              <a:rPr lang="he-IL" sz="2400" b="1" dirty="0">
                <a:solidFill>
                  <a:srgbClr val="7030A0"/>
                </a:solidFill>
              </a:rPr>
              <a:t> בהתאם.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98307" y="317476"/>
            <a:ext cx="1752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400" b="1" dirty="0"/>
              <a:t>מקרה </a:t>
            </a:r>
            <a:r>
              <a:rPr lang="en-US" sz="2400" b="1" dirty="0"/>
              <a:t>LL</a:t>
            </a:r>
            <a:endParaRPr lang="he-IL" sz="2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003607" y="347553"/>
            <a:ext cx="5554353" cy="172354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he-IL" sz="2400" dirty="0"/>
              <a:t>אם מקדם האיזון של </a:t>
            </a:r>
            <a:r>
              <a:rPr lang="en-US" sz="2400" b="1" dirty="0">
                <a:solidFill>
                  <a:srgbClr val="FF0000"/>
                </a:solidFill>
              </a:rPr>
              <a:t>P</a:t>
            </a:r>
            <a:r>
              <a:rPr lang="he-IL" sz="2400" dirty="0"/>
              <a:t> הוא </a:t>
            </a:r>
            <a:r>
              <a:rPr lang="he-IL" sz="2400" b="1" dirty="0">
                <a:solidFill>
                  <a:srgbClr val="FF0000"/>
                </a:solidFill>
              </a:rPr>
              <a:t>2+ </a:t>
            </a:r>
            <a:r>
              <a:rPr lang="he-IL" sz="2400" dirty="0"/>
              <a:t>אזי תת עץ השמאלי תפר את האיזון.</a:t>
            </a:r>
            <a:endParaRPr lang="en-US" sz="2400" dirty="0"/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he-IL" sz="2400" dirty="0"/>
              <a:t>אם מקדם האיזון של </a:t>
            </a:r>
            <a:r>
              <a:rPr lang="en-US" sz="2400" b="1" dirty="0">
                <a:solidFill>
                  <a:srgbClr val="FF0000"/>
                </a:solidFill>
              </a:rPr>
              <a:t>L</a:t>
            </a:r>
            <a:r>
              <a:rPr lang="he-IL" sz="2400" dirty="0"/>
              <a:t> הוא</a:t>
            </a:r>
            <a:r>
              <a:rPr lang="he-IL" sz="2400" b="1" dirty="0">
                <a:solidFill>
                  <a:srgbClr val="FF0000"/>
                </a:solidFill>
              </a:rPr>
              <a:t> 1+ </a:t>
            </a:r>
            <a:r>
              <a:rPr lang="he-IL" sz="2400" dirty="0"/>
              <a:t>אז דרוש גלגול אחד ימינה עם </a:t>
            </a:r>
            <a:r>
              <a:rPr lang="en-US" sz="2400" dirty="0"/>
              <a:t>P</a:t>
            </a:r>
            <a:r>
              <a:rPr lang="he-IL" sz="2400" dirty="0"/>
              <a:t> כשורש </a:t>
            </a:r>
          </a:p>
        </p:txBody>
      </p:sp>
      <p:pic>
        <p:nvPicPr>
          <p:cNvPr id="38" name="תמונה 6" descr="C:\Users\victoria\AppData\Local\Microsoft\Windows\INetCache\Content.MSO\5A96B5B8.tmp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99" t="3477" r="38967" b="39741"/>
          <a:stretch/>
        </p:blipFill>
        <p:spPr bwMode="auto">
          <a:xfrm>
            <a:off x="1467201" y="1955453"/>
            <a:ext cx="2462213" cy="25908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9" name="תמונה 7" descr="C:\Users\victoria\AppData\Local\Microsoft\Windows\INetCache\Content.MSO\6B3678B5.tmp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62" t="15836" r="38396" b="38972"/>
          <a:stretch/>
        </p:blipFill>
        <p:spPr bwMode="auto">
          <a:xfrm>
            <a:off x="6653847" y="2511743"/>
            <a:ext cx="2566353" cy="207295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0" name="חץ ימינה 8"/>
          <p:cNvSpPr/>
          <p:nvPr/>
        </p:nvSpPr>
        <p:spPr>
          <a:xfrm>
            <a:off x="4749800" y="3352800"/>
            <a:ext cx="1638300" cy="195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TextBox 40"/>
          <p:cNvSpPr txBox="1"/>
          <p:nvPr/>
        </p:nvSpPr>
        <p:spPr>
          <a:xfrm>
            <a:off x="1855685" y="2432231"/>
            <a:ext cx="711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FF0000"/>
                </a:solidFill>
              </a:rPr>
              <a:t>L = 1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733438" y="1648858"/>
            <a:ext cx="787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FF0000"/>
                </a:solidFill>
              </a:rPr>
              <a:t>P = 2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43" name="חץ מעוקל למטה 11"/>
          <p:cNvSpPr/>
          <p:nvPr/>
        </p:nvSpPr>
        <p:spPr>
          <a:xfrm>
            <a:off x="2921000" y="2616897"/>
            <a:ext cx="508000" cy="26257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265143" y="2350858"/>
            <a:ext cx="33099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y</a:t>
            </a:r>
            <a:endParaRPr lang="he-IL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637473" y="3199999"/>
            <a:ext cx="330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x</a:t>
            </a:r>
            <a:endParaRPr lang="he-IL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148465" y="4013373"/>
            <a:ext cx="5715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00B050"/>
                </a:solidFill>
              </a:rPr>
              <a:t>T1</a:t>
            </a:r>
            <a:endParaRPr lang="he-IL" b="1" dirty="0">
              <a:solidFill>
                <a:srgbClr val="00B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27334" y="3682913"/>
            <a:ext cx="54530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00B050"/>
                </a:solidFill>
              </a:rPr>
              <a:t>T2</a:t>
            </a:r>
            <a:endParaRPr lang="he-IL" b="1" dirty="0">
              <a:solidFill>
                <a:srgbClr val="00B05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150092" y="3665854"/>
            <a:ext cx="50895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00B050"/>
                </a:solidFill>
              </a:rPr>
              <a:t>T3</a:t>
            </a:r>
            <a:endParaRPr lang="he-IL" b="1" dirty="0">
              <a:solidFill>
                <a:srgbClr val="00B05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168786" y="4013373"/>
            <a:ext cx="5715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00B050"/>
                </a:solidFill>
              </a:rPr>
              <a:t>T1</a:t>
            </a:r>
            <a:endParaRPr lang="he-IL" b="1" dirty="0">
              <a:solidFill>
                <a:srgbClr val="00B05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375847" y="3798888"/>
            <a:ext cx="54530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00B050"/>
                </a:solidFill>
              </a:rPr>
              <a:t>T2</a:t>
            </a:r>
            <a:endParaRPr lang="he-IL" b="1" dirty="0">
              <a:solidFill>
                <a:srgbClr val="00B05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188462" y="3983554"/>
            <a:ext cx="50895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00B050"/>
                </a:solidFill>
              </a:rPr>
              <a:t>T4</a:t>
            </a:r>
            <a:endParaRPr lang="he-IL" b="1" dirty="0">
              <a:solidFill>
                <a:srgbClr val="00B050"/>
              </a:solidFill>
            </a:endParaRPr>
          </a:p>
        </p:txBody>
      </p:sp>
      <p:pic>
        <p:nvPicPr>
          <p:cNvPr id="53" name="תמונה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9720" y="4527133"/>
            <a:ext cx="5354127" cy="1995246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8216441" y="4104364"/>
            <a:ext cx="50895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00B050"/>
                </a:solidFill>
              </a:rPr>
              <a:t>T3</a:t>
            </a:r>
            <a:endParaRPr lang="he-IL" b="1" dirty="0">
              <a:solidFill>
                <a:srgbClr val="00B05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291026" y="1641926"/>
            <a:ext cx="33099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z</a:t>
            </a:r>
            <a:endParaRPr lang="he-IL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8615286" y="3199999"/>
            <a:ext cx="33099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z</a:t>
            </a:r>
            <a:endParaRPr lang="he-IL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7771526" y="2148179"/>
            <a:ext cx="33099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y</a:t>
            </a:r>
            <a:endParaRPr lang="he-IL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6844075" y="3148137"/>
            <a:ext cx="330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x</a:t>
            </a:r>
            <a:endParaRPr lang="he-IL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3774576" y="2871961"/>
            <a:ext cx="50895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00B050"/>
                </a:solidFill>
              </a:rPr>
              <a:t>T4</a:t>
            </a:r>
            <a:endParaRPr lang="he-IL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720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/>
          <p:cNvSpPr txBox="1"/>
          <p:nvPr/>
        </p:nvSpPr>
        <p:spPr>
          <a:xfrm>
            <a:off x="6198560" y="5424548"/>
            <a:ext cx="49530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b="1" dirty="0">
                <a:solidFill>
                  <a:srgbClr val="7030A0"/>
                </a:solidFill>
              </a:rPr>
              <a:t>נסמן </a:t>
            </a:r>
            <a:r>
              <a:rPr lang="en-US" sz="2400" b="1" dirty="0">
                <a:solidFill>
                  <a:srgbClr val="7030A0"/>
                </a:solidFill>
              </a:rPr>
              <a:t>P</a:t>
            </a:r>
            <a:r>
              <a:rPr lang="he-IL" sz="2400" b="1" dirty="0">
                <a:solidFill>
                  <a:srgbClr val="7030A0"/>
                </a:solidFill>
              </a:rPr>
              <a:t> שורש העץ </a:t>
            </a:r>
            <a:r>
              <a:rPr lang="en-US" sz="2400" b="1" dirty="0">
                <a:solidFill>
                  <a:srgbClr val="7030A0"/>
                </a:solidFill>
              </a:rPr>
              <a:t>AVL</a:t>
            </a:r>
            <a:r>
              <a:rPr lang="he-IL" sz="2400" b="1" dirty="0">
                <a:solidFill>
                  <a:srgbClr val="7030A0"/>
                </a:solidFill>
              </a:rPr>
              <a:t> שהוא לא מאוזן, </a:t>
            </a:r>
            <a:r>
              <a:rPr lang="en-US" sz="2400" b="1" dirty="0">
                <a:solidFill>
                  <a:srgbClr val="7030A0"/>
                </a:solidFill>
              </a:rPr>
              <a:t>R</a:t>
            </a:r>
            <a:r>
              <a:rPr lang="he-IL" sz="2400" b="1" dirty="0">
                <a:solidFill>
                  <a:srgbClr val="7030A0"/>
                </a:solidFill>
              </a:rPr>
              <a:t> ו-</a:t>
            </a:r>
            <a:r>
              <a:rPr lang="en-US" sz="2400" b="1" dirty="0">
                <a:solidFill>
                  <a:srgbClr val="7030A0"/>
                </a:solidFill>
              </a:rPr>
              <a:t>L</a:t>
            </a:r>
            <a:r>
              <a:rPr lang="he-IL" sz="2400" b="1" dirty="0">
                <a:solidFill>
                  <a:srgbClr val="7030A0"/>
                </a:solidFill>
              </a:rPr>
              <a:t> הם הבנים של </a:t>
            </a:r>
            <a:r>
              <a:rPr lang="en-US" sz="2400" b="1" dirty="0">
                <a:solidFill>
                  <a:srgbClr val="7030A0"/>
                </a:solidFill>
              </a:rPr>
              <a:t>P</a:t>
            </a:r>
            <a:r>
              <a:rPr lang="he-IL" sz="2400" b="1" dirty="0">
                <a:solidFill>
                  <a:srgbClr val="7030A0"/>
                </a:solidFill>
              </a:rPr>
              <a:t> בהתאם.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697079" y="499318"/>
            <a:ext cx="4632281" cy="20928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he-IL" sz="2000" dirty="0"/>
              <a:t>אם מקדם האיזון של </a:t>
            </a:r>
            <a:r>
              <a:rPr lang="en-US" sz="2000" b="1" dirty="0">
                <a:solidFill>
                  <a:srgbClr val="FF0000"/>
                </a:solidFill>
              </a:rPr>
              <a:t>P</a:t>
            </a:r>
            <a:r>
              <a:rPr lang="he-IL" sz="2000" dirty="0"/>
              <a:t> הוא </a:t>
            </a:r>
            <a:r>
              <a:rPr lang="he-IL" sz="2000" b="1" dirty="0">
                <a:solidFill>
                  <a:srgbClr val="FF0000"/>
                </a:solidFill>
              </a:rPr>
              <a:t>2+ </a:t>
            </a:r>
            <a:r>
              <a:rPr lang="he-IL" sz="2000" dirty="0"/>
              <a:t>אזי תת עץ השמאלי תפר את האיזון.</a:t>
            </a:r>
            <a:endParaRPr lang="en-US" sz="2000" dirty="0"/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he-IL" sz="2000" dirty="0"/>
              <a:t>אם מקדם האיזון של </a:t>
            </a:r>
            <a:r>
              <a:rPr lang="en-US" sz="2000" b="1" dirty="0">
                <a:solidFill>
                  <a:srgbClr val="FF0000"/>
                </a:solidFill>
              </a:rPr>
              <a:t>L</a:t>
            </a:r>
            <a:r>
              <a:rPr lang="he-IL" sz="2000" dirty="0"/>
              <a:t> הוא </a:t>
            </a:r>
            <a:r>
              <a:rPr lang="he-IL" sz="2000" b="1" dirty="0">
                <a:solidFill>
                  <a:srgbClr val="FF0000"/>
                </a:solidFill>
              </a:rPr>
              <a:t>1-</a:t>
            </a:r>
            <a:r>
              <a:rPr lang="he-IL" sz="2000" dirty="0"/>
              <a:t> דרוש שני גלגולים. גלגול הראשון הוא שמאלה עם </a:t>
            </a:r>
            <a:r>
              <a:rPr lang="en-US" sz="2000" dirty="0"/>
              <a:t>L</a:t>
            </a:r>
            <a:r>
              <a:rPr lang="he-IL" sz="2000" dirty="0"/>
              <a:t> כשורש וגלגול השני הוא ימינה עם </a:t>
            </a:r>
            <a:r>
              <a:rPr lang="en-US" sz="2000" dirty="0"/>
              <a:t>P</a:t>
            </a:r>
            <a:r>
              <a:rPr lang="he-IL" sz="2000" dirty="0"/>
              <a:t> כשורש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9437060" y="-8647"/>
            <a:ext cx="18923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b="1" dirty="0"/>
              <a:t>מקרה </a:t>
            </a:r>
            <a:r>
              <a:rPr lang="en-US" sz="2400" b="1" dirty="0"/>
              <a:t>LR</a:t>
            </a:r>
            <a:endParaRPr lang="he-IL" sz="2400" b="1" dirty="0"/>
          </a:p>
        </p:txBody>
      </p:sp>
      <p:pic>
        <p:nvPicPr>
          <p:cNvPr id="87" name="תמונה 7" descr="C:\Users\victoria\AppData\Local\Microsoft\Windows\INetCache\Content.MSO\11ED7ED1.tmp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36" t="8304" r="39252" b="22746"/>
          <a:stretch/>
        </p:blipFill>
        <p:spPr bwMode="auto">
          <a:xfrm>
            <a:off x="459018" y="2047161"/>
            <a:ext cx="2345055" cy="272669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8" name="תמונה 8" descr="C:\Users\victoria\AppData\Local\Microsoft\Windows\INetCache\Content.MSO\B42D3A07.tmp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4" t="9656" r="42297" b="20232"/>
          <a:stretch/>
        </p:blipFill>
        <p:spPr bwMode="auto">
          <a:xfrm>
            <a:off x="4383096" y="2407533"/>
            <a:ext cx="2553335" cy="27501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9" name="תמונה 9" descr="C:\Users\victoria\AppData\Local\Microsoft\Windows\INetCache\Content.MSO\87A18168.tmp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8" t="5599" r="27361" b="36841"/>
          <a:stretch/>
        </p:blipFill>
        <p:spPr bwMode="auto">
          <a:xfrm>
            <a:off x="8382798" y="2558256"/>
            <a:ext cx="3124835" cy="23685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0" name="TextBox 89"/>
          <p:cNvSpPr txBox="1"/>
          <p:nvPr/>
        </p:nvSpPr>
        <p:spPr>
          <a:xfrm>
            <a:off x="2124599" y="2109639"/>
            <a:ext cx="67310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FF0000"/>
                </a:solidFill>
              </a:rPr>
              <a:t>P = 2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60400" y="2407533"/>
            <a:ext cx="711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FF0000"/>
                </a:solidFill>
              </a:rPr>
              <a:t>L = -1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212017" y="2065298"/>
            <a:ext cx="4699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z</a:t>
            </a:r>
            <a:endParaRPr lang="he-IL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838199" y="2625864"/>
            <a:ext cx="35560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y</a:t>
            </a:r>
            <a:endParaRPr lang="he-IL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1780386" y="2910781"/>
            <a:ext cx="330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x</a:t>
            </a:r>
            <a:endParaRPr lang="he-IL" b="1" dirty="0"/>
          </a:p>
        </p:txBody>
      </p:sp>
      <p:sp>
        <p:nvSpPr>
          <p:cNvPr id="95" name="חץ מעוקל למעלה 15"/>
          <p:cNvSpPr/>
          <p:nvPr/>
        </p:nvSpPr>
        <p:spPr>
          <a:xfrm rot="10629065">
            <a:off x="1170804" y="3054333"/>
            <a:ext cx="401592" cy="21593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96" name="חץ מעוקל למטה 16"/>
          <p:cNvSpPr/>
          <p:nvPr/>
        </p:nvSpPr>
        <p:spPr>
          <a:xfrm>
            <a:off x="5931860" y="2895997"/>
            <a:ext cx="355600" cy="19839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52400" y="4292600"/>
            <a:ext cx="53889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T1</a:t>
            </a:r>
            <a:endParaRPr lang="he-IL" b="1" dirty="0">
              <a:solidFill>
                <a:srgbClr val="00B05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38199" y="4330700"/>
            <a:ext cx="6087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00B050"/>
                </a:solidFill>
              </a:rPr>
              <a:t>T2</a:t>
            </a:r>
            <a:endParaRPr lang="he-IL" b="1" dirty="0">
              <a:solidFill>
                <a:srgbClr val="00B05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612899" y="4712732"/>
            <a:ext cx="56905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00B050"/>
                </a:solidFill>
              </a:rPr>
              <a:t>T3</a:t>
            </a:r>
            <a:endParaRPr lang="he-IL" b="1" dirty="0">
              <a:solidFill>
                <a:srgbClr val="00B05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482343" y="3945154"/>
            <a:ext cx="50823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00B050"/>
                </a:solidFill>
              </a:rPr>
              <a:t>T4</a:t>
            </a:r>
            <a:endParaRPr lang="he-IL" b="1" dirty="0">
              <a:solidFill>
                <a:srgbClr val="00B05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689600" y="2065298"/>
            <a:ext cx="5089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/>
              <a:t>z</a:t>
            </a:r>
            <a:endParaRPr lang="he-IL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5143500" y="2638446"/>
            <a:ext cx="44061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/>
              <a:t>x</a:t>
            </a:r>
            <a:endParaRPr lang="he-IL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4572000" y="3269566"/>
            <a:ext cx="3785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y</a:t>
            </a:r>
            <a:endParaRPr lang="he-IL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4051300" y="5029200"/>
            <a:ext cx="609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00B050"/>
                </a:solidFill>
              </a:rPr>
              <a:t>T1</a:t>
            </a:r>
            <a:endParaRPr lang="he-IL" b="1" dirty="0">
              <a:solidFill>
                <a:srgbClr val="00B05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899756" y="5157718"/>
            <a:ext cx="446955" cy="3794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00B050"/>
                </a:solidFill>
              </a:rPr>
              <a:t>T2</a:t>
            </a:r>
            <a:endParaRPr lang="he-IL" b="1" dirty="0">
              <a:solidFill>
                <a:srgbClr val="00B05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109660" y="4700032"/>
            <a:ext cx="545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00B050"/>
                </a:solidFill>
              </a:rPr>
              <a:t>T3</a:t>
            </a:r>
            <a:endParaRPr lang="he-IL" b="1" dirty="0">
              <a:solidFill>
                <a:srgbClr val="00B05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783847" y="3850402"/>
            <a:ext cx="59838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00B050"/>
                </a:solidFill>
              </a:rPr>
              <a:t>T4</a:t>
            </a:r>
            <a:endParaRPr lang="he-IL" b="1" dirty="0">
              <a:solidFill>
                <a:srgbClr val="00B050"/>
              </a:solidFill>
            </a:endParaRPr>
          </a:p>
        </p:txBody>
      </p:sp>
      <p:sp>
        <p:nvSpPr>
          <p:cNvPr id="108" name="חץ ימינה 28"/>
          <p:cNvSpPr/>
          <p:nvPr/>
        </p:nvSpPr>
        <p:spPr>
          <a:xfrm>
            <a:off x="2804073" y="3280113"/>
            <a:ext cx="1856827" cy="148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9" name="תמונה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601" y="30079"/>
            <a:ext cx="5986288" cy="2032356"/>
          </a:xfrm>
          <a:prstGeom prst="rect">
            <a:avLst/>
          </a:prstGeom>
        </p:spPr>
      </p:pic>
      <p:sp>
        <p:nvSpPr>
          <p:cNvPr id="110" name="TextBox 109"/>
          <p:cNvSpPr txBox="1"/>
          <p:nvPr/>
        </p:nvSpPr>
        <p:spPr>
          <a:xfrm>
            <a:off x="3266360" y="2849570"/>
            <a:ext cx="68388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endParaRPr lang="he-IL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0990562" y="2977633"/>
            <a:ext cx="5089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/>
              <a:t>z</a:t>
            </a:r>
            <a:endParaRPr lang="he-IL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9724909" y="2407533"/>
            <a:ext cx="44061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/>
              <a:t>x</a:t>
            </a:r>
            <a:endParaRPr lang="he-IL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8948297" y="2977633"/>
            <a:ext cx="3785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y</a:t>
            </a:r>
            <a:endParaRPr lang="he-IL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8358195" y="4898916"/>
            <a:ext cx="609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00B050"/>
                </a:solidFill>
              </a:rPr>
              <a:t>T1</a:t>
            </a:r>
            <a:endParaRPr lang="he-IL" b="1" dirty="0">
              <a:solidFill>
                <a:srgbClr val="00B05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9103364" y="4888766"/>
            <a:ext cx="446955" cy="3794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00B050"/>
                </a:solidFill>
              </a:rPr>
              <a:t>T2</a:t>
            </a:r>
            <a:endParaRPr lang="he-IL" b="1" dirty="0">
              <a:solidFill>
                <a:srgbClr val="00B05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9869022" y="4819849"/>
            <a:ext cx="545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00B050"/>
                </a:solidFill>
              </a:rPr>
              <a:t>T3</a:t>
            </a:r>
            <a:endParaRPr lang="he-IL" b="1" dirty="0">
              <a:solidFill>
                <a:srgbClr val="00B05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0376543" y="4157851"/>
            <a:ext cx="59838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00B050"/>
                </a:solidFill>
              </a:rPr>
              <a:t>T4</a:t>
            </a:r>
            <a:endParaRPr lang="he-IL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057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9226550" y="106597"/>
            <a:ext cx="2032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b="1" dirty="0"/>
              <a:t>מקרה </a:t>
            </a:r>
            <a:r>
              <a:rPr lang="en-US" sz="2400" b="1" dirty="0"/>
              <a:t>RL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198560" y="5424548"/>
            <a:ext cx="49530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b="1" dirty="0">
                <a:solidFill>
                  <a:srgbClr val="7030A0"/>
                </a:solidFill>
              </a:rPr>
              <a:t>נסמן </a:t>
            </a:r>
            <a:r>
              <a:rPr lang="en-US" sz="2400" b="1" dirty="0">
                <a:solidFill>
                  <a:srgbClr val="7030A0"/>
                </a:solidFill>
              </a:rPr>
              <a:t>P</a:t>
            </a:r>
            <a:r>
              <a:rPr lang="he-IL" sz="2400" b="1" dirty="0">
                <a:solidFill>
                  <a:srgbClr val="7030A0"/>
                </a:solidFill>
              </a:rPr>
              <a:t> שורש העץ </a:t>
            </a:r>
            <a:r>
              <a:rPr lang="en-US" sz="2400" b="1" dirty="0">
                <a:solidFill>
                  <a:srgbClr val="7030A0"/>
                </a:solidFill>
              </a:rPr>
              <a:t>AVL</a:t>
            </a:r>
            <a:r>
              <a:rPr lang="he-IL" sz="2400" b="1" dirty="0">
                <a:solidFill>
                  <a:srgbClr val="7030A0"/>
                </a:solidFill>
              </a:rPr>
              <a:t> שהוא לא מאוזן, </a:t>
            </a:r>
            <a:r>
              <a:rPr lang="en-US" sz="2400" b="1" dirty="0">
                <a:solidFill>
                  <a:srgbClr val="7030A0"/>
                </a:solidFill>
              </a:rPr>
              <a:t>R</a:t>
            </a:r>
            <a:r>
              <a:rPr lang="he-IL" sz="2400" b="1" dirty="0">
                <a:solidFill>
                  <a:srgbClr val="7030A0"/>
                </a:solidFill>
              </a:rPr>
              <a:t> ו-</a:t>
            </a:r>
            <a:r>
              <a:rPr lang="en-US" sz="2400" b="1" dirty="0">
                <a:solidFill>
                  <a:srgbClr val="7030A0"/>
                </a:solidFill>
              </a:rPr>
              <a:t>L</a:t>
            </a:r>
            <a:r>
              <a:rPr lang="he-IL" sz="2400" b="1" dirty="0">
                <a:solidFill>
                  <a:srgbClr val="7030A0"/>
                </a:solidFill>
              </a:rPr>
              <a:t> הם הבנים של </a:t>
            </a:r>
            <a:r>
              <a:rPr lang="en-US" sz="2400" b="1" dirty="0">
                <a:solidFill>
                  <a:srgbClr val="7030A0"/>
                </a:solidFill>
              </a:rPr>
              <a:t>P</a:t>
            </a:r>
            <a:r>
              <a:rPr lang="he-IL" sz="2400" b="1" dirty="0">
                <a:solidFill>
                  <a:srgbClr val="7030A0"/>
                </a:solidFill>
              </a:rPr>
              <a:t> בהתאם.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99616" y="709574"/>
            <a:ext cx="6567284" cy="178510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he-IL" sz="2000" dirty="0"/>
              <a:t>אם מקדם האיזון ב-</a:t>
            </a:r>
            <a:r>
              <a:rPr lang="en-US" sz="2000" b="1" dirty="0">
                <a:solidFill>
                  <a:srgbClr val="C00000"/>
                </a:solidFill>
              </a:rPr>
              <a:t>P</a:t>
            </a:r>
            <a:r>
              <a:rPr lang="he-IL" sz="2000" dirty="0"/>
              <a:t> הוא שווה ל- </a:t>
            </a:r>
            <a:r>
              <a:rPr lang="he-IL" sz="2000" b="1" dirty="0">
                <a:solidFill>
                  <a:srgbClr val="C00000"/>
                </a:solidFill>
              </a:rPr>
              <a:t>2-</a:t>
            </a:r>
            <a:r>
              <a:rPr lang="he-IL" sz="2000" dirty="0"/>
              <a:t>, זה אומר שתת עץ הימני הוא הופר את האיזון.</a:t>
            </a:r>
            <a:endParaRPr lang="en-US" sz="2000" dirty="0"/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he-IL" sz="2000" dirty="0"/>
              <a:t>אם מקדם האיזון של </a:t>
            </a:r>
            <a:r>
              <a:rPr lang="en-US" sz="2000" b="1" dirty="0">
                <a:solidFill>
                  <a:srgbClr val="C00000"/>
                </a:solidFill>
              </a:rPr>
              <a:t>R</a:t>
            </a:r>
            <a:r>
              <a:rPr lang="he-IL" sz="2000" dirty="0"/>
              <a:t> הוא </a:t>
            </a:r>
            <a:r>
              <a:rPr lang="he-IL" sz="2000" b="1" dirty="0">
                <a:solidFill>
                  <a:srgbClr val="C00000"/>
                </a:solidFill>
              </a:rPr>
              <a:t>1+ </a:t>
            </a:r>
            <a:r>
              <a:rPr lang="he-IL" sz="2000" dirty="0"/>
              <a:t>אזי דרושים שני גלגולים: הגלגול הראשון הוא ימינה עם </a:t>
            </a:r>
            <a:r>
              <a:rPr lang="en-US" sz="2000" dirty="0"/>
              <a:t>R</a:t>
            </a:r>
            <a:r>
              <a:rPr lang="he-IL" sz="2000" dirty="0"/>
              <a:t> כשורש וגלגול השני הוא גלגול שמאלה עם </a:t>
            </a:r>
            <a:r>
              <a:rPr lang="en-US" sz="2000" dirty="0"/>
              <a:t>P</a:t>
            </a:r>
            <a:r>
              <a:rPr lang="he-IL" sz="2000" dirty="0"/>
              <a:t> כשורש </a:t>
            </a:r>
          </a:p>
        </p:txBody>
      </p:sp>
      <p:pic>
        <p:nvPicPr>
          <p:cNvPr id="39" name="תמונה 6" descr="C:\Users\victoria\AppData\Local\Microsoft\Windows\INetCache\Content.MSO\EE820060.tmp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65" t="1739" r="18223" b="28919"/>
          <a:stretch/>
        </p:blipFill>
        <p:spPr bwMode="auto">
          <a:xfrm>
            <a:off x="296344" y="1460559"/>
            <a:ext cx="2687320" cy="285369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0" name="תמונה 7" descr="C:\Users\victoria\AppData\Local\Microsoft\Windows\INetCache\Content.MSO\B9F3A3AC.tmp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70" t="1932" r="11135" b="33150"/>
          <a:stretch/>
        </p:blipFill>
        <p:spPr bwMode="auto">
          <a:xfrm>
            <a:off x="4039971" y="1963193"/>
            <a:ext cx="3092450" cy="267144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1" name="תמונה 8" descr="C:\Users\victoria\AppData\Local\Microsoft\Windows\INetCache\Content.MSO\9262429A.tmp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14" t="2897" r="21866" b="37039"/>
          <a:stretch/>
        </p:blipFill>
        <p:spPr bwMode="auto">
          <a:xfrm>
            <a:off x="8253095" y="2661981"/>
            <a:ext cx="3204210" cy="24720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1181100" y="1091227"/>
            <a:ext cx="7747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FF0000"/>
                </a:solidFill>
              </a:rPr>
              <a:t>P = -2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48296" y="1895758"/>
            <a:ext cx="6477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 = 1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44" name="חץ מעוקל למטה 11"/>
          <p:cNvSpPr/>
          <p:nvPr/>
        </p:nvSpPr>
        <p:spPr>
          <a:xfrm>
            <a:off x="1688224" y="2564701"/>
            <a:ext cx="522922" cy="25001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38150" y="3052885"/>
            <a:ext cx="520700" cy="3691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T1</a:t>
            </a:r>
            <a:endParaRPr lang="he-IL" dirty="0"/>
          </a:p>
        </p:txBody>
      </p:sp>
      <p:sp>
        <p:nvSpPr>
          <p:cNvPr id="46" name="TextBox 45"/>
          <p:cNvSpPr txBox="1"/>
          <p:nvPr/>
        </p:nvSpPr>
        <p:spPr>
          <a:xfrm>
            <a:off x="1085850" y="3650098"/>
            <a:ext cx="482600" cy="3683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T2</a:t>
            </a:r>
            <a:endParaRPr lang="he-IL" dirty="0"/>
          </a:p>
        </p:txBody>
      </p:sp>
      <p:sp>
        <p:nvSpPr>
          <p:cNvPr id="47" name="TextBox 46"/>
          <p:cNvSpPr txBox="1"/>
          <p:nvPr/>
        </p:nvSpPr>
        <p:spPr>
          <a:xfrm>
            <a:off x="1906906" y="3755497"/>
            <a:ext cx="522922" cy="38207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T3</a:t>
            </a:r>
            <a:endParaRPr lang="he-IL" dirty="0"/>
          </a:p>
        </p:txBody>
      </p:sp>
      <p:sp>
        <p:nvSpPr>
          <p:cNvPr id="48" name="TextBox 47"/>
          <p:cNvSpPr txBox="1"/>
          <p:nvPr/>
        </p:nvSpPr>
        <p:spPr>
          <a:xfrm>
            <a:off x="2525486" y="3713342"/>
            <a:ext cx="5410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T4</a:t>
            </a:r>
            <a:endParaRPr lang="he-IL" dirty="0"/>
          </a:p>
        </p:txBody>
      </p:sp>
      <p:sp>
        <p:nvSpPr>
          <p:cNvPr id="49" name="חץ ימינה 16"/>
          <p:cNvSpPr/>
          <p:nvPr/>
        </p:nvSpPr>
        <p:spPr>
          <a:xfrm>
            <a:off x="2947035" y="3068495"/>
            <a:ext cx="1143000" cy="125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TextBox 49"/>
          <p:cNvSpPr txBox="1"/>
          <p:nvPr/>
        </p:nvSpPr>
        <p:spPr>
          <a:xfrm>
            <a:off x="3144360" y="2697765"/>
            <a:ext cx="84709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/>
              <a:t>Right</a:t>
            </a:r>
          </a:p>
          <a:p>
            <a:pPr algn="l" rtl="0"/>
            <a:endParaRPr lang="he-IL" dirty="0"/>
          </a:p>
        </p:txBody>
      </p:sp>
      <p:sp>
        <p:nvSpPr>
          <p:cNvPr id="51" name="חץ ימינה 18"/>
          <p:cNvSpPr/>
          <p:nvPr/>
        </p:nvSpPr>
        <p:spPr>
          <a:xfrm>
            <a:off x="7073900" y="3354478"/>
            <a:ext cx="1179195" cy="167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2" name="TextBox 51"/>
          <p:cNvSpPr txBox="1"/>
          <p:nvPr/>
        </p:nvSpPr>
        <p:spPr>
          <a:xfrm>
            <a:off x="7153274" y="2985146"/>
            <a:ext cx="91646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b="1" dirty="0"/>
              <a:t>Left</a:t>
            </a:r>
            <a:endParaRPr lang="he-IL" b="1" dirty="0"/>
          </a:p>
        </p:txBody>
      </p:sp>
      <p:sp>
        <p:nvSpPr>
          <p:cNvPr id="53" name="חץ מעוקל למעלה 20"/>
          <p:cNvSpPr/>
          <p:nvPr/>
        </p:nvSpPr>
        <p:spPr>
          <a:xfrm rot="10800000">
            <a:off x="4790016" y="2522774"/>
            <a:ext cx="609600" cy="27841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467850" y="2306042"/>
            <a:ext cx="7747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>
                <a:solidFill>
                  <a:srgbClr val="FF0000"/>
                </a:solidFill>
              </a:rPr>
              <a:t>P = 0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438605" y="2985146"/>
            <a:ext cx="7491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 = 0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34403" y="1302954"/>
            <a:ext cx="279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z</a:t>
            </a:r>
            <a:endParaRPr lang="he-IL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1942907" y="1645745"/>
            <a:ext cx="26146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y</a:t>
            </a:r>
            <a:endParaRPr lang="he-IL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1181100" y="2287863"/>
            <a:ext cx="330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x</a:t>
            </a:r>
            <a:endParaRPr lang="he-IL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4805566" y="1682678"/>
            <a:ext cx="457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z</a:t>
            </a:r>
            <a:endParaRPr lang="he-IL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5586196" y="2243708"/>
            <a:ext cx="3565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x</a:t>
            </a:r>
            <a:endParaRPr lang="he-IL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6131194" y="2907601"/>
            <a:ext cx="418140" cy="3750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y</a:t>
            </a:r>
            <a:endParaRPr lang="he-IL" b="1" dirty="0"/>
          </a:p>
        </p:txBody>
      </p:sp>
      <p:pic>
        <p:nvPicPr>
          <p:cNvPr id="62" name="תמונה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868" y="4698251"/>
            <a:ext cx="5255663" cy="169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38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מלבן 3"/>
          <p:cNvSpPr/>
          <p:nvPr/>
        </p:nvSpPr>
        <p:spPr>
          <a:xfrm>
            <a:off x="6068732" y="929772"/>
            <a:ext cx="5097678" cy="5927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sz="32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הכנסת  איבר (צומת) לעץ </a:t>
            </a:r>
            <a:r>
              <a:rPr lang="en-US" sz="32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AVL</a:t>
            </a:r>
            <a:endParaRPr lang="en-US" sz="32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97100" y="1604168"/>
            <a:ext cx="8763000" cy="153888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spcAft>
                <a:spcPts val="600"/>
              </a:spcAft>
            </a:pPr>
            <a:r>
              <a:rPr lang="he-IL" sz="2800" dirty="0"/>
              <a:t>כשאנו רוצים להוסיף איבר לעץ </a:t>
            </a:r>
            <a:r>
              <a:rPr lang="en-US" sz="2800" dirty="0"/>
              <a:t>AVL</a:t>
            </a:r>
            <a:r>
              <a:rPr lang="he-IL" sz="2800" dirty="0"/>
              <a:t>, אנחנו עושים שתי פעולות:</a:t>
            </a:r>
            <a:endParaRPr lang="en-US" sz="2800" dirty="0"/>
          </a:p>
          <a:p>
            <a:pPr marL="742950" lvl="0" indent="-457200">
              <a:spcAft>
                <a:spcPts val="600"/>
              </a:spcAft>
              <a:buFont typeface="+mj-lt"/>
              <a:buAutoNum type="arabicPeriod"/>
            </a:pPr>
            <a:r>
              <a:rPr lang="he-IL" sz="2800" dirty="0"/>
              <a:t>מכניסים צומת חדש לעץ כמו לעץ חיפוש רגיל.</a:t>
            </a:r>
            <a:endParaRPr lang="en-US" sz="2800" dirty="0"/>
          </a:p>
          <a:p>
            <a:pPr marL="742950" lvl="0" indent="-457200">
              <a:spcAft>
                <a:spcPts val="600"/>
              </a:spcAft>
              <a:buFont typeface="+mj-lt"/>
              <a:buAutoNum type="arabicPeriod"/>
            </a:pPr>
            <a:r>
              <a:rPr lang="he-IL" sz="2800" dirty="0"/>
              <a:t>עושים איזון עץ מחדש (גלגול) במידת הצורך.</a:t>
            </a:r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2197100" y="4129235"/>
            <a:ext cx="3556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b="1" u="sng" dirty="0">
                <a:solidFill>
                  <a:srgbClr val="C00000"/>
                </a:solidFill>
              </a:rPr>
              <a:t>מחיקת צמתים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92150" y="4855412"/>
            <a:ext cx="6565900" cy="103105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he-IL" sz="2800" dirty="0"/>
              <a:t>מחיקה מתבצעת כמו בעץ חיפוש בינארי.</a:t>
            </a:r>
            <a:endParaRPr lang="en-US" sz="2800" dirty="0"/>
          </a:p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he-IL" sz="2800" dirty="0"/>
              <a:t>גלגולים איזון (יתכן נדרשים כמה גלגולים).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12020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5BEB75EE-0B9B-1391-1B55-ADB142E9C6DB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304288" y="499016"/>
            <a:ext cx="8125121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altLang="he-IL" sz="3200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Time complexities of different data structures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A352FF-5D78-3670-CDFA-7CF68B7F8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206" y="1262856"/>
            <a:ext cx="8229600" cy="500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en-US" altLang="he-IL" sz="2900" baseline="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he-IL" altLang="he-IL" sz="2900" baseline="0" dirty="0"/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endParaRPr lang="en-US" altLang="he-IL" sz="2200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 descr="A black table with white text&#10;&#10;Description automatically generated">
            <a:extLst>
              <a:ext uri="{FF2B5EF4-FFF2-40B4-BE49-F238E27FC236}">
                <a16:creationId xmlns:a16="http://schemas.microsoft.com/office/drawing/2014/main" id="{CC89351B-9CB4-ED5F-7585-728E3F7F6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87" y="2128879"/>
            <a:ext cx="3186834" cy="37595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3F2D58-10F5-2AA3-3051-92402AD4789E}"/>
              </a:ext>
            </a:extLst>
          </p:cNvPr>
          <p:cNvSpPr txBox="1"/>
          <p:nvPr/>
        </p:nvSpPr>
        <p:spPr>
          <a:xfrm>
            <a:off x="705981" y="1422393"/>
            <a:ext cx="31868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1400" dirty="0"/>
              <a:t> Best case time complexity of different data structures for different operations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CE16AB-2930-EB37-0A0E-432CF538148F}"/>
              </a:ext>
            </a:extLst>
          </p:cNvPr>
          <p:cNvSpPr txBox="1"/>
          <p:nvPr/>
        </p:nvSpPr>
        <p:spPr>
          <a:xfrm>
            <a:off x="4587055" y="1439084"/>
            <a:ext cx="31868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400" dirty="0"/>
              <a:t>Worst Case time complexity of different data structures for different operations</a:t>
            </a:r>
          </a:p>
        </p:txBody>
      </p:sp>
      <p:pic>
        <p:nvPicPr>
          <p:cNvPr id="16" name="Picture 15" descr="A black and white grid with white text&#10;&#10;Description automatically generated">
            <a:extLst>
              <a:ext uri="{FF2B5EF4-FFF2-40B4-BE49-F238E27FC236}">
                <a16:creationId xmlns:a16="http://schemas.microsoft.com/office/drawing/2014/main" id="{9067D54D-E3DE-5C06-8DD4-43DB963FE8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962" y="2138532"/>
            <a:ext cx="3204299" cy="375955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11913FD-FEF4-CA38-C0B9-555DBBA1DA76}"/>
              </a:ext>
            </a:extLst>
          </p:cNvPr>
          <p:cNvSpPr txBox="1"/>
          <p:nvPr/>
        </p:nvSpPr>
        <p:spPr>
          <a:xfrm>
            <a:off x="8194730" y="1439084"/>
            <a:ext cx="32042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The average time complexity of different data structures for different operations</a:t>
            </a:r>
          </a:p>
        </p:txBody>
      </p:sp>
      <p:pic>
        <p:nvPicPr>
          <p:cNvPr id="20" name="Picture 19" descr="A black and white table with white text&#10;&#10;Description automatically generated">
            <a:extLst>
              <a:ext uri="{FF2B5EF4-FFF2-40B4-BE49-F238E27FC236}">
                <a16:creationId xmlns:a16="http://schemas.microsoft.com/office/drawing/2014/main" id="{A372FDDC-95FA-B518-6D34-DDA5210565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35" y="2118072"/>
            <a:ext cx="3146594" cy="373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46683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</TotalTime>
  <Words>995</Words>
  <Application>Microsoft Macintosh PowerPoint</Application>
  <PresentationFormat>Widescreen</PresentationFormat>
  <Paragraphs>245</Paragraphs>
  <Slides>20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Garamond</vt:lpstr>
      <vt:lpstr>tahoma</vt:lpstr>
      <vt:lpstr>Wingdings</vt:lpstr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Shiran Mor</dc:creator>
  <cp:lastModifiedBy>Genady Kogan</cp:lastModifiedBy>
  <cp:revision>103</cp:revision>
  <dcterms:created xsi:type="dcterms:W3CDTF">2023-05-03T06:41:59Z</dcterms:created>
  <dcterms:modified xsi:type="dcterms:W3CDTF">2024-03-04T12:04:24Z</dcterms:modified>
</cp:coreProperties>
</file>