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64" r:id="rId6"/>
    <p:sldId id="263" r:id="rId7"/>
    <p:sldId id="273" r:id="rId8"/>
    <p:sldId id="272" r:id="rId9"/>
    <p:sldId id="271" r:id="rId10"/>
    <p:sldId id="270" r:id="rId11"/>
    <p:sldId id="269" r:id="rId12"/>
    <p:sldId id="274" r:id="rId13"/>
    <p:sldId id="278" r:id="rId14"/>
    <p:sldId id="275" r:id="rId15"/>
    <p:sldId id="279" r:id="rId16"/>
    <p:sldId id="280" r:id="rId17"/>
    <p:sldId id="281" r:id="rId18"/>
    <p:sldId id="282" r:id="rId19"/>
    <p:sldId id="283" r:id="rId20"/>
    <p:sldId id="277" r:id="rId21"/>
    <p:sldId id="276" r:id="rId22"/>
    <p:sldId id="262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0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ט'.חשון.תשפ"ה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02-Asimptotic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55279" y="25193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תכונות של חסמים אסימפטוטיים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11808" y="955195"/>
            <a:ext cx="9917533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משפט:</a:t>
            </a:r>
            <a:r>
              <a:rPr kumimoji="0" lang="he-IL" altLang="he-IL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לכל שתי פונקציות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f(n)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ו-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מתקיים                                                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f(n) = O(g(n))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ורק אם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 = </a:t>
            </a:r>
            <a:r>
              <a:rPr kumimoji="0" lang="el-GR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Ω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(f(n))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ברור גם שמתקיים: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O(h(n))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וכמו כן מתקיים: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O(f(n))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Ches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16" y="3236433"/>
            <a:ext cx="28797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2_1_crop"/>
          <p:cNvPicPr>
            <a:picLocks noChangeAspect="1" noChangeArrowheads="1"/>
          </p:cNvPicPr>
          <p:nvPr/>
        </p:nvPicPr>
        <p:blipFill>
          <a:blip r:embed="rId3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08" y="2637077"/>
            <a:ext cx="33115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84676" y="7077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l-GR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Θ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046453" y="774041"/>
            <a:ext cx="6512285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 = 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. כלומר, הביטוי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he-IL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מהווה גם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עליון וגם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תחתון עבור 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במקרה כזה, נאמר שהוא 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חסם </a:t>
            </a:r>
            <a:r>
              <a:rPr kumimoji="0" lang="he-IL" altLang="he-I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הדוק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ונסמנו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ב-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l-GR" altLang="he-I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lang="en-US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כלומר, 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			        אם היא מתנהגת כמו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חסומה מלמעלה על-ידי כפולה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חסומה מלמטה על-ידי כפולה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89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ukein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61" y="2865423"/>
            <a:ext cx="2302851" cy="24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53687" y="51935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תכונות של חסמים </a:t>
            </a:r>
            <a:r>
              <a:rPr kumimoji="0" lang="he-IL" altLang="he-IL" sz="4200" b="0" i="0" u="none" strike="noStrike" kern="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אסימפטוטיים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2950234" y="1345811"/>
            <a:ext cx="8667196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משפט: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שתי פונקציות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  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תכונות החסם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ההדוק: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4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631010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1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832885" y="493678"/>
            <a:ext cx="1938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להוכיח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=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34242" y="2165557"/>
            <a:ext cx="7987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לפי הגדרה </a:t>
            </a:r>
            <a:r>
              <a:rPr lang="en-US" sz="2000" dirty="0"/>
              <a:t>O</a:t>
            </a:r>
            <a:r>
              <a:rPr lang="he-IL" sz="2000" dirty="0"/>
              <a:t> </a:t>
            </a:r>
            <a:r>
              <a:rPr lang="en-US" sz="2000" dirty="0"/>
              <a:t>(big O)</a:t>
            </a:r>
            <a:r>
              <a:rPr lang="he-IL" sz="2000" dirty="0"/>
              <a:t> קיימים קבועים חיוביים </a:t>
            </a:r>
            <a:r>
              <a:rPr lang="en-US" sz="2000" dirty="0"/>
              <a:t>c </a:t>
            </a:r>
            <a:r>
              <a:rPr lang="he-IL" sz="2000" dirty="0"/>
              <a:t> ו-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he-IL" sz="2000" baseline="-25000" dirty="0"/>
              <a:t> </a:t>
            </a:r>
            <a:r>
              <a:rPr lang="en-US" sz="2000" baseline="-25000" dirty="0"/>
              <a:t> </a:t>
            </a:r>
            <a:r>
              <a:rPr lang="he-IL" sz="2000" dirty="0"/>
              <a:t>שלכל </a:t>
            </a:r>
            <a:r>
              <a:rPr lang="en-US" sz="2000" dirty="0"/>
              <a:t>n ≥ n</a:t>
            </a:r>
            <a:r>
              <a:rPr lang="en-US" sz="2000" baseline="-25000" dirty="0"/>
              <a:t>0</a:t>
            </a:r>
            <a:r>
              <a:rPr lang="he-IL" sz="2000" baseline="-25000" dirty="0"/>
              <a:t> </a:t>
            </a:r>
            <a:r>
              <a:rPr lang="he-IL" sz="2000" dirty="0"/>
              <a:t>מתבצעת: 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70" y="2802156"/>
            <a:ext cx="2580877" cy="37236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274505" y="3411011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נחלק שני אגפים של אי שוויון ב-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he-IL" dirty="0"/>
              <a:t> נקבל 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70" y="4016832"/>
            <a:ext cx="2528892" cy="44204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578381" y="4839519"/>
            <a:ext cx="9299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כאשר </a:t>
            </a:r>
            <a:r>
              <a:rPr lang="en-US" dirty="0"/>
              <a:t>n</a:t>
            </a:r>
            <a:r>
              <a:rPr lang="he-IL" dirty="0"/>
              <a:t> הולך וגודל, השבר שואף ל-0. לכן ערך של </a:t>
            </a:r>
            <a:r>
              <a:rPr lang="en-US" dirty="0"/>
              <a:t>c</a:t>
            </a:r>
            <a:r>
              <a:rPr lang="he-IL" dirty="0"/>
              <a:t> יכול להיות כלשהו. אם </a:t>
            </a:r>
            <a:r>
              <a:rPr lang="he-IL" dirty="0" err="1"/>
              <a:t>נקח</a:t>
            </a:r>
            <a:r>
              <a:rPr lang="he-IL" dirty="0"/>
              <a:t> </a:t>
            </a:r>
            <a:r>
              <a:rPr lang="en-US" dirty="0"/>
              <a:t>c = 1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</a:t>
            </a:r>
            <a:r>
              <a:rPr lang="he-IL" dirty="0"/>
              <a:t> נקבל שאי שוויון מתקיים. (אנחנו זוכרים ש-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קבוצה של פונקציות. אנו יכולים לבחור </a:t>
            </a:r>
            <a:r>
              <a:rPr lang="en-US" dirty="0"/>
              <a:t>c</a:t>
            </a:r>
            <a:r>
              <a:rPr lang="he-IL" dirty="0"/>
              <a:t> ו-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 אחרים כך שאי שוויון התקיים).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007716" y="125409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27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2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43820" y="1123347"/>
            <a:ext cx="1006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הראו על הגדרה שאם נניח זמן ריצה של אלגוריתם הוא </a:t>
            </a:r>
            <a:r>
              <a:rPr lang="en-US" sz="2400" dirty="0"/>
              <a:t>10n</a:t>
            </a:r>
            <a:r>
              <a:rPr lang="en-US" sz="2400" baseline="30000" dirty="0"/>
              <a:t>2</a:t>
            </a:r>
            <a:r>
              <a:rPr lang="en-US" sz="2400" dirty="0"/>
              <a:t> + 5n</a:t>
            </a:r>
            <a:r>
              <a:rPr lang="he-IL" sz="2400" dirty="0"/>
              <a:t> הוא נמצא ב-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2970" y="1753016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17BD2F-C33B-ADC0-9F19-72CF353EABFE}"/>
                  </a:ext>
                </a:extLst>
              </p:cNvPr>
              <p:cNvSpPr txBox="1"/>
              <p:nvPr/>
            </p:nvSpPr>
            <p:spPr>
              <a:xfrm>
                <a:off x="2031184" y="2214683"/>
                <a:ext cx="8435770" cy="37276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בהגדרה של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גדול):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צריך להיות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לכל 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n ≥ 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he-IL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חלקים של אי שוויון ב-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נקבל: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 + 5/n ≤ c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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הולך וגודל לאינסוף,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השבר שואף לאפס. נקבל:  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 ≥ 10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he-I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נבחר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= 15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,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</a:t>
                </a:r>
                <a:endParaRPr lang="he-IL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17BD2F-C33B-ADC0-9F19-72CF353E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184" y="2214683"/>
                <a:ext cx="8435770" cy="3727687"/>
              </a:xfrm>
              <a:prstGeom prst="rect">
                <a:avLst/>
              </a:prstGeom>
              <a:blipFill>
                <a:blip r:embed="rId3"/>
                <a:stretch>
                  <a:fillRect r="-7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5BAA655-B739-AE4C-05BF-FFE0F675F019}"/>
              </a:ext>
            </a:extLst>
          </p:cNvPr>
          <p:cNvSpPr txBox="1"/>
          <p:nvPr/>
        </p:nvSpPr>
        <p:spPr>
          <a:xfrm>
            <a:off x="9969050" y="518964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71BD8-6396-94EF-B99F-360E2640592B}"/>
              </a:ext>
            </a:extLst>
          </p:cNvPr>
          <p:cNvSpPr txBox="1"/>
          <p:nvPr/>
        </p:nvSpPr>
        <p:spPr>
          <a:xfrm>
            <a:off x="3602529" y="980629"/>
            <a:ext cx="540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טענה: 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≠ O(n)</a:t>
            </a: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.         הוכח או הפרח.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49950-8131-C210-7553-60CF0F223486}"/>
                  </a:ext>
                </a:extLst>
              </p:cNvPr>
              <p:cNvSpPr txBox="1"/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נניח בשלילה ש-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="1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O(n)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, אז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ϵ 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כך ש-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∀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אגפים של אי שוויון ב-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נקבל: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קיבלנו סטירה. גרף של 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 = n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גודלת לאינסוף כאשר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 לאינסוף. גרף של קבוע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הוא לא גודל. יהיה ערך כלשהו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כשפונקציה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תהיה גדולה מ-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49950-8131-C210-7553-60CF0F223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blipFill>
                <a:blip r:embed="rId3"/>
                <a:stretch>
                  <a:fillRect l="-760" t="-1307" r="-1216" b="-26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4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971502" y="509067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טענה: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275" y="539845"/>
            <a:ext cx="14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הוכח או הפרח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67" y="539845"/>
            <a:ext cx="1062659" cy="383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5270" y="1935142"/>
            <a:ext cx="6732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נניח בשלילה ש-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l-GR" altLang="he-IL" sz="2000" kern="0" dirty="0">
                <a:solidFill>
                  <a:srgbClr val="000000"/>
                </a:solidFill>
                <a:latin typeface="Arial"/>
                <a:cs typeface="Arial"/>
              </a:rPr>
              <a:t>Ω</a:t>
            </a:r>
            <a:r>
              <a:rPr lang="en-US" sz="2000" dirty="0"/>
              <a:t>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r>
              <a:rPr lang="he-IL" sz="2000" dirty="0"/>
              <a:t>, אז קיימים קבועים </a:t>
            </a:r>
            <a:r>
              <a:rPr lang="en-US" sz="2000" dirty="0"/>
              <a:t>c &gt; 0</a:t>
            </a:r>
            <a:r>
              <a:rPr lang="he-IL" sz="2000" dirty="0"/>
              <a:t>,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 N</a:t>
            </a:r>
            <a:r>
              <a:rPr lang="he-IL" sz="2000" dirty="0"/>
              <a:t> כך ש: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37" y="2694352"/>
            <a:ext cx="3801005" cy="685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16010" y="1214410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73259" y="3778319"/>
            <a:ext cx="10068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sz="2000" dirty="0"/>
              <a:t>ידוע כי כל </a:t>
            </a:r>
            <a:r>
              <a:rPr lang="en-US" sz="2000" dirty="0"/>
              <a:t>n &gt; n</a:t>
            </a:r>
            <a:r>
              <a:rPr lang="en-US" sz="2000" baseline="-25000" dirty="0"/>
              <a:t>0</a:t>
            </a:r>
            <a:r>
              <a:rPr lang="he-IL" sz="2000" dirty="0"/>
              <a:t>. נבחר מספר טבעי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he-IL" sz="2000" dirty="0"/>
              <a:t> שמקיים </a:t>
            </a:r>
            <a:r>
              <a:rPr lang="en-US" sz="2000" dirty="0"/>
              <a:t>n1 &gt; max (n</a:t>
            </a:r>
            <a:r>
              <a:rPr lang="en-US" sz="2000" baseline="-25000" dirty="0"/>
              <a:t>0</a:t>
            </a:r>
            <a:r>
              <a:rPr lang="en-US" sz="2000" dirty="0"/>
              <a:t>,1/c)</a:t>
            </a:r>
            <a:r>
              <a:rPr lang="he-IL" sz="2000" dirty="0"/>
              <a:t>. קיבלנו כי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&gt; 1/c</a:t>
            </a:r>
            <a:r>
              <a:rPr lang="he-IL" sz="2000" dirty="0"/>
              <a:t>. איך מ - # נובע</a:t>
            </a:r>
          </a:p>
          <a:p>
            <a:pPr algn="just"/>
            <a:r>
              <a:rPr lang="he-IL" sz="2000" dirty="0"/>
              <a:t>ש –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u="sng" dirty="0"/>
              <a:t>&lt;</a:t>
            </a:r>
            <a:r>
              <a:rPr lang="en-US" sz="2000" dirty="0"/>
              <a:t> 1/c</a:t>
            </a:r>
            <a:r>
              <a:rPr lang="he-IL" sz="2000" dirty="0"/>
              <a:t>. קיבלנו סתירה להנחה ולכן טענה נכונה.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9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5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971502" y="509067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טענה: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275" y="539845"/>
            <a:ext cx="14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הוכח או הפרח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01" y="547176"/>
            <a:ext cx="1133633" cy="362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8491" y="1704172"/>
            <a:ext cx="7140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נניח בשלילה ש- </a:t>
            </a:r>
            <a:r>
              <a:rPr lang="en-US" sz="2000" dirty="0"/>
              <a:t>½*n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altLang="he-IL" sz="2000" kern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US" sz="2000" dirty="0"/>
              <a:t>(n)</a:t>
            </a:r>
            <a:r>
              <a:rPr lang="he-IL" sz="2000" dirty="0"/>
              <a:t>, אז קיימים קבועים </a:t>
            </a:r>
            <a:r>
              <a:rPr lang="en-US" sz="2000" dirty="0"/>
              <a:t>c &gt; 0</a:t>
            </a:r>
            <a:r>
              <a:rPr lang="he-IL" sz="2000" dirty="0"/>
              <a:t>,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 N</a:t>
            </a:r>
            <a:r>
              <a:rPr lang="he-IL" sz="2000" dirty="0"/>
              <a:t> כך ש: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91" y="2513072"/>
            <a:ext cx="4001058" cy="504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9304" y="3502274"/>
            <a:ext cx="10068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sz="2000" dirty="0"/>
              <a:t>ידוע כי כל </a:t>
            </a:r>
            <a:r>
              <a:rPr lang="en-US" sz="2000" dirty="0"/>
              <a:t>n &gt; n</a:t>
            </a:r>
            <a:r>
              <a:rPr lang="en-US" sz="2000" baseline="-25000" dirty="0"/>
              <a:t>0</a:t>
            </a:r>
            <a:r>
              <a:rPr lang="he-IL" sz="2000" dirty="0"/>
              <a:t>. נבחר מספר טבעי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he-IL" sz="2000" dirty="0"/>
              <a:t> שמקיים </a:t>
            </a:r>
            <a:r>
              <a:rPr lang="en-US" sz="2000" dirty="0"/>
              <a:t>n1 &gt; max (n</a:t>
            </a:r>
            <a:r>
              <a:rPr lang="en-US" sz="2000" baseline="-25000" dirty="0"/>
              <a:t>0</a:t>
            </a:r>
            <a:r>
              <a:rPr lang="en-US" sz="2000" dirty="0"/>
              <a:t>,2c)</a:t>
            </a:r>
            <a:r>
              <a:rPr lang="he-IL" sz="2000" dirty="0"/>
              <a:t>. קיבלנו כי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&gt; 2c</a:t>
            </a:r>
            <a:r>
              <a:rPr lang="he-IL" sz="2000" dirty="0"/>
              <a:t>. איך מ - # נובע</a:t>
            </a:r>
          </a:p>
          <a:p>
            <a:pPr algn="just"/>
            <a:r>
              <a:rPr lang="he-IL" sz="2000" dirty="0"/>
              <a:t>ש –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u="sng" dirty="0"/>
              <a:t>&lt;</a:t>
            </a:r>
            <a:r>
              <a:rPr lang="en-US" sz="2000" dirty="0"/>
              <a:t> 2c</a:t>
            </a:r>
            <a:r>
              <a:rPr lang="he-IL" sz="2000" dirty="0"/>
              <a:t>. קיבלנו סתירה להנחה ולכן טענה נכונה.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606712" y="105050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5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3E0366-D532-C163-0869-DFAC80AC3947}"/>
              </a:ext>
            </a:extLst>
          </p:cNvPr>
          <p:cNvSpPr txBox="1"/>
          <p:nvPr/>
        </p:nvSpPr>
        <p:spPr>
          <a:xfrm>
            <a:off x="4731330" y="388336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6 (מבחן 2018, סמסטר א', מועד ב')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CB8EE-7F41-271F-6B32-737EEB334C01}"/>
                  </a:ext>
                </a:extLst>
              </p:cNvPr>
              <p:cNvSpPr txBox="1"/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355" indent="-6350" fontAlgn="base">
                  <a:lnSpc>
                    <a:spcPct val="110000"/>
                  </a:lnSpc>
                  <a:spcBef>
                    <a:spcPct val="0"/>
                  </a:spcBef>
                  <a:spcAft>
                    <a:spcPts val="1025"/>
                  </a:spcAft>
                </a:pP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טענה: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𝟑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func>
                      <m:func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</m:t>
                        </m:r>
                        <m:func>
                          <m:func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 </a:t>
                </a: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הוכיחו או הפריכו.</a:t>
                </a:r>
                <a:endParaRPr lang="en-GB" sz="2400" b="1" dirty="0">
                  <a:solidFill>
                    <a:srgbClr val="C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CB8EE-7F41-271F-6B32-737EEB33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blipFill>
                <a:blip r:embed="rId3"/>
                <a:stretch>
                  <a:fillRect t="-7692" r="-76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58B8-FA6A-5BAC-C343-632668BDE59A}"/>
                  </a:ext>
                </a:extLst>
              </p:cNvPr>
              <p:cNvSpPr txBox="1"/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לפי ההגדרה של סימון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𝛺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יש להראות כי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כך שלכל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≥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מתקיים אי שוויון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𝑐𝑛𝑙𝑜𝑔𝑛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⋅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+2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</a:t>
                </a: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𝑐𝑛𝑙𝑜𝑔𝑛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≤3+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000000"/>
                  </a:solidFill>
                  <a:ea typeface="Calibri" panose="020F050202020403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ניקח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= 3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1</a:t>
                </a:r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58B8-FA6A-5BAC-C343-632668BD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blipFill>
                <a:blip r:embed="rId4"/>
                <a:stretch>
                  <a:fillRect l="-1943" t="-993" r="-1196" b="-26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2861" y="432123"/>
            <a:ext cx="630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9 </a:t>
            </a:r>
            <a:r>
              <a:rPr lang="en-US" sz="2800" dirty="0"/>
              <a:t>)</a:t>
            </a:r>
            <a:r>
              <a:rPr lang="he-IL" sz="2800" dirty="0"/>
              <a:t>מבחן ,2018 סמסטר א', מועד ב'</a:t>
            </a:r>
            <a:r>
              <a:rPr lang="en-US" sz="2800" dirty="0"/>
              <a:t>(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41" y="1499537"/>
            <a:ext cx="4166163" cy="372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91" y="2579094"/>
            <a:ext cx="7575033" cy="10391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713831" y="1900245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16" y="3835452"/>
            <a:ext cx="2029108" cy="214342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92" y="4170589"/>
            <a:ext cx="3400900" cy="146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7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4A70B-2F97-C18B-19E0-3C289060AD6D}"/>
              </a:ext>
            </a:extLst>
          </p:cNvPr>
          <p:cNvSpPr txBox="1"/>
          <p:nvPr/>
        </p:nvSpPr>
        <p:spPr>
          <a:xfrm>
            <a:off x="2218321" y="949320"/>
            <a:ext cx="83273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שיעור גידול של זמן הריצה של אלגוריתם מספק דרך פשוטה לאפיון יעילות האלגוריתם וגם להשוואת ביצועים יחסיים של אלגוריתמים אפשריים שונים לפתרון אותה בעיה.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עבור קלטים גדולים דיים, השפעתם של קבועים הכפולים והאיברים מן הסדר הנמוך המופיעים בנוסחה מדויקת לתיאור זמן הריצה, מתגמדת לעומת השפעתו של גודל הקלט עצמו.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לחקירת קלטים גדולים מספיק כדי שהגורם המשמעותי היחיד יהיה שיעור הגידול של זמן הריצה. לחקירה כזו, קוראים חקירה היעילות האסימפטוטית של אלגוריתמים.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השאלה היא "למה שואף זמן הריצה כשגודל הקלט שואף לאינסוף?" שעור הגידול נקרא לפעמים סדר גודל של זמן הריצה.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על מנת שנוכל להשוות אלגוריתמים ולקטלג אותם לפי זמני הריצה נשתמש</a:t>
            </a:r>
            <a:r>
              <a:rPr lang="en-US" dirty="0"/>
              <a:t> </a:t>
            </a:r>
            <a:r>
              <a:rPr lang="he-IL" dirty="0"/>
              <a:t>בסימונים האסימפטוטיים.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(Big O) </a:t>
            </a:r>
            <a:r>
              <a:rPr lang="el-GR" dirty="0"/>
              <a:t>Ο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l-GR" dirty="0"/>
              <a:t>(</a:t>
            </a:r>
            <a:r>
              <a:rPr lang="en-US" dirty="0"/>
              <a:t>Big Omega) </a:t>
            </a:r>
            <a:r>
              <a:rPr lang="el-GR" dirty="0"/>
              <a:t>Ω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l-GR" dirty="0"/>
              <a:t>(</a:t>
            </a:r>
            <a:r>
              <a:rPr lang="en-US" dirty="0"/>
              <a:t>Big Theta) </a:t>
            </a:r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0635" y="432123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10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15761" y="509067"/>
            <a:ext cx="57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הראה (נוכיח) שלכל קבועים ממשיים </a:t>
            </a:r>
            <a:r>
              <a:rPr lang="en-US" dirty="0"/>
              <a:t>a</a:t>
            </a:r>
            <a:r>
              <a:rPr lang="he-IL" dirty="0"/>
              <a:t> ו-</a:t>
            </a:r>
            <a:r>
              <a:rPr lang="en-US" dirty="0"/>
              <a:t>b</a:t>
            </a:r>
            <a:r>
              <a:rPr lang="he-IL" dirty="0"/>
              <a:t>, כאשר </a:t>
            </a:r>
            <a:r>
              <a:rPr lang="en-US" dirty="0"/>
              <a:t>b&gt;0</a:t>
            </a:r>
            <a:r>
              <a:rPr lang="he-IL" dirty="0"/>
              <a:t> מתקיים: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70" y="1040936"/>
            <a:ext cx="1634624" cy="425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3200" y="2159561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כלומר צריך למצוא קבועים חיוביים </a:t>
            </a:r>
            <a:r>
              <a:rPr lang="en-US" dirty="0"/>
              <a:t>n</a:t>
            </a:r>
            <a:r>
              <a:rPr lang="he-IL" dirty="0"/>
              <a:t>,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he-IL" dirty="0"/>
              <a:t>, </a:t>
            </a:r>
            <a:r>
              <a:rPr lang="ru-RU" dirty="0"/>
              <a:t>с</a:t>
            </a:r>
            <a:r>
              <a:rPr lang="ru-RU" baseline="-25000" dirty="0"/>
              <a:t>2</a:t>
            </a:r>
            <a:r>
              <a:rPr lang="he-IL" dirty="0"/>
              <a:t> כך ש: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20" y="1739234"/>
            <a:ext cx="2688885" cy="126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9883" y="1872126"/>
            <a:ext cx="25058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חלק 1:  </a:t>
            </a:r>
            <a:r>
              <a:rPr lang="en-US" dirty="0"/>
              <a:t>(n + a)</a:t>
            </a:r>
            <a:r>
              <a:rPr lang="en-US" baseline="30000" dirty="0"/>
              <a:t>b</a:t>
            </a:r>
            <a:r>
              <a:rPr lang="en-US" dirty="0"/>
              <a:t> = </a:t>
            </a:r>
            <a:r>
              <a:rPr lang="el-GR" altLang="he-IL" kern="0" dirty="0">
                <a:solidFill>
                  <a:srgbClr val="000000"/>
                </a:solidFill>
                <a:latin typeface="Arial"/>
                <a:cs typeface="Arial"/>
              </a:rPr>
              <a:t>Ω</a:t>
            </a:r>
            <a:r>
              <a:rPr lang="en-US" altLang="he-IL" kern="0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altLang="he-IL" kern="0" dirty="0" err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US" altLang="he-IL" kern="0" baseline="30000" dirty="0" err="1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altLang="he-IL" kern="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he-IL" dirty="0"/>
              <a:t>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חלק 2: </a:t>
            </a:r>
            <a:r>
              <a:rPr lang="en-US" dirty="0"/>
              <a:t>(n + a)</a:t>
            </a:r>
            <a:r>
              <a:rPr lang="en-US" baseline="30000" dirty="0"/>
              <a:t>b</a:t>
            </a:r>
            <a:r>
              <a:rPr lang="en-US" dirty="0"/>
              <a:t> = O (</a:t>
            </a:r>
            <a:r>
              <a:rPr lang="en-US" dirty="0" err="1"/>
              <a:t>n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406" y="3222515"/>
            <a:ext cx="10706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נתון לנו כי </a:t>
            </a:r>
            <a:r>
              <a:rPr lang="en-US" dirty="0"/>
              <a:t>b&gt;0</a:t>
            </a:r>
            <a:r>
              <a:rPr lang="he-IL" dirty="0"/>
              <a:t> ו </a:t>
            </a:r>
            <a:r>
              <a:rPr lang="en-US" dirty="0"/>
              <a:t>(n + a)&gt;0</a:t>
            </a:r>
            <a:r>
              <a:rPr lang="he-IL" dirty="0"/>
              <a:t> לפי הגדרות פונקציות </a:t>
            </a:r>
            <a:r>
              <a:rPr lang="he-IL" dirty="0" err="1"/>
              <a:t>אסימפטוטיות</a:t>
            </a:r>
            <a:r>
              <a:rPr lang="he-IL" dirty="0"/>
              <a:t>. לכן אם </a:t>
            </a:r>
            <a:r>
              <a:rPr lang="en-US" dirty="0"/>
              <a:t>x &lt; z</a:t>
            </a:r>
            <a:r>
              <a:rPr lang="he-IL" dirty="0"/>
              <a:t> (הם מספרים חיוביים) ואם </a:t>
            </a:r>
            <a:r>
              <a:rPr lang="en-US" dirty="0"/>
              <a:t>z &gt; 0</a:t>
            </a:r>
            <a:r>
              <a:rPr lang="he-IL" dirty="0"/>
              <a:t> אז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&lt; z</a:t>
            </a:r>
            <a:r>
              <a:rPr lang="en-US" baseline="30000" dirty="0"/>
              <a:t>2</a:t>
            </a:r>
            <a:r>
              <a:rPr lang="he-IL" dirty="0"/>
              <a:t>.</a:t>
            </a:r>
          </a:p>
          <a:p>
            <a:pPr algn="just"/>
            <a:r>
              <a:rPr lang="he-IL" dirty="0"/>
              <a:t>נדבר על אי שיוון ללא חזקות.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5226" y="4174264"/>
            <a:ext cx="10825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` * n</a:t>
            </a:r>
            <a:r>
              <a:rPr lang="he-IL" dirty="0"/>
              <a:t> </a:t>
            </a:r>
            <a:r>
              <a:rPr lang="en-US" dirty="0"/>
              <a:t>n + a </a:t>
            </a:r>
            <a:r>
              <a:rPr lang="en-US" u="sng" dirty="0"/>
              <a:t>&gt;</a:t>
            </a:r>
            <a:r>
              <a:rPr lang="he-IL" dirty="0"/>
              <a:t> נחלק שני אגפים של אי שוויון ב-</a:t>
            </a:r>
            <a:r>
              <a:rPr lang="en-US" dirty="0"/>
              <a:t>n</a:t>
            </a:r>
            <a:r>
              <a:rPr lang="he-IL" dirty="0"/>
              <a:t>. נקבל: </a:t>
            </a:r>
            <a:r>
              <a:rPr lang="en-US" dirty="0"/>
              <a:t>1 + a/n </a:t>
            </a:r>
            <a:r>
              <a:rPr lang="en-US" u="sng" dirty="0"/>
              <a:t>&gt;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`</a:t>
            </a:r>
            <a:r>
              <a:rPr lang="he-IL" dirty="0"/>
              <a:t>. השבר שואף ל-0 כאשר </a:t>
            </a:r>
            <a:r>
              <a:rPr lang="en-US" dirty="0"/>
              <a:t>n</a:t>
            </a:r>
            <a:r>
              <a:rPr lang="he-IL" dirty="0"/>
              <a:t> הולך וגודל לאינסוף. </a:t>
            </a:r>
          </a:p>
          <a:p>
            <a:pPr algn="just"/>
            <a:r>
              <a:rPr lang="he-IL" dirty="0"/>
              <a:t>לכן,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` </a:t>
            </a:r>
            <a:r>
              <a:rPr lang="en-US" u="sng" dirty="0"/>
              <a:t>&lt;</a:t>
            </a:r>
            <a:r>
              <a:rPr lang="en-US" dirty="0"/>
              <a:t> 1</a:t>
            </a:r>
            <a:r>
              <a:rPr lang="he-IL" dirty="0"/>
              <a:t> נבחר ערך ½.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נעשה חישוב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.</a:t>
            </a:r>
            <a:endParaRPr lang="en-US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82" y="4955435"/>
            <a:ext cx="3172268" cy="4191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2" y="4970631"/>
            <a:ext cx="1003641" cy="37760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47331" y="1253534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46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5627" y="43212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המשך שאלה 10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72134" y="1316764"/>
            <a:ext cx="10825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` * n</a:t>
            </a:r>
            <a:r>
              <a:rPr lang="he-IL" dirty="0"/>
              <a:t> </a:t>
            </a:r>
            <a:r>
              <a:rPr lang="en-US" dirty="0"/>
              <a:t>n + a </a:t>
            </a:r>
            <a:r>
              <a:rPr lang="en-US" u="sng" dirty="0"/>
              <a:t>&lt;</a:t>
            </a:r>
            <a:r>
              <a:rPr lang="he-IL" dirty="0"/>
              <a:t> נחלק שני אגפים של אי שוויון ב-</a:t>
            </a:r>
            <a:r>
              <a:rPr lang="en-US" dirty="0"/>
              <a:t>n</a:t>
            </a:r>
            <a:r>
              <a:rPr lang="he-IL" dirty="0"/>
              <a:t>. נקבל: </a:t>
            </a:r>
            <a:r>
              <a:rPr lang="en-US" dirty="0"/>
              <a:t>1 + a/n </a:t>
            </a:r>
            <a:r>
              <a:rPr lang="en-US" u="sng" dirty="0"/>
              <a:t>&lt;</a:t>
            </a:r>
            <a:r>
              <a:rPr lang="en-US" dirty="0"/>
              <a:t> c</a:t>
            </a:r>
            <a:r>
              <a:rPr lang="en-US" baseline="-25000" dirty="0"/>
              <a:t>2</a:t>
            </a:r>
            <a:r>
              <a:rPr lang="en-US" dirty="0"/>
              <a:t>`</a:t>
            </a:r>
            <a:r>
              <a:rPr lang="he-IL" dirty="0"/>
              <a:t>. השבר שואף ל-0 כאשר </a:t>
            </a:r>
            <a:r>
              <a:rPr lang="en-US" dirty="0"/>
              <a:t>n</a:t>
            </a:r>
            <a:r>
              <a:rPr lang="he-IL" dirty="0"/>
              <a:t> הולך וגודל לאינסוף. </a:t>
            </a:r>
          </a:p>
          <a:p>
            <a:pPr algn="just"/>
            <a:r>
              <a:rPr lang="he-IL" dirty="0"/>
              <a:t>לכן,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/>
              <a:t>` </a:t>
            </a:r>
            <a:r>
              <a:rPr lang="en-US" u="sng" dirty="0"/>
              <a:t>&gt;</a:t>
            </a:r>
            <a:r>
              <a:rPr lang="en-US"/>
              <a:t> </a:t>
            </a:r>
            <a:r>
              <a:rPr lang="en-US" dirty="0"/>
              <a:t>1</a:t>
            </a:r>
            <a:r>
              <a:rPr lang="he-IL" dirty="0"/>
              <a:t> נבחר ערך </a:t>
            </a:r>
            <a:r>
              <a:rPr lang="en-US" dirty="0"/>
              <a:t>2</a:t>
            </a:r>
            <a:r>
              <a:rPr lang="he-IL" dirty="0"/>
              <a:t>.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נעשה חישוב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.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32" y="2116987"/>
            <a:ext cx="3191320" cy="400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7936" y="2916994"/>
            <a:ext cx="493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כיוון ש – </a:t>
            </a:r>
            <a:r>
              <a:rPr lang="en-US" dirty="0"/>
              <a:t>b &gt; 0</a:t>
            </a:r>
            <a:r>
              <a:rPr lang="he-IL" dirty="0"/>
              <a:t> אי שיוון נשמר אם נעלה בחזקה של </a:t>
            </a:r>
            <a:r>
              <a:rPr lang="en-US" dirty="0"/>
              <a:t>b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41" y="3389231"/>
            <a:ext cx="402011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C545AD0-B117-68FC-330A-54121E55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794" y="2310023"/>
            <a:ext cx="2050461" cy="1565185"/>
          </a:xfrm>
          <a:prstGeom prst="rect">
            <a:avLst/>
          </a:prstGeom>
        </p:spPr>
      </p:pic>
      <p:pic>
        <p:nvPicPr>
          <p:cNvPr id="5" name="Рисунок 4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D711952-3743-50DB-4E40-ECE8AAC0B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31" y="353897"/>
            <a:ext cx="2106989" cy="1608335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F11DD01-093E-2E32-100E-22EE03F79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31" y="4222999"/>
            <a:ext cx="2106989" cy="1608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C0329E-F7FF-E4C4-CFDB-D9028200FBE0}"/>
              </a:ext>
            </a:extLst>
          </p:cNvPr>
          <p:cNvSpPr txBox="1"/>
          <p:nvPr/>
        </p:nvSpPr>
        <p:spPr>
          <a:xfrm>
            <a:off x="2302043" y="482405"/>
            <a:ext cx="63907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O (g(n)) = {f(n): there exist positive constants c and n0 such that f(n) ≤ c*g(n) for all n ≥ n0}. </a:t>
            </a:r>
          </a:p>
          <a:p>
            <a:pPr algn="l" rtl="0"/>
            <a:endParaRPr lang="en-US" sz="1600" dirty="0"/>
          </a:p>
          <a:p>
            <a:pPr algn="just" rtl="0"/>
            <a:r>
              <a:rPr lang="en-US" sz="1600" dirty="0"/>
              <a:t>This means that, f(n) = O(g(n)), If there are positive constants n0 and c such that, to the right of n0 the f(n) always lies on or below c*g(n).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DFB96-9379-DC3D-5248-0A2C8FBC97E2}"/>
              </a:ext>
            </a:extLst>
          </p:cNvPr>
          <p:cNvSpPr txBox="1"/>
          <p:nvPr/>
        </p:nvSpPr>
        <p:spPr>
          <a:xfrm>
            <a:off x="2302041" y="4261674"/>
            <a:ext cx="6390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Θ (g(n)) = {f(n): there exist positive constants c1, c2 and n0 such that 0 ≤ c1*g(n) ≤ f(n) ≤ c2*g(n) for all n ≥ n0}. </a:t>
            </a:r>
          </a:p>
          <a:p>
            <a:pPr algn="l" rtl="0"/>
            <a:endParaRPr lang="en-US" sz="1600" dirty="0"/>
          </a:p>
          <a:p>
            <a:pPr algn="just" rtl="0"/>
            <a:r>
              <a:rPr lang="en-US" sz="1600" dirty="0"/>
              <a:t>This means that, f(n) = Θ(g(n)), If there are positive constants n0 and c such that, to the right of n0 the f(n) always lies on or above c1*g(n) and below c2*g(n).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BDD18-96BD-2E83-A709-9FB775E14D3C}"/>
              </a:ext>
            </a:extLst>
          </p:cNvPr>
          <p:cNvSpPr txBox="1"/>
          <p:nvPr/>
        </p:nvSpPr>
        <p:spPr>
          <a:xfrm>
            <a:off x="2302042" y="2392977"/>
            <a:ext cx="63907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sz="1600" dirty="0"/>
              <a:t>Ω (g(n)) = {f(n): there exist positive constants c and n0 such that 0 ≤ c*g(n) ≤ f(n) for all n ≥ n0}. </a:t>
            </a:r>
          </a:p>
          <a:p>
            <a:pPr algn="just" rtl="0"/>
            <a:endParaRPr lang="en-US" sz="1600" dirty="0"/>
          </a:p>
          <a:p>
            <a:pPr algn="just" rtl="0"/>
            <a:r>
              <a:rPr lang="en-US" sz="1600" dirty="0"/>
              <a:t>This means that, f(n) = Ω(g(n)), If there are positive constants n0 and c such that, to the right of n0 the f(n) always lies on or above c*g(n).</a:t>
            </a:r>
          </a:p>
        </p:txBody>
      </p:sp>
    </p:spTree>
    <p:extLst>
      <p:ext uri="{BB962C8B-B14F-4D97-AF65-F5344CB8AC3E}">
        <p14:creationId xmlns:p14="http://schemas.microsoft.com/office/powerpoint/2010/main" val="222092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2E99A47-1C1B-E033-0D13-4D6C8CBE75B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30468" y="110880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he-IL" altLang="he-IL" sz="2000" dirty="0"/>
              <a:t>לפניך רשימה של פונקציות זמן ריצה של אלגוריתמים שונים. קבע עבור כל אחת מהן סדר הגודל שלה:</a:t>
            </a:r>
          </a:p>
          <a:p>
            <a:pPr lvl="1" eaLnBrk="1" hangingPunct="1"/>
            <a:r>
              <a:rPr lang="en-US" altLang="he-IL" sz="2000" dirty="0"/>
              <a:t>10n + 5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0.5n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 + 200n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+ 70</a:t>
            </a:r>
            <a:r>
              <a:rPr lang="he-IL" altLang="he-IL" sz="2000" dirty="0"/>
              <a:t> -&gt;</a:t>
            </a:r>
          </a:p>
          <a:p>
            <a:pPr lvl="1" eaLnBrk="1" hangingPunct="1"/>
            <a:r>
              <a:rPr lang="en-US" altLang="he-IL" sz="2000" dirty="0"/>
              <a:t>7n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+ 5n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+ 20n</a:t>
            </a:r>
            <a:r>
              <a:rPr lang="he-IL" altLang="he-IL" sz="2000" dirty="0"/>
              <a:t> -&gt;</a:t>
            </a:r>
          </a:p>
          <a:p>
            <a:pPr lvl="1" eaLnBrk="1" hangingPunct="1"/>
            <a:r>
              <a:rPr lang="he-IL" altLang="he-IL" sz="2000" dirty="0"/>
              <a:t>100 -&gt;</a:t>
            </a:r>
          </a:p>
          <a:p>
            <a:pPr lvl="1" eaLnBrk="1" hangingPunct="1"/>
            <a:r>
              <a:rPr lang="en-US" altLang="he-IL" sz="2000" dirty="0"/>
              <a:t>5</a:t>
            </a:r>
            <a:r>
              <a:rPr lang="en-US" altLang="he-IL" sz="2000" baseline="30000" dirty="0"/>
              <a:t>n</a:t>
            </a:r>
            <a:r>
              <a:rPr lang="he-IL" altLang="he-IL" sz="2000" baseline="30000" dirty="0"/>
              <a:t> </a:t>
            </a:r>
            <a:r>
              <a:rPr lang="he-IL" altLang="he-IL" sz="2000" dirty="0"/>
              <a:t>-&gt;</a:t>
            </a:r>
            <a:endParaRPr lang="he-IL" altLang="he-IL" sz="2000" baseline="30000" dirty="0"/>
          </a:p>
          <a:p>
            <a:pPr lvl="1" eaLnBrk="1" hangingPunct="1"/>
            <a:r>
              <a:rPr lang="en-US" altLang="he-IL" sz="2000" dirty="0"/>
              <a:t>0.001n + 1000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10000n + 1000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2n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+ 2</a:t>
            </a:r>
            <a:r>
              <a:rPr lang="he-IL" altLang="he-IL" sz="2000" dirty="0"/>
              <a:t> -&gt;</a:t>
            </a:r>
            <a:endParaRPr lang="he-IL" altLang="he-IL" sz="2000" baseline="30000" dirty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endParaRPr lang="he-IL" altLang="he-IL" sz="2000" dirty="0"/>
          </a:p>
        </p:txBody>
      </p:sp>
      <p:pic>
        <p:nvPicPr>
          <p:cNvPr id="8" name="Picture 4" descr="gros3d26">
            <a:extLst>
              <a:ext uri="{FF2B5EF4-FFF2-40B4-BE49-F238E27FC236}">
                <a16:creationId xmlns:a16="http://schemas.microsoft.com/office/drawing/2014/main" id="{87916983-8D9E-AC2F-F5C5-2DFD333420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30" y="4648933"/>
            <a:ext cx="19161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F1A9AC-F78B-A9BF-D497-605E23B8037D}"/>
              </a:ext>
            </a:extLst>
          </p:cNvPr>
          <p:cNvSpPr txBox="1"/>
          <p:nvPr/>
        </p:nvSpPr>
        <p:spPr>
          <a:xfrm>
            <a:off x="8384085" y="1752608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C7FF5-A728-EC95-F391-F737084F3F7B}"/>
              </a:ext>
            </a:extLst>
          </p:cNvPr>
          <p:cNvSpPr txBox="1"/>
          <p:nvPr/>
        </p:nvSpPr>
        <p:spPr>
          <a:xfrm>
            <a:off x="7688511" y="2491629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3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7218D-3DCD-CBAF-C8EC-816307E169AB}"/>
              </a:ext>
            </a:extLst>
          </p:cNvPr>
          <p:cNvSpPr txBox="1"/>
          <p:nvPr/>
        </p:nvSpPr>
        <p:spPr>
          <a:xfrm>
            <a:off x="8842292" y="2880422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O(1)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2F5A2-A9A0-4863-3FFE-C55B5DF39D35}"/>
              </a:ext>
            </a:extLst>
          </p:cNvPr>
          <p:cNvSpPr txBox="1"/>
          <p:nvPr/>
        </p:nvSpPr>
        <p:spPr>
          <a:xfrm>
            <a:off x="9103247" y="3213675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aseline="30000" dirty="0">
                <a:solidFill>
                  <a:srgbClr val="FF0000"/>
                </a:solidFill>
              </a:rPr>
              <a:t>n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32946-2512-0400-D165-3565989B33DD}"/>
              </a:ext>
            </a:extLst>
          </p:cNvPr>
          <p:cNvSpPr txBox="1"/>
          <p:nvPr/>
        </p:nvSpPr>
        <p:spPr>
          <a:xfrm>
            <a:off x="7817234" y="3608126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DCF44-0B30-21EB-1551-BBF0B3BB5C2F}"/>
              </a:ext>
            </a:extLst>
          </p:cNvPr>
          <p:cNvSpPr txBox="1"/>
          <p:nvPr/>
        </p:nvSpPr>
        <p:spPr>
          <a:xfrm>
            <a:off x="7755186" y="3979941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14919-52C0-E4A1-50F5-CF3BDC7B3254}"/>
              </a:ext>
            </a:extLst>
          </p:cNvPr>
          <p:cNvSpPr txBox="1"/>
          <p:nvPr/>
        </p:nvSpPr>
        <p:spPr>
          <a:xfrm>
            <a:off x="8569324" y="4335830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1E9FC-6FA2-71D3-7A13-20BAA6ED2122}"/>
              </a:ext>
            </a:extLst>
          </p:cNvPr>
          <p:cNvSpPr txBox="1"/>
          <p:nvPr/>
        </p:nvSpPr>
        <p:spPr>
          <a:xfrm>
            <a:off x="7402009" y="2156433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sz="2000" dirty="0">
                <a:solidFill>
                  <a:srgbClr val="FF0000"/>
                </a:solidFill>
              </a:rPr>
              <a:t>O(n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4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9456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תרגיל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01929" y="43308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סימון </a:t>
            </a:r>
            <a:r>
              <a:rPr kumimoji="0" lang="he-IL" altLang="he-IL" sz="4200" b="0" i="0" u="none" strike="noStrike" kern="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אסימפטוטי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78104" y="1136351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השתמשנו בסימון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מבלי להגדירו במדויק. 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נרצה לתת הגדרה מתמטית ברורה, שממנה נוכל לדעת מתי פונקציה מסוימת היא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של פונקציה אחרת.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בנוסף, נגדיר סימונים נוספים: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Ω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("אומגה") ,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("תֵטַה").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לכל הסימונים האלה קוראים 'חסמים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אסימפטוטיים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(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(asymptotic bounds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4" descr="computer003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3279465"/>
            <a:ext cx="2777405" cy="23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12147" y="1829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88322" y="886184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ראינו מספר פונקציות שהן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2n+11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1000n+1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0.25n+6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7n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מתי 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?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order-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22" y="3550009"/>
            <a:ext cx="4681537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62313" y="13979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38488" y="84305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כשאומרים על פונקציה מסוימת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המשמעות היא שיש לה 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חסם עליון לינארי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כלומר, שקיימת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פונקצית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זמן ריצה לינארית שעבור ערכי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גדולים, חוסמת אותה מלמעלה.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נשים לב שגם פונקציות זמן ריצה קבועות הן מסדר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נוכיח, למשל, שהפונקציה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12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1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ואת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= 12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קל לראות שלכל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12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034784" y="4083140"/>
            <a:ext cx="4311079" cy="1512988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אם ורק אם 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ו</a:t>
            </a:r>
            <a:r>
              <a:rPr lang="he-IL" altLang="he-IL" sz="2000" kern="0" baseline="0" noProof="0" dirty="0">
                <a:solidFill>
                  <a:srgbClr val="000000"/>
                </a:solidFill>
              </a:rPr>
              <a:t>-</a:t>
            </a:r>
            <a:r>
              <a:rPr lang="en-US" altLang="he-IL" sz="2000" kern="0" baseline="0" dirty="0">
                <a:solidFill>
                  <a:srgbClr val="000000"/>
                </a:solidFill>
              </a:rPr>
              <a:t>c</a:t>
            </a:r>
            <a:r>
              <a:rPr lang="he-IL" altLang="he-IL" sz="2000" kern="0" baseline="0" dirty="0">
                <a:solidFill>
                  <a:srgbClr val="000000"/>
                </a:solidFill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כך שלכל    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graph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786152"/>
            <a:ext cx="3168650" cy="3146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3C9F4AA-D19C-89B7-ABD3-07049E24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876" y="33797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84E76D-56E4-2AFE-F980-89B9CE5D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051" y="1041233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הגדרנו בצורה פורמלית מהן הפונקציות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מהי ההגדרה הפורמלית לפונקציות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lang="he-IL" altLang="he-IL" sz="20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נוכיח 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+3n+4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הוא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3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4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he-IL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או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5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2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he-IL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7n+3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מסיבוכיות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1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8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el-GR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8" name="Picture 4" descr="graph5">
            <a:extLst>
              <a:ext uri="{FF2B5EF4-FFF2-40B4-BE49-F238E27FC236}">
                <a16:creationId xmlns:a16="http://schemas.microsoft.com/office/drawing/2014/main" id="{3C214620-0420-A936-C52F-48DD3742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18" y="2657345"/>
            <a:ext cx="3389240" cy="32861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67423" y="16566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3598" y="868931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אחרי שהגדרנו באופן פורמלי את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ו-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O(n</a:t>
            </a:r>
            <a:r>
              <a:rPr kumimoji="0" lang="en-US" altLang="he-IL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ננסה להכליל ולהגדיר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O(g(n))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עבור פונקציה כלשהי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הגדרה: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נאמר על פונקציה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שהיא מסדר גודל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O(g(n))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</a:t>
            </a:r>
            <a:r>
              <a:rPr kumimoji="0" lang="en-US" altLang="he-I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למשל: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O(n)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 = O(1)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 = 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el-GR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" name="Picture 4" descr="figure2_1_O"/>
          <p:cNvPicPr>
            <a:picLocks noChangeAspect="1" noChangeArrowheads="1"/>
          </p:cNvPicPr>
          <p:nvPr/>
        </p:nvPicPr>
        <p:blipFill>
          <a:blip r:embed="rId3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96" y="2605176"/>
            <a:ext cx="3455680" cy="329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24290" y="1484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l-GR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00465" y="851679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ראינו 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מגדיר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עליון על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פונקצית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זמן ריצה של אלגוריתם. הסימון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מגדיר, באופן שקול,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תחתון.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</a:t>
            </a:r>
            <a:endParaRPr kumimoji="0" lang="he-IL" altLang="he-IL" sz="20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למשל: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(1)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+1000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figure2_1-omega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15" y="2436004"/>
            <a:ext cx="34036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2319</Words>
  <Application>Microsoft Macintosh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Söhne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35</cp:revision>
  <dcterms:created xsi:type="dcterms:W3CDTF">2023-05-03T06:41:59Z</dcterms:created>
  <dcterms:modified xsi:type="dcterms:W3CDTF">2024-11-10T17:13:00Z</dcterms:modified>
</cp:coreProperties>
</file>