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99" r:id="rId4"/>
    <p:sldId id="260" r:id="rId5"/>
    <p:sldId id="278" r:id="rId6"/>
    <p:sldId id="261" r:id="rId7"/>
    <p:sldId id="300" r:id="rId8"/>
    <p:sldId id="301" r:id="rId9"/>
    <p:sldId id="276" r:id="rId10"/>
    <p:sldId id="305" r:id="rId11"/>
    <p:sldId id="262" r:id="rId12"/>
    <p:sldId id="266" r:id="rId13"/>
    <p:sldId id="267" r:id="rId14"/>
    <p:sldId id="302" r:id="rId15"/>
    <p:sldId id="271" r:id="rId16"/>
    <p:sldId id="272" r:id="rId17"/>
    <p:sldId id="306" r:id="rId18"/>
    <p:sldId id="283" r:id="rId19"/>
    <p:sldId id="277" r:id="rId20"/>
    <p:sldId id="286" r:id="rId21"/>
    <p:sldId id="287" r:id="rId22"/>
    <p:sldId id="303" r:id="rId23"/>
    <p:sldId id="289" r:id="rId24"/>
    <p:sldId id="294" r:id="rId25"/>
    <p:sldId id="295" r:id="rId26"/>
    <p:sldId id="296" r:id="rId27"/>
    <p:sldId id="304" r:id="rId28"/>
    <p:sldId id="280" r:id="rId29"/>
    <p:sldId id="297" r:id="rId3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0036" autoAdjust="0"/>
  </p:normalViewPr>
  <p:slideViewPr>
    <p:cSldViewPr snapToGrid="0">
      <p:cViewPr varScale="1">
        <p:scale>
          <a:sx n="100" d="100"/>
          <a:sy n="100" d="100"/>
        </p:scale>
        <p:origin x="91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39A99C-942D-4C58-909B-903343150B56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8BD15F-8B58-4502-A0D2-D10FE22F232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6340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u+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D15F-8B58-4502-A0D2-D10FE22F2322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089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8BD15F-8B58-4502-A0D2-D10FE22F2322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736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5B94FE-2932-4911-B8DD-7530FD90A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18509E0-EA02-4EBD-85B2-AAAF75CA3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109F421-71B7-4D92-8443-DD2A9759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96D502-5CAD-469E-86DC-C0CADF7B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070EBA-F963-431B-829D-1504DE41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298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C70B36-B24D-49FB-B40E-FD4834C9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14F5A56-FDFA-4299-AC98-2648675FA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597BA47-74F0-4326-869E-3D96664D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AD8A4BB-5797-4145-88BB-C75D57FA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627D68-838D-48AF-AA8D-E51245B9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812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4CD4DF2-5197-4769-8EF7-E730EED57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619503D-CC60-4830-B7C4-A5927FC37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FACF52C-1B65-4D2F-BDCD-613B6C21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B1249B-DCDC-47CE-BE00-AEE0119F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FADBD7-6621-4E8B-BFEF-F32A701B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679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B028DD-7B53-4C0C-9BD8-E0362CF12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ADBBA5-1159-4A3D-8188-CDA74FA2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E04B6F-773A-4C1C-A7F9-FE1A1409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5747DE-800B-4F6C-8956-0057FED8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2561D8-2E1D-4B8A-BC85-6B1A5AF4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9800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95D761-6273-42ED-829B-701A7C2B2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A2F718E-BA08-4119-8337-B7BCE0A5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72BB3D-5B8E-4E1F-8453-48D9BC0B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8F6C05-8B0F-485F-8AB7-6DF88B3C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A61F735-2780-43A3-B34A-A0BB4A2F2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676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4CEA1-4415-4356-BB5D-2B95C825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E70FB87-0659-4985-91E6-49C2D4A86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D7AB4A-EB39-4C22-BE2A-BD06C797C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222B9F1-84F3-4D08-888F-59E2B691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F9FB4D-ED6C-4836-8F9C-F82ADBB8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9A8A64F-DBA8-4F50-9F30-5617903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714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66746-089E-4F85-AF35-084572A76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BA9523C-0461-4CA6-AE36-71D43EEA8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A14CDEF-50C5-4DC5-8FC9-8A4D4CB74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06A9FCD-C00B-4D0E-A7E8-0644A2CEE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2DADA994-628B-4A7C-92ED-542872F25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A33D462-E317-473F-BA27-7A65BABDE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6700F74-6B76-44C1-972E-2EC0B173A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A2BE019-8F5F-4686-AE4C-C955ACF1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0538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219BA0-0473-4C76-B76D-E5A54EB6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AF1CD00-9063-4000-ACD3-027E5B1C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6FE32900-DADA-4C36-B4BD-3D3DD3C6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0667921-4BD4-47CE-84BF-B95F1C5E2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238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447210FE-E74F-4048-AC20-A0F2AEC08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5739C69-794A-4622-9300-B10855BB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C739F8A-77C7-41DF-9A94-2F75EE44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83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C40AD1-98E1-4D41-A69B-9356BB8FC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8E74E8-6F9C-4A8F-98B6-06918A54B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C565DC9-7D79-4CB4-94F0-60AD7A7E3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F05EA69-ADC8-4E3A-9590-D301BE76A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6D7FA59-25CC-456E-94FB-CB8BBF8F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D4D75D5-4031-47E2-B7C6-C978DC9FA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5104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669022-C65D-48A9-AF26-F9FF7CA9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AE99DF8-E119-4707-84C7-BF2929887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1AD840F-F3E4-427A-AF75-55584A7D5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A05C120-7358-4E41-B9D5-BF63D767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6F743C-E2EF-4130-BD4D-02D8BF0C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67C0129-069B-468C-A813-85D127D7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673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F53EB61-DF68-4A28-9DA9-F1770FE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2F2228-6330-4BD8-B2AC-45C3CA6DD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622A2FD-110D-4CE9-8D60-C544CFEA5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D4D6-2130-476D-A510-F587511C7132}" type="datetimeFigureOut">
              <a:rPr lang="he-IL" smtClean="0"/>
              <a:t>ט'/אדר/תשפ"ג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383E8D-B291-46C6-8138-7461E1FB8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1A15A9-CF7F-4BF4-B3B8-ECDF77DFA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1BF6-AD08-4C95-B449-C3738EBE21D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8214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2E8B8-7134-40A7-8AC0-02F937B34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מעבדה 1+ מעבדה 2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14CCE6F-0DCD-4797-9542-AD40C086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מערכות הפעלה</a:t>
            </a:r>
          </a:p>
        </p:txBody>
      </p:sp>
    </p:spTree>
    <p:extLst>
      <p:ext uri="{BB962C8B-B14F-4D97-AF65-F5344CB8AC3E}">
        <p14:creationId xmlns:p14="http://schemas.microsoft.com/office/powerpoint/2010/main" val="145668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שינוי הרשאות 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פתרון תרגיל 1 - 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6"/>
            <a:ext cx="70596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078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 </a:t>
            </a:r>
            <a:r>
              <a:rPr lang="en-US" b="1" dirty="0"/>
              <a:t>man</a:t>
            </a:r>
            <a:r>
              <a:rPr lang="he-IL" dirty="0"/>
              <a:t> -  מציגה מידע על כל פקודה או פונקציית תיקיה בה תרצו להשתמש</a:t>
            </a:r>
            <a:r>
              <a:rPr lang="en-US" dirty="0"/>
              <a:t/>
            </a:r>
            <a:br>
              <a:rPr lang="en-US" dirty="0"/>
            </a:br>
            <a:r>
              <a:rPr lang="he-IL" dirty="0"/>
              <a:t>	     דוגמה: לקבלת מידע על הפקודה </a:t>
            </a:r>
            <a:r>
              <a:rPr lang="en-US" dirty="0"/>
              <a:t>ls</a:t>
            </a:r>
            <a:r>
              <a:rPr lang="he-IL" dirty="0"/>
              <a:t> הקישו </a:t>
            </a:r>
            <a:r>
              <a:rPr lang="en-US" dirty="0"/>
              <a:t>man ls</a:t>
            </a:r>
            <a:endParaRPr lang="he-IL" dirty="0"/>
          </a:p>
          <a:p>
            <a:r>
              <a:rPr lang="en-US" b="1" dirty="0"/>
              <a:t>clear</a:t>
            </a:r>
            <a:r>
              <a:rPr lang="he-IL" dirty="0"/>
              <a:t> – ניקוי מסך</a:t>
            </a:r>
          </a:p>
          <a:p>
            <a:pPr algn="r"/>
            <a:r>
              <a:rPr lang="en-US" dirty="0"/>
              <a:t> - </a:t>
            </a:r>
            <a:r>
              <a:rPr lang="en-US" b="1" dirty="0"/>
              <a:t>date</a:t>
            </a:r>
            <a:r>
              <a:rPr lang="he-IL" dirty="0"/>
              <a:t>מדפיסה על המסך תאריך של מערכת.</a:t>
            </a:r>
            <a:endParaRPr lang="en-US" dirty="0"/>
          </a:p>
          <a:p>
            <a:r>
              <a:rPr lang="en-US" dirty="0"/>
              <a:t> - </a:t>
            </a:r>
            <a:r>
              <a:rPr lang="en-US" b="1" dirty="0" err="1"/>
              <a:t>cal</a:t>
            </a:r>
            <a:r>
              <a:rPr lang="en-US" b="1" dirty="0"/>
              <a:t>  &lt;month&gt; &lt;year&gt;</a:t>
            </a:r>
            <a:r>
              <a:rPr lang="he-IL" dirty="0"/>
              <a:t>לוח שנה לחודש מסוים.</a:t>
            </a:r>
          </a:p>
          <a:p>
            <a:r>
              <a:rPr lang="en-US" dirty="0"/>
              <a:t> - </a:t>
            </a:r>
            <a:r>
              <a:rPr lang="en-US" b="1" dirty="0" err="1"/>
              <a:t>mkdir</a:t>
            </a:r>
            <a:r>
              <a:rPr lang="en-US" dirty="0"/>
              <a:t> </a:t>
            </a:r>
            <a:r>
              <a:rPr lang="he-IL" dirty="0"/>
              <a:t>יצירת ספריה חדשה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he-IL" dirty="0"/>
              <a:t> </a:t>
            </a:r>
            <a:r>
              <a:rPr lang="en-US" dirty="0"/>
              <a:t> - </a:t>
            </a:r>
            <a:r>
              <a:rPr lang="en-US" dirty="0" err="1"/>
              <a:t>mkdir</a:t>
            </a:r>
            <a:r>
              <a:rPr lang="en-US" dirty="0"/>
              <a:t>  folder</a:t>
            </a:r>
            <a:r>
              <a:rPr lang="he-IL" dirty="0"/>
              <a:t>יצירת </a:t>
            </a:r>
            <a:r>
              <a:rPr lang="he-IL" dirty="0" err="1"/>
              <a:t>תקייה</a:t>
            </a:r>
            <a:r>
              <a:rPr lang="he-IL" dirty="0"/>
              <a:t> במיקום נוכחי.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mkdir</a:t>
            </a:r>
            <a:r>
              <a:rPr lang="en-US" dirty="0"/>
              <a:t>  -p folder1/folder2      </a:t>
            </a:r>
            <a:r>
              <a:rPr lang="he-IL" dirty="0"/>
              <a:t>- יצירת נתיב מלא.</a:t>
            </a:r>
            <a:endParaRPr lang="en-US" dirty="0"/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78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dirty="0"/>
              <a:t>cp &lt;source&gt; &lt;destination&gt;</a:t>
            </a:r>
          </a:p>
          <a:p>
            <a:pPr marL="457200" lvl="1" indent="0">
              <a:buNone/>
            </a:pPr>
            <a:r>
              <a:rPr lang="he-IL" b="1" u="sng" dirty="0"/>
              <a:t>אם </a:t>
            </a:r>
            <a:r>
              <a:rPr lang="en-US" b="1" u="sng" dirty="0"/>
              <a:t>&lt;destination&gt;</a:t>
            </a:r>
            <a:r>
              <a:rPr lang="he-IL" b="1" u="sng" dirty="0"/>
              <a:t> ו-</a:t>
            </a:r>
            <a:r>
              <a:rPr lang="en-US" b="1" u="sng" dirty="0"/>
              <a:t>&lt;source&gt;</a:t>
            </a:r>
            <a:r>
              <a:rPr lang="he-IL" b="1" u="sng" dirty="0"/>
              <a:t> הם קבצים</a:t>
            </a:r>
            <a:r>
              <a:rPr lang="he-IL" b="1" dirty="0"/>
              <a:t>:</a:t>
            </a:r>
            <a:r>
              <a:rPr lang="he-IL" dirty="0"/>
              <a:t> הפקודה מעתיקה את הקובץ או רשימת קבצים  </a:t>
            </a:r>
            <a:r>
              <a:rPr lang="en-US" dirty="0"/>
              <a:t>&lt;source&gt;</a:t>
            </a:r>
            <a:r>
              <a:rPr lang="he-IL" dirty="0"/>
              <a:t> אל קובץ </a:t>
            </a:r>
            <a:r>
              <a:rPr lang="en-US" dirty="0"/>
              <a:t>&lt;destination&gt;</a:t>
            </a:r>
            <a:r>
              <a:rPr lang="he-IL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he-IL" dirty="0"/>
              <a:t>הקובץ הישן או רשימת קבצים (</a:t>
            </a:r>
            <a:r>
              <a:rPr lang="en-US" dirty="0"/>
              <a:t>&lt;source&gt;</a:t>
            </a:r>
            <a:r>
              <a:rPr lang="he-IL" dirty="0"/>
              <a:t>) לא נמחק. אחרי ביצוע פקודה בספריה הנוכחית קיימים שני קבצים (</a:t>
            </a:r>
            <a:r>
              <a:rPr lang="en-US" dirty="0"/>
              <a:t>&lt;source&gt;,&lt;destination&gt;</a:t>
            </a:r>
            <a:r>
              <a:rPr lang="he-IL" dirty="0"/>
              <a:t>) עם אותו תוכן.</a:t>
            </a:r>
            <a:endParaRPr lang="en-US" dirty="0"/>
          </a:p>
          <a:p>
            <a:pPr marL="457200" lvl="1" indent="0">
              <a:buNone/>
            </a:pPr>
            <a:r>
              <a:rPr lang="he-IL" b="1" u="sng" dirty="0"/>
              <a:t>אם </a:t>
            </a:r>
            <a:r>
              <a:rPr lang="en-US" b="1" u="sng" dirty="0"/>
              <a:t>&lt;destination&gt;</a:t>
            </a:r>
            <a:r>
              <a:rPr lang="he-IL" b="1" u="sng" dirty="0"/>
              <a:t> ספריה ו-</a:t>
            </a:r>
            <a:r>
              <a:rPr lang="en-US" b="1" u="sng" dirty="0"/>
              <a:t>&lt;source&gt; </a:t>
            </a:r>
            <a:r>
              <a:rPr lang="he-IL" b="1" u="sng" dirty="0"/>
              <a:t>קובץ או רשימת קבצים</a:t>
            </a:r>
            <a:r>
              <a:rPr lang="he-IL" b="1" dirty="0"/>
              <a:t>: </a:t>
            </a:r>
            <a:r>
              <a:rPr lang="he-IL" dirty="0"/>
              <a:t>הפקודה מעתיקה את </a:t>
            </a:r>
            <a:r>
              <a:rPr lang="en-US" dirty="0"/>
              <a:t>&lt;source&gt; </a:t>
            </a:r>
            <a:r>
              <a:rPr lang="he-IL" dirty="0"/>
              <a:t> אל תוך ספריה קיימת </a:t>
            </a:r>
            <a:r>
              <a:rPr lang="en-US" dirty="0"/>
              <a:t>&lt;destination&gt;</a:t>
            </a:r>
            <a:r>
              <a:rPr lang="he-IL" dirty="0"/>
              <a:t>. אחרי ביצוע הפקודה בספריה נוכחית וספריה </a:t>
            </a:r>
            <a:r>
              <a:rPr lang="en-US" dirty="0"/>
              <a:t>&lt;destination&gt;</a:t>
            </a:r>
            <a:r>
              <a:rPr lang="he-IL" dirty="0"/>
              <a:t> קיימים קבצים של </a:t>
            </a:r>
            <a:r>
              <a:rPr lang="en-US" dirty="0"/>
              <a:t>&lt;source&gt;</a:t>
            </a:r>
            <a:r>
              <a:rPr lang="he-IL" dirty="0"/>
              <a:t>.</a:t>
            </a:r>
            <a:endParaRPr lang="en-US" dirty="0"/>
          </a:p>
          <a:p>
            <a:pPr marL="457200" lvl="1" indent="0">
              <a:buNone/>
            </a:pPr>
            <a:r>
              <a:rPr lang="he-IL" b="1" u="sng" dirty="0"/>
              <a:t>אם </a:t>
            </a:r>
            <a:r>
              <a:rPr lang="en-US" b="1" u="sng" dirty="0"/>
              <a:t>&lt;destination&gt;</a:t>
            </a:r>
            <a:r>
              <a:rPr lang="he-IL" b="1" u="sng" dirty="0"/>
              <a:t> ו-</a:t>
            </a:r>
            <a:r>
              <a:rPr lang="en-US" b="1" u="sng" dirty="0"/>
              <a:t>&lt;source&gt; </a:t>
            </a:r>
            <a:r>
              <a:rPr lang="he-IL" b="1" u="sng" dirty="0"/>
              <a:t>- ספריות</a:t>
            </a:r>
            <a:r>
              <a:rPr lang="he-IL" b="1" dirty="0"/>
              <a:t>:</a:t>
            </a:r>
            <a:r>
              <a:rPr lang="he-IL" dirty="0"/>
              <a:t> הפקודה מעתיקה (העתקה רקורסיבית) ספריה או רשימת ספריות (כולל תת-ספריות) </a:t>
            </a:r>
            <a:r>
              <a:rPr lang="en-US" dirty="0"/>
              <a:t>(&lt;source&gt;)</a:t>
            </a:r>
            <a:r>
              <a:rPr lang="he-IL" dirty="0"/>
              <a:t> אל ספריה </a:t>
            </a:r>
            <a:r>
              <a:rPr lang="en-US" dirty="0"/>
              <a:t>&lt;destination&gt;</a:t>
            </a:r>
            <a:r>
              <a:rPr lang="he-IL" dirty="0"/>
              <a:t>.</a:t>
            </a:r>
            <a:endParaRPr lang="en-US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619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mv  &lt;source&gt; &lt;destination&gt;</a:t>
            </a:r>
          </a:p>
          <a:p>
            <a:pPr marL="457200" lvl="1" indent="0">
              <a:buNone/>
            </a:pPr>
            <a:r>
              <a:rPr lang="he-IL" sz="2000" dirty="0"/>
              <a:t>אם </a:t>
            </a:r>
            <a:r>
              <a:rPr lang="en-US" sz="2000" dirty="0"/>
              <a:t>&lt;destination&gt;</a:t>
            </a:r>
            <a:r>
              <a:rPr lang="he-IL" sz="2000" dirty="0"/>
              <a:t> ספריה ו</a:t>
            </a:r>
            <a:r>
              <a:rPr lang="en-US" sz="2000" dirty="0"/>
              <a:t>&lt;source&gt;</a:t>
            </a:r>
            <a:r>
              <a:rPr lang="he-IL" sz="2000" dirty="0"/>
              <a:t>-קובץ : הפקודה מעבירה את הקובץ </a:t>
            </a:r>
            <a:r>
              <a:rPr lang="en-US" sz="2000" dirty="0"/>
              <a:t>&lt;source&gt;</a:t>
            </a:r>
            <a:r>
              <a:rPr lang="he-IL" sz="2000" dirty="0"/>
              <a:t> אל </a:t>
            </a:r>
            <a:r>
              <a:rPr lang="en-US" sz="2000" dirty="0"/>
              <a:t>&lt;destination&gt;</a:t>
            </a:r>
            <a:r>
              <a:rPr lang="he-IL" sz="2000" dirty="0"/>
              <a:t> (קובץ ישן נמחק).</a:t>
            </a:r>
            <a:endParaRPr lang="en-US" sz="2000" dirty="0"/>
          </a:p>
          <a:p>
            <a:pPr marL="457200" lvl="1" indent="0">
              <a:buNone/>
            </a:pPr>
            <a:r>
              <a:rPr lang="he-IL" sz="2000" dirty="0"/>
              <a:t>אם </a:t>
            </a:r>
            <a:r>
              <a:rPr lang="en-US" sz="2000" dirty="0"/>
              <a:t>&lt;destination&gt;</a:t>
            </a:r>
            <a:r>
              <a:rPr lang="he-IL" sz="2000" dirty="0"/>
              <a:t> ו-</a:t>
            </a:r>
            <a:r>
              <a:rPr lang="en-US" sz="2000" dirty="0"/>
              <a:t>&lt;source&gt;</a:t>
            </a:r>
            <a:r>
              <a:rPr lang="he-IL" sz="2000" dirty="0"/>
              <a:t> קבצים (ביחד) או ספריות: הפקודה משנה שם קובץ או ספריה באותה ספרית אם.</a:t>
            </a:r>
          </a:p>
          <a:p>
            <a:pPr marL="457200" lvl="1" indent="0">
              <a:buNone/>
            </a:pPr>
            <a:endParaRPr lang="he-IL" sz="2000" dirty="0"/>
          </a:p>
          <a:p>
            <a:r>
              <a:rPr lang="en-US" b="1" dirty="0" err="1"/>
              <a:t>rm</a:t>
            </a:r>
            <a:r>
              <a:rPr lang="en-US" b="1" dirty="0"/>
              <a:t> &lt;</a:t>
            </a:r>
            <a:r>
              <a:rPr lang="en-US" b="1" dirty="0" err="1"/>
              <a:t>file_name</a:t>
            </a:r>
            <a:r>
              <a:rPr lang="en-US" b="1" dirty="0"/>
              <a:t>&gt;</a:t>
            </a:r>
            <a:r>
              <a:rPr lang="he-IL" b="1" dirty="0"/>
              <a:t> </a:t>
            </a:r>
            <a:r>
              <a:rPr lang="he-IL" sz="2000" dirty="0"/>
              <a:t>- מוחק את הקובץ בשם </a:t>
            </a:r>
            <a:r>
              <a:rPr lang="en-US" sz="2000" dirty="0"/>
              <a:t>&lt;</a:t>
            </a:r>
            <a:r>
              <a:rPr lang="en-US" sz="2000" dirty="0" err="1"/>
              <a:t>file_name</a:t>
            </a:r>
            <a:r>
              <a:rPr lang="en-US" sz="2000" dirty="0"/>
              <a:t>&gt;</a:t>
            </a:r>
            <a:r>
              <a:rPr lang="he-IL" sz="2000" dirty="0"/>
              <a:t> מספריה הנוכחית (אפשר למחוק גם רשימת קבצים).</a:t>
            </a:r>
            <a:endParaRPr lang="en-US" dirty="0"/>
          </a:p>
          <a:p>
            <a:pPr marL="457200" lvl="1" indent="0">
              <a:buNone/>
            </a:pPr>
            <a:r>
              <a:rPr lang="en-US" sz="2000" dirty="0" err="1"/>
              <a:t>rm</a:t>
            </a:r>
            <a:r>
              <a:rPr lang="en-US" sz="2000" dirty="0"/>
              <a:t>  -r &lt;</a:t>
            </a:r>
            <a:r>
              <a:rPr lang="en-US" sz="2000" dirty="0" err="1"/>
              <a:t>dir_name</a:t>
            </a:r>
            <a:r>
              <a:rPr lang="en-US" sz="2000" dirty="0"/>
              <a:t>&gt;   </a:t>
            </a:r>
            <a:r>
              <a:rPr lang="he-IL" sz="2000" dirty="0"/>
              <a:t> - מחיקת תיקיה וכל תוכן שלה.</a:t>
            </a:r>
          </a:p>
          <a:p>
            <a:pPr marL="457200" lvl="1" indent="0">
              <a:buNone/>
            </a:pPr>
            <a:r>
              <a:rPr lang="en-US" sz="2000" dirty="0" err="1"/>
              <a:t>rmdir</a:t>
            </a:r>
            <a:r>
              <a:rPr lang="en-US" sz="2000" dirty="0"/>
              <a:t> &lt;</a:t>
            </a:r>
            <a:r>
              <a:rPr lang="en-US" sz="2000" dirty="0" err="1"/>
              <a:t>dir_name</a:t>
            </a:r>
            <a:r>
              <a:rPr lang="en-US" sz="2000" dirty="0"/>
              <a:t>&gt;   </a:t>
            </a:r>
            <a:r>
              <a:rPr lang="he-IL" sz="2000" dirty="0"/>
              <a:t> - מחיקת תיקייה ריקה.</a:t>
            </a:r>
            <a:endParaRPr lang="en-US" sz="2000" dirty="0"/>
          </a:p>
          <a:p>
            <a:pPr marL="0" lvl="0" indent="0">
              <a:buNone/>
            </a:pPr>
            <a:endParaRPr lang="he-IL" sz="2000" dirty="0"/>
          </a:p>
          <a:p>
            <a:endParaRPr lang="he-IL" sz="2000" dirty="0"/>
          </a:p>
          <a:p>
            <a:pPr lvl="0"/>
            <a:endParaRPr lang="en-US" sz="20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17515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cd</a:t>
            </a:r>
            <a:r>
              <a:rPr lang="he-IL" dirty="0"/>
              <a:t> - </a:t>
            </a:r>
            <a:r>
              <a:rPr lang="he-IL" sz="2400" dirty="0"/>
              <a:t>החלפת ספריה נוכחית. חשוב לזכור כי אחרי שם פקודה </a:t>
            </a:r>
            <a:r>
              <a:rPr lang="en-US" sz="2400" dirty="0"/>
              <a:t>cd </a:t>
            </a:r>
            <a:r>
              <a:rPr lang="he-IL" sz="2400" dirty="0"/>
              <a:t> חייבים לשים רווח לפני שם ספריה, אליה רוצים לעבור</a:t>
            </a:r>
            <a:r>
              <a:rPr lang="he-IL" dirty="0"/>
              <a:t>.</a:t>
            </a:r>
          </a:p>
          <a:p>
            <a:pPr marL="0" indent="0">
              <a:buNone/>
            </a:pPr>
            <a:endParaRPr lang="he-IL" dirty="0"/>
          </a:p>
          <a:p>
            <a:pPr marL="457200" lvl="1" indent="0">
              <a:buNone/>
            </a:pPr>
            <a:r>
              <a:rPr lang="he-IL" dirty="0" smtClean="0"/>
              <a:t> </a:t>
            </a:r>
            <a:r>
              <a:rPr lang="he-IL" dirty="0"/>
              <a:t>שימוש בפקודה ללא פרמטרים תעשה העברה לספריה ראשית של משתמש.</a:t>
            </a:r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r>
              <a:rPr lang="en-US" dirty="0"/>
              <a:t> - cd   /folder1/folder2  </a:t>
            </a:r>
            <a:r>
              <a:rPr lang="he-IL" dirty="0"/>
              <a:t> מעבר לתיקייה ספציפית</a:t>
            </a:r>
          </a:p>
          <a:p>
            <a:pPr marL="457200" lvl="1" indent="0">
              <a:buNone/>
            </a:pPr>
            <a:endParaRPr lang="he-IL" dirty="0"/>
          </a:p>
          <a:p>
            <a:pPr marL="457200" lvl="1" indent="0">
              <a:buNone/>
            </a:pPr>
            <a:r>
              <a:rPr lang="en-US" dirty="0"/>
              <a:t>cd ..</a:t>
            </a:r>
            <a:r>
              <a:rPr lang="he-IL" dirty="0"/>
              <a:t> – מעבר לרמה אחת אחורה.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58922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699"/>
            <a:ext cx="10922876" cy="4882001"/>
          </a:xfrm>
        </p:spPr>
        <p:txBody>
          <a:bodyPr>
            <a:normAutofit/>
          </a:bodyPr>
          <a:lstStyle/>
          <a:p>
            <a:r>
              <a:rPr lang="en-US" b="1" dirty="0"/>
              <a:t>cat  </a:t>
            </a:r>
            <a:r>
              <a:rPr lang="en-US" b="1" dirty="0" err="1" smtClean="0"/>
              <a:t>file_name</a:t>
            </a:r>
            <a:endParaRPr lang="en-US" dirty="0"/>
          </a:p>
          <a:p>
            <a:pPr marL="457200" lvl="1" indent="0">
              <a:buNone/>
            </a:pPr>
            <a:r>
              <a:rPr lang="he-IL" dirty="0"/>
              <a:t>הפקודה </a:t>
            </a:r>
            <a:r>
              <a:rPr lang="en-US" dirty="0"/>
              <a:t>cat</a:t>
            </a:r>
            <a:r>
              <a:rPr lang="he-IL" dirty="0"/>
              <a:t> משמשת להצגה ולשרשור של קבצים.</a:t>
            </a:r>
            <a:endParaRPr lang="en-US" dirty="0"/>
          </a:p>
          <a:p>
            <a:pPr marL="457200" lvl="1" indent="0">
              <a:buNone/>
            </a:pPr>
            <a:r>
              <a:rPr lang="he-IL" dirty="0"/>
              <a:t>תדפיס על המסך את תוכנו של </a:t>
            </a:r>
            <a:r>
              <a:rPr lang="en-US" dirty="0" err="1"/>
              <a:t>file_name</a:t>
            </a:r>
            <a:r>
              <a:rPr lang="he-IL" dirty="0"/>
              <a:t>. </a:t>
            </a:r>
          </a:p>
          <a:p>
            <a:pPr marL="457200" lvl="1" indent="0">
              <a:buNone/>
            </a:pPr>
            <a:r>
              <a:rPr lang="en-US" dirty="0"/>
              <a:t>cat  file1  file2</a:t>
            </a:r>
            <a:r>
              <a:rPr lang="he-IL" dirty="0"/>
              <a:t> - </a:t>
            </a:r>
            <a:r>
              <a:rPr lang="he-IL" sz="2400" dirty="0"/>
              <a:t>תדפיס על המסך את שרשור של קבצים: </a:t>
            </a:r>
            <a:r>
              <a:rPr lang="en-US" sz="2400" dirty="0"/>
              <a:t>file1</a:t>
            </a:r>
            <a:r>
              <a:rPr lang="he-IL" sz="2400" dirty="0"/>
              <a:t> ואחר כך </a:t>
            </a:r>
            <a:r>
              <a:rPr lang="en-US" sz="2400" dirty="0"/>
              <a:t>file2</a:t>
            </a:r>
            <a:r>
              <a:rPr lang="he-IL" sz="2400" dirty="0"/>
              <a:t>.</a:t>
            </a:r>
            <a:endParaRPr lang="en-US" sz="2400" dirty="0"/>
          </a:p>
          <a:p>
            <a:pPr marL="457200" lvl="1" indent="0">
              <a:buNone/>
            </a:pPr>
            <a:r>
              <a:rPr lang="en-US" b="1" dirty="0"/>
              <a:t>cat &gt; </a:t>
            </a:r>
            <a:r>
              <a:rPr lang="en-US" b="1" dirty="0" err="1"/>
              <a:t>new_file</a:t>
            </a:r>
            <a:endParaRPr lang="en-US" b="1" dirty="0"/>
          </a:p>
          <a:p>
            <a:pPr marL="457200" lvl="1" indent="0">
              <a:buNone/>
            </a:pPr>
            <a:r>
              <a:rPr lang="he-IL" dirty="0"/>
              <a:t>יצירת קובץ טקסטואלי חדש. </a:t>
            </a:r>
          </a:p>
          <a:p>
            <a:r>
              <a:rPr lang="he-IL" dirty="0"/>
              <a:t>הסימון &lt; - מסמן </a:t>
            </a:r>
            <a:r>
              <a:rPr lang="he-IL" dirty="0"/>
              <a:t>פ</a:t>
            </a:r>
            <a:r>
              <a:rPr lang="he-IL" dirty="0" smtClean="0"/>
              <a:t>לט </a:t>
            </a:r>
            <a:r>
              <a:rPr lang="he-IL" dirty="0"/>
              <a:t>– לדוגמא:</a:t>
            </a:r>
          </a:p>
          <a:p>
            <a:pPr marL="457200" lvl="1" indent="0">
              <a:buNone/>
            </a:pPr>
            <a:r>
              <a:rPr lang="en-US" dirty="0"/>
              <a:t>ls </a:t>
            </a:r>
            <a:r>
              <a:rPr lang="en-US" dirty="0" smtClean="0"/>
              <a:t>-l </a:t>
            </a:r>
            <a:r>
              <a:rPr lang="en-US" dirty="0"/>
              <a:t>&gt; file.txt</a:t>
            </a:r>
          </a:p>
          <a:p>
            <a:pPr marL="457200" lvl="1" indent="0">
              <a:buNone/>
            </a:pPr>
            <a:r>
              <a:rPr lang="he-IL" dirty="0"/>
              <a:t>את הפלט של הפקודה נכניס כקלט לתוך קובץ טקסט</a:t>
            </a:r>
          </a:p>
          <a:p>
            <a:pPr marL="457200" lvl="1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051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wc</a:t>
            </a:r>
            <a:r>
              <a:rPr lang="en-US" b="1" dirty="0"/>
              <a:t>  </a:t>
            </a:r>
            <a:r>
              <a:rPr lang="en-US" b="1" dirty="0" err="1"/>
              <a:t>file_name</a:t>
            </a:r>
            <a:endParaRPr lang="en-US" b="1" dirty="0"/>
          </a:p>
          <a:p>
            <a:pPr marL="457200" lvl="1" indent="0">
              <a:buNone/>
            </a:pPr>
            <a:r>
              <a:rPr lang="he-IL" dirty="0"/>
              <a:t>ספירת שורות, מילים ואותיות בתוכן הקובץ.</a:t>
            </a:r>
            <a:endParaRPr lang="en-US" dirty="0"/>
          </a:p>
          <a:p>
            <a:pPr marL="0" indent="0" algn="l" rtl="0">
              <a:buNone/>
            </a:pPr>
            <a:r>
              <a:rPr lang="en-US" dirty="0"/>
              <a:t>Options:</a:t>
            </a:r>
          </a:p>
          <a:p>
            <a:pPr marL="0" indent="0" algn="l" rtl="0">
              <a:buNone/>
            </a:pPr>
            <a:r>
              <a:rPr lang="en-US" dirty="0" err="1"/>
              <a:t>wc</a:t>
            </a:r>
            <a:r>
              <a:rPr lang="en-US" dirty="0"/>
              <a:t>  -c  file // count letters</a:t>
            </a:r>
          </a:p>
          <a:p>
            <a:pPr marL="0" indent="0" algn="l" rtl="0">
              <a:buNone/>
            </a:pPr>
            <a:r>
              <a:rPr lang="en-US" dirty="0" err="1"/>
              <a:t>wc</a:t>
            </a:r>
            <a:r>
              <a:rPr lang="en-US" dirty="0"/>
              <a:t>  -l   file // count lines</a:t>
            </a:r>
          </a:p>
          <a:p>
            <a:pPr marL="0" indent="0" algn="l" rtl="0">
              <a:buNone/>
            </a:pPr>
            <a:r>
              <a:rPr lang="en-US" dirty="0" err="1"/>
              <a:t>wc</a:t>
            </a:r>
            <a:r>
              <a:rPr lang="en-US" dirty="0"/>
              <a:t> -w  file // count words</a:t>
            </a:r>
          </a:p>
          <a:p>
            <a:pPr marL="0" indent="0" algn="l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2986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cap="all" dirty="0">
                <a:cs typeface="+mn-cs"/>
              </a:rPr>
              <a:t>פקודות בסיסיות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b="1" dirty="0"/>
              <a:t>תרגיל – 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יש ליצור את </a:t>
            </a:r>
            <a:r>
              <a:rPr lang="he-IL" b="1" dirty="0" smtClean="0"/>
              <a:t>המערכת קבצים </a:t>
            </a:r>
            <a:r>
              <a:rPr lang="he-IL" b="1" dirty="0"/>
              <a:t>הבאה</a:t>
            </a:r>
          </a:p>
          <a:p>
            <a:pPr marL="514350" indent="-514350">
              <a:buFont typeface="+mj-lt"/>
              <a:buAutoNum type="arabicPeriod"/>
            </a:pPr>
            <a:r>
              <a:rPr lang="he-IL" b="1" dirty="0"/>
              <a:t>להכניס תוכן לקובץ </a:t>
            </a:r>
            <a:r>
              <a:rPr lang="en-US" b="1" dirty="0"/>
              <a:t>aaa.txt</a:t>
            </a:r>
            <a:endParaRPr lang="he-IL" b="1" dirty="0"/>
          </a:p>
          <a:p>
            <a:pPr marL="514350" indent="-514350">
              <a:buFont typeface="+mj-lt"/>
              <a:buAutoNum type="arabicPeriod"/>
            </a:pPr>
            <a:r>
              <a:rPr lang="he-IL" b="1" dirty="0" smtClean="0"/>
              <a:t>להעתיק </a:t>
            </a:r>
            <a:r>
              <a:rPr lang="he-IL" b="1" dirty="0" smtClean="0"/>
              <a:t>הקובץ </a:t>
            </a:r>
            <a:r>
              <a:rPr lang="en-US" b="1" dirty="0" smtClean="0"/>
              <a:t>aaa.txt</a:t>
            </a:r>
            <a:r>
              <a:rPr lang="he-IL" b="1" dirty="0" smtClean="0"/>
              <a:t> לתיקיית </a:t>
            </a:r>
            <a:r>
              <a:rPr lang="en-US" b="1" dirty="0" err="1"/>
              <a:t>my_dir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he-IL" b="1" dirty="0" smtClean="0"/>
              <a:t>לספור את כמות ה</a:t>
            </a:r>
            <a:r>
              <a:rPr lang="he-IL" b="1" dirty="0" smtClean="0"/>
              <a:t>שורות, </a:t>
            </a:r>
            <a:r>
              <a:rPr lang="he-IL" b="1" dirty="0"/>
              <a:t>אותיות </a:t>
            </a:r>
            <a:r>
              <a:rPr lang="he-IL" b="1" dirty="0" smtClean="0"/>
              <a:t>ומילים</a:t>
            </a:r>
          </a:p>
          <a:p>
            <a:pPr marL="0" indent="0">
              <a:buNone/>
            </a:pPr>
            <a:r>
              <a:rPr lang="he-IL" b="1" dirty="0" smtClean="0"/>
              <a:t> שיש </a:t>
            </a:r>
            <a:r>
              <a:rPr lang="he-IL" b="1" dirty="0"/>
              <a:t>בקובץ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endParaRPr lang="he-IL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554" y="2156279"/>
            <a:ext cx="3635449" cy="23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290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2E8B8-7134-40A7-8AC0-02F937B34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מעבדה 2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14CCE6F-0DCD-4797-9542-AD40C086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מערכות הפעלה</a:t>
            </a:r>
          </a:p>
        </p:txBody>
      </p:sp>
    </p:spTree>
    <p:extLst>
      <p:ext uri="{BB962C8B-B14F-4D97-AF65-F5344CB8AC3E}">
        <p14:creationId xmlns:p14="http://schemas.microsoft.com/office/powerpoint/2010/main" val="424323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917" y="0"/>
            <a:ext cx="10515600" cy="1325563"/>
          </a:xfrm>
        </p:spPr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r>
              <a:rPr lang="en-US" cap="all" dirty="0">
                <a:cs typeface="+mn-cs"/>
              </a:rPr>
              <a:t>SORT - 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96" y="1279087"/>
            <a:ext cx="11868807" cy="5405492"/>
          </a:xfrm>
        </p:spPr>
        <p:txBody>
          <a:bodyPr>
            <a:normAutofit/>
          </a:bodyPr>
          <a:lstStyle/>
          <a:p>
            <a:r>
              <a:rPr lang="en-US" b="1" dirty="0"/>
              <a:t>sort &lt;options&gt; filename</a:t>
            </a:r>
            <a:r>
              <a:rPr lang="he-IL" dirty="0"/>
              <a:t>- פקודת מיון. </a:t>
            </a:r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1974658"/>
            <a:ext cx="7632700" cy="423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0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DD2E8B8-7134-40A7-8AC0-02F937B34B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מעבדה 1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14CCE6F-0DCD-4797-9542-AD40C0867A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מערכות הפעלה</a:t>
            </a:r>
          </a:p>
        </p:txBody>
      </p:sp>
    </p:spTree>
    <p:extLst>
      <p:ext uri="{BB962C8B-B14F-4D97-AF65-F5344CB8AC3E}">
        <p14:creationId xmlns:p14="http://schemas.microsoft.com/office/powerpoint/2010/main" val="351450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A299D3-2C2C-463B-AC9D-9DA673E9B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</a:t>
            </a:r>
            <a:r>
              <a:rPr lang="en-US" cap="all" dirty="0">
                <a:cs typeface="+mn-cs"/>
              </a:rPr>
              <a:t>FIND - 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F75DF3-FB96-49F6-B804-1DFA86E4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965" y="1397000"/>
            <a:ext cx="11006959" cy="5179356"/>
          </a:xfrm>
        </p:spPr>
        <p:txBody>
          <a:bodyPr>
            <a:normAutofit/>
          </a:bodyPr>
          <a:lstStyle/>
          <a:p>
            <a:r>
              <a:rPr lang="en-US" b="1" dirty="0"/>
              <a:t>find &lt;local or sub directory&gt; &lt;criteria&gt; &lt;action to be taken&gt;</a:t>
            </a:r>
            <a:r>
              <a:rPr lang="he-IL" b="1" dirty="0"/>
              <a:t> – </a:t>
            </a:r>
            <a:r>
              <a:rPr lang="he-IL" dirty="0"/>
              <a:t>פקודה לחיפוש קובץ</a:t>
            </a:r>
            <a:r>
              <a:rPr lang="en-US" dirty="0"/>
              <a:t>/</a:t>
            </a:r>
            <a:r>
              <a:rPr lang="he-IL" dirty="0"/>
              <a:t>תיקייה במערכת.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1" dirty="0"/>
              <a:t>&lt;criteria&gt;</a:t>
            </a:r>
          </a:p>
          <a:p>
            <a:pPr marL="0" indent="0" algn="l">
              <a:buNone/>
            </a:pPr>
            <a:r>
              <a:rPr lang="en-US" dirty="0"/>
              <a:t>-</a:t>
            </a:r>
            <a:r>
              <a:rPr lang="en-US" b="1" dirty="0"/>
              <a:t>name</a:t>
            </a:r>
            <a:r>
              <a:rPr lang="en-US" dirty="0"/>
              <a:t> : </a:t>
            </a:r>
            <a:endParaRPr lang="he-IL" dirty="0"/>
          </a:p>
          <a:p>
            <a:pPr marL="0" indent="0" algn="l">
              <a:buNone/>
            </a:pPr>
            <a:r>
              <a:rPr lang="he-IL" dirty="0"/>
              <a:t>חיפוש עפ"י שם הקובץ </a:t>
            </a:r>
          </a:p>
          <a:p>
            <a:pPr marL="0" indent="0" algn="l">
              <a:buNone/>
            </a:pPr>
            <a:r>
              <a:rPr lang="en-US" dirty="0"/>
              <a:t>example : find / -name “</a:t>
            </a:r>
            <a:r>
              <a:rPr lang="en-US" dirty="0" err="1"/>
              <a:t>targil.c</a:t>
            </a:r>
            <a:r>
              <a:rPr lang="en-US" dirty="0"/>
              <a:t>”</a:t>
            </a:r>
            <a:endParaRPr lang="he-IL" dirty="0"/>
          </a:p>
          <a:p>
            <a:pPr marL="0" indent="0" algn="l">
              <a:buNone/>
            </a:pPr>
            <a:r>
              <a:rPr lang="en-US" dirty="0"/>
              <a:t>find / -name “*.txt”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e-IL" dirty="0"/>
              <a:t>*יש אפשרויות חיפוש רבות גם באמצעות סוג</a:t>
            </a:r>
            <a:r>
              <a:rPr lang="en-US" dirty="0"/>
              <a:t>/</a:t>
            </a:r>
            <a:r>
              <a:rPr lang="he-IL" dirty="0"/>
              <a:t>גודל </a:t>
            </a:r>
            <a:r>
              <a:rPr lang="he-IL" dirty="0" err="1"/>
              <a:t>וכו</a:t>
            </a:r>
            <a:r>
              <a:rPr lang="en-US" dirty="0"/>
              <a:t>‘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1251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6089D2-427F-4EC5-92C8-A4212359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 –</a:t>
            </a:r>
            <a:r>
              <a:rPr lang="en-US" cap="all" dirty="0">
                <a:cs typeface="+mn-cs"/>
              </a:rPr>
              <a:t>  grep 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4C9DE34-69CA-492A-B1DD-18B4AB231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</a:t>
            </a:r>
            <a:r>
              <a:rPr lang="en-US" b="1" dirty="0"/>
              <a:t>grep [options] &lt;pattern&gt; [file]</a:t>
            </a:r>
            <a:r>
              <a:rPr lang="he-IL" dirty="0"/>
              <a:t>חיפוש ביטוי בתוך קבצים.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				.</a:t>
            </a:r>
            <a:r>
              <a:rPr lang="he-IL" dirty="0"/>
              <a:t>מחפש מחרוזת או חלק ממחרוזת</a:t>
            </a:r>
            <a:endParaRPr lang="en-US" dirty="0"/>
          </a:p>
          <a:p>
            <a:pPr marL="0" indent="0" rtl="0">
              <a:buNone/>
            </a:pPr>
            <a:r>
              <a:rPr lang="en-US" dirty="0"/>
              <a:t> -  options </a:t>
            </a:r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  <a:p>
            <a:pPr marL="0" indent="0" rtl="0">
              <a:buNone/>
            </a:pPr>
            <a:r>
              <a:rPr lang="he-IL" dirty="0"/>
              <a:t>הביטוי אותו נחפש</a:t>
            </a:r>
            <a:r>
              <a:rPr lang="en-US" dirty="0"/>
              <a:t> - pattern</a:t>
            </a:r>
          </a:p>
          <a:p>
            <a:pPr marL="0" indent="0" rtl="0">
              <a:buNone/>
            </a:pP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2889250"/>
            <a:ext cx="4814887" cy="240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14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 –</a:t>
            </a:r>
            <a:r>
              <a:rPr lang="en-US" cap="all" dirty="0">
                <a:cs typeface="+mn-cs"/>
              </a:rPr>
              <a:t>  grep </a:t>
            </a:r>
            <a:endParaRPr lang="he-IL" dirty="0"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2762" y="1690688"/>
            <a:ext cx="6243638" cy="2246312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237" y="3937000"/>
            <a:ext cx="6799263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262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37D0E2-D6AB-4CE6-AB21-673EDB99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 –</a:t>
            </a:r>
            <a:r>
              <a:rPr lang="en-US" cap="all" dirty="0">
                <a:cs typeface="+mn-cs"/>
              </a:rPr>
              <a:t>  grep </a:t>
            </a:r>
            <a:endParaRPr lang="he-IL" dirty="0"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CE809646-4BA0-46C6-92AA-780301803C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74" t="9418" r="3190" b="11050"/>
          <a:stretch/>
        </p:blipFill>
        <p:spPr>
          <a:xfrm>
            <a:off x="381000" y="1600200"/>
            <a:ext cx="111887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51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920304-DE79-4FAB-9EFB-85644E16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קלט/פלט סטנדרטי וניתובו  </a:t>
            </a:r>
            <a:r>
              <a:rPr lang="en-US" dirty="0">
                <a:cs typeface="+mn-cs"/>
              </a:rPr>
              <a:t>(redirection)</a:t>
            </a:r>
            <a:endParaRPr lang="he-IL" dirty="0"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6102702B-E1B3-444D-B533-80D79D151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84" b="35531"/>
          <a:stretch/>
        </p:blipFill>
        <p:spPr>
          <a:xfrm>
            <a:off x="838200" y="2117342"/>
            <a:ext cx="10123651" cy="253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8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31948A-8A87-4BA8-A765-725561DD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צינורות </a:t>
            </a:r>
            <a:r>
              <a:rPr lang="en-US" dirty="0">
                <a:cs typeface="+mn-cs"/>
              </a:rPr>
              <a:t>Pipes</a:t>
            </a:r>
            <a:endParaRPr lang="he-IL" dirty="0">
              <a:cs typeface="+mn-cs"/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1E190DBD-D9FB-471B-B699-705703D15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1320800"/>
            <a:ext cx="10658889" cy="5181600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050" y="2312987"/>
            <a:ext cx="5448300" cy="115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93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631948A-8A87-4BA8-A765-725561DD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צינורות </a:t>
            </a:r>
            <a:r>
              <a:rPr lang="en-US" dirty="0">
                <a:cs typeface="+mn-cs"/>
              </a:rPr>
              <a:t>Pipes</a:t>
            </a:r>
            <a:endParaRPr lang="he-IL" dirty="0">
              <a:cs typeface="+mn-cs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AC8C309D-FB87-44AE-A95E-3FD256EC9E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99"/>
          <a:stretch/>
        </p:blipFill>
        <p:spPr>
          <a:xfrm>
            <a:off x="663575" y="1690688"/>
            <a:ext cx="10864850" cy="316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632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תיקיות חשובות במערכת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/dev</a:t>
            </a:r>
            <a:r>
              <a:rPr lang="he-IL" dirty="0"/>
              <a:t> – תיקייה שמרכזת בתוכה את כל רכיבי המערכת, ברמה הפיזית וגם ברמת התוכנה כגון קבצים שאחראים על מדפסת עכבר </a:t>
            </a:r>
            <a:r>
              <a:rPr lang="he-IL" dirty="0" err="1"/>
              <a:t>וכו</a:t>
            </a:r>
            <a:r>
              <a:rPr lang="en-US" dirty="0"/>
              <a:t>'</a:t>
            </a:r>
            <a:r>
              <a:rPr lang="he-IL" dirty="0"/>
              <a:t>.</a:t>
            </a:r>
            <a:endParaRPr lang="en-US" dirty="0"/>
          </a:p>
          <a:p>
            <a:r>
              <a:rPr lang="en-US" dirty="0"/>
              <a:t>/proc</a:t>
            </a:r>
            <a:r>
              <a:rPr lang="he-IL" dirty="0"/>
              <a:t> – תיקייה זו מכילה את המידע על כל התהליכים שרצים בליבת המערכת. כל תת תיקייה המופיעה בה – תהליך.</a:t>
            </a:r>
          </a:p>
        </p:txBody>
      </p:sp>
    </p:spTree>
    <p:extLst>
      <p:ext uri="{BB962C8B-B14F-4D97-AF65-F5344CB8AC3E}">
        <p14:creationId xmlns:p14="http://schemas.microsoft.com/office/powerpoint/2010/main" val="3794706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4EA80-E303-453F-A82E-AA006166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מטלה – מעבדה מספר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35EF2C-211F-4AB4-8625-A677E044C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13490"/>
            <a:ext cx="10731062" cy="50659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2000" dirty="0"/>
              <a:t>1. פתחו ספריות חדשות וקבצים טקסטואליים לפי עץ ספריות. (כל קובץ חייב להכיל לפחות 3 שורות).</a:t>
            </a:r>
            <a:endParaRPr lang="en-US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endParaRPr lang="he-IL" sz="2000" dirty="0"/>
          </a:p>
          <a:p>
            <a:pPr marL="0" indent="0">
              <a:buNone/>
            </a:pPr>
            <a:r>
              <a:rPr lang="he-IL" sz="2000" dirty="0"/>
              <a:t>2.יש לשנות שם ספריה </a:t>
            </a:r>
            <a:r>
              <a:rPr lang="en-US" sz="2000" dirty="0"/>
              <a:t>&lt;temp&gt;</a:t>
            </a:r>
            <a:r>
              <a:rPr lang="he-IL" sz="2000" dirty="0"/>
              <a:t> ל-</a:t>
            </a:r>
            <a:r>
              <a:rPr lang="en-US" sz="2000" dirty="0"/>
              <a:t>DD</a:t>
            </a:r>
            <a:r>
              <a:rPr lang="he-IL" sz="2000" dirty="0"/>
              <a:t>.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3. כמה </a:t>
            </a:r>
            <a:r>
              <a:rPr lang="he-IL" sz="2000" dirty="0" smtClean="0"/>
              <a:t>שורות, </a:t>
            </a:r>
            <a:r>
              <a:rPr lang="he-IL" sz="2000" dirty="0"/>
              <a:t>מילים ואותיות מכיל קובץ </a:t>
            </a:r>
            <a:r>
              <a:rPr lang="en-US" sz="2000" dirty="0"/>
              <a:t>aaa.txt</a:t>
            </a:r>
            <a:r>
              <a:rPr lang="he-IL" sz="2000" dirty="0"/>
              <a:t>?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he-IL" sz="2000" dirty="0"/>
              <a:t>4. מחקו ספריה </a:t>
            </a:r>
            <a:r>
              <a:rPr lang="en-US" sz="2000" dirty="0"/>
              <a:t>USR</a:t>
            </a:r>
            <a:r>
              <a:rPr lang="he-IL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43" y="1935162"/>
            <a:ext cx="6345908" cy="414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690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1"/>
          <p:cNvSpPr/>
          <p:nvPr/>
        </p:nvSpPr>
        <p:spPr>
          <a:xfrm>
            <a:off x="2184400" y="767834"/>
            <a:ext cx="9144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4400" dirty="0"/>
              <a:t>מטלה – מעבדה מספר 2</a:t>
            </a: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DD299B2B-12BA-42FE-91BE-14664A390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264" y="1792014"/>
            <a:ext cx="10571871" cy="226651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he-IL" sz="2000" dirty="0"/>
              <a:t>כתבו פקודה השומרת בקובץ </a:t>
            </a:r>
            <a:r>
              <a:rPr lang="en-US" sz="2000" dirty="0"/>
              <a:t>FF.txt</a:t>
            </a:r>
            <a:r>
              <a:rPr lang="he-IL" sz="2000" dirty="0"/>
              <a:t> את רשימה כל הקבצים </a:t>
            </a:r>
            <a:r>
              <a:rPr lang="he-IL" sz="2000" dirty="0" smtClean="0"/>
              <a:t>טקסטואליים שנמצאים בתיקיה הנוכחית.</a:t>
            </a:r>
            <a:endParaRPr lang="he-IL" sz="2000" dirty="0"/>
          </a:p>
          <a:p>
            <a:pPr marL="457200" indent="-457200">
              <a:buAutoNum type="arabicPeriod"/>
            </a:pPr>
            <a:r>
              <a:rPr lang="he-IL" sz="2000" dirty="0"/>
              <a:t>כתבו פקודה המדפיסה על המסך כל שורות של כל קבצים טקסטואליים המכילים מילה </a:t>
            </a:r>
            <a:r>
              <a:rPr lang="en-US" sz="2000" dirty="0"/>
              <a:t>hello</a:t>
            </a:r>
            <a:r>
              <a:rPr lang="he-IL" sz="2000" dirty="0"/>
              <a:t> מספריה נוכחית.</a:t>
            </a:r>
          </a:p>
          <a:p>
            <a:pPr marL="457200" indent="-457200">
              <a:buAutoNum type="arabicPeriod"/>
            </a:pPr>
            <a:r>
              <a:rPr lang="he-IL" sz="2000" dirty="0" smtClean="0"/>
              <a:t>בנו </a:t>
            </a:r>
            <a:r>
              <a:rPr lang="he-IL" sz="2000" dirty="0"/>
              <a:t>קובץ טקסטואלי כלשהו, כתבו פקודה המדפיסה על המסך כל שורות של קובץ המתחילות באות </a:t>
            </a:r>
            <a:r>
              <a:rPr lang="en-US" sz="2000" dirty="0"/>
              <a:t>b</a:t>
            </a:r>
            <a:r>
              <a:rPr lang="he-IL" sz="2000" dirty="0"/>
              <a:t>.</a:t>
            </a:r>
          </a:p>
          <a:p>
            <a:pPr marL="457200" indent="-457200">
              <a:buAutoNum type="arabicPeriod"/>
            </a:pPr>
            <a:r>
              <a:rPr lang="he-IL" sz="2000" dirty="0"/>
              <a:t>כתבו פקודה השומרת בקובץ </a:t>
            </a:r>
            <a:r>
              <a:rPr lang="en-US" sz="2000" dirty="0"/>
              <a:t>codes.txt</a:t>
            </a:r>
            <a:r>
              <a:rPr lang="he-IL" sz="2000" dirty="0"/>
              <a:t> את רשימת כל הקבצים שמסתיימים ב "</a:t>
            </a:r>
            <a:r>
              <a:rPr lang="en-US" sz="2000" dirty="0"/>
              <a:t>c</a:t>
            </a:r>
            <a:r>
              <a:rPr lang="he-IL" sz="2000" dirty="0"/>
              <a:t>" וסופרת כמות קבצים זו.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2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cs typeface="+mn-cs"/>
              </a:rPr>
              <a:t>מהי מערכת הפעלה ?</a:t>
            </a: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7662" y="1690688"/>
            <a:ext cx="5430838" cy="2273300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731" y="1690688"/>
            <a:ext cx="16764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08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פקודות בסיסיות 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300"/>
            <a:ext cx="10515600" cy="46656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/>
              <a:t> </a:t>
            </a:r>
            <a:r>
              <a:rPr lang="en-US" b="1" dirty="0" err="1"/>
              <a:t>pwd</a:t>
            </a:r>
            <a:r>
              <a:rPr lang="he-IL" dirty="0"/>
              <a:t>-</a:t>
            </a:r>
            <a:r>
              <a:rPr lang="he-IL" b="1" dirty="0"/>
              <a:t> </a:t>
            </a:r>
            <a:r>
              <a:rPr lang="he-IL" dirty="0"/>
              <a:t>פקודה מדפיסה על המסך שם מלא של תיקיה נוכחית למשתמש.</a:t>
            </a:r>
          </a:p>
          <a:p>
            <a:r>
              <a:rPr lang="en-US" b="1" dirty="0"/>
              <a:t>ls</a:t>
            </a:r>
            <a:r>
              <a:rPr lang="he-IL" dirty="0"/>
              <a:t> – הצגת כל הקבצים והתיקיות הקיימות בספריה נוכחית.</a:t>
            </a:r>
          </a:p>
          <a:p>
            <a:pPr marL="0" indent="0">
              <a:buNone/>
            </a:pPr>
            <a:r>
              <a:rPr lang="he-IL" dirty="0"/>
              <a:t>   </a:t>
            </a:r>
            <a:r>
              <a:rPr lang="en-US" dirty="0"/>
              <a:t>ls </a:t>
            </a:r>
            <a:r>
              <a:rPr lang="en-US" dirty="0" smtClean="0"/>
              <a:t>-l</a:t>
            </a:r>
            <a:r>
              <a:rPr lang="he-IL" dirty="0" smtClean="0"/>
              <a:t> </a:t>
            </a:r>
            <a:r>
              <a:rPr lang="he-IL" dirty="0"/>
              <a:t>– הצגת הרשאות, גודל, תאריך יצירה </a:t>
            </a:r>
            <a:r>
              <a:rPr lang="he-IL" dirty="0" err="1"/>
              <a:t>וכו</a:t>
            </a:r>
            <a:r>
              <a:rPr lang="en-US" dirty="0"/>
              <a:t>'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   </a:t>
            </a:r>
            <a:r>
              <a:rPr lang="en-US" dirty="0"/>
              <a:t>ls </a:t>
            </a:r>
            <a:r>
              <a:rPr lang="en-US" dirty="0" smtClean="0"/>
              <a:t>-LR</a:t>
            </a:r>
            <a:r>
              <a:rPr lang="he-IL" dirty="0" smtClean="0"/>
              <a:t> </a:t>
            </a:r>
            <a:r>
              <a:rPr lang="he-IL" dirty="0"/>
              <a:t>– הצגת תיקיות ותתי תיקיות.</a:t>
            </a:r>
          </a:p>
          <a:p>
            <a:endParaRPr lang="en-US" dirty="0"/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00" y="4519612"/>
            <a:ext cx="7639050" cy="14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6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7EF8B4-3D7C-4945-9380-7322B8D7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הרשאות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2BBCDBC-1A75-4470-BF7E-2585D10C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172" y="1500844"/>
            <a:ext cx="11353800" cy="5357156"/>
          </a:xfrm>
        </p:spPr>
        <p:txBody>
          <a:bodyPr>
            <a:normAutofit lnSpcReduction="10000"/>
          </a:bodyPr>
          <a:lstStyle/>
          <a:p>
            <a:pPr lvl="0"/>
            <a:r>
              <a:rPr lang="he-IL" dirty="0"/>
              <a:t>לכל קובץ יש הרשאה לשלושה סוגים של משתמשים :</a:t>
            </a:r>
            <a:endParaRPr lang="en-US" sz="3600" dirty="0"/>
          </a:p>
          <a:p>
            <a:pPr lvl="1"/>
            <a:r>
              <a:rPr lang="en-US" dirty="0"/>
              <a:t>u – user	</a:t>
            </a:r>
            <a:endParaRPr lang="en-US" sz="3200" dirty="0"/>
          </a:p>
          <a:p>
            <a:pPr lvl="1"/>
            <a:r>
              <a:rPr lang="en-US" dirty="0"/>
              <a:t>g – group</a:t>
            </a:r>
            <a:endParaRPr lang="en-US" sz="3200" dirty="0"/>
          </a:p>
          <a:p>
            <a:pPr lvl="1"/>
            <a:r>
              <a:rPr lang="en-US" dirty="0"/>
              <a:t>o – others</a:t>
            </a:r>
            <a:endParaRPr lang="en-US" sz="3200" dirty="0"/>
          </a:p>
          <a:p>
            <a:pPr lvl="0"/>
            <a:r>
              <a:rPr lang="he-IL" dirty="0"/>
              <a:t>לכל קבוצה יש שלוש הרשאות : </a:t>
            </a:r>
            <a:endParaRPr lang="en-US" sz="3600" dirty="0"/>
          </a:p>
          <a:p>
            <a:pPr lvl="1"/>
            <a:r>
              <a:rPr lang="en-US" dirty="0"/>
              <a:t>r </a:t>
            </a:r>
            <a:r>
              <a:rPr lang="he-IL" dirty="0"/>
              <a:t>– קריאה</a:t>
            </a:r>
            <a:endParaRPr lang="en-US" sz="3200" dirty="0"/>
          </a:p>
          <a:p>
            <a:pPr lvl="1"/>
            <a:r>
              <a:rPr lang="en-US" dirty="0"/>
              <a:t>w </a:t>
            </a:r>
            <a:r>
              <a:rPr lang="he-IL" dirty="0"/>
              <a:t>– כתיבה</a:t>
            </a:r>
            <a:endParaRPr lang="en-US" sz="3200" dirty="0"/>
          </a:p>
          <a:p>
            <a:pPr lvl="1"/>
            <a:r>
              <a:rPr lang="en-US" dirty="0"/>
              <a:t>x </a:t>
            </a:r>
            <a:r>
              <a:rPr lang="he-IL" dirty="0"/>
              <a:t>– הרצה</a:t>
            </a:r>
            <a:endParaRPr lang="en-US" sz="3200" dirty="0"/>
          </a:p>
          <a:p>
            <a:pPr lvl="0"/>
            <a:r>
              <a:rPr lang="he-IL" dirty="0"/>
              <a:t>הם יוצגו לפני הקובץ ברצף של 10 תווים, כאשר התו הראשון מסמל את סוג הקובץ:</a:t>
            </a:r>
            <a:endParaRPr lang="en-US" sz="3600" dirty="0"/>
          </a:p>
          <a:p>
            <a:pPr lvl="1"/>
            <a:r>
              <a:rPr lang="en-US" dirty="0"/>
              <a:t>l </a:t>
            </a:r>
            <a:r>
              <a:rPr lang="he-IL" dirty="0"/>
              <a:t>  לינק.</a:t>
            </a:r>
            <a:endParaRPr lang="en-US" sz="3200" dirty="0"/>
          </a:p>
          <a:p>
            <a:pPr lvl="1"/>
            <a:r>
              <a:rPr lang="en-US" dirty="0"/>
              <a:t>d </a:t>
            </a:r>
            <a:r>
              <a:rPr lang="he-IL" dirty="0"/>
              <a:t> תיקייה.</a:t>
            </a:r>
            <a:endParaRPr lang="en-US" sz="3200" dirty="0"/>
          </a:p>
          <a:p>
            <a:pPr lvl="1"/>
            <a:r>
              <a:rPr lang="he-IL" dirty="0"/>
              <a:t>'-' כל קובץ.</a:t>
            </a:r>
            <a:endParaRPr lang="en-US" sz="3200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5078412"/>
            <a:ext cx="7639050" cy="148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4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שינוי הרשאות – פקודה </a:t>
            </a:r>
            <a:r>
              <a:rPr lang="en-US" cap="all" dirty="0">
                <a:cs typeface="+mn-cs"/>
              </a:rPr>
              <a:t>CHMOD</a:t>
            </a:r>
            <a:endParaRPr lang="he-IL" dirty="0">
              <a:cs typeface="+mn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4251A5E-656A-447A-BE2E-FF242EC17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32" y="1690688"/>
            <a:ext cx="10814267" cy="49260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err="1"/>
              <a:t>chmod</a:t>
            </a:r>
            <a:r>
              <a:rPr lang="en-US" sz="3600" b="1" dirty="0"/>
              <a:t>  &lt;</a:t>
            </a:r>
            <a:r>
              <a:rPr lang="en-US" sz="3600" b="1" dirty="0" err="1"/>
              <a:t>symbolic_mod_list</a:t>
            </a:r>
            <a:r>
              <a:rPr lang="en-US" sz="3600" b="1" dirty="0"/>
              <a:t>&gt;  filename</a:t>
            </a:r>
            <a:r>
              <a:rPr lang="he-IL" sz="3600" b="1" dirty="0"/>
              <a:t> </a:t>
            </a:r>
          </a:p>
          <a:p>
            <a:pPr marL="0" indent="0">
              <a:buNone/>
            </a:pPr>
            <a:r>
              <a:rPr lang="he-IL" dirty="0"/>
              <a:t>תקבל 2 פרמטרים:</a:t>
            </a:r>
            <a:r>
              <a:rPr lang="en-US" dirty="0"/>
              <a:t> 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1) סוג הרשאה (בצורת תווים</a:t>
            </a:r>
            <a:r>
              <a:rPr lang="en-US" dirty="0"/>
              <a:t>/</a:t>
            </a:r>
            <a:r>
              <a:rPr lang="he-IL" dirty="0"/>
              <a:t>מספרים)</a:t>
            </a:r>
          </a:p>
          <a:p>
            <a:pPr marL="0" indent="0">
              <a:buNone/>
            </a:pPr>
            <a:r>
              <a:rPr lang="he-IL" dirty="0"/>
              <a:t>2) שם קובץ</a:t>
            </a:r>
          </a:p>
          <a:p>
            <a:pPr marL="0" indent="0">
              <a:buNone/>
            </a:pPr>
            <a:endParaRPr lang="he-IL" sz="3600" b="1" dirty="0"/>
          </a:p>
          <a:p>
            <a:pPr marL="0" indent="0">
              <a:buNone/>
            </a:pPr>
            <a:r>
              <a:rPr lang="he-IL" sz="3600" b="1" dirty="0"/>
              <a:t>*</a:t>
            </a:r>
            <a:r>
              <a:rPr lang="he-IL" sz="2400" b="1" i="1" dirty="0"/>
              <a:t>נדבר על 2 שיטות מתן הרשאות – שיטת התווים ושיטת המספרים.</a:t>
            </a:r>
            <a:endParaRPr lang="en-US" sz="2400" b="1" i="1" dirty="0"/>
          </a:p>
          <a:p>
            <a:pPr marL="0" indent="0" algn="l">
              <a:buNone/>
            </a:pPr>
            <a:endParaRPr lang="en-US" dirty="0"/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5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שינוי הרשאות – שיטת המספרים</a:t>
            </a:r>
            <a:endParaRPr lang="he-IL" dirty="0"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813" y="1419960"/>
            <a:ext cx="8470900" cy="511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82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שינוי הרשאות – שיטת התווים</a:t>
            </a:r>
            <a:endParaRPr lang="he-IL" dirty="0">
              <a:cs typeface="+mn-cs"/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3100" y="1690688"/>
            <a:ext cx="8813800" cy="44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59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18B383-E41B-4B8D-8909-2A434676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cap="all" dirty="0">
                <a:cs typeface="+mn-cs"/>
              </a:rPr>
              <a:t>שינוי הרשאות </a:t>
            </a:r>
            <a:endParaRPr lang="he-IL" dirty="0">
              <a:cs typeface="+mn-cs"/>
            </a:endParaRPr>
          </a:p>
        </p:txBody>
      </p:sp>
      <p:sp>
        <p:nvSpPr>
          <p:cNvPr id="5" name="מציין מיקום תוכן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תרגיל 1– נתונה ההרשאה הבאה : </a:t>
            </a:r>
            <a:r>
              <a:rPr lang="en-US" dirty="0"/>
              <a:t>r-x </a:t>
            </a:r>
            <a:r>
              <a:rPr lang="en-US" dirty="0" err="1"/>
              <a:t>r-x</a:t>
            </a:r>
            <a:r>
              <a:rPr lang="en-US" dirty="0"/>
              <a:t> -w-   file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יש לשנות אותה בהתאם לפקודות הבאות: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</a:t>
            </a:r>
            <a:r>
              <a:rPr lang="en-US" dirty="0" err="1"/>
              <a:t>ug</a:t>
            </a:r>
            <a:r>
              <a:rPr lang="en-US" dirty="0"/>
              <a:t>-r file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</a:t>
            </a:r>
            <a:r>
              <a:rPr lang="en-US" dirty="0"/>
              <a:t>651 file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</a:t>
            </a:r>
            <a:r>
              <a:rPr lang="en-US" dirty="0"/>
              <a:t>u=r file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 err="1"/>
              <a:t>c</a:t>
            </a:r>
            <a:r>
              <a:rPr lang="en-US" dirty="0" err="1" smtClean="0"/>
              <a:t>hmod</a:t>
            </a:r>
            <a:r>
              <a:rPr lang="en-US" dirty="0" smtClean="0"/>
              <a:t> </a:t>
            </a:r>
            <a:r>
              <a:rPr lang="en-US" dirty="0" err="1"/>
              <a:t>u+x,g-r</a:t>
            </a:r>
            <a:r>
              <a:rPr lang="en-US" dirty="0"/>
              <a:t> file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99686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1059</Words>
  <Application>Microsoft Office PowerPoint</Application>
  <PresentationFormat>Widescreen</PresentationFormat>
  <Paragraphs>153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ערכת נושא Office</vt:lpstr>
      <vt:lpstr>מעבדה 1+ מעבדה 2</vt:lpstr>
      <vt:lpstr>מעבדה 1</vt:lpstr>
      <vt:lpstr>מהי מערכת הפעלה ?</vt:lpstr>
      <vt:lpstr>פקודות בסיסיות </vt:lpstr>
      <vt:lpstr>הרשאות</vt:lpstr>
      <vt:lpstr>שינוי הרשאות – פקודה CHMOD</vt:lpstr>
      <vt:lpstr>שינוי הרשאות – שיטת המספרים</vt:lpstr>
      <vt:lpstr>שינוי הרשאות – שיטת התווים</vt:lpstr>
      <vt:lpstr>שינוי הרשאות </vt:lpstr>
      <vt:lpstr>שינוי הרשאות </vt:lpstr>
      <vt:lpstr>פקודות בסיסיות</vt:lpstr>
      <vt:lpstr>פקודות בסיסיות</vt:lpstr>
      <vt:lpstr>פקודות בסיסיות</vt:lpstr>
      <vt:lpstr>פקודות בסיסיות</vt:lpstr>
      <vt:lpstr>פקודות בסיסיות</vt:lpstr>
      <vt:lpstr>פקודות בסיסיות</vt:lpstr>
      <vt:lpstr>פקודות בסיסיות</vt:lpstr>
      <vt:lpstr>מעבדה 2</vt:lpstr>
      <vt:lpstr>פקודות בסיסיותSORT - </vt:lpstr>
      <vt:lpstr>פקודות בסיסיותFIND - </vt:lpstr>
      <vt:lpstr>פקודות בסיסיות –  grep </vt:lpstr>
      <vt:lpstr>פקודות בסיסיות –  grep </vt:lpstr>
      <vt:lpstr>פקודות בסיסיות –  grep </vt:lpstr>
      <vt:lpstr>קלט/פלט סטנדרטי וניתובו  (redirection)</vt:lpstr>
      <vt:lpstr>צינורות Pipes</vt:lpstr>
      <vt:lpstr>צינורות Pipes</vt:lpstr>
      <vt:lpstr>תיקיות חשובות במערכת</vt:lpstr>
      <vt:lpstr>מטלה – מעבדה מספר 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מעבדה 1</dc:title>
  <dc:creator>noa sabati</dc:creator>
  <cp:lastModifiedBy>Genady Kogan</cp:lastModifiedBy>
  <cp:revision>50</cp:revision>
  <dcterms:created xsi:type="dcterms:W3CDTF">2020-03-19T16:27:07Z</dcterms:created>
  <dcterms:modified xsi:type="dcterms:W3CDTF">2023-03-02T13:34:00Z</dcterms:modified>
</cp:coreProperties>
</file>