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77" r:id="rId6"/>
    <p:sldId id="302" r:id="rId7"/>
    <p:sldId id="303" r:id="rId8"/>
    <p:sldId id="297" r:id="rId9"/>
    <p:sldId id="278" r:id="rId10"/>
    <p:sldId id="258" r:id="rId11"/>
    <p:sldId id="301" r:id="rId12"/>
    <p:sldId id="279" r:id="rId13"/>
    <p:sldId id="275" r:id="rId14"/>
    <p:sldId id="292" r:id="rId15"/>
    <p:sldId id="293" r:id="rId1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ED7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1" autoAdjust="0"/>
    <p:restoredTop sz="94660"/>
  </p:normalViewPr>
  <p:slideViewPr>
    <p:cSldViewPr>
      <p:cViewPr>
        <p:scale>
          <a:sx n="100" d="100"/>
          <a:sy n="100" d="100"/>
        </p:scale>
        <p:origin x="852" y="-11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2405E-1B4C-4872-8077-1B5374A80013}" type="datetimeFigureOut">
              <a:rPr lang="es-MX" smtClean="0"/>
              <a:pPr/>
              <a:t>25/09/2019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EA9C3-2214-4D9C-9BD5-B5A28F387EA2}" type="slidenum">
              <a:rPr lang="es-MX" smtClean="0"/>
              <a:pPr/>
              <a:t>‹Nº›</a:t>
            </a:fld>
            <a:endParaRPr lang="es-MX" dirty="0"/>
          </a:p>
        </p:txBody>
      </p:sp>
    </p:spTree>
    <p:extLst>
      <p:ext uri="{BB962C8B-B14F-4D97-AF65-F5344CB8AC3E}">
        <p14:creationId xmlns:p14="http://schemas.microsoft.com/office/powerpoint/2010/main" val="183570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0BBD71C-1EFB-4892-8EE0-ABCD908AF794}" type="datetime1">
              <a:rPr lang="es-MX" smtClean="0"/>
              <a:pPr/>
              <a:t>25/09/2019</a:t>
            </a:fld>
            <a:endParaRPr lang="es-MX" dirty="0"/>
          </a:p>
        </p:txBody>
      </p:sp>
      <p:sp>
        <p:nvSpPr>
          <p:cNvPr id="5" name="4 Marcador de pie de página"/>
          <p:cNvSpPr>
            <a:spLocks noGrp="1"/>
          </p:cNvSpPr>
          <p:nvPr>
            <p:ph type="ftr" sz="quarter" idx="11"/>
          </p:nvPr>
        </p:nvSpPr>
        <p:spPr/>
        <p:txBody>
          <a:bodyPr/>
          <a:lstStyle/>
          <a:p>
            <a:r>
              <a:rPr lang="es-MX" dirty="0" smtClean="0"/>
              <a:t>ER-FO-MJ-GR-02 Rev. 0</a:t>
            </a:r>
            <a:endParaRPr lang="es-MX" dirty="0"/>
          </a:p>
        </p:txBody>
      </p:sp>
      <p:sp>
        <p:nvSpPr>
          <p:cNvPr id="6" name="5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1509EE5-F3EA-4091-888E-5C75041DC865}" type="datetime1">
              <a:rPr lang="es-MX" smtClean="0"/>
              <a:pPr/>
              <a:t>25/09/2019</a:t>
            </a:fld>
            <a:endParaRPr lang="es-MX" dirty="0"/>
          </a:p>
        </p:txBody>
      </p:sp>
      <p:sp>
        <p:nvSpPr>
          <p:cNvPr id="5" name="4 Marcador de pie de página"/>
          <p:cNvSpPr>
            <a:spLocks noGrp="1"/>
          </p:cNvSpPr>
          <p:nvPr>
            <p:ph type="ftr" sz="quarter" idx="11"/>
          </p:nvPr>
        </p:nvSpPr>
        <p:spPr/>
        <p:txBody>
          <a:bodyPr/>
          <a:lstStyle/>
          <a:p>
            <a:r>
              <a:rPr lang="es-MX" dirty="0" smtClean="0"/>
              <a:t>ER-FO-MJ-GR-02 Rev. 0</a:t>
            </a:r>
            <a:endParaRPr lang="es-MX" dirty="0"/>
          </a:p>
        </p:txBody>
      </p:sp>
      <p:sp>
        <p:nvSpPr>
          <p:cNvPr id="6" name="5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74D4066-FBF3-455B-A500-990131AB35C8}" type="datetime1">
              <a:rPr lang="es-MX" smtClean="0"/>
              <a:pPr/>
              <a:t>25/09/2019</a:t>
            </a:fld>
            <a:endParaRPr lang="es-MX" dirty="0"/>
          </a:p>
        </p:txBody>
      </p:sp>
      <p:sp>
        <p:nvSpPr>
          <p:cNvPr id="5" name="4 Marcador de pie de página"/>
          <p:cNvSpPr>
            <a:spLocks noGrp="1"/>
          </p:cNvSpPr>
          <p:nvPr>
            <p:ph type="ftr" sz="quarter" idx="11"/>
          </p:nvPr>
        </p:nvSpPr>
        <p:spPr/>
        <p:txBody>
          <a:bodyPr/>
          <a:lstStyle/>
          <a:p>
            <a:r>
              <a:rPr lang="es-MX" dirty="0" smtClean="0"/>
              <a:t>ER-FO-MJ-GR-02 Rev. 0</a:t>
            </a:r>
            <a:endParaRPr lang="es-MX" dirty="0"/>
          </a:p>
        </p:txBody>
      </p:sp>
      <p:sp>
        <p:nvSpPr>
          <p:cNvPr id="6" name="5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4F6784F-1DCB-44F9-A623-075DAD8007E0}" type="datetime1">
              <a:rPr lang="es-MX" smtClean="0"/>
              <a:pPr/>
              <a:t>25/09/2019</a:t>
            </a:fld>
            <a:endParaRPr lang="es-MX" dirty="0"/>
          </a:p>
        </p:txBody>
      </p:sp>
      <p:sp>
        <p:nvSpPr>
          <p:cNvPr id="5" name="4 Marcador de pie de página"/>
          <p:cNvSpPr>
            <a:spLocks noGrp="1"/>
          </p:cNvSpPr>
          <p:nvPr>
            <p:ph type="ftr" sz="quarter" idx="11"/>
          </p:nvPr>
        </p:nvSpPr>
        <p:spPr/>
        <p:txBody>
          <a:bodyPr/>
          <a:lstStyle/>
          <a:p>
            <a:r>
              <a:rPr lang="es-MX" dirty="0" smtClean="0"/>
              <a:t>ER-FO-MJ-GR-02 Rev. 0</a:t>
            </a:r>
            <a:endParaRPr lang="es-MX" dirty="0"/>
          </a:p>
        </p:txBody>
      </p:sp>
      <p:sp>
        <p:nvSpPr>
          <p:cNvPr id="6" name="5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49B52D7-4A14-4490-A115-ADE861ECCAFB}" type="datetime1">
              <a:rPr lang="es-MX" smtClean="0"/>
              <a:pPr/>
              <a:t>25/09/2019</a:t>
            </a:fld>
            <a:endParaRPr lang="es-MX" dirty="0"/>
          </a:p>
        </p:txBody>
      </p:sp>
      <p:sp>
        <p:nvSpPr>
          <p:cNvPr id="5" name="4 Marcador de pie de página"/>
          <p:cNvSpPr>
            <a:spLocks noGrp="1"/>
          </p:cNvSpPr>
          <p:nvPr>
            <p:ph type="ftr" sz="quarter" idx="11"/>
          </p:nvPr>
        </p:nvSpPr>
        <p:spPr/>
        <p:txBody>
          <a:bodyPr/>
          <a:lstStyle/>
          <a:p>
            <a:r>
              <a:rPr lang="es-MX" dirty="0" smtClean="0"/>
              <a:t>ER-FO-MJ-GR-02 Rev. 0</a:t>
            </a:r>
            <a:endParaRPr lang="es-MX" dirty="0"/>
          </a:p>
        </p:txBody>
      </p:sp>
      <p:sp>
        <p:nvSpPr>
          <p:cNvPr id="6" name="5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02E62CD-63D4-49B0-B0CD-948EE310E6BA}" type="datetime1">
              <a:rPr lang="es-MX" smtClean="0"/>
              <a:pPr/>
              <a:t>25/09/2019</a:t>
            </a:fld>
            <a:endParaRPr lang="es-MX" dirty="0"/>
          </a:p>
        </p:txBody>
      </p:sp>
      <p:sp>
        <p:nvSpPr>
          <p:cNvPr id="6" name="5 Marcador de pie de página"/>
          <p:cNvSpPr>
            <a:spLocks noGrp="1"/>
          </p:cNvSpPr>
          <p:nvPr>
            <p:ph type="ftr" sz="quarter" idx="11"/>
          </p:nvPr>
        </p:nvSpPr>
        <p:spPr/>
        <p:txBody>
          <a:bodyPr/>
          <a:lstStyle/>
          <a:p>
            <a:r>
              <a:rPr lang="es-MX" dirty="0" smtClean="0"/>
              <a:t>ER-FO-MJ-GR-02 Rev. 0</a:t>
            </a:r>
            <a:endParaRPr lang="es-MX" dirty="0"/>
          </a:p>
        </p:txBody>
      </p:sp>
      <p:sp>
        <p:nvSpPr>
          <p:cNvPr id="7" name="6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67559FAB-14E1-42B7-815A-77A84E04A309}" type="datetime1">
              <a:rPr lang="es-MX" smtClean="0"/>
              <a:pPr/>
              <a:t>25/09/2019</a:t>
            </a:fld>
            <a:endParaRPr lang="es-MX" dirty="0"/>
          </a:p>
        </p:txBody>
      </p:sp>
      <p:sp>
        <p:nvSpPr>
          <p:cNvPr id="8" name="7 Marcador de pie de página"/>
          <p:cNvSpPr>
            <a:spLocks noGrp="1"/>
          </p:cNvSpPr>
          <p:nvPr>
            <p:ph type="ftr" sz="quarter" idx="11"/>
          </p:nvPr>
        </p:nvSpPr>
        <p:spPr/>
        <p:txBody>
          <a:bodyPr/>
          <a:lstStyle/>
          <a:p>
            <a:r>
              <a:rPr lang="es-MX" dirty="0" smtClean="0"/>
              <a:t>ER-FO-MJ-GR-02 Rev. 0</a:t>
            </a:r>
            <a:endParaRPr lang="es-MX" dirty="0"/>
          </a:p>
        </p:txBody>
      </p:sp>
      <p:sp>
        <p:nvSpPr>
          <p:cNvPr id="9" name="8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30C532EA-C722-4F42-AD27-76EA9E276260}" type="datetime1">
              <a:rPr lang="es-MX" smtClean="0"/>
              <a:pPr/>
              <a:t>25/09/2019</a:t>
            </a:fld>
            <a:endParaRPr lang="es-MX" dirty="0"/>
          </a:p>
        </p:txBody>
      </p:sp>
      <p:sp>
        <p:nvSpPr>
          <p:cNvPr id="4" name="3 Marcador de pie de página"/>
          <p:cNvSpPr>
            <a:spLocks noGrp="1"/>
          </p:cNvSpPr>
          <p:nvPr>
            <p:ph type="ftr" sz="quarter" idx="11"/>
          </p:nvPr>
        </p:nvSpPr>
        <p:spPr/>
        <p:txBody>
          <a:bodyPr/>
          <a:lstStyle/>
          <a:p>
            <a:r>
              <a:rPr lang="es-MX" dirty="0" smtClean="0"/>
              <a:t>ER-FO-MJ-GR-02 Rev. 0</a:t>
            </a:r>
            <a:endParaRPr lang="es-MX" dirty="0"/>
          </a:p>
        </p:txBody>
      </p:sp>
      <p:sp>
        <p:nvSpPr>
          <p:cNvPr id="5" name="4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FC936B-666D-4FD2-AC5F-D04DFF7DEE58}" type="datetime1">
              <a:rPr lang="es-MX" smtClean="0"/>
              <a:pPr/>
              <a:t>25/09/2019</a:t>
            </a:fld>
            <a:endParaRPr lang="es-MX" dirty="0"/>
          </a:p>
        </p:txBody>
      </p:sp>
      <p:sp>
        <p:nvSpPr>
          <p:cNvPr id="3" name="2 Marcador de pie de página"/>
          <p:cNvSpPr>
            <a:spLocks noGrp="1"/>
          </p:cNvSpPr>
          <p:nvPr>
            <p:ph type="ftr" sz="quarter" idx="11"/>
          </p:nvPr>
        </p:nvSpPr>
        <p:spPr/>
        <p:txBody>
          <a:bodyPr/>
          <a:lstStyle/>
          <a:p>
            <a:r>
              <a:rPr lang="es-MX" dirty="0" smtClean="0"/>
              <a:t>ER-FO-MJ-GR-02 Rev. 0</a:t>
            </a:r>
            <a:endParaRPr lang="es-MX" dirty="0"/>
          </a:p>
        </p:txBody>
      </p:sp>
      <p:sp>
        <p:nvSpPr>
          <p:cNvPr id="4" name="3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07533BE-0FE4-4985-97CF-FE81EC0525EE}" type="datetime1">
              <a:rPr lang="es-MX" smtClean="0"/>
              <a:pPr/>
              <a:t>25/09/2019</a:t>
            </a:fld>
            <a:endParaRPr lang="es-MX" dirty="0"/>
          </a:p>
        </p:txBody>
      </p:sp>
      <p:sp>
        <p:nvSpPr>
          <p:cNvPr id="6" name="5 Marcador de pie de página"/>
          <p:cNvSpPr>
            <a:spLocks noGrp="1"/>
          </p:cNvSpPr>
          <p:nvPr>
            <p:ph type="ftr" sz="quarter" idx="11"/>
          </p:nvPr>
        </p:nvSpPr>
        <p:spPr/>
        <p:txBody>
          <a:bodyPr/>
          <a:lstStyle/>
          <a:p>
            <a:r>
              <a:rPr lang="es-MX" dirty="0" smtClean="0"/>
              <a:t>ER-FO-MJ-GR-02 Rev. 0</a:t>
            </a:r>
            <a:endParaRPr lang="es-MX" dirty="0"/>
          </a:p>
        </p:txBody>
      </p:sp>
      <p:sp>
        <p:nvSpPr>
          <p:cNvPr id="7" name="6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5803660-DA55-414F-AF0F-F04AF981F274}" type="datetime1">
              <a:rPr lang="es-MX" smtClean="0"/>
              <a:pPr/>
              <a:t>25/09/2019</a:t>
            </a:fld>
            <a:endParaRPr lang="es-MX" dirty="0"/>
          </a:p>
        </p:txBody>
      </p:sp>
      <p:sp>
        <p:nvSpPr>
          <p:cNvPr id="6" name="5 Marcador de pie de página"/>
          <p:cNvSpPr>
            <a:spLocks noGrp="1"/>
          </p:cNvSpPr>
          <p:nvPr>
            <p:ph type="ftr" sz="quarter" idx="11"/>
          </p:nvPr>
        </p:nvSpPr>
        <p:spPr/>
        <p:txBody>
          <a:bodyPr/>
          <a:lstStyle/>
          <a:p>
            <a:r>
              <a:rPr lang="es-MX" dirty="0" smtClean="0"/>
              <a:t>ER-FO-MJ-GR-02 Rev. 0</a:t>
            </a:r>
            <a:endParaRPr lang="es-MX" dirty="0"/>
          </a:p>
        </p:txBody>
      </p:sp>
      <p:sp>
        <p:nvSpPr>
          <p:cNvPr id="7" name="6 Marcador de número de diapositiva"/>
          <p:cNvSpPr>
            <a:spLocks noGrp="1"/>
          </p:cNvSpPr>
          <p:nvPr>
            <p:ph type="sldNum" sz="quarter" idx="12"/>
          </p:nvPr>
        </p:nvSpPr>
        <p:spPr/>
        <p:txBody>
          <a:bodyPr/>
          <a:lstStyle/>
          <a:p>
            <a:fld id="{7D8028AC-EFD6-464A-94B8-75F20C6328E7}" type="slidenum">
              <a:rPr lang="es-MX" smtClean="0"/>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179A3-6194-473E-AECE-3FE978596B3D}" type="datetime1">
              <a:rPr lang="es-MX" smtClean="0"/>
              <a:pPr/>
              <a:t>25/09/2019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dirty="0" smtClean="0"/>
              <a:t>ER-FO-MJ-GR-02 Rev. 0</a:t>
            </a:r>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28AC-EFD6-464A-94B8-75F20C6328E7}" type="slidenum">
              <a:rPr lang="es-MX" smtClean="0"/>
              <a:pPr/>
              <a:t>‹Nº›</a:t>
            </a:fld>
            <a:endParaRPr lang="es-MX" dirty="0"/>
          </a:p>
        </p:txBody>
      </p:sp>
      <p:sp>
        <p:nvSpPr>
          <p:cNvPr id="7" name="6 Rectángulo"/>
          <p:cNvSpPr/>
          <p:nvPr userDrawn="1"/>
        </p:nvSpPr>
        <p:spPr>
          <a:xfrm>
            <a:off x="6264696" y="6597352"/>
            <a:ext cx="2915816" cy="261610"/>
          </a:xfrm>
          <a:prstGeom prst="rect">
            <a:avLst/>
          </a:prstGeom>
        </p:spPr>
        <p:txBody>
          <a:bodyPr wrap="square">
            <a:spAutoFit/>
          </a:bodyPr>
          <a:lstStyle/>
          <a:p>
            <a:pPr algn="r"/>
            <a:r>
              <a:rPr lang="es-MX" sz="1100" dirty="0" smtClean="0">
                <a:solidFill>
                  <a:schemeClr val="bg1">
                    <a:lumMod val="50000"/>
                  </a:schemeClr>
                </a:solidFill>
              </a:rPr>
              <a:t>REV: 04  OCT 03’ 2017 ER-FO-MJ-GR-02</a:t>
            </a:r>
            <a:endParaRPr lang="es-MX" sz="11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rupogonher.com/grupo"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http://intranet.grupogonher.com/SiteCollectionImages/imagenEnerya.jpg"/>
          <p:cNvPicPr>
            <a:picLocks noChangeAspect="1" noChangeArrowheads="1"/>
          </p:cNvPicPr>
          <p:nvPr/>
        </p:nvPicPr>
        <p:blipFill>
          <a:blip r:embed="rId2" cstate="email"/>
          <a:srcRect/>
          <a:stretch>
            <a:fillRect/>
          </a:stretch>
        </p:blipFill>
        <p:spPr bwMode="auto">
          <a:xfrm>
            <a:off x="0" y="4816995"/>
            <a:ext cx="9144000" cy="1779166"/>
          </a:xfrm>
          <a:prstGeom prst="rect">
            <a:avLst/>
          </a:prstGeom>
          <a:noFill/>
        </p:spPr>
      </p:pic>
      <p:sp>
        <p:nvSpPr>
          <p:cNvPr id="9" name="8 Rectángulo"/>
          <p:cNvSpPr/>
          <p:nvPr/>
        </p:nvSpPr>
        <p:spPr>
          <a:xfrm>
            <a:off x="5652120" y="1772816"/>
            <a:ext cx="3491880" cy="12961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chemeClr val="tx1"/>
                </a:solidFill>
                <a:latin typeface="Arial" pitchFamily="34" charset="0"/>
                <a:cs typeface="Arial" pitchFamily="34" charset="0"/>
              </a:rPr>
              <a:t>RIASA– INYECTORA </a:t>
            </a:r>
            <a:endParaRPr lang="es-MX" sz="1600" b="1" dirty="0">
              <a:solidFill>
                <a:schemeClr val="tx1"/>
              </a:solidFill>
              <a:latin typeface="Arial" pitchFamily="34" charset="0"/>
              <a:cs typeface="Arial" pitchFamily="34" charset="0"/>
            </a:endParaRPr>
          </a:p>
        </p:txBody>
      </p:sp>
      <p:sp>
        <p:nvSpPr>
          <p:cNvPr id="10" name="9 Rectángulo"/>
          <p:cNvSpPr/>
          <p:nvPr/>
        </p:nvSpPr>
        <p:spPr>
          <a:xfrm>
            <a:off x="0" y="1772816"/>
            <a:ext cx="5652120" cy="1296144"/>
          </a:xfrm>
          <a:prstGeom prst="rect">
            <a:avLst/>
          </a:prstGeom>
          <a:solidFill>
            <a:srgbClr val="C0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smtClean="0">
                <a:latin typeface="Arial" pitchFamily="34" charset="0"/>
                <a:cs typeface="Arial" pitchFamily="34" charset="0"/>
              </a:rPr>
              <a:t>Capacitación con Realidad Virtual</a:t>
            </a:r>
          </a:p>
        </p:txBody>
      </p:sp>
      <p:grpSp>
        <p:nvGrpSpPr>
          <p:cNvPr id="18" name="17 Grupo"/>
          <p:cNvGrpSpPr/>
          <p:nvPr/>
        </p:nvGrpSpPr>
        <p:grpSpPr>
          <a:xfrm>
            <a:off x="0" y="0"/>
            <a:ext cx="9144000" cy="1556792"/>
            <a:chOff x="0" y="0"/>
            <a:chExt cx="9144000" cy="1556792"/>
          </a:xfrm>
        </p:grpSpPr>
        <p:grpSp>
          <p:nvGrpSpPr>
            <p:cNvPr id="16" name="15 Grupo"/>
            <p:cNvGrpSpPr/>
            <p:nvPr/>
          </p:nvGrpSpPr>
          <p:grpSpPr>
            <a:xfrm>
              <a:off x="0" y="0"/>
              <a:ext cx="9144000" cy="1556792"/>
              <a:chOff x="0" y="720080"/>
              <a:chExt cx="9144000" cy="1556792"/>
            </a:xfrm>
          </p:grpSpPr>
          <p:sp>
            <p:nvSpPr>
              <p:cNvPr id="6" name="5 Rectángulo"/>
              <p:cNvSpPr/>
              <p:nvPr/>
            </p:nvSpPr>
            <p:spPr>
              <a:xfrm>
                <a:off x="0" y="72008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7" name="Picture 2" descr="Logo Grupo Gonher">
                <a:hlinkClick r:id="rId3"/>
              </p:cNvPr>
              <p:cNvPicPr>
                <a:picLocks noChangeAspect="1" noChangeArrowheads="1"/>
              </p:cNvPicPr>
              <p:nvPr/>
            </p:nvPicPr>
            <p:blipFill>
              <a:blip r:embed="rId4" cstate="print"/>
              <a:srcRect/>
              <a:stretch>
                <a:fillRect/>
              </a:stretch>
            </p:blipFill>
            <p:spPr bwMode="auto">
              <a:xfrm>
                <a:off x="323528" y="980728"/>
                <a:ext cx="1952625" cy="962025"/>
              </a:xfrm>
              <a:prstGeom prst="rect">
                <a:avLst/>
              </a:prstGeom>
              <a:noFill/>
            </p:spPr>
          </p:pic>
        </p:grpSp>
        <p:sp>
          <p:nvSpPr>
            <p:cNvPr id="17" name="16 CuadroTexto"/>
            <p:cNvSpPr txBox="1"/>
            <p:nvPr/>
          </p:nvSpPr>
          <p:spPr>
            <a:xfrm>
              <a:off x="2627784" y="478413"/>
              <a:ext cx="4824536" cy="646331"/>
            </a:xfrm>
            <a:prstGeom prst="rect">
              <a:avLst/>
            </a:prstGeom>
            <a:noFill/>
          </p:spPr>
          <p:txBody>
            <a:bodyPr wrap="square" rtlCol="0">
              <a:spAutoFit/>
            </a:bodyPr>
            <a:lstStyle/>
            <a:p>
              <a:pPr algn="ctr"/>
              <a:r>
                <a:rPr lang="es-MX" sz="3600" b="1" dirty="0" smtClean="0">
                  <a:solidFill>
                    <a:schemeClr val="bg1">
                      <a:lumMod val="50000"/>
                    </a:schemeClr>
                  </a:solidFill>
                </a:rPr>
                <a:t>Proyecto de Mejora</a:t>
              </a:r>
              <a:endParaRPr lang="es-MX" sz="3600" b="1" dirty="0">
                <a:solidFill>
                  <a:schemeClr val="bg1">
                    <a:lumMod val="50000"/>
                  </a:schemeClr>
                </a:solidFill>
              </a:endParaRPr>
            </a:p>
          </p:txBody>
        </p:sp>
      </p:grpSp>
      <p:sp>
        <p:nvSpPr>
          <p:cNvPr id="19" name="18 Rectángulo"/>
          <p:cNvSpPr/>
          <p:nvPr/>
        </p:nvSpPr>
        <p:spPr>
          <a:xfrm>
            <a:off x="1835696" y="3429000"/>
            <a:ext cx="5688632" cy="576064"/>
          </a:xfrm>
          <a:prstGeom prst="rect">
            <a:avLst/>
          </a:prstGeom>
          <a:solidFill>
            <a:srgbClr val="C0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1" u="sng" dirty="0" smtClean="0">
                <a:latin typeface="Arial" pitchFamily="34" charset="0"/>
                <a:cs typeface="Arial" pitchFamily="34" charset="0"/>
              </a:rPr>
              <a:t>Creando una Cultura de Mejora e Innovación</a:t>
            </a:r>
            <a:endParaRPr lang="es-MX" b="1" i="1" u="sng" dirty="0">
              <a:latin typeface="Arial" pitchFamily="34" charset="0"/>
              <a:cs typeface="Arial" pitchFamily="34" charset="0"/>
            </a:endParaRPr>
          </a:p>
        </p:txBody>
      </p:sp>
      <p:sp>
        <p:nvSpPr>
          <p:cNvPr id="20" name="19 Rectángulo"/>
          <p:cNvSpPr/>
          <p:nvPr/>
        </p:nvSpPr>
        <p:spPr>
          <a:xfrm>
            <a:off x="1835696" y="4005064"/>
            <a:ext cx="5688632" cy="5760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u="sng" dirty="0" smtClean="0">
                <a:solidFill>
                  <a:schemeClr val="tx1"/>
                </a:solidFill>
                <a:latin typeface="Arial" pitchFamily="34" charset="0"/>
                <a:cs typeface="Arial" pitchFamily="34" charset="0"/>
              </a:rPr>
              <a:t>Depto. de Mejora Continua</a:t>
            </a:r>
            <a:endParaRPr lang="es-MX" sz="1600" b="1" u="sng" dirty="0">
              <a:solidFill>
                <a:schemeClr val="tx1"/>
              </a:solidFill>
              <a:latin typeface="Arial" pitchFamily="34" charset="0"/>
              <a:cs typeface="Arial" pitchFamily="34" charset="0"/>
            </a:endParaRPr>
          </a:p>
        </p:txBody>
      </p:sp>
      <p:pic>
        <p:nvPicPr>
          <p:cNvPr id="21" name="20 Imagen" descr="Logotipo valores con manos (2).png"/>
          <p:cNvPicPr>
            <a:picLocks noChangeAspect="1"/>
          </p:cNvPicPr>
          <p:nvPr/>
        </p:nvPicPr>
        <p:blipFill>
          <a:blip r:embed="rId5" cstate="print"/>
          <a:stretch>
            <a:fillRect/>
          </a:stretch>
        </p:blipFill>
        <p:spPr>
          <a:xfrm>
            <a:off x="7452320" y="0"/>
            <a:ext cx="1691680" cy="1522420"/>
          </a:xfrm>
          <a:prstGeom prst="rect">
            <a:avLst/>
          </a:prstGeom>
        </p:spPr>
      </p:pic>
      <p:pic>
        <p:nvPicPr>
          <p:cNvPr id="15" name="Picture 2"/>
          <p:cNvPicPr>
            <a:picLocks noChangeAspect="1" noChangeArrowheads="1"/>
          </p:cNvPicPr>
          <p:nvPr/>
        </p:nvPicPr>
        <p:blipFill>
          <a:blip r:embed="rId6" cstate="print"/>
          <a:srcRect l="5714" t="61429" r="30286" b="8571"/>
          <a:stretch>
            <a:fillRect/>
          </a:stretch>
        </p:blipFill>
        <p:spPr bwMode="auto">
          <a:xfrm>
            <a:off x="143784" y="5805264"/>
            <a:ext cx="2484000" cy="931500"/>
          </a:xfrm>
          <a:prstGeom prst="rect">
            <a:avLst/>
          </a:prstGeom>
          <a:noFill/>
          <a:ln w="9525">
            <a:noFill/>
            <a:miter lim="800000"/>
            <a:headEnd/>
            <a:tailEnd/>
          </a:ln>
        </p:spPr>
      </p:pic>
      <p:pic>
        <p:nvPicPr>
          <p:cNvPr id="22" name="Picture 2"/>
          <p:cNvPicPr>
            <a:picLocks noChangeAspect="1" noChangeArrowheads="1"/>
          </p:cNvPicPr>
          <p:nvPr/>
        </p:nvPicPr>
        <p:blipFill>
          <a:blip r:embed="rId6" cstate="print"/>
          <a:srcRect l="5714" t="20000" r="32572" b="51428"/>
          <a:stretch>
            <a:fillRect/>
          </a:stretch>
        </p:blipFill>
        <p:spPr bwMode="auto">
          <a:xfrm>
            <a:off x="143784" y="4941168"/>
            <a:ext cx="2484000" cy="9200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2267744" y="44624"/>
            <a:ext cx="4680520" cy="707886"/>
          </a:xfrm>
          <a:prstGeom prst="rect">
            <a:avLst/>
          </a:prstGeom>
          <a:noFill/>
        </p:spPr>
        <p:txBody>
          <a:bodyPr wrap="square" rtlCol="0">
            <a:spAutoFit/>
          </a:bodyPr>
          <a:lstStyle/>
          <a:p>
            <a:pPr algn="ctr"/>
            <a:r>
              <a:rPr lang="es-MX" sz="2000" b="1" dirty="0" smtClean="0">
                <a:solidFill>
                  <a:schemeClr val="bg1"/>
                </a:solidFill>
                <a:latin typeface="Arial" pitchFamily="34" charset="0"/>
                <a:cs typeface="Arial" pitchFamily="34" charset="0"/>
              </a:rPr>
              <a:t>IDENTIFICACIÓN </a:t>
            </a:r>
          </a:p>
          <a:p>
            <a:pPr algn="ctr"/>
            <a:r>
              <a:rPr lang="es-MX" sz="2000" b="1" dirty="0" smtClean="0">
                <a:solidFill>
                  <a:schemeClr val="bg1"/>
                </a:solidFill>
                <a:latin typeface="Arial" pitchFamily="34" charset="0"/>
                <a:cs typeface="Arial" pitchFamily="34" charset="0"/>
              </a:rPr>
              <a:t>DEL AREA DE OPORTUNIDAD.</a:t>
            </a:r>
            <a:endParaRPr lang="es-MX" sz="2000" b="1" dirty="0">
              <a:solidFill>
                <a:schemeClr val="bg1"/>
              </a:solidFill>
              <a:latin typeface="Arial" pitchFamily="34" charset="0"/>
              <a:cs typeface="Arial" pitchFamily="34" charset="0"/>
            </a:endParaRPr>
          </a:p>
        </p:txBody>
      </p:sp>
      <p:sp>
        <p:nvSpPr>
          <p:cNvPr id="20" name="19 Elipse"/>
          <p:cNvSpPr/>
          <p:nvPr/>
        </p:nvSpPr>
        <p:spPr>
          <a:xfrm>
            <a:off x="8172400" y="332656"/>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21" name="Imagen 1"/>
          <p:cNvPicPr>
            <a:picLocks noChangeAspect="1"/>
          </p:cNvPicPr>
          <p:nvPr/>
        </p:nvPicPr>
        <p:blipFill>
          <a:blip r:embed="rId2" cstate="print"/>
          <a:stretch>
            <a:fillRect/>
          </a:stretch>
        </p:blipFill>
        <p:spPr>
          <a:xfrm>
            <a:off x="7452320" y="404664"/>
            <a:ext cx="597191" cy="648072"/>
          </a:xfrm>
          <a:prstGeom prst="rect">
            <a:avLst/>
          </a:prstGeom>
        </p:spPr>
      </p:pic>
      <p:grpSp>
        <p:nvGrpSpPr>
          <p:cNvPr id="11" name="10 Grupo"/>
          <p:cNvGrpSpPr/>
          <p:nvPr/>
        </p:nvGrpSpPr>
        <p:grpSpPr>
          <a:xfrm>
            <a:off x="0" y="0"/>
            <a:ext cx="9144000" cy="1556792"/>
            <a:chOff x="0" y="0"/>
            <a:chExt cx="9144000" cy="1556792"/>
          </a:xfrm>
        </p:grpSpPr>
        <p:grpSp>
          <p:nvGrpSpPr>
            <p:cNvPr id="25" name="24 Grupo"/>
            <p:cNvGrpSpPr/>
            <p:nvPr/>
          </p:nvGrpSpPr>
          <p:grpSpPr>
            <a:xfrm>
              <a:off x="0" y="0"/>
              <a:ext cx="9144000" cy="1556792"/>
              <a:chOff x="0" y="0"/>
              <a:chExt cx="9144000" cy="1556792"/>
            </a:xfrm>
          </p:grpSpPr>
          <p:sp>
            <p:nvSpPr>
              <p:cNvPr id="30" name="29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7" name="26 CuadroTexto"/>
              <p:cNvSpPr txBox="1"/>
              <p:nvPr/>
            </p:nvSpPr>
            <p:spPr>
              <a:xfrm>
                <a:off x="2411760" y="404664"/>
                <a:ext cx="5040560" cy="523220"/>
              </a:xfrm>
              <a:prstGeom prst="rect">
                <a:avLst/>
              </a:prstGeom>
              <a:noFill/>
            </p:spPr>
            <p:txBody>
              <a:bodyPr wrap="square" rtlCol="0">
                <a:spAutoFit/>
              </a:bodyPr>
              <a:lstStyle/>
              <a:p>
                <a:pPr algn="ctr"/>
                <a:r>
                  <a:rPr lang="es-MX" sz="2800" b="1" dirty="0" smtClean="0">
                    <a:solidFill>
                      <a:schemeClr val="bg1">
                        <a:lumMod val="50000"/>
                      </a:schemeClr>
                    </a:solidFill>
                  </a:rPr>
                  <a:t>Reporte Final</a:t>
                </a:r>
              </a:p>
            </p:txBody>
          </p:sp>
        </p:grpSp>
        <p:pic>
          <p:nvPicPr>
            <p:cNvPr id="10"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12"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13" name="Imagen 14"/>
          <p:cNvPicPr>
            <a:picLocks noChangeAspect="1"/>
          </p:cNvPicPr>
          <p:nvPr/>
        </p:nvPicPr>
        <p:blipFill>
          <a:blip r:embed="rId5" cstate="print"/>
          <a:stretch>
            <a:fillRect/>
          </a:stretch>
        </p:blipFill>
        <p:spPr>
          <a:xfrm>
            <a:off x="7656959" y="260648"/>
            <a:ext cx="515441" cy="80077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097188" y="251356"/>
            <a:ext cx="2690353" cy="400110"/>
          </a:xfrm>
          <a:prstGeom prst="rect">
            <a:avLst/>
          </a:prstGeom>
          <a:noFill/>
        </p:spPr>
        <p:txBody>
          <a:bodyPr wrap="none" rtlCol="0">
            <a:spAutoFit/>
          </a:bodyPr>
          <a:lstStyle/>
          <a:p>
            <a:pPr algn="ctr"/>
            <a:r>
              <a:rPr lang="es-MX" sz="2000" b="1" dirty="0" smtClean="0">
                <a:solidFill>
                  <a:schemeClr val="bg1"/>
                </a:solidFill>
                <a:latin typeface="Arial" pitchFamily="34" charset="0"/>
                <a:cs typeface="Arial" pitchFamily="34" charset="0"/>
              </a:rPr>
              <a:t>SIGUIENTES PASOS</a:t>
            </a:r>
            <a:endParaRPr lang="es-MX" sz="2000" b="1" dirty="0">
              <a:solidFill>
                <a:schemeClr val="bg1"/>
              </a:solidFill>
              <a:latin typeface="Arial" pitchFamily="34" charset="0"/>
              <a:cs typeface="Arial" pitchFamily="34" charset="0"/>
            </a:endParaRPr>
          </a:p>
        </p:txBody>
      </p:sp>
      <p:sp>
        <p:nvSpPr>
          <p:cNvPr id="14" name="13 CuadroTexto"/>
          <p:cNvSpPr txBox="1"/>
          <p:nvPr/>
        </p:nvSpPr>
        <p:spPr>
          <a:xfrm>
            <a:off x="2123728" y="5157192"/>
            <a:ext cx="5040560" cy="1015663"/>
          </a:xfrm>
          <a:prstGeom prst="rect">
            <a:avLst/>
          </a:prstGeom>
          <a:noFill/>
        </p:spPr>
        <p:txBody>
          <a:bodyPr wrap="square" rtlCol="0">
            <a:spAutoFit/>
          </a:bodyPr>
          <a:lstStyle/>
          <a:p>
            <a:pPr algn="ctr"/>
            <a:r>
              <a:rPr lang="es-MX" sz="6000" b="1" dirty="0" smtClean="0">
                <a:solidFill>
                  <a:schemeClr val="bg1">
                    <a:lumMod val="50000"/>
                  </a:schemeClr>
                </a:solidFill>
              </a:rPr>
              <a:t>¡Gracias!</a:t>
            </a:r>
            <a:endParaRPr lang="es-MX" sz="6000" b="1" dirty="0">
              <a:solidFill>
                <a:schemeClr val="bg1">
                  <a:lumMod val="50000"/>
                </a:schemeClr>
              </a:solidFill>
            </a:endParaRPr>
          </a:p>
        </p:txBody>
      </p:sp>
      <p:grpSp>
        <p:nvGrpSpPr>
          <p:cNvPr id="16" name="15 Grupo"/>
          <p:cNvGrpSpPr/>
          <p:nvPr/>
        </p:nvGrpSpPr>
        <p:grpSpPr>
          <a:xfrm>
            <a:off x="0" y="0"/>
            <a:ext cx="9144000" cy="1556792"/>
            <a:chOff x="0" y="0"/>
            <a:chExt cx="9144000" cy="1556792"/>
          </a:xfrm>
        </p:grpSpPr>
        <p:grpSp>
          <p:nvGrpSpPr>
            <p:cNvPr id="2" name="4 Grupo"/>
            <p:cNvGrpSpPr/>
            <p:nvPr/>
          </p:nvGrpSpPr>
          <p:grpSpPr>
            <a:xfrm>
              <a:off x="0" y="0"/>
              <a:ext cx="9144000" cy="1556792"/>
              <a:chOff x="0" y="0"/>
              <a:chExt cx="9144000" cy="1556792"/>
            </a:xfrm>
          </p:grpSpPr>
          <p:sp>
            <p:nvSpPr>
              <p:cNvPr id="12" name="11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CuadroTexto"/>
              <p:cNvSpPr txBox="1"/>
              <p:nvPr/>
            </p:nvSpPr>
            <p:spPr>
              <a:xfrm>
                <a:off x="2411760" y="476672"/>
                <a:ext cx="5040560" cy="646331"/>
              </a:xfrm>
              <a:prstGeom prst="rect">
                <a:avLst/>
              </a:prstGeom>
              <a:noFill/>
            </p:spPr>
            <p:txBody>
              <a:bodyPr wrap="square" rtlCol="0">
                <a:spAutoFit/>
              </a:bodyPr>
              <a:lstStyle/>
              <a:p>
                <a:pPr algn="ctr"/>
                <a:r>
                  <a:rPr lang="es-MX" sz="3600" b="1" dirty="0" smtClean="0">
                    <a:solidFill>
                      <a:schemeClr val="bg1">
                        <a:lumMod val="50000"/>
                      </a:schemeClr>
                    </a:solidFill>
                  </a:rPr>
                  <a:t>Agradecimientos</a:t>
                </a:r>
                <a:endParaRPr lang="es-MX" sz="3600" b="1" dirty="0">
                  <a:solidFill>
                    <a:schemeClr val="bg1">
                      <a:lumMod val="50000"/>
                    </a:schemeClr>
                  </a:solidFill>
                </a:endParaRPr>
              </a:p>
            </p:txBody>
          </p:sp>
        </p:grpSp>
        <p:pic>
          <p:nvPicPr>
            <p:cNvPr id="15" name="Picture 2" descr="C:\Users\agonzalezd.GONHER\AppData\Local\Microsoft\Windows\Temporary Internet Files\Content.Outlook\2KSZPVU3\Logo_MejoraContinua (6).png"/>
            <p:cNvPicPr>
              <a:picLocks noChangeAspect="1" noChangeArrowheads="1"/>
            </p:cNvPicPr>
            <p:nvPr/>
          </p:nvPicPr>
          <p:blipFill>
            <a:blip r:embed="rId2" cstate="print"/>
            <a:srcRect l="22574" t="8333" r="21768" b="52083"/>
            <a:stretch>
              <a:fillRect/>
            </a:stretch>
          </p:blipFill>
          <p:spPr bwMode="auto">
            <a:xfrm>
              <a:off x="271108" y="285230"/>
              <a:ext cx="1872000" cy="1030957"/>
            </a:xfrm>
            <a:prstGeom prst="rect">
              <a:avLst/>
            </a:prstGeom>
            <a:noFill/>
          </p:spPr>
        </p:pic>
      </p:grpSp>
      <p:pic>
        <p:nvPicPr>
          <p:cNvPr id="19" name="18 Imagen" descr="Logotipo valores con manos (2).png"/>
          <p:cNvPicPr>
            <a:picLocks noChangeAspect="1"/>
          </p:cNvPicPr>
          <p:nvPr/>
        </p:nvPicPr>
        <p:blipFill>
          <a:blip r:embed="rId3" cstate="print"/>
          <a:stretch>
            <a:fillRect/>
          </a:stretch>
        </p:blipFill>
        <p:spPr>
          <a:xfrm>
            <a:off x="7452320" y="0"/>
            <a:ext cx="1691680" cy="1522420"/>
          </a:xfrm>
          <a:prstGeom prst="rect">
            <a:avLst/>
          </a:prstGeom>
        </p:spPr>
      </p:pic>
      <p:pic>
        <p:nvPicPr>
          <p:cNvPr id="13" name="Picture 2"/>
          <p:cNvPicPr>
            <a:picLocks noChangeAspect="1" noChangeArrowheads="1"/>
          </p:cNvPicPr>
          <p:nvPr/>
        </p:nvPicPr>
        <p:blipFill>
          <a:blip r:embed="rId4" cstate="print"/>
          <a:srcRect l="5714" t="20000" r="32572" b="51428"/>
          <a:stretch>
            <a:fillRect/>
          </a:stretch>
        </p:blipFill>
        <p:spPr bwMode="auto">
          <a:xfrm>
            <a:off x="71776" y="1671568"/>
            <a:ext cx="2412000" cy="893336"/>
          </a:xfrm>
          <a:prstGeom prst="rect">
            <a:avLst/>
          </a:prstGeom>
          <a:noFill/>
          <a:ln w="9525">
            <a:noFill/>
            <a:miter lim="800000"/>
            <a:headEnd/>
            <a:tailEnd/>
          </a:ln>
        </p:spPr>
      </p:pic>
      <p:pic>
        <p:nvPicPr>
          <p:cNvPr id="20" name="Picture 2"/>
          <p:cNvPicPr>
            <a:picLocks noChangeAspect="1" noChangeArrowheads="1"/>
          </p:cNvPicPr>
          <p:nvPr/>
        </p:nvPicPr>
        <p:blipFill>
          <a:blip r:embed="rId4" cstate="print"/>
          <a:srcRect l="5714" t="61429" r="30286" b="8571"/>
          <a:stretch>
            <a:fillRect/>
          </a:stretch>
        </p:blipFill>
        <p:spPr bwMode="auto">
          <a:xfrm>
            <a:off x="6660232" y="1673904"/>
            <a:ext cx="2376000" cy="8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097188" y="251356"/>
            <a:ext cx="2690353" cy="400110"/>
          </a:xfrm>
          <a:prstGeom prst="rect">
            <a:avLst/>
          </a:prstGeom>
          <a:noFill/>
        </p:spPr>
        <p:txBody>
          <a:bodyPr wrap="none" rtlCol="0">
            <a:spAutoFit/>
          </a:bodyPr>
          <a:lstStyle/>
          <a:p>
            <a:pPr algn="ctr"/>
            <a:r>
              <a:rPr lang="es-MX" sz="2000" b="1" dirty="0" smtClean="0">
                <a:solidFill>
                  <a:schemeClr val="bg1"/>
                </a:solidFill>
                <a:latin typeface="Arial" pitchFamily="34" charset="0"/>
                <a:cs typeface="Arial" pitchFamily="34" charset="0"/>
              </a:rPr>
              <a:t>SIGUIENTES PASOS</a:t>
            </a:r>
            <a:endParaRPr lang="es-MX" sz="2000" b="1" dirty="0">
              <a:solidFill>
                <a:schemeClr val="bg1"/>
              </a:solidFill>
              <a:latin typeface="Arial" pitchFamily="34" charset="0"/>
              <a:cs typeface="Arial" pitchFamily="34" charset="0"/>
            </a:endParaRPr>
          </a:p>
        </p:txBody>
      </p:sp>
      <p:sp>
        <p:nvSpPr>
          <p:cNvPr id="15" name="14 Rectángulo"/>
          <p:cNvSpPr/>
          <p:nvPr/>
        </p:nvSpPr>
        <p:spPr>
          <a:xfrm>
            <a:off x="2051720" y="3717032"/>
            <a:ext cx="5400600" cy="576064"/>
          </a:xfrm>
          <a:prstGeom prst="rect">
            <a:avLst/>
          </a:prstGeom>
          <a:solidFill>
            <a:srgbClr val="C0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1" u="sng" dirty="0" smtClean="0">
                <a:latin typeface="Arial" pitchFamily="34" charset="0"/>
                <a:cs typeface="Arial" pitchFamily="34" charset="0"/>
              </a:rPr>
              <a:t>Creando una Cultura de Mejora e Innovación</a:t>
            </a:r>
            <a:endParaRPr lang="es-MX" b="1" i="1" u="sng" dirty="0">
              <a:latin typeface="Arial" pitchFamily="34" charset="0"/>
              <a:cs typeface="Arial" pitchFamily="34" charset="0"/>
            </a:endParaRPr>
          </a:p>
        </p:txBody>
      </p:sp>
      <p:sp>
        <p:nvSpPr>
          <p:cNvPr id="16" name="15 Rectángulo"/>
          <p:cNvSpPr/>
          <p:nvPr/>
        </p:nvSpPr>
        <p:spPr>
          <a:xfrm>
            <a:off x="2051720" y="4293096"/>
            <a:ext cx="5400600" cy="5760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u="sng" dirty="0" smtClean="0">
                <a:solidFill>
                  <a:schemeClr val="tx1"/>
                </a:solidFill>
                <a:latin typeface="Arial" pitchFamily="34" charset="0"/>
                <a:cs typeface="Arial" pitchFamily="34" charset="0"/>
              </a:rPr>
              <a:t>Depto. de Mejora Continua</a:t>
            </a:r>
            <a:endParaRPr lang="es-MX" sz="1600" b="1" u="sng" dirty="0">
              <a:solidFill>
                <a:schemeClr val="tx1"/>
              </a:solidFill>
              <a:latin typeface="Arial" pitchFamily="34" charset="0"/>
              <a:cs typeface="Arial" pitchFamily="34" charset="0"/>
            </a:endParaRPr>
          </a:p>
        </p:txBody>
      </p:sp>
      <p:grpSp>
        <p:nvGrpSpPr>
          <p:cNvPr id="19" name="18 Grupo"/>
          <p:cNvGrpSpPr/>
          <p:nvPr/>
        </p:nvGrpSpPr>
        <p:grpSpPr>
          <a:xfrm>
            <a:off x="0" y="0"/>
            <a:ext cx="9144000" cy="1556792"/>
            <a:chOff x="0" y="0"/>
            <a:chExt cx="9144000" cy="1556792"/>
          </a:xfrm>
        </p:grpSpPr>
        <p:grpSp>
          <p:nvGrpSpPr>
            <p:cNvPr id="2" name="4 Grupo"/>
            <p:cNvGrpSpPr/>
            <p:nvPr/>
          </p:nvGrpSpPr>
          <p:grpSpPr>
            <a:xfrm>
              <a:off x="0" y="0"/>
              <a:ext cx="9144000" cy="1556792"/>
              <a:chOff x="0" y="0"/>
              <a:chExt cx="9144000" cy="1556792"/>
            </a:xfrm>
          </p:grpSpPr>
          <p:sp>
            <p:nvSpPr>
              <p:cNvPr id="12" name="11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8 CuadroTexto"/>
              <p:cNvSpPr txBox="1"/>
              <p:nvPr/>
            </p:nvSpPr>
            <p:spPr>
              <a:xfrm>
                <a:off x="2411760" y="476672"/>
                <a:ext cx="5040560" cy="646331"/>
              </a:xfrm>
              <a:prstGeom prst="rect">
                <a:avLst/>
              </a:prstGeom>
              <a:noFill/>
            </p:spPr>
            <p:txBody>
              <a:bodyPr wrap="square" rtlCol="0">
                <a:spAutoFit/>
              </a:bodyPr>
              <a:lstStyle/>
              <a:p>
                <a:pPr algn="ctr"/>
                <a:r>
                  <a:rPr lang="es-MX" sz="3600" b="1" dirty="0" smtClean="0">
                    <a:solidFill>
                      <a:schemeClr val="bg1">
                        <a:lumMod val="50000"/>
                      </a:schemeClr>
                    </a:solidFill>
                  </a:rPr>
                  <a:t>Agradecimientos</a:t>
                </a:r>
                <a:endParaRPr lang="es-MX" sz="3600" b="1" dirty="0">
                  <a:solidFill>
                    <a:schemeClr val="bg1">
                      <a:lumMod val="50000"/>
                    </a:schemeClr>
                  </a:solidFill>
                </a:endParaRPr>
              </a:p>
            </p:txBody>
          </p:sp>
        </p:grpSp>
        <p:pic>
          <p:nvPicPr>
            <p:cNvPr id="14" name="Picture 2" descr="C:\Users\agonzalezd.GONHER\AppData\Local\Microsoft\Windows\Temporary Internet Files\Content.Outlook\2KSZPVU3\Logo_MejoraContinua (6).png"/>
            <p:cNvPicPr>
              <a:picLocks noChangeAspect="1" noChangeArrowheads="1"/>
            </p:cNvPicPr>
            <p:nvPr/>
          </p:nvPicPr>
          <p:blipFill>
            <a:blip r:embed="rId2" cstate="print"/>
            <a:srcRect l="22574" t="8333" r="21768" b="52083"/>
            <a:stretch>
              <a:fillRect/>
            </a:stretch>
          </p:blipFill>
          <p:spPr bwMode="auto">
            <a:xfrm>
              <a:off x="271108" y="285230"/>
              <a:ext cx="1872000" cy="1030957"/>
            </a:xfrm>
            <a:prstGeom prst="rect">
              <a:avLst/>
            </a:prstGeom>
            <a:noFill/>
          </p:spPr>
        </p:pic>
      </p:grpSp>
      <p:pic>
        <p:nvPicPr>
          <p:cNvPr id="20" name="19 Imagen" descr="Logotipo valores con manos (2).png"/>
          <p:cNvPicPr>
            <a:picLocks noChangeAspect="1"/>
          </p:cNvPicPr>
          <p:nvPr/>
        </p:nvPicPr>
        <p:blipFill>
          <a:blip r:embed="rId3" cstate="print"/>
          <a:stretch>
            <a:fillRect/>
          </a:stretch>
        </p:blipFill>
        <p:spPr>
          <a:xfrm>
            <a:off x="7452320" y="0"/>
            <a:ext cx="1691680" cy="1522420"/>
          </a:xfrm>
          <a:prstGeom prst="rect">
            <a:avLst/>
          </a:prstGeom>
        </p:spPr>
      </p:pic>
      <p:pic>
        <p:nvPicPr>
          <p:cNvPr id="13" name="Picture 2"/>
          <p:cNvPicPr>
            <a:picLocks noChangeAspect="1" noChangeArrowheads="1"/>
          </p:cNvPicPr>
          <p:nvPr/>
        </p:nvPicPr>
        <p:blipFill>
          <a:blip r:embed="rId4" cstate="print"/>
          <a:srcRect l="5714" t="20000" r="32572" b="51428"/>
          <a:stretch>
            <a:fillRect/>
          </a:stretch>
        </p:blipFill>
        <p:spPr bwMode="auto">
          <a:xfrm>
            <a:off x="2232008" y="2636912"/>
            <a:ext cx="2412000" cy="893336"/>
          </a:xfrm>
          <a:prstGeom prst="rect">
            <a:avLst/>
          </a:prstGeom>
          <a:noFill/>
          <a:ln w="9525">
            <a:noFill/>
            <a:miter lim="800000"/>
            <a:headEnd/>
            <a:tailEnd/>
          </a:ln>
        </p:spPr>
      </p:pic>
      <p:pic>
        <p:nvPicPr>
          <p:cNvPr id="21" name="Picture 2"/>
          <p:cNvPicPr>
            <a:picLocks noChangeAspect="1" noChangeArrowheads="1"/>
          </p:cNvPicPr>
          <p:nvPr/>
        </p:nvPicPr>
        <p:blipFill>
          <a:blip r:embed="rId4" cstate="print"/>
          <a:srcRect l="5714" t="61429" r="30286" b="8571"/>
          <a:stretch>
            <a:fillRect/>
          </a:stretch>
        </p:blipFill>
        <p:spPr bwMode="auto">
          <a:xfrm>
            <a:off x="4860296" y="2636912"/>
            <a:ext cx="2376000" cy="8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16632"/>
            <a:ext cx="4932761" cy="954107"/>
          </a:xfrm>
          <a:prstGeom prst="rect">
            <a:avLst/>
          </a:prstGeom>
          <a:noFill/>
        </p:spPr>
        <p:txBody>
          <a:bodyPr wrap="square" rtlCol="0">
            <a:spAutoFit/>
          </a:bodyPr>
          <a:lstStyle/>
          <a:p>
            <a:pPr algn="ctr"/>
            <a:r>
              <a:rPr lang="es-MX" sz="2800" b="1" dirty="0" smtClean="0">
                <a:solidFill>
                  <a:schemeClr val="bg1"/>
                </a:solidFill>
                <a:latin typeface="Arial" pitchFamily="34" charset="0"/>
                <a:cs typeface="Arial" pitchFamily="34" charset="0"/>
              </a:rPr>
              <a:t>METODOLOGIA</a:t>
            </a:r>
          </a:p>
          <a:p>
            <a:pPr algn="ctr"/>
            <a:endParaRPr lang="es-MX" sz="2800" b="1" dirty="0">
              <a:solidFill>
                <a:schemeClr val="bg1"/>
              </a:solidFill>
              <a:latin typeface="Arial" pitchFamily="34" charset="0"/>
              <a:cs typeface="Arial" pitchFamily="34" charset="0"/>
            </a:endParaRPr>
          </a:p>
        </p:txBody>
      </p:sp>
      <p:grpSp>
        <p:nvGrpSpPr>
          <p:cNvPr id="39" name="38 Grupo"/>
          <p:cNvGrpSpPr/>
          <p:nvPr/>
        </p:nvGrpSpPr>
        <p:grpSpPr>
          <a:xfrm>
            <a:off x="0" y="0"/>
            <a:ext cx="9144000" cy="1556792"/>
            <a:chOff x="0" y="0"/>
            <a:chExt cx="9144000" cy="1556792"/>
          </a:xfrm>
        </p:grpSpPr>
        <p:grpSp>
          <p:nvGrpSpPr>
            <p:cNvPr id="29" name="28 Grupo"/>
            <p:cNvGrpSpPr/>
            <p:nvPr/>
          </p:nvGrpSpPr>
          <p:grpSpPr>
            <a:xfrm>
              <a:off x="0" y="0"/>
              <a:ext cx="9144000" cy="1556792"/>
              <a:chOff x="0" y="0"/>
              <a:chExt cx="9144000" cy="1556792"/>
            </a:xfrm>
          </p:grpSpPr>
          <p:sp>
            <p:nvSpPr>
              <p:cNvPr id="34" name="33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30 CuadroTexto"/>
              <p:cNvSpPr txBox="1"/>
              <p:nvPr/>
            </p:nvSpPr>
            <p:spPr>
              <a:xfrm>
                <a:off x="2627784" y="478413"/>
                <a:ext cx="4824536" cy="646331"/>
              </a:xfrm>
              <a:prstGeom prst="rect">
                <a:avLst/>
              </a:prstGeom>
              <a:noFill/>
            </p:spPr>
            <p:txBody>
              <a:bodyPr wrap="square" rtlCol="0">
                <a:spAutoFit/>
              </a:bodyPr>
              <a:lstStyle/>
              <a:p>
                <a:pPr algn="ctr"/>
                <a:r>
                  <a:rPr lang="es-MX" sz="3600" b="1" dirty="0" smtClean="0">
                    <a:solidFill>
                      <a:schemeClr val="bg1">
                        <a:lumMod val="50000"/>
                      </a:schemeClr>
                    </a:solidFill>
                  </a:rPr>
                  <a:t>Introducción </a:t>
                </a:r>
                <a:endParaRPr lang="es-MX" sz="3600" b="1" dirty="0">
                  <a:solidFill>
                    <a:schemeClr val="bg1">
                      <a:lumMod val="50000"/>
                    </a:schemeClr>
                  </a:solidFill>
                </a:endParaRPr>
              </a:p>
            </p:txBody>
          </p:sp>
        </p:grpSp>
        <p:pic>
          <p:nvPicPr>
            <p:cNvPr id="28" name="Picture 2" descr="C:\Users\agonzalezd.GONHER\AppData\Local\Microsoft\Windows\Temporary Internet Files\Content.Outlook\2KSZPVU3\Logo_MejoraContinua (6).png"/>
            <p:cNvPicPr>
              <a:picLocks noChangeAspect="1" noChangeArrowheads="1"/>
            </p:cNvPicPr>
            <p:nvPr/>
          </p:nvPicPr>
          <p:blipFill>
            <a:blip r:embed="rId2" cstate="print"/>
            <a:srcRect l="22574" t="8333" r="21768" b="52083"/>
            <a:stretch>
              <a:fillRect/>
            </a:stretch>
          </p:blipFill>
          <p:spPr bwMode="auto">
            <a:xfrm>
              <a:off x="271108" y="285230"/>
              <a:ext cx="1872000" cy="1030957"/>
            </a:xfrm>
            <a:prstGeom prst="rect">
              <a:avLst/>
            </a:prstGeom>
            <a:noFill/>
          </p:spPr>
        </p:pic>
      </p:grpSp>
      <p:pic>
        <p:nvPicPr>
          <p:cNvPr id="30" name="29 Imagen" descr="Logotipo valores con manos (2).png"/>
          <p:cNvPicPr>
            <a:picLocks noChangeAspect="1"/>
          </p:cNvPicPr>
          <p:nvPr/>
        </p:nvPicPr>
        <p:blipFill>
          <a:blip r:embed="rId3" cstate="print"/>
          <a:stretch>
            <a:fillRect/>
          </a:stretch>
        </p:blipFill>
        <p:spPr>
          <a:xfrm>
            <a:off x="7452320" y="0"/>
            <a:ext cx="1691680" cy="1522420"/>
          </a:xfrm>
          <a:prstGeom prst="rect">
            <a:avLst/>
          </a:prstGeom>
        </p:spPr>
      </p:pic>
      <p:sp>
        <p:nvSpPr>
          <p:cNvPr id="4" name="CuadroTexto 3"/>
          <p:cNvSpPr txBox="1"/>
          <p:nvPr/>
        </p:nvSpPr>
        <p:spPr>
          <a:xfrm>
            <a:off x="107504" y="1700808"/>
            <a:ext cx="8496944" cy="1200329"/>
          </a:xfrm>
          <a:prstGeom prst="rect">
            <a:avLst/>
          </a:prstGeom>
          <a:noFill/>
        </p:spPr>
        <p:txBody>
          <a:bodyPr wrap="square" rtlCol="0">
            <a:spAutoFit/>
          </a:bodyPr>
          <a:lstStyle/>
          <a:p>
            <a:r>
              <a:rPr lang="es-MX" dirty="0" smtClean="0"/>
              <a:t>La </a:t>
            </a:r>
            <a:r>
              <a:rPr lang="es-MX" dirty="0" smtClean="0"/>
              <a:t>capacitación con realidad virtual se llevara acabo usando el dispositivo </a:t>
            </a:r>
            <a:r>
              <a:rPr lang="es-MX" dirty="0" err="1" smtClean="0"/>
              <a:t>oculus</a:t>
            </a:r>
            <a:r>
              <a:rPr lang="es-MX" dirty="0" smtClean="0"/>
              <a:t> </a:t>
            </a:r>
            <a:r>
              <a:rPr lang="es-MX" dirty="0" err="1" smtClean="0"/>
              <a:t>rift</a:t>
            </a:r>
            <a:r>
              <a:rPr lang="es-MX" dirty="0" smtClean="0"/>
              <a:t>  el cual cuenta con el los visores y un pan de controles para poder tener una experiencia </a:t>
            </a:r>
            <a:r>
              <a:rPr lang="es-MX" dirty="0" err="1" smtClean="0"/>
              <a:t>inmersiva</a:t>
            </a:r>
            <a:r>
              <a:rPr lang="es-MX" dirty="0" smtClean="0"/>
              <a:t> en la cual puedas tanto ver el entorno en 360 grados como interactuar con los objetos.</a:t>
            </a:r>
            <a:endParaRPr lang="es-MX" dirty="0" smtClean="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3212976"/>
            <a:ext cx="5250160" cy="303853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16632"/>
            <a:ext cx="4932761" cy="954107"/>
          </a:xfrm>
          <a:prstGeom prst="rect">
            <a:avLst/>
          </a:prstGeom>
          <a:noFill/>
        </p:spPr>
        <p:txBody>
          <a:bodyPr wrap="square" rtlCol="0">
            <a:spAutoFit/>
          </a:bodyPr>
          <a:lstStyle/>
          <a:p>
            <a:pPr algn="ctr"/>
            <a:r>
              <a:rPr lang="es-MX" sz="2800" b="1" dirty="0" smtClean="0">
                <a:solidFill>
                  <a:schemeClr val="bg1"/>
                </a:solidFill>
                <a:latin typeface="Arial" pitchFamily="34" charset="0"/>
                <a:cs typeface="Arial" pitchFamily="34" charset="0"/>
              </a:rPr>
              <a:t>METODOLOGIA</a:t>
            </a:r>
          </a:p>
          <a:p>
            <a:pPr algn="ctr"/>
            <a:endParaRPr lang="es-MX" sz="2800" b="1" dirty="0">
              <a:solidFill>
                <a:schemeClr val="bg1"/>
              </a:solidFill>
              <a:latin typeface="Arial" pitchFamily="34" charset="0"/>
              <a:cs typeface="Arial" pitchFamily="34" charset="0"/>
            </a:endParaRPr>
          </a:p>
        </p:txBody>
      </p:sp>
      <p:grpSp>
        <p:nvGrpSpPr>
          <p:cNvPr id="39" name="38 Grupo"/>
          <p:cNvGrpSpPr/>
          <p:nvPr/>
        </p:nvGrpSpPr>
        <p:grpSpPr>
          <a:xfrm>
            <a:off x="0" y="0"/>
            <a:ext cx="9144000" cy="1556792"/>
            <a:chOff x="0" y="0"/>
            <a:chExt cx="9144000" cy="1556792"/>
          </a:xfrm>
        </p:grpSpPr>
        <p:grpSp>
          <p:nvGrpSpPr>
            <p:cNvPr id="29" name="28 Grupo"/>
            <p:cNvGrpSpPr/>
            <p:nvPr/>
          </p:nvGrpSpPr>
          <p:grpSpPr>
            <a:xfrm>
              <a:off x="0" y="0"/>
              <a:ext cx="9144000" cy="1556792"/>
              <a:chOff x="0" y="0"/>
              <a:chExt cx="9144000" cy="1556792"/>
            </a:xfrm>
          </p:grpSpPr>
          <p:sp>
            <p:nvSpPr>
              <p:cNvPr id="34" name="33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30 CuadroTexto"/>
              <p:cNvSpPr txBox="1"/>
              <p:nvPr/>
            </p:nvSpPr>
            <p:spPr>
              <a:xfrm>
                <a:off x="2627784" y="478413"/>
                <a:ext cx="4824536" cy="646331"/>
              </a:xfrm>
              <a:prstGeom prst="rect">
                <a:avLst/>
              </a:prstGeom>
              <a:noFill/>
            </p:spPr>
            <p:txBody>
              <a:bodyPr wrap="square" rtlCol="0">
                <a:spAutoFit/>
              </a:bodyPr>
              <a:lstStyle/>
              <a:p>
                <a:pPr algn="ctr"/>
                <a:r>
                  <a:rPr lang="es-MX" sz="3600" b="1" dirty="0" smtClean="0">
                    <a:solidFill>
                      <a:schemeClr val="bg1">
                        <a:lumMod val="50000"/>
                      </a:schemeClr>
                    </a:solidFill>
                  </a:rPr>
                  <a:t>Introducción </a:t>
                </a:r>
                <a:endParaRPr lang="es-MX" sz="3600" b="1" dirty="0">
                  <a:solidFill>
                    <a:schemeClr val="bg1">
                      <a:lumMod val="50000"/>
                    </a:schemeClr>
                  </a:solidFill>
                </a:endParaRPr>
              </a:p>
            </p:txBody>
          </p:sp>
        </p:grpSp>
        <p:pic>
          <p:nvPicPr>
            <p:cNvPr id="28" name="Picture 2" descr="C:\Users\agonzalezd.GONHER\AppData\Local\Microsoft\Windows\Temporary Internet Files\Content.Outlook\2KSZPVU3\Logo_MejoraContinua (6).png"/>
            <p:cNvPicPr>
              <a:picLocks noChangeAspect="1" noChangeArrowheads="1"/>
            </p:cNvPicPr>
            <p:nvPr/>
          </p:nvPicPr>
          <p:blipFill>
            <a:blip r:embed="rId2" cstate="print"/>
            <a:srcRect l="22574" t="8333" r="21768" b="52083"/>
            <a:stretch>
              <a:fillRect/>
            </a:stretch>
          </p:blipFill>
          <p:spPr bwMode="auto">
            <a:xfrm>
              <a:off x="271108" y="285230"/>
              <a:ext cx="1872000" cy="1030957"/>
            </a:xfrm>
            <a:prstGeom prst="rect">
              <a:avLst/>
            </a:prstGeom>
            <a:noFill/>
          </p:spPr>
        </p:pic>
      </p:grpSp>
      <p:pic>
        <p:nvPicPr>
          <p:cNvPr id="30" name="29 Imagen" descr="Logotipo valores con manos (2).png"/>
          <p:cNvPicPr>
            <a:picLocks noChangeAspect="1"/>
          </p:cNvPicPr>
          <p:nvPr/>
        </p:nvPicPr>
        <p:blipFill>
          <a:blip r:embed="rId3" cstate="print"/>
          <a:stretch>
            <a:fillRect/>
          </a:stretch>
        </p:blipFill>
        <p:spPr>
          <a:xfrm>
            <a:off x="7452320" y="0"/>
            <a:ext cx="1691680" cy="1522420"/>
          </a:xfrm>
          <a:prstGeom prst="rect">
            <a:avLst/>
          </a:prstGeom>
        </p:spPr>
      </p:pic>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005064"/>
            <a:ext cx="4219085" cy="1964511"/>
          </a:xfrm>
          <a:prstGeom prst="rect">
            <a:avLst/>
          </a:prstGeom>
        </p:spPr>
      </p:pic>
      <p:pic>
        <p:nvPicPr>
          <p:cNvPr id="3" name="Imagen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6833" y="3972227"/>
            <a:ext cx="4289606" cy="1997348"/>
          </a:xfrm>
          <a:prstGeom prst="rect">
            <a:avLst/>
          </a:prstGeom>
        </p:spPr>
      </p:pic>
      <p:sp>
        <p:nvSpPr>
          <p:cNvPr id="4" name="CuadroTexto 3"/>
          <p:cNvSpPr txBox="1"/>
          <p:nvPr/>
        </p:nvSpPr>
        <p:spPr>
          <a:xfrm>
            <a:off x="107504" y="1700808"/>
            <a:ext cx="8496944" cy="923330"/>
          </a:xfrm>
          <a:prstGeom prst="rect">
            <a:avLst/>
          </a:prstGeom>
          <a:noFill/>
        </p:spPr>
        <p:txBody>
          <a:bodyPr wrap="square" rtlCol="0">
            <a:spAutoFit/>
          </a:bodyPr>
          <a:lstStyle/>
          <a:p>
            <a:r>
              <a:rPr lang="es-MX" dirty="0" smtClean="0"/>
              <a:t>La capacitación consiste en una simulación del proceso de separación de material deseado y material no deseado la cual se llevara acabo con un equipo de </a:t>
            </a:r>
            <a:r>
              <a:rPr lang="es-MX" dirty="0" smtClean="0"/>
              <a:t>realidad virtual la </a:t>
            </a:r>
            <a:r>
              <a:rPr lang="es-MX" dirty="0" smtClean="0"/>
              <a:t>cual evaluara el desempeño del usuario.</a:t>
            </a:r>
          </a:p>
        </p:txBody>
      </p:sp>
    </p:spTree>
    <p:extLst>
      <p:ext uri="{BB962C8B-B14F-4D97-AF65-F5344CB8AC3E}">
        <p14:creationId xmlns:p14="http://schemas.microsoft.com/office/powerpoint/2010/main" val="222740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16632"/>
            <a:ext cx="4932761" cy="954107"/>
          </a:xfrm>
          <a:prstGeom prst="rect">
            <a:avLst/>
          </a:prstGeom>
          <a:noFill/>
        </p:spPr>
        <p:txBody>
          <a:bodyPr wrap="square" rtlCol="0">
            <a:spAutoFit/>
          </a:bodyPr>
          <a:lstStyle/>
          <a:p>
            <a:pPr algn="ctr"/>
            <a:r>
              <a:rPr lang="es-MX" sz="2800" b="1" dirty="0" smtClean="0">
                <a:solidFill>
                  <a:schemeClr val="bg1"/>
                </a:solidFill>
                <a:latin typeface="Arial" pitchFamily="34" charset="0"/>
                <a:cs typeface="Arial" pitchFamily="34" charset="0"/>
              </a:rPr>
              <a:t>METODOLOGIA</a:t>
            </a:r>
          </a:p>
          <a:p>
            <a:pPr algn="ctr"/>
            <a:endParaRPr lang="es-MX" sz="2800" b="1" dirty="0">
              <a:solidFill>
                <a:schemeClr val="bg1"/>
              </a:solidFill>
              <a:latin typeface="Arial" pitchFamily="34" charset="0"/>
              <a:cs typeface="Arial" pitchFamily="34" charset="0"/>
            </a:endParaRPr>
          </a:p>
        </p:txBody>
      </p:sp>
      <p:grpSp>
        <p:nvGrpSpPr>
          <p:cNvPr id="39" name="38 Grupo"/>
          <p:cNvGrpSpPr/>
          <p:nvPr/>
        </p:nvGrpSpPr>
        <p:grpSpPr>
          <a:xfrm>
            <a:off x="0" y="0"/>
            <a:ext cx="9144000" cy="1556792"/>
            <a:chOff x="0" y="0"/>
            <a:chExt cx="9144000" cy="1556792"/>
          </a:xfrm>
        </p:grpSpPr>
        <p:grpSp>
          <p:nvGrpSpPr>
            <p:cNvPr id="29" name="28 Grupo"/>
            <p:cNvGrpSpPr/>
            <p:nvPr/>
          </p:nvGrpSpPr>
          <p:grpSpPr>
            <a:xfrm>
              <a:off x="0" y="0"/>
              <a:ext cx="9144000" cy="1556792"/>
              <a:chOff x="0" y="0"/>
              <a:chExt cx="9144000" cy="1556792"/>
            </a:xfrm>
          </p:grpSpPr>
          <p:sp>
            <p:nvSpPr>
              <p:cNvPr id="34" name="33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30 CuadroTexto"/>
              <p:cNvSpPr txBox="1"/>
              <p:nvPr/>
            </p:nvSpPr>
            <p:spPr>
              <a:xfrm>
                <a:off x="2627784" y="478413"/>
                <a:ext cx="4824536" cy="646331"/>
              </a:xfrm>
              <a:prstGeom prst="rect">
                <a:avLst/>
              </a:prstGeom>
              <a:noFill/>
            </p:spPr>
            <p:txBody>
              <a:bodyPr wrap="square" rtlCol="0">
                <a:spAutoFit/>
              </a:bodyPr>
              <a:lstStyle/>
              <a:p>
                <a:pPr algn="ctr"/>
                <a:r>
                  <a:rPr lang="es-MX" sz="3600" b="1" dirty="0" smtClean="0">
                    <a:solidFill>
                      <a:schemeClr val="bg1">
                        <a:lumMod val="50000"/>
                      </a:schemeClr>
                    </a:solidFill>
                  </a:rPr>
                  <a:t>Introducción </a:t>
                </a:r>
                <a:endParaRPr lang="es-MX" sz="3600" b="1" dirty="0">
                  <a:solidFill>
                    <a:schemeClr val="bg1">
                      <a:lumMod val="50000"/>
                    </a:schemeClr>
                  </a:solidFill>
                </a:endParaRPr>
              </a:p>
            </p:txBody>
          </p:sp>
        </p:grpSp>
        <p:pic>
          <p:nvPicPr>
            <p:cNvPr id="28" name="Picture 2" descr="C:\Users\agonzalezd.GONHER\AppData\Local\Microsoft\Windows\Temporary Internet Files\Content.Outlook\2KSZPVU3\Logo_MejoraContinua (6).png"/>
            <p:cNvPicPr>
              <a:picLocks noChangeAspect="1" noChangeArrowheads="1"/>
            </p:cNvPicPr>
            <p:nvPr/>
          </p:nvPicPr>
          <p:blipFill>
            <a:blip r:embed="rId2" cstate="print"/>
            <a:srcRect l="22574" t="8333" r="21768" b="52083"/>
            <a:stretch>
              <a:fillRect/>
            </a:stretch>
          </p:blipFill>
          <p:spPr bwMode="auto">
            <a:xfrm>
              <a:off x="271108" y="285230"/>
              <a:ext cx="1872000" cy="1030957"/>
            </a:xfrm>
            <a:prstGeom prst="rect">
              <a:avLst/>
            </a:prstGeom>
            <a:noFill/>
          </p:spPr>
        </p:pic>
      </p:grpSp>
      <p:pic>
        <p:nvPicPr>
          <p:cNvPr id="30" name="29 Imagen" descr="Logotipo valores con manos (2).png"/>
          <p:cNvPicPr>
            <a:picLocks noChangeAspect="1"/>
          </p:cNvPicPr>
          <p:nvPr/>
        </p:nvPicPr>
        <p:blipFill>
          <a:blip r:embed="rId3" cstate="print"/>
          <a:stretch>
            <a:fillRect/>
          </a:stretch>
        </p:blipFill>
        <p:spPr>
          <a:xfrm>
            <a:off x="7452320" y="0"/>
            <a:ext cx="1691680" cy="1522420"/>
          </a:xfrm>
          <a:prstGeom prst="rect">
            <a:avLst/>
          </a:prstGeom>
        </p:spPr>
      </p:pic>
      <p:sp>
        <p:nvSpPr>
          <p:cNvPr id="4" name="CuadroTexto 3"/>
          <p:cNvSpPr txBox="1"/>
          <p:nvPr/>
        </p:nvSpPr>
        <p:spPr>
          <a:xfrm>
            <a:off x="146799" y="1700808"/>
            <a:ext cx="8496944" cy="2308324"/>
          </a:xfrm>
          <a:prstGeom prst="rect">
            <a:avLst/>
          </a:prstGeom>
          <a:noFill/>
        </p:spPr>
        <p:txBody>
          <a:bodyPr wrap="square" rtlCol="0">
            <a:spAutoFit/>
          </a:bodyPr>
          <a:lstStyle/>
          <a:p>
            <a:r>
              <a:rPr lang="es-MX" dirty="0" smtClean="0"/>
              <a:t>La capacitación sigue los siguientes pasos para la evaluación.</a:t>
            </a:r>
          </a:p>
          <a:p>
            <a:endParaRPr lang="es-MX" dirty="0"/>
          </a:p>
          <a:p>
            <a:pPr marL="285750" indent="-285750">
              <a:buFont typeface="Arial" panose="020B0604020202020204" pitchFamily="34" charset="0"/>
              <a:buChar char="•"/>
            </a:pPr>
            <a:r>
              <a:rPr lang="es-MX" dirty="0" smtClean="0"/>
              <a:t>Ingresar los datos del Usuario</a:t>
            </a:r>
          </a:p>
          <a:p>
            <a:pPr marL="285750" indent="-285750">
              <a:buFont typeface="Arial" panose="020B0604020202020204" pitchFamily="34" charset="0"/>
              <a:buChar char="•"/>
            </a:pPr>
            <a:r>
              <a:rPr lang="es-MX" dirty="0" smtClean="0"/>
              <a:t>Explicación de los defectos a considerar.</a:t>
            </a:r>
          </a:p>
          <a:p>
            <a:pPr marL="285750" indent="-285750">
              <a:buFont typeface="Arial" panose="020B0604020202020204" pitchFamily="34" charset="0"/>
              <a:buChar char="•"/>
            </a:pPr>
            <a:r>
              <a:rPr lang="es-MX" dirty="0" smtClean="0"/>
              <a:t>Tutorial de como utilizar el programa y entrenamiento sin limite de tiempo.</a:t>
            </a:r>
          </a:p>
          <a:p>
            <a:pPr marL="285750" indent="-285750">
              <a:buFont typeface="Arial" panose="020B0604020202020204" pitchFamily="34" charset="0"/>
              <a:buChar char="•"/>
            </a:pPr>
            <a:r>
              <a:rPr lang="es-MX" dirty="0" smtClean="0"/>
              <a:t>Evaluación del desempeño del Usuario mediante la simulación final calificable.</a:t>
            </a:r>
          </a:p>
          <a:p>
            <a:pPr marL="285750" indent="-285750">
              <a:buFont typeface="Arial" panose="020B0604020202020204" pitchFamily="34" charset="0"/>
              <a:buChar char="•"/>
            </a:pPr>
            <a:r>
              <a:rPr lang="es-MX" dirty="0" smtClean="0"/>
              <a:t>Entrega de reporte de evaluación. </a:t>
            </a:r>
            <a:endParaRPr lang="es-MX" dirty="0" smtClean="0"/>
          </a:p>
          <a:p>
            <a:pPr marL="285750" indent="-285750">
              <a:buFont typeface="Arial" panose="020B0604020202020204" pitchFamily="34" charset="0"/>
              <a:buChar char="•"/>
            </a:pPr>
            <a:endParaRPr lang="es-MX" dirty="0" smtClean="0"/>
          </a:p>
        </p:txBody>
      </p: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94" y="3958976"/>
            <a:ext cx="2323162" cy="2064578"/>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8627" y="4150468"/>
            <a:ext cx="2833922" cy="1528358"/>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39009" y="4009132"/>
            <a:ext cx="3026622" cy="1669694"/>
          </a:xfrm>
          <a:prstGeom prst="rect">
            <a:avLst/>
          </a:prstGeom>
        </p:spPr>
      </p:pic>
    </p:spTree>
    <p:extLst>
      <p:ext uri="{BB962C8B-B14F-4D97-AF65-F5344CB8AC3E}">
        <p14:creationId xmlns:p14="http://schemas.microsoft.com/office/powerpoint/2010/main" val="786274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Elipse"/>
          <p:cNvSpPr/>
          <p:nvPr/>
        </p:nvSpPr>
        <p:spPr>
          <a:xfrm>
            <a:off x="8100392" y="404664"/>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20" name="Imagen 1"/>
          <p:cNvPicPr>
            <a:picLocks noChangeAspect="1"/>
          </p:cNvPicPr>
          <p:nvPr/>
        </p:nvPicPr>
        <p:blipFill>
          <a:blip r:embed="rId2" cstate="print"/>
          <a:stretch>
            <a:fillRect/>
          </a:stretch>
        </p:blipFill>
        <p:spPr>
          <a:xfrm>
            <a:off x="7524328" y="404664"/>
            <a:ext cx="504056" cy="783088"/>
          </a:xfrm>
          <a:prstGeom prst="rect">
            <a:avLst/>
          </a:prstGeom>
        </p:spPr>
      </p:pic>
      <p:grpSp>
        <p:nvGrpSpPr>
          <p:cNvPr id="12" name="11 Grupo"/>
          <p:cNvGrpSpPr/>
          <p:nvPr/>
        </p:nvGrpSpPr>
        <p:grpSpPr>
          <a:xfrm>
            <a:off x="0" y="0"/>
            <a:ext cx="9144000" cy="1556792"/>
            <a:chOff x="0" y="0"/>
            <a:chExt cx="9144000" cy="1556792"/>
          </a:xfrm>
        </p:grpSpPr>
        <p:grpSp>
          <p:nvGrpSpPr>
            <p:cNvPr id="2" name="7 Grupo"/>
            <p:cNvGrpSpPr/>
            <p:nvPr/>
          </p:nvGrpSpPr>
          <p:grpSpPr>
            <a:xfrm>
              <a:off x="0" y="0"/>
              <a:ext cx="9144000" cy="1556792"/>
              <a:chOff x="0" y="0"/>
              <a:chExt cx="9144000" cy="1556792"/>
            </a:xfrm>
          </p:grpSpPr>
          <p:sp>
            <p:nvSpPr>
              <p:cNvPr id="14" name="13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9 CuadroTexto"/>
              <p:cNvSpPr txBox="1"/>
              <p:nvPr/>
            </p:nvSpPr>
            <p:spPr>
              <a:xfrm>
                <a:off x="2414216" y="427827"/>
                <a:ext cx="5040560" cy="954107"/>
              </a:xfrm>
              <a:prstGeom prst="rect">
                <a:avLst/>
              </a:prstGeom>
              <a:noFill/>
            </p:spPr>
            <p:txBody>
              <a:bodyPr wrap="square" rtlCol="0">
                <a:spAutoFit/>
              </a:bodyPr>
              <a:lstStyle/>
              <a:p>
                <a:pPr algn="ctr"/>
                <a:r>
                  <a:rPr lang="es-MX" sz="2800" b="1" dirty="0" smtClean="0">
                    <a:solidFill>
                      <a:schemeClr val="bg1">
                        <a:lumMod val="50000"/>
                      </a:schemeClr>
                    </a:solidFill>
                  </a:rPr>
                  <a:t>Paso 1: Ingresar Datos del Usuario</a:t>
                </a:r>
                <a:endParaRPr lang="es-MX" sz="2800" b="1" dirty="0">
                  <a:solidFill>
                    <a:schemeClr val="bg1">
                      <a:lumMod val="50000"/>
                    </a:schemeClr>
                  </a:solidFill>
                </a:endParaRPr>
              </a:p>
            </p:txBody>
          </p:sp>
        </p:grpSp>
        <p:pic>
          <p:nvPicPr>
            <p:cNvPr id="11"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13"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15" name="Imagen 14"/>
          <p:cNvPicPr>
            <a:picLocks noChangeAspect="1"/>
          </p:cNvPicPr>
          <p:nvPr/>
        </p:nvPicPr>
        <p:blipFill>
          <a:blip r:embed="rId5" cstate="print"/>
          <a:stretch>
            <a:fillRect/>
          </a:stretch>
        </p:blipFill>
        <p:spPr>
          <a:xfrm>
            <a:off x="7656959" y="260648"/>
            <a:ext cx="515441" cy="800774"/>
          </a:xfrm>
          <a:prstGeom prst="rect">
            <a:avLst/>
          </a:prstGeom>
        </p:spPr>
      </p:pic>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177" y="2132856"/>
            <a:ext cx="4362696" cy="3877096"/>
          </a:xfrm>
          <a:prstGeom prst="rect">
            <a:avLst/>
          </a:prstGeom>
        </p:spPr>
      </p:pic>
      <p:sp>
        <p:nvSpPr>
          <p:cNvPr id="4" name="CuadroTexto 3"/>
          <p:cNvSpPr txBox="1"/>
          <p:nvPr/>
        </p:nvSpPr>
        <p:spPr>
          <a:xfrm>
            <a:off x="4934496" y="2132856"/>
            <a:ext cx="3813968" cy="1200329"/>
          </a:xfrm>
          <a:prstGeom prst="rect">
            <a:avLst/>
          </a:prstGeom>
          <a:noFill/>
        </p:spPr>
        <p:txBody>
          <a:bodyPr wrap="square" rtlCol="0">
            <a:spAutoFit/>
          </a:bodyPr>
          <a:lstStyle/>
          <a:p>
            <a:r>
              <a:rPr lang="es-MX" dirty="0" smtClean="0"/>
              <a:t>El primer paso a realizar es ingresar el nombre, apellido, numero de empleado, en que planta trabaja y el test a realizar.</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411760" y="188640"/>
            <a:ext cx="4680520" cy="461665"/>
          </a:xfrm>
          <a:prstGeom prst="rect">
            <a:avLst/>
          </a:prstGeom>
          <a:noFill/>
        </p:spPr>
        <p:txBody>
          <a:bodyPr wrap="square" rtlCol="0">
            <a:spAutoFit/>
          </a:bodyPr>
          <a:lstStyle/>
          <a:p>
            <a:pPr algn="ctr"/>
            <a:r>
              <a:rPr lang="es-MX" sz="2400" b="1" dirty="0" smtClean="0">
                <a:solidFill>
                  <a:schemeClr val="bg1"/>
                </a:solidFill>
                <a:latin typeface="Arial" pitchFamily="34" charset="0"/>
                <a:cs typeface="Arial" pitchFamily="34" charset="0"/>
              </a:rPr>
              <a:t>ENFOFOQUE  DEL PROYECTO</a:t>
            </a:r>
            <a:endParaRPr lang="es-MX" sz="2400" b="1" dirty="0">
              <a:solidFill>
                <a:schemeClr val="bg1"/>
              </a:solidFill>
              <a:latin typeface="Arial" pitchFamily="34" charset="0"/>
              <a:cs typeface="Arial" pitchFamily="34" charset="0"/>
            </a:endParaRPr>
          </a:p>
        </p:txBody>
      </p:sp>
      <p:sp>
        <p:nvSpPr>
          <p:cNvPr id="32" name="31 Elipse"/>
          <p:cNvSpPr/>
          <p:nvPr/>
        </p:nvSpPr>
        <p:spPr>
          <a:xfrm>
            <a:off x="8100392" y="404664"/>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36" name="Imagen 1"/>
          <p:cNvPicPr>
            <a:picLocks noChangeAspect="1"/>
          </p:cNvPicPr>
          <p:nvPr/>
        </p:nvPicPr>
        <p:blipFill>
          <a:blip r:embed="rId2" cstate="print"/>
          <a:stretch>
            <a:fillRect/>
          </a:stretch>
        </p:blipFill>
        <p:spPr>
          <a:xfrm>
            <a:off x="7596336" y="404664"/>
            <a:ext cx="463499" cy="720080"/>
          </a:xfrm>
          <a:prstGeom prst="rect">
            <a:avLst/>
          </a:prstGeom>
        </p:spPr>
      </p:pic>
      <p:grpSp>
        <p:nvGrpSpPr>
          <p:cNvPr id="30" name="29 Grupo"/>
          <p:cNvGrpSpPr/>
          <p:nvPr/>
        </p:nvGrpSpPr>
        <p:grpSpPr>
          <a:xfrm>
            <a:off x="0" y="0"/>
            <a:ext cx="9144000" cy="1556792"/>
            <a:chOff x="0" y="0"/>
            <a:chExt cx="9144000" cy="1556792"/>
          </a:xfrm>
        </p:grpSpPr>
        <p:grpSp>
          <p:nvGrpSpPr>
            <p:cNvPr id="41" name="40 Grupo"/>
            <p:cNvGrpSpPr/>
            <p:nvPr/>
          </p:nvGrpSpPr>
          <p:grpSpPr>
            <a:xfrm>
              <a:off x="0" y="0"/>
              <a:ext cx="9144000" cy="1556792"/>
              <a:chOff x="0" y="0"/>
              <a:chExt cx="9144000" cy="1556792"/>
            </a:xfrm>
          </p:grpSpPr>
          <p:sp>
            <p:nvSpPr>
              <p:cNvPr id="46" name="45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3" name="42 CuadroTexto"/>
              <p:cNvSpPr txBox="1"/>
              <p:nvPr/>
            </p:nvSpPr>
            <p:spPr>
              <a:xfrm>
                <a:off x="2411760" y="548680"/>
                <a:ext cx="5040560" cy="954107"/>
              </a:xfrm>
              <a:prstGeom prst="rect">
                <a:avLst/>
              </a:prstGeom>
              <a:noFill/>
            </p:spPr>
            <p:txBody>
              <a:bodyPr wrap="square" rtlCol="0">
                <a:spAutoFit/>
              </a:bodyPr>
              <a:lstStyle/>
              <a:p>
                <a:pPr algn="ctr"/>
                <a:r>
                  <a:rPr lang="es-MX" sz="2800" b="1" dirty="0" smtClean="0">
                    <a:solidFill>
                      <a:schemeClr val="bg1">
                        <a:lumMod val="50000"/>
                      </a:schemeClr>
                    </a:solidFill>
                  </a:rPr>
                  <a:t>Paso 2: Información de los defectos </a:t>
                </a:r>
                <a:endParaRPr lang="es-MX" sz="2800" b="1" dirty="0">
                  <a:solidFill>
                    <a:schemeClr val="bg1">
                      <a:lumMod val="50000"/>
                    </a:schemeClr>
                  </a:solidFill>
                </a:endParaRPr>
              </a:p>
            </p:txBody>
          </p:sp>
        </p:grpSp>
        <p:pic>
          <p:nvPicPr>
            <p:cNvPr id="28"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37"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38" name="Imagen 14"/>
          <p:cNvPicPr>
            <a:picLocks noChangeAspect="1"/>
          </p:cNvPicPr>
          <p:nvPr/>
        </p:nvPicPr>
        <p:blipFill>
          <a:blip r:embed="rId5" cstate="print"/>
          <a:stretch>
            <a:fillRect/>
          </a:stretch>
        </p:blipFill>
        <p:spPr>
          <a:xfrm>
            <a:off x="7656959" y="260648"/>
            <a:ext cx="515441" cy="800774"/>
          </a:xfrm>
          <a:prstGeom prst="rect">
            <a:avLst/>
          </a:prstGeom>
        </p:spPr>
      </p:pic>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010" y="2564904"/>
            <a:ext cx="6980559" cy="3764674"/>
          </a:xfrm>
          <a:prstGeom prst="rect">
            <a:avLst/>
          </a:prstGeom>
        </p:spPr>
      </p:pic>
      <p:sp>
        <p:nvSpPr>
          <p:cNvPr id="4" name="CuadroTexto 3"/>
          <p:cNvSpPr txBox="1"/>
          <p:nvPr/>
        </p:nvSpPr>
        <p:spPr>
          <a:xfrm>
            <a:off x="271108" y="1772816"/>
            <a:ext cx="8658364" cy="646331"/>
          </a:xfrm>
          <a:prstGeom prst="rect">
            <a:avLst/>
          </a:prstGeom>
          <a:noFill/>
        </p:spPr>
        <p:txBody>
          <a:bodyPr wrap="square" rtlCol="0">
            <a:spAutoFit/>
          </a:bodyPr>
          <a:lstStyle/>
          <a:p>
            <a:r>
              <a:rPr lang="es-MX" dirty="0" smtClean="0"/>
              <a:t>El segundo paso a realizar es el mostrarle el usuario con ayudo visual y auditiva los tipo de defectos que podrían presentarse en el área de trabajo.</a:t>
            </a: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Elipse"/>
          <p:cNvSpPr/>
          <p:nvPr/>
        </p:nvSpPr>
        <p:spPr>
          <a:xfrm>
            <a:off x="8244408" y="332656"/>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38" name="Imagen 1"/>
          <p:cNvPicPr>
            <a:picLocks noChangeAspect="1"/>
          </p:cNvPicPr>
          <p:nvPr/>
        </p:nvPicPr>
        <p:blipFill>
          <a:blip r:embed="rId2" cstate="print"/>
          <a:stretch>
            <a:fillRect/>
          </a:stretch>
        </p:blipFill>
        <p:spPr>
          <a:xfrm>
            <a:off x="7708900" y="404664"/>
            <a:ext cx="463499" cy="720080"/>
          </a:xfrm>
          <a:prstGeom prst="rect">
            <a:avLst/>
          </a:prstGeom>
        </p:spPr>
      </p:pic>
      <p:grpSp>
        <p:nvGrpSpPr>
          <p:cNvPr id="39" name="38 Grupo"/>
          <p:cNvGrpSpPr/>
          <p:nvPr/>
        </p:nvGrpSpPr>
        <p:grpSpPr>
          <a:xfrm>
            <a:off x="0" y="0"/>
            <a:ext cx="9144000" cy="1604993"/>
            <a:chOff x="0" y="0"/>
            <a:chExt cx="9144000" cy="1604993"/>
          </a:xfrm>
        </p:grpSpPr>
        <p:grpSp>
          <p:nvGrpSpPr>
            <p:cNvPr id="44" name="43 Grupo"/>
            <p:cNvGrpSpPr/>
            <p:nvPr/>
          </p:nvGrpSpPr>
          <p:grpSpPr>
            <a:xfrm>
              <a:off x="0" y="0"/>
              <a:ext cx="9144000" cy="1604993"/>
              <a:chOff x="0" y="0"/>
              <a:chExt cx="9144000" cy="1604993"/>
            </a:xfrm>
          </p:grpSpPr>
          <p:sp>
            <p:nvSpPr>
              <p:cNvPr id="49" name="48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45 CuadroTexto"/>
              <p:cNvSpPr txBox="1"/>
              <p:nvPr/>
            </p:nvSpPr>
            <p:spPr>
              <a:xfrm>
                <a:off x="2411760" y="404664"/>
                <a:ext cx="5040560" cy="1200329"/>
              </a:xfrm>
              <a:prstGeom prst="rect">
                <a:avLst/>
              </a:prstGeom>
              <a:noFill/>
            </p:spPr>
            <p:txBody>
              <a:bodyPr wrap="square" rtlCol="0">
                <a:spAutoFit/>
              </a:bodyPr>
              <a:lstStyle/>
              <a:p>
                <a:pPr algn="ctr"/>
                <a:r>
                  <a:rPr lang="es-MX" sz="3600" b="1" dirty="0">
                    <a:solidFill>
                      <a:schemeClr val="bg1">
                        <a:lumMod val="50000"/>
                      </a:schemeClr>
                    </a:solidFill>
                  </a:rPr>
                  <a:t>Paso </a:t>
                </a:r>
                <a:r>
                  <a:rPr lang="es-MX" sz="3600" b="1" dirty="0" smtClean="0">
                    <a:solidFill>
                      <a:schemeClr val="bg1">
                        <a:lumMod val="50000"/>
                      </a:schemeClr>
                    </a:solidFill>
                  </a:rPr>
                  <a:t>3: Tutorial de la simulación</a:t>
                </a:r>
                <a:endParaRPr lang="es-MX" sz="3600" b="1" dirty="0">
                  <a:solidFill>
                    <a:schemeClr val="bg1">
                      <a:lumMod val="50000"/>
                    </a:schemeClr>
                  </a:solidFill>
                </a:endParaRPr>
              </a:p>
            </p:txBody>
          </p:sp>
        </p:grpSp>
        <p:pic>
          <p:nvPicPr>
            <p:cNvPr id="36"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40"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41" name="Imagen 14"/>
          <p:cNvPicPr>
            <a:picLocks noChangeAspect="1"/>
          </p:cNvPicPr>
          <p:nvPr/>
        </p:nvPicPr>
        <p:blipFill>
          <a:blip r:embed="rId5" cstate="print"/>
          <a:stretch>
            <a:fillRect/>
          </a:stretch>
        </p:blipFill>
        <p:spPr>
          <a:xfrm>
            <a:off x="7656959" y="260648"/>
            <a:ext cx="515441" cy="800774"/>
          </a:xfrm>
          <a:prstGeom prst="rect">
            <a:avLst/>
          </a:prstGeom>
        </p:spPr>
      </p:pic>
      <p:pic>
        <p:nvPicPr>
          <p:cNvPr id="2"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2306" y="2635171"/>
            <a:ext cx="6741371" cy="3719007"/>
          </a:xfrm>
          <a:prstGeom prst="rect">
            <a:avLst/>
          </a:prstGeom>
        </p:spPr>
      </p:pic>
      <p:sp>
        <p:nvSpPr>
          <p:cNvPr id="3" name="CuadroTexto 2"/>
          <p:cNvSpPr txBox="1"/>
          <p:nvPr/>
        </p:nvSpPr>
        <p:spPr>
          <a:xfrm>
            <a:off x="271108" y="1772816"/>
            <a:ext cx="8549364" cy="646331"/>
          </a:xfrm>
          <a:prstGeom prst="rect">
            <a:avLst/>
          </a:prstGeom>
          <a:noFill/>
        </p:spPr>
        <p:txBody>
          <a:bodyPr wrap="square" rtlCol="0">
            <a:spAutoFit/>
          </a:bodyPr>
          <a:lstStyle/>
          <a:p>
            <a:r>
              <a:rPr lang="es-MX" dirty="0" smtClean="0"/>
              <a:t>El tercer paso a realizar es seguir los pasos del tutorial para conocer el funcionamiento del sistema de realidad virtual. </a:t>
            </a:r>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6 Elipse"/>
          <p:cNvSpPr/>
          <p:nvPr/>
        </p:nvSpPr>
        <p:spPr>
          <a:xfrm>
            <a:off x="8244408" y="332656"/>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38" name="Imagen 1"/>
          <p:cNvPicPr>
            <a:picLocks noChangeAspect="1"/>
          </p:cNvPicPr>
          <p:nvPr/>
        </p:nvPicPr>
        <p:blipFill>
          <a:blip r:embed="rId2" cstate="print"/>
          <a:stretch>
            <a:fillRect/>
          </a:stretch>
        </p:blipFill>
        <p:spPr>
          <a:xfrm>
            <a:off x="7708900" y="404664"/>
            <a:ext cx="463499" cy="720080"/>
          </a:xfrm>
          <a:prstGeom prst="rect">
            <a:avLst/>
          </a:prstGeom>
        </p:spPr>
      </p:pic>
      <p:grpSp>
        <p:nvGrpSpPr>
          <p:cNvPr id="39" name="38 Grupo"/>
          <p:cNvGrpSpPr/>
          <p:nvPr/>
        </p:nvGrpSpPr>
        <p:grpSpPr>
          <a:xfrm>
            <a:off x="0" y="0"/>
            <a:ext cx="9144000" cy="1556792"/>
            <a:chOff x="0" y="0"/>
            <a:chExt cx="9144000" cy="1556792"/>
          </a:xfrm>
        </p:grpSpPr>
        <p:grpSp>
          <p:nvGrpSpPr>
            <p:cNvPr id="44" name="43 Grupo"/>
            <p:cNvGrpSpPr/>
            <p:nvPr/>
          </p:nvGrpSpPr>
          <p:grpSpPr>
            <a:xfrm>
              <a:off x="0" y="0"/>
              <a:ext cx="9144000" cy="1556792"/>
              <a:chOff x="0" y="0"/>
              <a:chExt cx="9144000" cy="1556792"/>
            </a:xfrm>
          </p:grpSpPr>
          <p:sp>
            <p:nvSpPr>
              <p:cNvPr id="49" name="48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45 CuadroTexto"/>
              <p:cNvSpPr txBox="1"/>
              <p:nvPr/>
            </p:nvSpPr>
            <p:spPr>
              <a:xfrm>
                <a:off x="2411760" y="404664"/>
                <a:ext cx="5040560" cy="646331"/>
              </a:xfrm>
              <a:prstGeom prst="rect">
                <a:avLst/>
              </a:prstGeom>
              <a:noFill/>
            </p:spPr>
            <p:txBody>
              <a:bodyPr wrap="square" rtlCol="0">
                <a:spAutoFit/>
              </a:bodyPr>
              <a:lstStyle/>
              <a:p>
                <a:pPr algn="ctr"/>
                <a:r>
                  <a:rPr lang="es-MX" sz="3600" b="1" dirty="0">
                    <a:solidFill>
                      <a:schemeClr val="bg1">
                        <a:lumMod val="50000"/>
                      </a:schemeClr>
                    </a:solidFill>
                  </a:rPr>
                  <a:t>Paso </a:t>
                </a:r>
                <a:r>
                  <a:rPr lang="es-MX" sz="3600" b="1" dirty="0" smtClean="0">
                    <a:solidFill>
                      <a:schemeClr val="bg1">
                        <a:lumMod val="50000"/>
                      </a:schemeClr>
                    </a:solidFill>
                  </a:rPr>
                  <a:t>4: Practica</a:t>
                </a:r>
              </a:p>
            </p:txBody>
          </p:sp>
        </p:grpSp>
        <p:pic>
          <p:nvPicPr>
            <p:cNvPr id="36"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40"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41" name="Imagen 14"/>
          <p:cNvPicPr>
            <a:picLocks noChangeAspect="1"/>
          </p:cNvPicPr>
          <p:nvPr/>
        </p:nvPicPr>
        <p:blipFill>
          <a:blip r:embed="rId5" cstate="print"/>
          <a:stretch>
            <a:fillRect/>
          </a:stretch>
        </p:blipFill>
        <p:spPr>
          <a:xfrm>
            <a:off x="7656959" y="260648"/>
            <a:ext cx="515441" cy="800774"/>
          </a:xfrm>
          <a:prstGeom prst="rect">
            <a:avLst/>
          </a:prstGeom>
        </p:spPr>
      </p:pic>
      <p:pic>
        <p:nvPicPr>
          <p:cNvPr id="2"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3860" y="2531241"/>
            <a:ext cx="6656280" cy="3891729"/>
          </a:xfrm>
          <a:prstGeom prst="rect">
            <a:avLst/>
          </a:prstGeom>
        </p:spPr>
      </p:pic>
      <p:sp>
        <p:nvSpPr>
          <p:cNvPr id="8" name="CuadroTexto 7"/>
          <p:cNvSpPr txBox="1"/>
          <p:nvPr/>
        </p:nvSpPr>
        <p:spPr>
          <a:xfrm>
            <a:off x="271108" y="1720851"/>
            <a:ext cx="8658364" cy="646331"/>
          </a:xfrm>
          <a:prstGeom prst="rect">
            <a:avLst/>
          </a:prstGeom>
          <a:noFill/>
        </p:spPr>
        <p:txBody>
          <a:bodyPr wrap="square" rtlCol="0">
            <a:spAutoFit/>
          </a:bodyPr>
          <a:lstStyle/>
          <a:p>
            <a:r>
              <a:rPr lang="es-MX" dirty="0" smtClean="0"/>
              <a:t>El cuarto paso a realizar es un entrenamiento continuo en el que el sistema suelta defectos aleatorios los cuales sirven solamente para practicar previo a la prueba. </a:t>
            </a:r>
            <a:endParaRPr lang="es-MX" dirty="0"/>
          </a:p>
        </p:txBody>
      </p:sp>
    </p:spTree>
    <p:extLst>
      <p:ext uri="{BB962C8B-B14F-4D97-AF65-F5344CB8AC3E}">
        <p14:creationId xmlns:p14="http://schemas.microsoft.com/office/powerpoint/2010/main" val="3760173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267744" y="188640"/>
            <a:ext cx="4680520" cy="523220"/>
          </a:xfrm>
          <a:prstGeom prst="rect">
            <a:avLst/>
          </a:prstGeom>
          <a:noFill/>
        </p:spPr>
        <p:txBody>
          <a:bodyPr wrap="square" rtlCol="0">
            <a:spAutoFit/>
          </a:bodyPr>
          <a:lstStyle/>
          <a:p>
            <a:pPr algn="ctr"/>
            <a:r>
              <a:rPr lang="es-MX" sz="2800" b="1" dirty="0" smtClean="0">
                <a:solidFill>
                  <a:schemeClr val="bg1"/>
                </a:solidFill>
                <a:latin typeface="Arial" pitchFamily="34" charset="0"/>
                <a:cs typeface="Arial" pitchFamily="34" charset="0"/>
              </a:rPr>
              <a:t>Situación Actual</a:t>
            </a:r>
            <a:endParaRPr lang="es-MX" sz="2800" b="1" dirty="0">
              <a:solidFill>
                <a:schemeClr val="bg1"/>
              </a:solidFill>
              <a:latin typeface="Arial" pitchFamily="34" charset="0"/>
              <a:cs typeface="Arial" pitchFamily="34" charset="0"/>
            </a:endParaRPr>
          </a:p>
        </p:txBody>
      </p:sp>
      <p:sp>
        <p:nvSpPr>
          <p:cNvPr id="18" name="17 Elipse"/>
          <p:cNvSpPr/>
          <p:nvPr/>
        </p:nvSpPr>
        <p:spPr>
          <a:xfrm>
            <a:off x="8244408" y="260648"/>
            <a:ext cx="792088" cy="792088"/>
          </a:xfrm>
          <a:prstGeom prst="ellipse">
            <a:avLst/>
          </a:prstGeom>
          <a:solidFill>
            <a:srgbClr val="D20000"/>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anchor="ctr"/>
          <a:lstStyle/>
          <a:p>
            <a:pPr algn="ctr"/>
            <a:r>
              <a:rPr lang="es-MX" sz="4000" b="1" dirty="0" smtClean="0">
                <a:solidFill>
                  <a:srgbClr val="FFFFFF"/>
                </a:solidFill>
              </a:rPr>
              <a:t>P</a:t>
            </a:r>
            <a:endParaRPr lang="es-MX" sz="4000" b="1" dirty="0">
              <a:solidFill>
                <a:srgbClr val="FFFFFF"/>
              </a:solidFill>
            </a:endParaRPr>
          </a:p>
        </p:txBody>
      </p:sp>
      <p:pic>
        <p:nvPicPr>
          <p:cNvPr id="19" name="Imagen 1"/>
          <p:cNvPicPr>
            <a:picLocks noChangeAspect="1"/>
          </p:cNvPicPr>
          <p:nvPr/>
        </p:nvPicPr>
        <p:blipFill>
          <a:blip r:embed="rId2" cstate="print"/>
          <a:stretch>
            <a:fillRect/>
          </a:stretch>
        </p:blipFill>
        <p:spPr>
          <a:xfrm>
            <a:off x="7524328" y="362143"/>
            <a:ext cx="597191" cy="648072"/>
          </a:xfrm>
          <a:prstGeom prst="rect">
            <a:avLst/>
          </a:prstGeom>
        </p:spPr>
      </p:pic>
      <p:grpSp>
        <p:nvGrpSpPr>
          <p:cNvPr id="12" name="11 Grupo"/>
          <p:cNvGrpSpPr/>
          <p:nvPr/>
        </p:nvGrpSpPr>
        <p:grpSpPr>
          <a:xfrm>
            <a:off x="0" y="0"/>
            <a:ext cx="9144000" cy="1556792"/>
            <a:chOff x="0" y="0"/>
            <a:chExt cx="9144000" cy="1556792"/>
          </a:xfrm>
        </p:grpSpPr>
        <p:grpSp>
          <p:nvGrpSpPr>
            <p:cNvPr id="8" name="7 Grupo"/>
            <p:cNvGrpSpPr/>
            <p:nvPr/>
          </p:nvGrpSpPr>
          <p:grpSpPr>
            <a:xfrm>
              <a:off x="0" y="0"/>
              <a:ext cx="9144000" cy="1556792"/>
              <a:chOff x="0" y="0"/>
              <a:chExt cx="9144000" cy="1556792"/>
            </a:xfrm>
          </p:grpSpPr>
          <p:sp>
            <p:nvSpPr>
              <p:cNvPr id="14" name="13 Rectángulo"/>
              <p:cNvSpPr/>
              <p:nvPr/>
            </p:nvSpPr>
            <p:spPr>
              <a:xfrm>
                <a:off x="0" y="0"/>
                <a:ext cx="9144000" cy="1556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10 CuadroTexto"/>
              <p:cNvSpPr txBox="1"/>
              <p:nvPr/>
            </p:nvSpPr>
            <p:spPr>
              <a:xfrm>
                <a:off x="2411760" y="404664"/>
                <a:ext cx="5040560" cy="646331"/>
              </a:xfrm>
              <a:prstGeom prst="rect">
                <a:avLst/>
              </a:prstGeom>
              <a:noFill/>
            </p:spPr>
            <p:txBody>
              <a:bodyPr wrap="square" rtlCol="0">
                <a:spAutoFit/>
              </a:bodyPr>
              <a:lstStyle/>
              <a:p>
                <a:pPr algn="ctr"/>
                <a:r>
                  <a:rPr lang="es-MX" sz="3600" b="1" dirty="0" smtClean="0">
                    <a:solidFill>
                      <a:schemeClr val="bg1">
                        <a:lumMod val="50000"/>
                      </a:schemeClr>
                    </a:solidFill>
                  </a:rPr>
                  <a:t>Paso 5. Simulación</a:t>
                </a:r>
                <a:endParaRPr lang="es-MX" sz="3600" b="1" dirty="0">
                  <a:solidFill>
                    <a:schemeClr val="bg1">
                      <a:lumMod val="50000"/>
                    </a:schemeClr>
                  </a:solidFill>
                </a:endParaRPr>
              </a:p>
            </p:txBody>
          </p:sp>
        </p:grpSp>
        <p:pic>
          <p:nvPicPr>
            <p:cNvPr id="10" name="Picture 2" descr="C:\Users\agonzalezd.GONHER\AppData\Local\Microsoft\Windows\Temporary Internet Files\Content.Outlook\2KSZPVU3\Logo_MejoraContinua (6).png"/>
            <p:cNvPicPr>
              <a:picLocks noChangeAspect="1" noChangeArrowheads="1"/>
            </p:cNvPicPr>
            <p:nvPr/>
          </p:nvPicPr>
          <p:blipFill>
            <a:blip r:embed="rId3" cstate="print"/>
            <a:srcRect l="22574" t="8333" r="21768" b="52083"/>
            <a:stretch>
              <a:fillRect/>
            </a:stretch>
          </p:blipFill>
          <p:spPr bwMode="auto">
            <a:xfrm>
              <a:off x="271108" y="285230"/>
              <a:ext cx="1872000" cy="1030957"/>
            </a:xfrm>
            <a:prstGeom prst="rect">
              <a:avLst/>
            </a:prstGeom>
            <a:noFill/>
          </p:spPr>
        </p:pic>
      </p:grpSp>
      <p:pic>
        <p:nvPicPr>
          <p:cNvPr id="13" name="Imagen 1"/>
          <p:cNvPicPr>
            <a:picLocks noChangeAspect="1"/>
          </p:cNvPicPr>
          <p:nvPr/>
        </p:nvPicPr>
        <p:blipFill>
          <a:blip r:embed="rId4" cstate="print"/>
          <a:stretch>
            <a:fillRect/>
          </a:stretch>
        </p:blipFill>
        <p:spPr>
          <a:xfrm>
            <a:off x="8172400" y="260648"/>
            <a:ext cx="757072" cy="821575"/>
          </a:xfrm>
          <a:prstGeom prst="rect">
            <a:avLst/>
          </a:prstGeom>
        </p:spPr>
      </p:pic>
      <p:pic>
        <p:nvPicPr>
          <p:cNvPr id="15" name="Imagen 14"/>
          <p:cNvPicPr>
            <a:picLocks noChangeAspect="1"/>
          </p:cNvPicPr>
          <p:nvPr/>
        </p:nvPicPr>
        <p:blipFill>
          <a:blip r:embed="rId5" cstate="print"/>
          <a:stretch>
            <a:fillRect/>
          </a:stretch>
        </p:blipFill>
        <p:spPr>
          <a:xfrm>
            <a:off x="7656959" y="260648"/>
            <a:ext cx="515441" cy="800774"/>
          </a:xfrm>
          <a:prstGeom prst="rect">
            <a:avLst/>
          </a:prstGeom>
        </p:spPr>
      </p:pic>
      <p:pic>
        <p:nvPicPr>
          <p:cNvPr id="2"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9672" y="3212976"/>
            <a:ext cx="5976664" cy="3245675"/>
          </a:xfrm>
          <a:prstGeom prst="rect">
            <a:avLst/>
          </a:prstGeom>
        </p:spPr>
      </p:pic>
      <p:sp>
        <p:nvSpPr>
          <p:cNvPr id="4" name="CuadroTexto 3"/>
          <p:cNvSpPr txBox="1"/>
          <p:nvPr/>
        </p:nvSpPr>
        <p:spPr>
          <a:xfrm>
            <a:off x="665566" y="1678330"/>
            <a:ext cx="7812868" cy="923330"/>
          </a:xfrm>
          <a:prstGeom prst="rect">
            <a:avLst/>
          </a:prstGeom>
          <a:noFill/>
        </p:spPr>
        <p:txBody>
          <a:bodyPr wrap="square" rtlCol="0">
            <a:spAutoFit/>
          </a:bodyPr>
          <a:lstStyle/>
          <a:p>
            <a:r>
              <a:rPr lang="es-MX" dirty="0" smtClean="0"/>
              <a:t>El quinto paso consiste en la prueba que evalúa el desempeño del usuario la cual consiste en ”n” numero de cajas las cuales serán evaluadas por el usuario para determinar si son útiles o si no lo son.</a:t>
            </a:r>
            <a:endParaRPr lang="es-MX"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Revisi_x00f3_n xmlns="bfd918db-09a4-40de-a757-e89334aa9acb">04</Revisi_x00f3_n>
    <Fecha_x0020_de_x0020_Emisi_x00f3_n xmlns="bfd918db-09a4-40de-a757-e89334aa9acb">2015-03-09T06:00:00+00:00</Fecha_x0020_de_x0020_Emisi_x00f3_n>
    <Fecha_x0020_de_x0020_Revisi_x00f3_n xmlns="bfd918db-09a4-40de-a757-e89334aa9acb">2017-10-03T05:00:00+00:00</Fecha_x0020_de_x0020_Revisi_x00f3_n>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7DF8B9E5969DF47A7F1874DDD015D5C" ma:contentTypeVersion="9" ma:contentTypeDescription="Crear nuevo documento." ma:contentTypeScope="" ma:versionID="6ac8dc053f80b97a397abe5b143b7562">
  <xsd:schema xmlns:xsd="http://www.w3.org/2001/XMLSchema" xmlns:p="http://schemas.microsoft.com/office/2006/metadata/properties" xmlns:ns2="bfd918db-09a4-40de-a757-e89334aa9acb" targetNamespace="http://schemas.microsoft.com/office/2006/metadata/properties" ma:root="true" ma:fieldsID="af5026e8a54bcc0d262e3d381b1d982e" ns2:_="">
    <xsd:import namespace="bfd918db-09a4-40de-a757-e89334aa9acb"/>
    <xsd:element name="properties">
      <xsd:complexType>
        <xsd:sequence>
          <xsd:element name="documentManagement">
            <xsd:complexType>
              <xsd:all>
                <xsd:element ref="ns2:Revisi_x00f3_n" minOccurs="0"/>
                <xsd:element ref="ns2:Fecha_x0020_de_x0020_Revisi_x00f3_n" minOccurs="0"/>
                <xsd:element ref="ns2:Fecha_x0020_de_x0020_Emisi_x00f3_n" minOccurs="0"/>
              </xsd:all>
            </xsd:complexType>
          </xsd:element>
        </xsd:sequence>
      </xsd:complexType>
    </xsd:element>
  </xsd:schema>
  <xsd:schema xmlns:xsd="http://www.w3.org/2001/XMLSchema" xmlns:dms="http://schemas.microsoft.com/office/2006/documentManagement/types" targetNamespace="bfd918db-09a4-40de-a757-e89334aa9acb" elementFormDefault="qualified">
    <xsd:import namespace="http://schemas.microsoft.com/office/2006/documentManagement/types"/>
    <xsd:element name="Revisi_x00f3_n" ma:index="2" nillable="true" ma:displayName="Revisión" ma:internalName="Revisi_x00f3_n">
      <xsd:simpleType>
        <xsd:restriction base="dms:Text">
          <xsd:maxLength value="255"/>
        </xsd:restriction>
      </xsd:simpleType>
    </xsd:element>
    <xsd:element name="Fecha_x0020_de_x0020_Revisi_x00f3_n" ma:index="3" nillable="true" ma:displayName="Fecha de Revisión" ma:format="DateOnly" ma:internalName="Fecha_x0020_de_x0020_Revisi_x00f3_n">
      <xsd:simpleType>
        <xsd:restriction base="dms:DateTime"/>
      </xsd:simpleType>
    </xsd:element>
    <xsd:element name="Fecha_x0020_de_x0020_Emisi_x00f3_n" ma:index="4" nillable="true" ma:displayName="Fecha de Emisión" ma:format="DateOnly" ma:internalName="Fecha_x0020_de_x0020_Emisi_x00f3_n">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Tipo de contenido" ma:readOnly="true"/>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FEDC77A-81C6-4E1E-9D81-9750E555F253}">
  <ds:schemaRefs>
    <ds:schemaRef ds:uri="http://schemas.microsoft.com/sharepoint/v3/contenttype/forms"/>
  </ds:schemaRefs>
</ds:datastoreItem>
</file>

<file path=customXml/itemProps2.xml><?xml version="1.0" encoding="utf-8"?>
<ds:datastoreItem xmlns:ds="http://schemas.openxmlformats.org/officeDocument/2006/customXml" ds:itemID="{7A1DEC6E-3D86-41C0-BA96-9D646744BDD7}">
  <ds:schemaRefs>
    <ds:schemaRef ds:uri="http://purl.org/dc/elements/1.1/"/>
    <ds:schemaRef ds:uri="bfd918db-09a4-40de-a757-e89334aa9acb"/>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E4E7A3BD-C23D-46AB-BA42-F5B4485667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d918db-09a4-40de-a757-e89334aa9ac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3155</TotalTime>
  <Words>377</Words>
  <Application>Microsoft Office PowerPoint</Application>
  <PresentationFormat>Presentación en pantalla (4:3)</PresentationFormat>
  <Paragraphs>48</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Grupo Gonher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lagarza</dc:creator>
  <cp:lastModifiedBy>Martin Alejandro Villarreal Vazquez</cp:lastModifiedBy>
  <cp:revision>236</cp:revision>
  <dcterms:created xsi:type="dcterms:W3CDTF">2010-10-05T14:26:27Z</dcterms:created>
  <dcterms:modified xsi:type="dcterms:W3CDTF">2019-09-25T22:15:58Z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0x01010077DF8B9E5969DF47A7F1874DDD015D5C</vt:lpwstr>
  </property>
</Properties>
</file>