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drawingml.chart+xml" PartName="/ppt/charts/chart1.xml"/>
  <Override ContentType="application/vnd.ms-office.chartcolorstyle+xml" PartName="/ppt/charts/colors1.xml"/>
  <Override ContentType="application/vnd.ms-office.chartstyle+xml" PartName="/ppt/charts/style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6"></Relationship><Relationship Target="docProps/thumbnail.jpeg" Type="http://schemas.openxmlformats.org/package/2006/relationships/metadata/thumbnail" Id="rId7"></Relationship><Relationship Target="docProps/custom.xml" Type="http://schemas.openxmlformats.org/officeDocument/2006/relationships/custom-properties" Id="rId8"></Relationship><Relationship Target="docProps/app.xml" Type="http://schemas.openxmlformats.org/officeDocument/2006/relationships/extended-properties" Id="rId9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9" r:id="rId6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14" autoAdjust="0"/>
  </p:normalViewPr>
  <p:slideViewPr>
    <p:cSldViewPr>
      <p:cViewPr varScale="1">
        <p:scale>
          <a:sx n="149" d="100"/>
          <a:sy n="149" d="100"/>
        </p:scale>
        <p:origin x="21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?><Relationships xmlns="http://schemas.openxmlformats.org/package/2006/relationships"><Relationship Target="presProps.xml" Type="http://schemas.openxmlformats.org/officeDocument/2006/relationships/presProps" Id="rId8"></Relationship><Relationship Target="../customXml/item3.xml" Type="http://schemas.openxmlformats.org/officeDocument/2006/relationships/customXml" Id="rId3"></Relationship><Relationship Target="notesMasters/notesMaster1.xml" Type="http://schemas.openxmlformats.org/officeDocument/2006/relationships/notesMaster" Id="rId7"></Relationship><Relationship Target="../customXml/item2.xml" Type="http://schemas.openxmlformats.org/officeDocument/2006/relationships/customXml" Id="rId2"></Relationship><Relationship Target="../customXml/item1.xml" Type="http://schemas.openxmlformats.org/officeDocument/2006/relationships/customXml" Id="rId1"></Relationship><Relationship Target="slides/slide2.xml" Type="http://schemas.openxmlformats.org/officeDocument/2006/relationships/slide" Id="rId6"></Relationship><Relationship Target="tableStyles.xml" Type="http://schemas.openxmlformats.org/officeDocument/2006/relationships/tableStyles" Id="rId11"></Relationship><Relationship Target="slides/slide1.xml" Type="http://schemas.openxmlformats.org/officeDocument/2006/relationships/slide" Id="rId5"></Relationship><Relationship Target="theme/theme1.xml" Type="http://schemas.openxmlformats.org/officeDocument/2006/relationships/theme" Id="rId10"></Relationship><Relationship Target="slideMasters/slideMaster1.xml" Type="http://schemas.openxmlformats.org/officeDocument/2006/relationships/slideMaster" Id="rId4"></Relationship><Relationship Target="viewProps.xml" Type="http://schemas.openxmlformats.org/officeDocument/2006/relationships/viewProps" Id="rId9"></Relationship></Relationships>
</file>

<file path=ppt/charts/_rels/chart1.xml.rels><?xml version="1.0" encoding="UTF-8" ?><Relationships xmlns="http://schemas.openxmlformats.org/package/2006/relationships"><Relationship Target="colors1.xml" Type="http://schemas.microsoft.com/office/2011/relationships/chartColorStyle" Id="rId2"></Relationship><Relationship Target="style1.xml" Type="http://schemas.microsoft.com/office/2011/relationships/chartStyle" Id="rId1"></Relationship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MX"/>
              <a:t>Desperdicio</a:t>
            </a:r>
            <a:r>
              <a:rPr lang="es-MX" baseline="0"/>
              <a:t> Anual Formacion 2022 (Pzs)</a:t>
            </a:r>
            <a:endParaRPr lang="es-MX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'graf form'!$A$112:$A$120</c:f>
              <c:strCache>
                <c:ptCount val="9"/>
                <c:pt idx="0">
                  <c:v>ABIERTO PARA ANALIZAR</c:v>
                </c:pt>
                <c:pt idx="1">
                  <c:v>DESPR. DE MATERIAL</c:v>
                </c:pt>
                <c:pt idx="2">
                  <c:v>ACUM. CON AGUA</c:v>
                </c:pt>
                <c:pt idx="3">
                  <c:v>PRUEBAS DOE</c:v>
                </c:pt>
                <c:pt idx="4">
                  <c:v>ROSCA BARRIDA</c:v>
                </c:pt>
                <c:pt idx="5">
                  <c:v>PORTA ASA ROTA</c:v>
                </c:pt>
                <c:pt idx="6">
                  <c:v>GRUPO SIN FORMAR (CORTO)</c:v>
                </c:pt>
                <c:pt idx="7">
                  <c:v>FALTA DE FORMACION</c:v>
                </c:pt>
                <c:pt idx="8">
                  <c:v>GOLPE EN CAJA</c:v>
                </c:pt>
              </c:strCache>
            </c:strRef>
          </c:cat>
          <c:val>
            <c:numRef>
              <c:f>'graf form'!$B$112:$B$120</c:f>
              <c:numCache>
                <c:formatCode>General</c:formatCode>
                <c:ptCount val="9"/>
                <c:pt idx="0">
                  <c:v>6573</c:v>
                </c:pt>
                <c:pt idx="1">
                  <c:v>3878</c:v>
                </c:pt>
                <c:pt idx="2">
                  <c:v>3088</c:v>
                </c:pt>
                <c:pt idx="3">
                  <c:v>2875</c:v>
                </c:pt>
                <c:pt idx="4">
                  <c:v>328</c:v>
                </c:pt>
                <c:pt idx="5">
                  <c:v>288</c:v>
                </c:pt>
                <c:pt idx="6">
                  <c:v>264</c:v>
                </c:pt>
                <c:pt idx="7">
                  <c:v>241</c:v>
                </c:pt>
                <c:pt idx="8">
                  <c:v>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3E-43B9-A881-8EDD93100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9942415"/>
        <c:axId val="189954479"/>
      </c:barChart>
      <c:lineChart>
        <c:grouping val="standard"/>
        <c:varyColors val="0"/>
        <c:ser>
          <c:idx val="2"/>
          <c:order val="1"/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'graf form'!$A$112:$A$120</c:f>
              <c:strCache>
                <c:ptCount val="9"/>
                <c:pt idx="0">
                  <c:v>ABIERTO PARA ANALIZAR</c:v>
                </c:pt>
                <c:pt idx="1">
                  <c:v>DESPR. DE MATERIAL</c:v>
                </c:pt>
                <c:pt idx="2">
                  <c:v>ACUM. CON AGUA</c:v>
                </c:pt>
                <c:pt idx="3">
                  <c:v>PRUEBAS DOE</c:v>
                </c:pt>
                <c:pt idx="4">
                  <c:v>ROSCA BARRIDA</c:v>
                </c:pt>
                <c:pt idx="5">
                  <c:v>PORTA ASA ROTA</c:v>
                </c:pt>
                <c:pt idx="6">
                  <c:v>GRUPO SIN FORMAR (CORTO)</c:v>
                </c:pt>
                <c:pt idx="7">
                  <c:v>FALTA DE FORMACION</c:v>
                </c:pt>
                <c:pt idx="8">
                  <c:v>GOLPE EN CAJA</c:v>
                </c:pt>
              </c:strCache>
            </c:strRef>
          </c:cat>
          <c:val>
            <c:numRef>
              <c:f>'graf form'!$D$112:$D$120</c:f>
              <c:numCache>
                <c:formatCode>0%</c:formatCode>
                <c:ptCount val="9"/>
                <c:pt idx="0">
                  <c:v>0.33066706912164201</c:v>
                </c:pt>
                <c:pt idx="1">
                  <c:v>0.52575711842237649</c:v>
                </c:pt>
                <c:pt idx="2">
                  <c:v>0.68110473890733469</c:v>
                </c:pt>
                <c:pt idx="3">
                  <c:v>0.82573699567360903</c:v>
                </c:pt>
                <c:pt idx="4">
                  <c:v>0.84223764966294401</c:v>
                </c:pt>
                <c:pt idx="5">
                  <c:v>0.85672602877553072</c:v>
                </c:pt>
                <c:pt idx="6">
                  <c:v>0.87000704296206866</c:v>
                </c:pt>
                <c:pt idx="7">
                  <c:v>0.88213099909447634</c:v>
                </c:pt>
                <c:pt idx="8">
                  <c:v>0.89259482845356675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3E-43B9-A881-8EDD93100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946159"/>
        <c:axId val="189958223"/>
      </c:lineChart>
      <c:catAx>
        <c:axId val="189942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89954479"/>
        <c:crosses val="autoZero"/>
        <c:auto val="1"/>
        <c:lblAlgn val="ctr"/>
        <c:lblOffset val="100"/>
        <c:noMultiLvlLbl val="0"/>
      </c:catAx>
      <c:valAx>
        <c:axId val="189954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89942415"/>
        <c:crosses val="autoZero"/>
        <c:crossBetween val="between"/>
      </c:valAx>
      <c:valAx>
        <c:axId val="189958223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89946159"/>
        <c:crosses val="max"/>
        <c:crossBetween val="between"/>
      </c:valAx>
      <c:catAx>
        <c:axId val="1899461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995822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2FB0C-5572-45E8-A0B9-AB0B7A576F39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18F28-2D85-4682-B5CE-22F8B0CF0BC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59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18F28-2D85-4682-B5CE-22F8B0CF0BC9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790604"/>
      </p:ext>
    </p:extLst>
  </p:cSld>
  <p:clrMapOvr>
    <a:masterClrMapping/>
  </p:clrMapOvr>
</p:notes>
</file>

<file path=ppt/slideLayouts/_rels/slideLayout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2F7C-BB65-478B-8239-87731F3E9976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97352"/>
            <a:ext cx="2133600" cy="2606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REV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2F7C-BB65-478B-8239-87731F3E9976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97352"/>
            <a:ext cx="2133600" cy="268139"/>
          </a:xfrm>
          <a:prstGeom prst="rect">
            <a:avLst/>
          </a:prstGeom>
        </p:spPr>
        <p:txBody>
          <a:bodyPr/>
          <a:lstStyle/>
          <a:p>
            <a:fld id="{2C3789C3-23AB-4D0E-9E8D-B93142EBE9B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2F7C-BB65-478B-8239-87731F3E9976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97352"/>
            <a:ext cx="2133600" cy="268139"/>
          </a:xfrm>
          <a:prstGeom prst="rect">
            <a:avLst/>
          </a:prstGeom>
        </p:spPr>
        <p:txBody>
          <a:bodyPr/>
          <a:lstStyle/>
          <a:p>
            <a:fld id="{2C3789C3-23AB-4D0E-9E8D-B93142EBE9B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2F7C-BB65-478B-8239-87731F3E9976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97352"/>
            <a:ext cx="2133600" cy="268139"/>
          </a:xfrm>
          <a:prstGeom prst="rect">
            <a:avLst/>
          </a:prstGeom>
        </p:spPr>
        <p:txBody>
          <a:bodyPr/>
          <a:lstStyle/>
          <a:p>
            <a:fld id="{2C3789C3-23AB-4D0E-9E8D-B93142EBE9B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2F7C-BB65-478B-8239-87731F3E9976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97352"/>
            <a:ext cx="2133600" cy="268139"/>
          </a:xfrm>
          <a:prstGeom prst="rect">
            <a:avLst/>
          </a:prstGeom>
        </p:spPr>
        <p:txBody>
          <a:bodyPr/>
          <a:lstStyle/>
          <a:p>
            <a:fld id="{2C3789C3-23AB-4D0E-9E8D-B93142EBE9B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2F7C-BB65-478B-8239-87731F3E9976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97352"/>
            <a:ext cx="2133600" cy="268139"/>
          </a:xfrm>
          <a:prstGeom prst="rect">
            <a:avLst/>
          </a:prstGeom>
        </p:spPr>
        <p:txBody>
          <a:bodyPr/>
          <a:lstStyle/>
          <a:p>
            <a:fld id="{2C3789C3-23AB-4D0E-9E8D-B93142EBE9B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2F7C-BB65-478B-8239-87731F3E9976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97352"/>
            <a:ext cx="2133600" cy="268139"/>
          </a:xfrm>
          <a:prstGeom prst="rect">
            <a:avLst/>
          </a:prstGeom>
        </p:spPr>
        <p:txBody>
          <a:bodyPr/>
          <a:lstStyle/>
          <a:p>
            <a:fld id="{2C3789C3-23AB-4D0E-9E8D-B93142EBE9B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2F7C-BB65-478B-8239-87731F3E9976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97352"/>
            <a:ext cx="2133600" cy="268139"/>
          </a:xfrm>
          <a:prstGeom prst="rect">
            <a:avLst/>
          </a:prstGeom>
        </p:spPr>
        <p:txBody>
          <a:bodyPr/>
          <a:lstStyle/>
          <a:p>
            <a:fld id="{2C3789C3-23AB-4D0E-9E8D-B93142EBE9B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2F7C-BB65-478B-8239-87731F3E9976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97352"/>
            <a:ext cx="2133600" cy="268139"/>
          </a:xfrm>
          <a:prstGeom prst="rect">
            <a:avLst/>
          </a:prstGeom>
        </p:spPr>
        <p:txBody>
          <a:bodyPr/>
          <a:lstStyle/>
          <a:p>
            <a:fld id="{2C3789C3-23AB-4D0E-9E8D-B93142EBE9B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2F7C-BB65-478B-8239-87731F3E9976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97352"/>
            <a:ext cx="2133600" cy="268139"/>
          </a:xfrm>
          <a:prstGeom prst="rect">
            <a:avLst/>
          </a:prstGeom>
        </p:spPr>
        <p:txBody>
          <a:bodyPr/>
          <a:lstStyle/>
          <a:p>
            <a:fld id="{2C3789C3-23AB-4D0E-9E8D-B93142EBE9B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2F7C-BB65-478B-8239-87731F3E9976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97352"/>
            <a:ext cx="2133600" cy="268139"/>
          </a:xfrm>
          <a:prstGeom prst="rect">
            <a:avLst/>
          </a:prstGeom>
        </p:spPr>
        <p:txBody>
          <a:bodyPr/>
          <a:lstStyle/>
          <a:p>
            <a:fld id="{2C3789C3-23AB-4D0E-9E8D-B93142EBE9B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E2F7C-BB65-478B-8239-87731F3E9976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118920" y="6669360"/>
            <a:ext cx="2016000" cy="180000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s-ES" dirty="0"/>
              <a:t>Rev. 00, JUN 26´2015, ER-FO-MJ-GR-05</a:t>
            </a:r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media/image5.wmf" Type="http://schemas.openxmlformats.org/officeDocument/2006/relationships/image" Id="rId8"></Relationship><Relationship Target="../media/image1.emf" Type="http://schemas.openxmlformats.org/officeDocument/2006/relationships/image" Id="rId3"></Relationship><Relationship TargetMode="External" Target="file:///C:\Mis%20documentos\Mis%20im&#225;genes\Dibujo.bmp" Type="http://schemas.openxmlformats.org/officeDocument/2006/relationships/image" Id="rId7"></Relationship><Relationship Target="../media/image9.png" Type="http://schemas.openxmlformats.org/officeDocument/2006/relationships/image" Id="rId12"></Relationship><Relationship Target="../notesSlides/notesSlide1.xml" Type="http://schemas.openxmlformats.org/officeDocument/2006/relationships/notesSlide" Id="rId2"></Relationship><Relationship Target="../slideLayouts/slideLayout1.xml" Type="http://schemas.openxmlformats.org/officeDocument/2006/relationships/slideLayout" Id="rId1"></Relationship><Relationship Target="../media/image4.png" Type="http://schemas.openxmlformats.org/officeDocument/2006/relationships/image" Id="rId6"></Relationship><Relationship Target="../media/image8.png" Type="http://schemas.openxmlformats.org/officeDocument/2006/relationships/image" Id="rId11"></Relationship><Relationship Target="../media/image3.png" Type="http://schemas.openxmlformats.org/officeDocument/2006/relationships/image" Id="rId5"></Relationship><Relationship Target="../media/image7.png" Type="http://schemas.openxmlformats.org/officeDocument/2006/relationships/image" Id="rId10"></Relationship><Relationship Target="../media/image2.emf" Type="http://schemas.openxmlformats.org/officeDocument/2006/relationships/image" Id="rId4"></Relationship><Relationship Target="../media/image6.png" Type="http://schemas.openxmlformats.org/officeDocument/2006/relationships/image" Id="rId9"></Relationship></Relationships>
</file>

<file path=ppt/slides/_rels/slide2.xml.rels><?xml version="1.0" encoding="UTF-8" ?><Relationships xmlns="http://schemas.openxmlformats.org/package/2006/relationships"><Relationship Target="../charts/chart1.xml" Type="http://schemas.openxmlformats.org/officeDocument/2006/relationships/chart" Id="rId8"></Relationship><Relationship Target="../media/image3.png" Type="http://schemas.openxmlformats.org/officeDocument/2006/relationships/image" Id="rId3"></Relationship><Relationship Target="../media/image5.wmf" Type="http://schemas.openxmlformats.org/officeDocument/2006/relationships/image" Id="rId7"></Relationship><Relationship Target="../media/image10.emf" Type="http://schemas.openxmlformats.org/officeDocument/2006/relationships/image" Id="rId2"></Relationship><Relationship Target="../slideLayouts/slideLayout1.xml" Type="http://schemas.openxmlformats.org/officeDocument/2006/relationships/slideLayout" Id="rId1"></Relationship><Relationship TargetMode="External" Target="file:///C:\Mis%20documentos\Mis%20im&#225;genes\Dibujo.bmp" Type="http://schemas.openxmlformats.org/officeDocument/2006/relationships/image" Id="rId6"></Relationship><Relationship Target="../media/image4.png" Type="http://schemas.openxmlformats.org/officeDocument/2006/relationships/image" Id="rId5"></Relationship><Relationship Target="../media/image11.emf" Type="http://schemas.openxmlformats.org/officeDocument/2006/relationships/image" Id="rId4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63 Rectángulo"/>
          <p:cNvSpPr/>
          <p:nvPr/>
        </p:nvSpPr>
        <p:spPr>
          <a:xfrm>
            <a:off x="4572000" y="1376800"/>
            <a:ext cx="4536504" cy="396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35496" y="1376800"/>
            <a:ext cx="4536504" cy="396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35496" y="620688"/>
            <a:ext cx="5652120" cy="36004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latin typeface="Arial" pitchFamily="34" charset="0"/>
                <a:cs typeface="Arial" pitchFamily="34" charset="0"/>
              </a:rPr>
              <a:t>NOMBRE DE LA SUGERENCIA: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5496" y="44624"/>
            <a:ext cx="90719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195232" y="6582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dirty="0"/>
              <a:t>SUGERENCIAS DE COLABORADORES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2843808" y="692696"/>
            <a:ext cx="2772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solidFill>
                  <a:schemeClr val="tx1"/>
                </a:solidFill>
              </a:rPr>
              <a:t>Tapón para termopar de </a:t>
            </a:r>
            <a:r>
              <a:rPr lang="es-ES" sz="1050" b="1" dirty="0" err="1">
                <a:solidFill>
                  <a:schemeClr val="tx1"/>
                </a:solidFill>
              </a:rPr>
              <a:t>goma</a:t>
            </a:r>
            <a:r>
              <a:rPr lang="es-ES" sz="1050" b="1" dirty="0" err="1"/>
              <a:t>IDEIII</a:t>
            </a:r>
            <a:endParaRPr lang="es-ES" sz="1050" b="1" dirty="0"/>
          </a:p>
        </p:txBody>
      </p:sp>
      <p:sp>
        <p:nvSpPr>
          <p:cNvPr id="19" name="18 Rectángulo"/>
          <p:cNvSpPr/>
          <p:nvPr/>
        </p:nvSpPr>
        <p:spPr>
          <a:xfrm>
            <a:off x="5688632" y="620688"/>
            <a:ext cx="3420000" cy="360040"/>
          </a:xfrm>
          <a:prstGeom prst="rect">
            <a:avLst/>
          </a:prstGeom>
          <a:solidFill>
            <a:schemeClr val="bg1">
              <a:lumMod val="5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latin typeface="Arial" pitchFamily="34" charset="0"/>
                <a:cs typeface="Arial" pitchFamily="34" charset="0"/>
              </a:rPr>
              <a:t>ENERYA - RIASA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35496" y="980728"/>
            <a:ext cx="3672408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/>
              <a:t>Nombre del Colaborador: 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1547664" y="1052736"/>
            <a:ext cx="2088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Pablo De la Cruz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3707904" y="980728"/>
            <a:ext cx="2016224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/>
              <a:t>N</a:t>
            </a:r>
            <a:r>
              <a:rPr lang="es-MX" sz="1050" dirty="0" err="1"/>
              <a:t>úmero</a:t>
            </a:r>
            <a:r>
              <a:rPr lang="es-MX" sz="1050" dirty="0"/>
              <a:t> de Nómina</a:t>
            </a:r>
            <a:r>
              <a:rPr lang="es-ES" sz="1050" dirty="0"/>
              <a:t>: 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4968120" y="1052736"/>
            <a:ext cx="720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62</a:t>
            </a:r>
            <a:r>
              <a:rPr lang="es-ES" sz="1050" dirty="0">
                <a:solidFill>
                  <a:schemeClr val="tx1"/>
                </a:solidFill>
              </a:rPr>
              <a:t>63585</a:t>
            </a:r>
            <a:endParaRPr lang="es-ES" sz="1050" dirty="0"/>
          </a:p>
        </p:txBody>
      </p:sp>
      <p:sp>
        <p:nvSpPr>
          <p:cNvPr id="18" name="17 Rectángulo"/>
          <p:cNvSpPr/>
          <p:nvPr/>
        </p:nvSpPr>
        <p:spPr>
          <a:xfrm>
            <a:off x="5724128" y="980728"/>
            <a:ext cx="2088232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/>
              <a:t>Fecha de Sugerencia: 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7020352" y="1052736"/>
            <a:ext cx="720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10/05/2022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7740504" y="980728"/>
            <a:ext cx="1368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/>
              <a:t>Folio: 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8172400" y="1039322"/>
            <a:ext cx="86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For</a:t>
            </a:r>
            <a:r>
              <a:rPr lang="es-ES" sz="800" dirty="0">
                <a:solidFill>
                  <a:schemeClr val="tx1"/>
                </a:solidFill>
              </a:rPr>
              <a:t>--032-2022</a:t>
            </a:r>
          </a:p>
        </p:txBody>
      </p:sp>
      <p:sp>
        <p:nvSpPr>
          <p:cNvPr id="24" name="23 Elipse"/>
          <p:cNvSpPr/>
          <p:nvPr/>
        </p:nvSpPr>
        <p:spPr>
          <a:xfrm>
            <a:off x="323528" y="1448808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b="1" dirty="0">
                <a:solidFill>
                  <a:srgbClr val="FFFFFF"/>
                </a:solidFill>
              </a:rPr>
              <a:t>P</a:t>
            </a:r>
          </a:p>
        </p:txBody>
      </p:sp>
      <p:pic>
        <p:nvPicPr>
          <p:cNvPr id="25" name="Imagen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6" y="1412776"/>
            <a:ext cx="185380" cy="288000"/>
          </a:xfrm>
          <a:prstGeom prst="rect">
            <a:avLst/>
          </a:prstGeom>
        </p:spPr>
      </p:pic>
      <p:sp>
        <p:nvSpPr>
          <p:cNvPr id="29" name="28 Rectángulo"/>
          <p:cNvSpPr/>
          <p:nvPr/>
        </p:nvSpPr>
        <p:spPr>
          <a:xfrm>
            <a:off x="35496" y="1368152"/>
            <a:ext cx="4536504" cy="53100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611560" y="139014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2771800" y="1466796"/>
            <a:ext cx="21602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4211960" y="1466796"/>
            <a:ext cx="21602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3275856" y="142092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No Factible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2051720" y="141277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 Factible</a:t>
            </a:r>
            <a:endParaRPr lang="es-MX" sz="1400" dirty="0">
              <a:solidFill>
                <a:schemeClr val="bg1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87012" y="5973363"/>
            <a:ext cx="4412980" cy="648072"/>
            <a:chOff x="87012" y="6093296"/>
            <a:chExt cx="4412980" cy="648072"/>
          </a:xfrm>
        </p:grpSpPr>
        <p:sp>
          <p:nvSpPr>
            <p:cNvPr id="45" name="44 Rectángulo"/>
            <p:cNvSpPr/>
            <p:nvPr/>
          </p:nvSpPr>
          <p:spPr>
            <a:xfrm>
              <a:off x="107504" y="6093296"/>
              <a:ext cx="4392488" cy="6480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1763688" y="6165304"/>
              <a:ext cx="2664296" cy="523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Disminución de desperdicio</a:t>
              </a:r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87012" y="6165304"/>
              <a:ext cx="17486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b="1" dirty="0">
                  <a:solidFill>
                    <a:schemeClr val="bg1"/>
                  </a:solidFill>
                </a:rPr>
                <a:t>Beneficios Esperados</a:t>
              </a:r>
            </a:p>
            <a:p>
              <a:pPr algn="ctr"/>
              <a:r>
                <a:rPr lang="es-MX" sz="1400" b="1" dirty="0">
                  <a:solidFill>
                    <a:schemeClr val="bg1"/>
                  </a:solidFill>
                </a:rPr>
                <a:t>(Impacto/Indicador)</a:t>
              </a:r>
              <a:endParaRPr lang="es-E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64 Elipse"/>
          <p:cNvSpPr/>
          <p:nvPr/>
        </p:nvSpPr>
        <p:spPr>
          <a:xfrm>
            <a:off x="4896064" y="1448808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b="1" dirty="0">
                <a:solidFill>
                  <a:srgbClr val="FFFFFF"/>
                </a:solidFill>
              </a:rPr>
              <a:t>D</a:t>
            </a:r>
          </a:p>
        </p:txBody>
      </p:sp>
      <p:pic>
        <p:nvPicPr>
          <p:cNvPr id="66" name="Imagen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010" y="1430808"/>
            <a:ext cx="183665" cy="288000"/>
          </a:xfrm>
          <a:prstGeom prst="rect">
            <a:avLst/>
          </a:prstGeom>
        </p:spPr>
      </p:pic>
      <p:sp>
        <p:nvSpPr>
          <p:cNvPr id="67" name="66 CuadroTexto"/>
          <p:cNvSpPr txBox="1"/>
          <p:nvPr/>
        </p:nvSpPr>
        <p:spPr>
          <a:xfrm>
            <a:off x="5148064" y="139014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chemeClr val="bg1"/>
                </a:solidFill>
              </a:rPr>
              <a:t>EJECUCIÓN</a:t>
            </a:r>
            <a:endParaRPr lang="es-ES" b="1" i="1" dirty="0">
              <a:solidFill>
                <a:schemeClr val="bg1"/>
              </a:solidFill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4644008" y="1845040"/>
            <a:ext cx="4392000" cy="47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CuadroTexto"/>
          <p:cNvSpPr txBox="1"/>
          <p:nvPr/>
        </p:nvSpPr>
        <p:spPr>
          <a:xfrm>
            <a:off x="5567865" y="1825079"/>
            <a:ext cx="2544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Evidencia de la Implementación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58" name="57 Rectángulo"/>
          <p:cNvSpPr/>
          <p:nvPr/>
        </p:nvSpPr>
        <p:spPr>
          <a:xfrm>
            <a:off x="4716160" y="2132856"/>
            <a:ext cx="4248328" cy="21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68 Rectángulo redondeado"/>
          <p:cNvSpPr/>
          <p:nvPr/>
        </p:nvSpPr>
        <p:spPr>
          <a:xfrm>
            <a:off x="6156248" y="2060848"/>
            <a:ext cx="1368152" cy="216024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ANTES</a:t>
            </a:r>
            <a:endParaRPr lang="es-ES" sz="1400" dirty="0"/>
          </a:p>
        </p:txBody>
      </p:sp>
      <p:sp>
        <p:nvSpPr>
          <p:cNvPr id="76" name="75 CuadroTexto"/>
          <p:cNvSpPr txBox="1"/>
          <p:nvPr/>
        </p:nvSpPr>
        <p:spPr>
          <a:xfrm>
            <a:off x="7020272" y="1340768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 Fecha de </a:t>
            </a:r>
          </a:p>
          <a:p>
            <a:r>
              <a:rPr lang="es-ES" sz="1100" dirty="0">
                <a:solidFill>
                  <a:schemeClr val="bg1"/>
                </a:solidFill>
              </a:rPr>
              <a:t>Implementación:</a:t>
            </a:r>
            <a:endParaRPr lang="es-MX" sz="1100" dirty="0">
              <a:solidFill>
                <a:schemeClr val="bg1"/>
              </a:solidFill>
            </a:endParaRPr>
          </a:p>
        </p:txBody>
      </p:sp>
      <p:sp>
        <p:nvSpPr>
          <p:cNvPr id="77" name="76 Rectángulo"/>
          <p:cNvSpPr/>
          <p:nvPr/>
        </p:nvSpPr>
        <p:spPr>
          <a:xfrm>
            <a:off x="8100392" y="1430808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30/06/2022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107504" y="1724691"/>
            <a:ext cx="4356240" cy="2124008"/>
            <a:chOff x="107504" y="1772816"/>
            <a:chExt cx="4356240" cy="2124008"/>
          </a:xfrm>
        </p:grpSpPr>
        <p:sp>
          <p:nvSpPr>
            <p:cNvPr id="40" name="39 Rectángulo"/>
            <p:cNvSpPr/>
            <p:nvPr/>
          </p:nvSpPr>
          <p:spPr>
            <a:xfrm>
              <a:off x="107504" y="1844824"/>
              <a:ext cx="2088000" cy="205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456442" y="1825079"/>
              <a:ext cx="1390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b="1" dirty="0">
                  <a:solidFill>
                    <a:schemeClr val="bg1"/>
                  </a:solidFill>
                </a:rPr>
                <a:t>Situación Actual</a:t>
              </a:r>
              <a:endParaRPr lang="es-E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46 Rectángulo"/>
            <p:cNvSpPr/>
            <p:nvPr/>
          </p:nvSpPr>
          <p:spPr>
            <a:xfrm>
              <a:off x="179656" y="2116679"/>
              <a:ext cx="1944072" cy="16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Cuando el agua cae sobre el cable por lo cual llega al termopar y luego a la celda se llena de agua y se daña el acumulador por lo cual sale con baja densidad</a:t>
              </a:r>
              <a:endParaRPr lang="es-ES" sz="1400" dirty="0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2267744" y="2205040"/>
              <a:ext cx="2196000" cy="165600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2483768" y="1772816"/>
              <a:ext cx="18722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 caso de No Factibilidad, plasmar en este recuadro el MOTIVO del mismo.</a:t>
              </a:r>
              <a:endParaRPr lang="es-MX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61 Rectángulo redondeado"/>
            <p:cNvSpPr/>
            <p:nvPr/>
          </p:nvSpPr>
          <p:spPr>
            <a:xfrm>
              <a:off x="2537744" y="2132856"/>
              <a:ext cx="1656000" cy="21602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DIBUJO ACTUAL</a:t>
              </a:r>
              <a:endParaRPr lang="es-ES" sz="1400" dirty="0"/>
            </a:p>
          </p:txBody>
        </p:sp>
      </p:grpSp>
      <p:sp>
        <p:nvSpPr>
          <p:cNvPr id="83" name="82 Rectángulo"/>
          <p:cNvSpPr/>
          <p:nvPr/>
        </p:nvSpPr>
        <p:spPr>
          <a:xfrm>
            <a:off x="4716016" y="4374729"/>
            <a:ext cx="4248328" cy="22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69 Rectángulo redondeado"/>
          <p:cNvSpPr/>
          <p:nvPr/>
        </p:nvSpPr>
        <p:spPr>
          <a:xfrm>
            <a:off x="6156176" y="4302721"/>
            <a:ext cx="1368152" cy="216024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DESPUÉS</a:t>
            </a:r>
            <a:endParaRPr lang="es-ES" sz="1400" dirty="0"/>
          </a:p>
        </p:txBody>
      </p:sp>
      <p:pic>
        <p:nvPicPr>
          <p:cNvPr id="1026" name="Picture 2" descr="C:\Users\agonzalezd.GONHER\AppData\Local\Microsoft\Windows\Temporary Internet Files\Content.Outlook\8IFN941U\Logo_MejoraContinua (3).png"/>
          <p:cNvPicPr>
            <a:picLocks noChangeAspect="1" noChangeArrowheads="1"/>
          </p:cNvPicPr>
          <p:nvPr/>
        </p:nvPicPr>
        <p:blipFill>
          <a:blip r:embed="rId5" cstate="print"/>
          <a:srcRect l="22766" t="7350" r="21542" b="52100"/>
          <a:stretch>
            <a:fillRect/>
          </a:stretch>
        </p:blipFill>
        <p:spPr bwMode="auto">
          <a:xfrm>
            <a:off x="8172400" y="61528"/>
            <a:ext cx="828000" cy="466854"/>
          </a:xfrm>
          <a:prstGeom prst="rect">
            <a:avLst/>
          </a:prstGeom>
          <a:noFill/>
        </p:spPr>
      </p:pic>
      <p:grpSp>
        <p:nvGrpSpPr>
          <p:cNvPr id="3" name="Grupo 2"/>
          <p:cNvGrpSpPr/>
          <p:nvPr/>
        </p:nvGrpSpPr>
        <p:grpSpPr>
          <a:xfrm>
            <a:off x="71622" y="3792004"/>
            <a:ext cx="4356240" cy="2088232"/>
            <a:chOff x="107504" y="3933056"/>
            <a:chExt cx="4356240" cy="2088232"/>
          </a:xfrm>
        </p:grpSpPr>
        <p:sp>
          <p:nvSpPr>
            <p:cNvPr id="59" name="58 Rectángulo"/>
            <p:cNvSpPr/>
            <p:nvPr/>
          </p:nvSpPr>
          <p:spPr>
            <a:xfrm>
              <a:off x="2267744" y="4077072"/>
              <a:ext cx="2196000" cy="187220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" name="62 Rectángulo redondeado"/>
            <p:cNvSpPr/>
            <p:nvPr/>
          </p:nvSpPr>
          <p:spPr>
            <a:xfrm>
              <a:off x="2537744" y="4005064"/>
              <a:ext cx="1656000" cy="21602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DIBUJO PROPUESTA</a:t>
              </a:r>
              <a:endParaRPr lang="es-ES" sz="1400" dirty="0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107504" y="3969288"/>
              <a:ext cx="2088000" cy="205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179656" y="4221088"/>
              <a:ext cx="1944072" cy="172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La idea es ponerle un tapón al termopar para evitar que la celda se llene de agua</a:t>
              </a:r>
            </a:p>
          </p:txBody>
        </p:sp>
        <p:sp>
          <p:nvSpPr>
            <p:cNvPr id="88" name="87 CuadroTexto"/>
            <p:cNvSpPr txBox="1"/>
            <p:nvPr/>
          </p:nvSpPr>
          <p:spPr>
            <a:xfrm>
              <a:off x="467544" y="3933056"/>
              <a:ext cx="1390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b="1" dirty="0">
                  <a:solidFill>
                    <a:schemeClr val="bg1"/>
                  </a:solidFill>
                </a:rPr>
                <a:t>Idea Propuesta</a:t>
              </a:r>
              <a:endParaRPr lang="es-E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28 Rectángulo"/>
          <p:cNvSpPr/>
          <p:nvPr/>
        </p:nvSpPr>
        <p:spPr>
          <a:xfrm>
            <a:off x="4571756" y="1368152"/>
            <a:ext cx="4536504" cy="53100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0" name="5 Imagen" descr="C:\Mis documentos\Mis imágenes\Dibujo.bmp"/>
          <p:cNvPicPr/>
          <p:nvPr/>
        </p:nvPicPr>
        <p:blipFill>
          <a:blip r:embed="rId6" r:link="rId7" cstate="print"/>
          <a:srcRect t="9990" b="14527"/>
          <a:stretch>
            <a:fillRect/>
          </a:stretch>
        </p:blipFill>
        <p:spPr bwMode="auto">
          <a:xfrm>
            <a:off x="59306" y="65637"/>
            <a:ext cx="639775" cy="277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8" name="96 Imagen"/>
          <p:cNvPicPr/>
          <p:nvPr/>
        </p:nvPicPr>
        <p:blipFill rotWithShape="1">
          <a:blip r:embed="rId8" cstate="print">
            <a:clrChange>
              <a:clrFrom>
                <a:srgbClr val="F8FFEC"/>
              </a:clrFrom>
              <a:clrTo>
                <a:srgbClr val="F8FFEC">
                  <a:alpha val="0"/>
                </a:srgbClr>
              </a:clrTo>
            </a:clrChange>
          </a:blip>
          <a:srcRect l="6378" t="5438" r="5729" b="7596"/>
          <a:stretch/>
        </p:blipFill>
        <p:spPr bwMode="auto">
          <a:xfrm>
            <a:off x="729381" y="263966"/>
            <a:ext cx="628454" cy="259354"/>
          </a:xfrm>
          <a:prstGeom prst="roundRect">
            <a:avLst>
              <a:gd name="adj" fmla="val 129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CuadroTexto 6"/>
          <p:cNvSpPr txBox="1"/>
          <p:nvPr/>
        </p:nvSpPr>
        <p:spPr>
          <a:xfrm>
            <a:off x="6708357" y="6650110"/>
            <a:ext cx="2483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dirty="0"/>
              <a:t>REV:01  DIC 14’ 2016 ER-FO-MJ-GR-05</a:t>
            </a: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9"/>
          <a:srcRect l="61205" t="53620" r="16936" b="20735"/>
          <a:stretch/>
        </p:blipFill>
        <p:spPr>
          <a:xfrm>
            <a:off x="2375740" y="2442338"/>
            <a:ext cx="1980235" cy="1256539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 rotWithShape="1">
          <a:blip r:embed="rId10"/>
          <a:srcRect l="61379" t="40713" r="15438" b="28016"/>
          <a:stretch/>
        </p:blipFill>
        <p:spPr>
          <a:xfrm>
            <a:off x="2303393" y="4187909"/>
            <a:ext cx="2052581" cy="1473339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 rotWithShape="1">
          <a:blip r:embed="rId11"/>
          <a:srcRect l="19319" t="13118" r="21590" b="16812"/>
          <a:stretch/>
        </p:blipFill>
        <p:spPr>
          <a:xfrm>
            <a:off x="4769752" y="2295426"/>
            <a:ext cx="4140488" cy="1892483"/>
          </a:xfrm>
          <a:prstGeom prst="rect">
            <a:avLst/>
          </a:prstGeom>
        </p:spPr>
      </p:pic>
      <p:pic>
        <p:nvPicPr>
          <p:cNvPr id="74" name="Imagen 73"/>
          <p:cNvPicPr>
            <a:picLocks noChangeAspect="1"/>
          </p:cNvPicPr>
          <p:nvPr/>
        </p:nvPicPr>
        <p:blipFill rotWithShape="1">
          <a:blip r:embed="rId12"/>
          <a:srcRect l="17132" t="7407" r="18849" b="16667"/>
          <a:stretch/>
        </p:blipFill>
        <p:spPr>
          <a:xfrm>
            <a:off x="4751992" y="4580672"/>
            <a:ext cx="4140488" cy="1984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35496" y="1014636"/>
            <a:ext cx="4536504" cy="396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35496" y="620688"/>
            <a:ext cx="5652120" cy="36004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latin typeface="Arial" pitchFamily="34" charset="0"/>
                <a:cs typeface="Arial" pitchFamily="34" charset="0"/>
              </a:rPr>
              <a:t>NOMBRE DE LA SUGERENCIA: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5496" y="44624"/>
            <a:ext cx="90719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195232" y="6582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dirty="0"/>
              <a:t>SUGERENCIAS DE COLABORADORES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5688632" y="620688"/>
            <a:ext cx="3420000" cy="360040"/>
          </a:xfrm>
          <a:prstGeom prst="rect">
            <a:avLst/>
          </a:prstGeom>
          <a:solidFill>
            <a:schemeClr val="bg1">
              <a:lumMod val="5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latin typeface="Arial" pitchFamily="34" charset="0"/>
                <a:cs typeface="Arial" pitchFamily="34" charset="0"/>
              </a:rPr>
              <a:t>ENERYA - RIASA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4635431" y="956255"/>
            <a:ext cx="4391496" cy="1836128"/>
            <a:chOff x="4644008" y="1124744"/>
            <a:chExt cx="4391496" cy="1836128"/>
          </a:xfrm>
        </p:grpSpPr>
        <p:sp>
          <p:nvSpPr>
            <p:cNvPr id="84" name="83 CuadroTexto"/>
            <p:cNvSpPr txBox="1"/>
            <p:nvPr/>
          </p:nvSpPr>
          <p:spPr>
            <a:xfrm>
              <a:off x="5124073" y="1484784"/>
              <a:ext cx="3431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b="1" dirty="0">
                  <a:solidFill>
                    <a:schemeClr val="bg1"/>
                  </a:solidFill>
                </a:rPr>
                <a:t>¿Cómo y en qué se estandarizará la Mejora?</a:t>
              </a:r>
              <a:endParaRPr lang="es-E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644008" y="1160872"/>
              <a:ext cx="4391496" cy="180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716016" y="1412776"/>
              <a:ext cx="4247640" cy="14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86 CuadroTexto"/>
            <p:cNvSpPr txBox="1"/>
            <p:nvPr/>
          </p:nvSpPr>
          <p:spPr>
            <a:xfrm>
              <a:off x="5124073" y="1124744"/>
              <a:ext cx="3431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b="1" dirty="0">
                  <a:solidFill>
                    <a:schemeClr val="bg1"/>
                  </a:solidFill>
                </a:rPr>
                <a:t>¿Aplica Horizontalidad?</a:t>
              </a:r>
              <a:endParaRPr lang="es-E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4644008" y="2905994"/>
            <a:ext cx="4391496" cy="1944419"/>
            <a:chOff x="4644008" y="2991465"/>
            <a:chExt cx="4391496" cy="1855833"/>
          </a:xfrm>
        </p:grpSpPr>
        <p:sp>
          <p:nvSpPr>
            <p:cNvPr id="88" name="87 Rectángulo"/>
            <p:cNvSpPr/>
            <p:nvPr/>
          </p:nvSpPr>
          <p:spPr>
            <a:xfrm>
              <a:off x="4644008" y="3011298"/>
              <a:ext cx="4391496" cy="183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88 Rectángulo"/>
            <p:cNvSpPr/>
            <p:nvPr/>
          </p:nvSpPr>
          <p:spPr>
            <a:xfrm>
              <a:off x="4716016" y="3299242"/>
              <a:ext cx="4248472" cy="1440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89 CuadroTexto"/>
            <p:cNvSpPr txBox="1"/>
            <p:nvPr/>
          </p:nvSpPr>
          <p:spPr>
            <a:xfrm>
              <a:off x="4716016" y="2991465"/>
              <a:ext cx="4248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b="1" dirty="0">
                  <a:solidFill>
                    <a:schemeClr val="bg1"/>
                  </a:solidFill>
                </a:rPr>
                <a:t>En caso de aplicar, mencione en que procesos</a:t>
              </a:r>
              <a:endParaRPr lang="es-E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644008" y="4873698"/>
            <a:ext cx="4391496" cy="1767187"/>
            <a:chOff x="4644008" y="4854048"/>
            <a:chExt cx="4391496" cy="1767187"/>
          </a:xfrm>
        </p:grpSpPr>
        <p:sp>
          <p:nvSpPr>
            <p:cNvPr id="91" name="90 Rectángulo"/>
            <p:cNvSpPr/>
            <p:nvPr/>
          </p:nvSpPr>
          <p:spPr>
            <a:xfrm>
              <a:off x="4644008" y="4893043"/>
              <a:ext cx="4391496" cy="17281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4716016" y="5161825"/>
              <a:ext cx="4248472" cy="1368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El tener los materiales para evitar la introducción de agua en baterías nos ayuda para disminuir el desperdicio en el área.</a:t>
              </a:r>
            </a:p>
          </p:txBody>
        </p:sp>
        <p:sp>
          <p:nvSpPr>
            <p:cNvPr id="93" name="92 CuadroTexto"/>
            <p:cNvSpPr txBox="1"/>
            <p:nvPr/>
          </p:nvSpPr>
          <p:spPr>
            <a:xfrm>
              <a:off x="4716016" y="4854048"/>
              <a:ext cx="4248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b="1" dirty="0">
                  <a:solidFill>
                    <a:schemeClr val="bg1"/>
                  </a:solidFill>
                </a:rPr>
                <a:t>Lecciones Aprendidas</a:t>
              </a:r>
              <a:endParaRPr lang="es-E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35 Rectángulo"/>
          <p:cNvSpPr/>
          <p:nvPr/>
        </p:nvSpPr>
        <p:spPr>
          <a:xfrm>
            <a:off x="35496" y="1014636"/>
            <a:ext cx="4536504" cy="56520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Rectángulo"/>
          <p:cNvSpPr/>
          <p:nvPr/>
        </p:nvSpPr>
        <p:spPr>
          <a:xfrm>
            <a:off x="4572000" y="1014636"/>
            <a:ext cx="4536504" cy="56520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9" name="38 Grupo"/>
          <p:cNvGrpSpPr/>
          <p:nvPr/>
        </p:nvGrpSpPr>
        <p:grpSpPr>
          <a:xfrm>
            <a:off x="107504" y="1027978"/>
            <a:ext cx="2268224" cy="369332"/>
            <a:chOff x="4608032" y="4306438"/>
            <a:chExt cx="2268224" cy="369332"/>
          </a:xfrm>
        </p:grpSpPr>
        <p:sp>
          <p:nvSpPr>
            <p:cNvPr id="40" name="39 Elipse"/>
            <p:cNvSpPr/>
            <p:nvPr/>
          </p:nvSpPr>
          <p:spPr>
            <a:xfrm>
              <a:off x="4896064" y="4365104"/>
              <a:ext cx="252000" cy="25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MX" b="1" dirty="0">
                  <a:solidFill>
                    <a:srgbClr val="FFFFFF"/>
                  </a:solidFill>
                </a:rPr>
                <a:t>C</a:t>
              </a:r>
            </a:p>
          </p:txBody>
        </p:sp>
        <p:pic>
          <p:nvPicPr>
            <p:cNvPr id="41" name="Imagen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032" y="4354973"/>
              <a:ext cx="252000" cy="272262"/>
            </a:xfrm>
            <a:prstGeom prst="rect">
              <a:avLst/>
            </a:prstGeom>
          </p:spPr>
        </p:pic>
        <p:sp>
          <p:nvSpPr>
            <p:cNvPr id="42" name="41 CuadroTexto"/>
            <p:cNvSpPr txBox="1"/>
            <p:nvPr/>
          </p:nvSpPr>
          <p:spPr>
            <a:xfrm>
              <a:off x="5148064" y="4306438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i="1" dirty="0">
                  <a:solidFill>
                    <a:schemeClr val="bg1"/>
                  </a:solidFill>
                </a:rPr>
                <a:t>VERIFICACIÓN</a:t>
              </a:r>
              <a:endParaRPr lang="es-ES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42 Rectángulo"/>
          <p:cNvSpPr/>
          <p:nvPr/>
        </p:nvSpPr>
        <p:spPr>
          <a:xfrm>
            <a:off x="107504" y="1518692"/>
            <a:ext cx="4392488" cy="309634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43 Rectángulo redondeado"/>
          <p:cNvSpPr/>
          <p:nvPr/>
        </p:nvSpPr>
        <p:spPr>
          <a:xfrm>
            <a:off x="1205748" y="1446684"/>
            <a:ext cx="2196000" cy="216024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INDICADOR DE LA MEJORA</a:t>
            </a:r>
            <a:endParaRPr lang="es-ES" sz="1400" dirty="0"/>
          </a:p>
        </p:txBody>
      </p:sp>
      <p:pic>
        <p:nvPicPr>
          <p:cNvPr id="45" name="Picture 2" descr="C:\Users\agonzalezd.GONHER\AppData\Local\Microsoft\Windows\Temporary Internet Files\Content.Outlook\8IFN941U\Logo_MejoraContinua (3).png"/>
          <p:cNvPicPr>
            <a:picLocks noChangeAspect="1" noChangeArrowheads="1"/>
          </p:cNvPicPr>
          <p:nvPr/>
        </p:nvPicPr>
        <p:blipFill>
          <a:blip r:embed="rId3" cstate="print"/>
          <a:srcRect l="22766" t="7350" r="21542" b="52100"/>
          <a:stretch>
            <a:fillRect/>
          </a:stretch>
        </p:blipFill>
        <p:spPr bwMode="auto">
          <a:xfrm>
            <a:off x="8172400" y="61528"/>
            <a:ext cx="828000" cy="466854"/>
          </a:xfrm>
          <a:prstGeom prst="rect">
            <a:avLst/>
          </a:prstGeom>
          <a:noFill/>
        </p:spPr>
      </p:pic>
      <p:grpSp>
        <p:nvGrpSpPr>
          <p:cNvPr id="56" name="55 Grupo"/>
          <p:cNvGrpSpPr/>
          <p:nvPr/>
        </p:nvGrpSpPr>
        <p:grpSpPr>
          <a:xfrm>
            <a:off x="35496" y="4687044"/>
            <a:ext cx="4536504" cy="396016"/>
            <a:chOff x="35496" y="4509120"/>
            <a:chExt cx="4536504" cy="396016"/>
          </a:xfrm>
        </p:grpSpPr>
        <p:sp>
          <p:nvSpPr>
            <p:cNvPr id="46" name="45 Rectángulo"/>
            <p:cNvSpPr/>
            <p:nvPr/>
          </p:nvSpPr>
          <p:spPr>
            <a:xfrm>
              <a:off x="35496" y="4509120"/>
              <a:ext cx="4536504" cy="3960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9" name="48 Grupo"/>
            <p:cNvGrpSpPr/>
            <p:nvPr/>
          </p:nvGrpSpPr>
          <p:grpSpPr>
            <a:xfrm>
              <a:off x="107504" y="4522462"/>
              <a:ext cx="2592288" cy="369332"/>
              <a:chOff x="2699792" y="1066078"/>
              <a:chExt cx="2592288" cy="369332"/>
            </a:xfrm>
          </p:grpSpPr>
          <p:sp>
            <p:nvSpPr>
              <p:cNvPr id="50" name="49 Elipse"/>
              <p:cNvSpPr/>
              <p:nvPr/>
            </p:nvSpPr>
            <p:spPr>
              <a:xfrm>
                <a:off x="3023856" y="1124744"/>
                <a:ext cx="252000" cy="252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s-MX" b="1" dirty="0">
                    <a:solidFill>
                      <a:srgbClr val="FFFFFF"/>
                    </a:solidFill>
                  </a:rPr>
                  <a:t>A</a:t>
                </a:r>
              </a:p>
            </p:txBody>
          </p:sp>
          <p:pic>
            <p:nvPicPr>
              <p:cNvPr id="51" name="Imagen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99792" y="1104816"/>
                <a:ext cx="216000" cy="291857"/>
              </a:xfrm>
              <a:prstGeom prst="rect">
                <a:avLst/>
              </a:prstGeom>
            </p:spPr>
          </p:pic>
          <p:sp>
            <p:nvSpPr>
              <p:cNvPr id="52" name="51 CuadroTexto"/>
              <p:cNvSpPr txBox="1"/>
              <p:nvPr/>
            </p:nvSpPr>
            <p:spPr>
              <a:xfrm>
                <a:off x="3275856" y="1066078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i="1" dirty="0">
                    <a:solidFill>
                      <a:schemeClr val="bg1"/>
                    </a:solidFill>
                  </a:rPr>
                  <a:t>ESTANDARIZACIÓN</a:t>
                </a:r>
                <a:endParaRPr lang="es-ES" b="1" i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8496" y="5128717"/>
            <a:ext cx="4391496" cy="1512168"/>
            <a:chOff x="108496" y="5147567"/>
            <a:chExt cx="4391496" cy="1512168"/>
          </a:xfrm>
        </p:grpSpPr>
        <p:sp>
          <p:nvSpPr>
            <p:cNvPr id="53" name="52 Rectángulo"/>
            <p:cNvSpPr/>
            <p:nvPr/>
          </p:nvSpPr>
          <p:spPr>
            <a:xfrm>
              <a:off x="108496" y="5147567"/>
              <a:ext cx="4391496" cy="15121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180504" y="5507607"/>
              <a:ext cx="4248472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Todos los racks tendrán se respectivo protector en el área de termopar para evitar la introducción de agua .</a:t>
              </a:r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588561" y="5147567"/>
              <a:ext cx="3431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b="1" dirty="0">
                  <a:solidFill>
                    <a:schemeClr val="bg1"/>
                  </a:solidFill>
                </a:rPr>
                <a:t>¿Cómo y en qué se estandarizará la Mejora?</a:t>
              </a:r>
              <a:endParaRPr lang="es-E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8" name="5 Imagen" descr="C:\Mis documentos\Mis imágenes\Dibujo.bmp"/>
          <p:cNvPicPr/>
          <p:nvPr/>
        </p:nvPicPr>
        <p:blipFill>
          <a:blip r:embed="rId5" r:link="rId6" cstate="print"/>
          <a:srcRect t="9990" b="14527"/>
          <a:stretch>
            <a:fillRect/>
          </a:stretch>
        </p:blipFill>
        <p:spPr bwMode="auto">
          <a:xfrm>
            <a:off x="59306" y="65637"/>
            <a:ext cx="639775" cy="277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7" name="96 Imagen"/>
          <p:cNvPicPr/>
          <p:nvPr/>
        </p:nvPicPr>
        <p:blipFill rotWithShape="1">
          <a:blip r:embed="rId7" cstate="print">
            <a:clrChange>
              <a:clrFrom>
                <a:srgbClr val="F8FFEC"/>
              </a:clrFrom>
              <a:clrTo>
                <a:srgbClr val="F8FFEC">
                  <a:alpha val="0"/>
                </a:srgbClr>
              </a:clrTo>
            </a:clrChange>
          </a:blip>
          <a:srcRect l="6378" t="5438" r="5729" b="7596"/>
          <a:stretch/>
        </p:blipFill>
        <p:spPr bwMode="auto">
          <a:xfrm>
            <a:off x="729381" y="263966"/>
            <a:ext cx="628454" cy="259354"/>
          </a:xfrm>
          <a:prstGeom prst="roundRect">
            <a:avLst>
              <a:gd name="adj" fmla="val 129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8" name="CuadroTexto 57"/>
          <p:cNvSpPr txBox="1"/>
          <p:nvPr/>
        </p:nvSpPr>
        <p:spPr>
          <a:xfrm>
            <a:off x="6708357" y="6650110"/>
            <a:ext cx="2483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dirty="0"/>
              <a:t>REV:01  DIC 14’ 2016 ER-FO-MJ-GR-05</a:t>
            </a:r>
          </a:p>
        </p:txBody>
      </p:sp>
      <p:sp>
        <p:nvSpPr>
          <p:cNvPr id="47" name="12 Rectángulo"/>
          <p:cNvSpPr/>
          <p:nvPr/>
        </p:nvSpPr>
        <p:spPr>
          <a:xfrm>
            <a:off x="2843808" y="692696"/>
            <a:ext cx="2772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>
                <a:solidFill>
                  <a:schemeClr val="tx1"/>
                </a:solidFill>
              </a:rPr>
              <a:t>Colocar mangueras a medida de los racks</a:t>
            </a:r>
            <a:r>
              <a:rPr lang="es-ES" sz="1050" b="1"/>
              <a:t>IDEIII</a:t>
            </a:r>
            <a:endParaRPr lang="es-ES" sz="1050" b="1" dirty="0"/>
          </a:p>
        </p:txBody>
      </p:sp>
      <p:graphicFrame>
        <p:nvGraphicFramePr>
          <p:cNvPr id="61" name="Gráfico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256359"/>
              </p:ext>
            </p:extLst>
          </p:nvPr>
        </p:nvGraphicFramePr>
        <p:xfrm>
          <a:off x="180505" y="1721374"/>
          <a:ext cx="4247480" cy="2852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6156176" y="17213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N/A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6228184" y="37797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N/A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841E64-FE68-20C2-F99D-91D8C6E90410}"/>
              </a:ext>
            </a:extLst>
          </p:cNvPr>
          <p:cNvSpPr/>
          <p:nvPr/>
        </p:nvSpPr>
        <p:spPr>
          <a:xfrm>
            <a:off x="1511632" y="2905993"/>
            <a:ext cx="324064" cy="69889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5FFDBC16327184D828AB131F4B40625" ma:contentTypeVersion="11" ma:contentTypeDescription="Crear nuevo documento." ma:contentTypeScope="" ma:versionID="263aa1057895ea821526ccb40fa5528b">
  <xsd:schema xmlns:xsd="http://www.w3.org/2001/XMLSchema" xmlns:xs="http://www.w3.org/2001/XMLSchema" xmlns:p="http://schemas.microsoft.com/office/2006/metadata/properties" xmlns:ns3="d37290ea-fd30-4eaa-9b6b-93b7dd326f5f" targetNamespace="http://schemas.microsoft.com/office/2006/metadata/properties" ma:root="true" ma:fieldsID="f9c8ebc3cc8595ad173c2b83c9bd97a6" ns3:_="">
    <xsd:import namespace="d37290ea-fd30-4eaa-9b6b-93b7dd326f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290ea-fd30-4eaa-9b6b-93b7dd326f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9791B4-B8FC-4E4C-BAAF-5699BA5304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8765EC-7D83-4F06-B1E2-1DAAAC6AF001}">
  <ds:schemaRefs>
    <ds:schemaRef ds:uri="http://purl.org/dc/dcmitype/"/>
    <ds:schemaRef ds:uri="http://schemas.microsoft.com/office/infopath/2007/PartnerControls"/>
    <ds:schemaRef ds:uri="d37290ea-fd30-4eaa-9b6b-93b7dd326f5f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99D3528-F166-4204-AB53-60340C5525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7290ea-fd30-4eaa-9b6b-93b7dd326f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277</Words>
  <Application>Microsoft Office PowerPoint</Application>
  <PresentationFormat>Presentación en pantalla (4:3)</PresentationFormat>
  <Paragraphs>57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agonzalezd</dc:creator>
  <cp:lastModifiedBy>Andres Gonzalez Duque</cp:lastModifiedBy>
  <cp:revision>69</cp:revision>
  <dcterms:created xsi:type="dcterms:W3CDTF">2016-10-11T22:32:06Z</dcterms:created>
  <dcterms:modified xsi:type="dcterms:W3CDTF">2022-08-16T15:36:03Z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0x010100D5FFDBC16327184D828AB131F4B40625</vt:lpwstr>
  </property>
</Properties>
</file>