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sldIdLst>
    <p:sldId id="257" r:id="rId5"/>
    <p:sldId id="259" r:id="rId6"/>
    <p:sldId id="260" r:id="rId7"/>
    <p:sldId id="283" r:id="rId8"/>
    <p:sldId id="265" r:id="rId9"/>
    <p:sldId id="271" r:id="rId10"/>
    <p:sldId id="272" r:id="rId11"/>
    <p:sldId id="273" r:id="rId12"/>
    <p:sldId id="274" r:id="rId13"/>
    <p:sldId id="275" r:id="rId14"/>
    <p:sldId id="267" r:id="rId15"/>
    <p:sldId id="268" r:id="rId16"/>
    <p:sldId id="269" r:id="rId17"/>
    <p:sldId id="270" r:id="rId18"/>
    <p:sldId id="282" r:id="rId19"/>
    <p:sldId id="277" r:id="rId20"/>
    <p:sldId id="278" r:id="rId21"/>
    <p:sldId id="280" r:id="rId2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3300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CB5802-6A61-42DB-8F44-6E03917ADAA4}" v="1" dt="2020-02-17T21:53:57.4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02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8FE2C-3A4C-4AFB-9627-6E30231FEC28}" type="datetimeFigureOut">
              <a:rPr lang="es-MX" smtClean="0"/>
              <a:t>17/02/2020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2080F-18D5-4EBD-823B-4BF3DF2036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4485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4131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60568-9708-43AF-9F10-D4E4F9DA9912}" type="slidenum">
              <a:rPr lang="es-MX" smtClean="0"/>
              <a:pPr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05090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60568-9708-43AF-9F10-D4E4F9DA9912}" type="slidenum">
              <a:rPr lang="es-MX" smtClean="0"/>
              <a:pPr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54825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60568-9708-43AF-9F10-D4E4F9DA9912}" type="slidenum">
              <a:rPr lang="es-MX" smtClean="0"/>
              <a:pPr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31640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60568-9708-43AF-9F10-D4E4F9DA9912}" type="slidenum">
              <a:rPr lang="es-MX" smtClean="0"/>
              <a:pPr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12731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60568-9708-43AF-9F10-D4E4F9DA9912}" type="slidenum">
              <a:rPr lang="es-MX" smtClean="0"/>
              <a:pPr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87660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60568-9708-43AF-9F10-D4E4F9DA9912}" type="slidenum">
              <a:rPr lang="es-MX" smtClean="0"/>
              <a:pPr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0087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60568-9708-43AF-9F10-D4E4F9DA9912}" type="slidenum">
              <a:rPr lang="es-MX" smtClean="0"/>
              <a:pPr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025140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60568-9708-43AF-9F10-D4E4F9DA9912}" type="slidenum">
              <a:rPr lang="es-MX" smtClean="0"/>
              <a:pPr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83408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60568-9708-43AF-9F10-D4E4F9DA9912}" type="slidenum">
              <a:rPr lang="es-MX" smtClean="0"/>
              <a:pPr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8824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60568-9708-43AF-9F10-D4E4F9DA9912}" type="slidenum">
              <a:rPr lang="es-MX" smtClean="0"/>
              <a:pPr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7412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60568-9708-43AF-9F10-D4E4F9DA9912}" type="slidenum">
              <a:rPr lang="es-MX" smtClean="0"/>
              <a:pPr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37198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60568-9708-43AF-9F10-D4E4F9DA9912}" type="slidenum">
              <a:rPr lang="es-MX" smtClean="0"/>
              <a:pPr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49170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60568-9708-43AF-9F10-D4E4F9DA9912}" type="slidenum">
              <a:rPr lang="es-MX" smtClean="0"/>
              <a:pPr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5267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60568-9708-43AF-9F10-D4E4F9DA9912}" type="slidenum">
              <a:rPr lang="es-MX" smtClean="0"/>
              <a:pPr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07967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60568-9708-43AF-9F10-D4E4F9DA9912}" type="slidenum">
              <a:rPr lang="es-MX" smtClean="0"/>
              <a:pPr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7271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60568-9708-43AF-9F10-D4E4F9DA9912}" type="slidenum">
              <a:rPr lang="es-MX" smtClean="0"/>
              <a:pPr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426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DF97-1CDA-4168-AD8C-2BA211E2F9ED}" type="datetimeFigureOut">
              <a:rPr lang="es-MX" smtClean="0"/>
              <a:t>17/02/2020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84A4-84C6-4D14-ACA8-3353BD00F9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638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DF97-1CDA-4168-AD8C-2BA211E2F9ED}" type="datetimeFigureOut">
              <a:rPr lang="es-MX" smtClean="0"/>
              <a:t>17/02/2020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84A4-84C6-4D14-ACA8-3353BD00F9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126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DF97-1CDA-4168-AD8C-2BA211E2F9ED}" type="datetimeFigureOut">
              <a:rPr lang="es-MX" smtClean="0"/>
              <a:t>17/02/2020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84A4-84C6-4D14-ACA8-3353BD00F9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065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DF97-1CDA-4168-AD8C-2BA211E2F9ED}" type="datetimeFigureOut">
              <a:rPr lang="es-MX" smtClean="0"/>
              <a:t>17/02/2020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84A4-84C6-4D14-ACA8-3353BD00F9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421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DF97-1CDA-4168-AD8C-2BA211E2F9ED}" type="datetimeFigureOut">
              <a:rPr lang="es-MX" smtClean="0"/>
              <a:t>17/02/2020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84A4-84C6-4D14-ACA8-3353BD00F9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157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DF97-1CDA-4168-AD8C-2BA211E2F9ED}" type="datetimeFigureOut">
              <a:rPr lang="es-MX" smtClean="0"/>
              <a:t>17/02/2020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84A4-84C6-4D14-ACA8-3353BD00F9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5437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DF97-1CDA-4168-AD8C-2BA211E2F9ED}" type="datetimeFigureOut">
              <a:rPr lang="es-MX" smtClean="0"/>
              <a:t>17/02/2020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84A4-84C6-4D14-ACA8-3353BD00F9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983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DF97-1CDA-4168-AD8C-2BA211E2F9ED}" type="datetimeFigureOut">
              <a:rPr lang="es-MX" smtClean="0"/>
              <a:t>17/02/2020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84A4-84C6-4D14-ACA8-3353BD00F9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34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DF97-1CDA-4168-AD8C-2BA211E2F9ED}" type="datetimeFigureOut">
              <a:rPr lang="es-MX" smtClean="0"/>
              <a:t>17/02/2020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84A4-84C6-4D14-ACA8-3353BD00F9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650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DF97-1CDA-4168-AD8C-2BA211E2F9ED}" type="datetimeFigureOut">
              <a:rPr lang="es-MX" smtClean="0"/>
              <a:t>17/02/2020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84A4-84C6-4D14-ACA8-3353BD00F9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212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DF97-1CDA-4168-AD8C-2BA211E2F9ED}" type="datetimeFigureOut">
              <a:rPr lang="es-MX" smtClean="0"/>
              <a:t>17/02/2020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84A4-84C6-4D14-ACA8-3353BD00F9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642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6DF97-1CDA-4168-AD8C-2BA211E2F9ED}" type="datetimeFigureOut">
              <a:rPr lang="es-MX" smtClean="0"/>
              <a:t>17/02/2020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B84A4-84C6-4D14-ACA8-3353BD00F9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074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hyperlink" Target="http://www.grupogonher.com/grupo" TargetMode="External"/><Relationship Id="rId7" Type="http://schemas.openxmlformats.org/officeDocument/2006/relationships/image" Target="file:///C:\Mis%20documentos\Mis%20im&#225;genes\Dibujo.bm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6.jpeg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fr.or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microsoft.com/office/2007/relationships/hdphoto" Target="../media/hdphoto1.wdp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9.emf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emf"/><Relationship Id="rId7" Type="http://schemas.openxmlformats.org/officeDocument/2006/relationships/image" Target="../media/image12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15.emf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15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hyperlink" Target="https://es.wikipedia.org/wiki/Casco_de_realidad_virtual" TargetMode="External"/><Relationship Id="rId4" Type="http://schemas.openxmlformats.org/officeDocument/2006/relationships/hyperlink" Target="https://es.wikipedia.org/wiki/Inform%C3%A1tic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Logo Grupo Gonher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791570" y="5893095"/>
            <a:ext cx="1408542" cy="788098"/>
          </a:xfrm>
          <a:prstGeom prst="rect">
            <a:avLst/>
          </a:prstGeom>
          <a:noFill/>
        </p:spPr>
      </p:pic>
      <p:pic>
        <p:nvPicPr>
          <p:cNvPr id="6" name="5 Imagen" descr="Logo_MejoraContinua.png"/>
          <p:cNvPicPr>
            <a:picLocks noChangeAspect="1"/>
          </p:cNvPicPr>
          <p:nvPr/>
        </p:nvPicPr>
        <p:blipFill>
          <a:blip r:embed="rId5" cstate="email"/>
          <a:srcRect/>
          <a:stretch>
            <a:fillRect/>
          </a:stretch>
        </p:blipFill>
        <p:spPr>
          <a:xfrm>
            <a:off x="5991884" y="5961923"/>
            <a:ext cx="1122632" cy="616347"/>
          </a:xfrm>
          <a:prstGeom prst="rect">
            <a:avLst/>
          </a:prstGeom>
        </p:spPr>
      </p:pic>
      <p:pic>
        <p:nvPicPr>
          <p:cNvPr id="7" name="5 Imagen" descr="C:\Mis documentos\Mis imágenes\Dibujo.bmp"/>
          <p:cNvPicPr/>
          <p:nvPr/>
        </p:nvPicPr>
        <p:blipFill>
          <a:blip r:embed="rId6" r:link="rId7" cstate="email"/>
          <a:srcRect/>
          <a:stretch>
            <a:fillRect/>
          </a:stretch>
        </p:blipFill>
        <p:spPr bwMode="auto">
          <a:xfrm>
            <a:off x="2470250" y="5880032"/>
            <a:ext cx="1542198" cy="788098"/>
          </a:xfrm>
          <a:prstGeom prst="rect">
            <a:avLst/>
          </a:prstGeom>
          <a:noFill/>
        </p:spPr>
      </p:pic>
      <p:pic>
        <p:nvPicPr>
          <p:cNvPr id="8" name="96 Imagen"/>
          <p:cNvPicPr/>
          <p:nvPr/>
        </p:nvPicPr>
        <p:blipFill>
          <a:blip r:embed="rId8" cstate="email"/>
          <a:srcRect/>
          <a:stretch>
            <a:fillRect/>
          </a:stretch>
        </p:blipFill>
        <p:spPr bwMode="auto">
          <a:xfrm>
            <a:off x="4233149" y="5880033"/>
            <a:ext cx="1539860" cy="788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 descr="Resultado de imagen para imagen gonher"/>
          <p:cNvPicPr>
            <a:picLocks noChangeAspect="1" noChangeArrowheads="1"/>
          </p:cNvPicPr>
          <p:nvPr/>
        </p:nvPicPr>
        <p:blipFill>
          <a:blip r:embed="rId9" cstate="email"/>
          <a:srcRect t="11081" r="4000"/>
          <a:stretch>
            <a:fillRect/>
          </a:stretch>
        </p:blipFill>
        <p:spPr bwMode="auto">
          <a:xfrm>
            <a:off x="0" y="-7"/>
            <a:ext cx="9144000" cy="3176090"/>
          </a:xfrm>
          <a:prstGeom prst="rect">
            <a:avLst/>
          </a:prstGeom>
          <a:solidFill>
            <a:schemeClr val="tx1">
              <a:alpha val="86000"/>
            </a:schemeClr>
          </a:solidFill>
        </p:spPr>
      </p:pic>
      <p:pic>
        <p:nvPicPr>
          <p:cNvPr id="5126" name="Picture 6" descr="Resultado de imagen para lean six sigma"/>
          <p:cNvPicPr>
            <a:picLocks noChangeAspect="1" noChangeArrowheads="1"/>
          </p:cNvPicPr>
          <p:nvPr/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7424384" y="5844028"/>
            <a:ext cx="813313" cy="824103"/>
          </a:xfrm>
          <a:prstGeom prst="rect">
            <a:avLst/>
          </a:prstGeom>
          <a:noFill/>
        </p:spPr>
      </p:pic>
      <p:sp>
        <p:nvSpPr>
          <p:cNvPr id="14" name="Shape 95"/>
          <p:cNvSpPr txBox="1">
            <a:spLocks noGrp="1"/>
          </p:cNvSpPr>
          <p:nvPr>
            <p:ph type="ctrTitle"/>
          </p:nvPr>
        </p:nvSpPr>
        <p:spPr>
          <a:xfrm>
            <a:off x="165100" y="3295006"/>
            <a:ext cx="8775700" cy="13144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 algn="r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s-MX" sz="2800" b="1" dirty="0"/>
              <a:t>Estrategia Enerya 4.0</a:t>
            </a:r>
            <a:endParaRPr sz="18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CB7-28EB-7346-A29F-935B53FA8437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0572958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5 Imagen" descr="Logo_MejoraContinua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7945529" y="52887"/>
            <a:ext cx="1122632" cy="616347"/>
          </a:xfrm>
          <a:prstGeom prst="rect">
            <a:avLst/>
          </a:prstGeom>
        </p:spPr>
      </p:pic>
      <p:sp>
        <p:nvSpPr>
          <p:cNvPr id="256" name="Rectángulo 255"/>
          <p:cNvSpPr/>
          <p:nvPr/>
        </p:nvSpPr>
        <p:spPr>
          <a:xfrm>
            <a:off x="0" y="-18133"/>
            <a:ext cx="7922468" cy="6940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Robótica Colaborativa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2699" y="889844"/>
            <a:ext cx="906816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666666"/>
                </a:solidFill>
                <a:latin typeface="Montserrat"/>
              </a:rPr>
              <a:t>Los robots colaborativos están diseñados para realizar tareas en colaboración con los trabajadores humanos. La </a:t>
            </a:r>
            <a:r>
              <a:rPr lang="es-MX" dirty="0">
                <a:solidFill>
                  <a:srgbClr val="666666"/>
                </a:solidFill>
                <a:latin typeface="Montserrat"/>
                <a:hlinkClick r:id="rId4"/>
              </a:rPr>
              <a:t>Federación Internacional de Robótica</a:t>
            </a:r>
            <a:r>
              <a:rPr lang="es-MX" dirty="0">
                <a:solidFill>
                  <a:srgbClr val="212121"/>
                </a:solidFill>
                <a:latin typeface="Montserrat"/>
              </a:rPr>
              <a:t> define dos tipos de robots colaborativos: </a:t>
            </a:r>
            <a:endParaRPr lang="es-MX" dirty="0">
              <a:solidFill>
                <a:srgbClr val="666666"/>
              </a:solidFill>
              <a:latin typeface="Montserra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3F3F3F"/>
                </a:solidFill>
                <a:latin typeface="Montserrat"/>
              </a:rPr>
              <a:t>Un primer grupo engloba a los robots diseñados para uso colaborativo que cumplen con la norma ISO 10218-1, que especifica los requisitos y las pautas para un diseño seguro, medidas de protección e información de uso.</a:t>
            </a:r>
            <a:endParaRPr lang="es-MX" dirty="0">
              <a:solidFill>
                <a:srgbClr val="000000"/>
              </a:solidFill>
              <a:latin typeface="Montserra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3F3F3F"/>
                </a:solidFill>
                <a:latin typeface="Montserrat"/>
              </a:rPr>
              <a:t>Un segundo grupo engloba a los robots diseñados para uso colaborativo que no cumplen con la norma ISO 10218-1. Esto no implica que estos robots no sean seguros, ya que pueden seguir diferentes estándares de seguridad, por ejemplo, nacionales.</a:t>
            </a:r>
            <a:endParaRPr lang="es-MX" b="0" i="0" dirty="0">
              <a:solidFill>
                <a:srgbClr val="000000"/>
              </a:solidFill>
              <a:effectLst/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28432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5 Imagen" descr="Logo_MejoraContinua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7945529" y="52887"/>
            <a:ext cx="1122632" cy="616347"/>
          </a:xfrm>
          <a:prstGeom prst="rect">
            <a:avLst/>
          </a:prstGeom>
        </p:spPr>
      </p:pic>
      <p:sp>
        <p:nvSpPr>
          <p:cNvPr id="256" name="Rectángulo 255"/>
          <p:cNvSpPr/>
          <p:nvPr/>
        </p:nvSpPr>
        <p:spPr>
          <a:xfrm>
            <a:off x="0" y="-18133"/>
            <a:ext cx="7922468" cy="6940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Modelo Manufactura 4.0 Enerya - </a:t>
            </a:r>
            <a:r>
              <a:rPr lang="es-MX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Riasa</a:t>
            </a:r>
            <a:endParaRPr lang="es-MX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Rectángulo redondeado 47"/>
          <p:cNvSpPr/>
          <p:nvPr/>
        </p:nvSpPr>
        <p:spPr>
          <a:xfrm>
            <a:off x="130580" y="757215"/>
            <a:ext cx="8829660" cy="5963685"/>
          </a:xfrm>
          <a:prstGeom prst="roundRect">
            <a:avLst>
              <a:gd name="adj" fmla="val 6445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dirty="0">
              <a:solidFill>
                <a:schemeClr val="bg1"/>
              </a:solidFill>
            </a:endParaRPr>
          </a:p>
        </p:txBody>
      </p:sp>
      <p:cxnSp>
        <p:nvCxnSpPr>
          <p:cNvPr id="53" name="Conector recto 52"/>
          <p:cNvCxnSpPr/>
          <p:nvPr/>
        </p:nvCxnSpPr>
        <p:spPr>
          <a:xfrm>
            <a:off x="408441" y="5791200"/>
            <a:ext cx="82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Rectángulo redondeado 54"/>
          <p:cNvSpPr/>
          <p:nvPr/>
        </p:nvSpPr>
        <p:spPr>
          <a:xfrm>
            <a:off x="314341" y="5936215"/>
            <a:ext cx="1152000" cy="67656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R. Virtual</a:t>
            </a:r>
          </a:p>
        </p:txBody>
      </p:sp>
      <p:sp>
        <p:nvSpPr>
          <p:cNvPr id="63" name="Rectángulo redondeado 62"/>
          <p:cNvSpPr/>
          <p:nvPr/>
        </p:nvSpPr>
        <p:spPr>
          <a:xfrm>
            <a:off x="1541164" y="5936215"/>
            <a:ext cx="1152000" cy="67656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Gemelo Digital</a:t>
            </a:r>
          </a:p>
        </p:txBody>
      </p:sp>
      <p:sp>
        <p:nvSpPr>
          <p:cNvPr id="65" name="Rectángulo redondeado 64"/>
          <p:cNvSpPr/>
          <p:nvPr/>
        </p:nvSpPr>
        <p:spPr>
          <a:xfrm>
            <a:off x="5221633" y="5942880"/>
            <a:ext cx="1152000" cy="67656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Robótica Colaborativa</a:t>
            </a:r>
          </a:p>
        </p:txBody>
      </p:sp>
      <p:sp>
        <p:nvSpPr>
          <p:cNvPr id="72" name="Rectángulo redondeado 71"/>
          <p:cNvSpPr/>
          <p:nvPr/>
        </p:nvSpPr>
        <p:spPr>
          <a:xfrm>
            <a:off x="2767987" y="5936215"/>
            <a:ext cx="1152000" cy="67656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Big Data &amp; </a:t>
            </a:r>
            <a:r>
              <a:rPr lang="es-MX" sz="1200" dirty="0" err="1">
                <a:solidFill>
                  <a:schemeClr val="bg1"/>
                </a:solidFill>
              </a:rPr>
              <a:t>Analitics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89" name="Rectángulo redondeado 88"/>
          <p:cNvSpPr/>
          <p:nvPr/>
        </p:nvSpPr>
        <p:spPr>
          <a:xfrm>
            <a:off x="3994810" y="5936215"/>
            <a:ext cx="1152000" cy="67656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Inteligencia Artificial</a:t>
            </a:r>
          </a:p>
        </p:txBody>
      </p:sp>
      <p:sp>
        <p:nvSpPr>
          <p:cNvPr id="94" name="Rectángulo redondeado 93"/>
          <p:cNvSpPr/>
          <p:nvPr/>
        </p:nvSpPr>
        <p:spPr>
          <a:xfrm>
            <a:off x="6448456" y="5936214"/>
            <a:ext cx="1152000" cy="67656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Internet de las Cosas</a:t>
            </a:r>
          </a:p>
        </p:txBody>
      </p:sp>
      <p:sp>
        <p:nvSpPr>
          <p:cNvPr id="95" name="Rectángulo redondeado 94"/>
          <p:cNvSpPr/>
          <p:nvPr/>
        </p:nvSpPr>
        <p:spPr>
          <a:xfrm>
            <a:off x="7675278" y="5942880"/>
            <a:ext cx="1152000" cy="67656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Cloud Computing</a:t>
            </a:r>
          </a:p>
        </p:txBody>
      </p:sp>
      <p:cxnSp>
        <p:nvCxnSpPr>
          <p:cNvPr id="101" name="Conector recto 100"/>
          <p:cNvCxnSpPr/>
          <p:nvPr/>
        </p:nvCxnSpPr>
        <p:spPr>
          <a:xfrm>
            <a:off x="408441" y="1854200"/>
            <a:ext cx="82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" name="Conector fuera de página 101"/>
          <p:cNvSpPr/>
          <p:nvPr/>
        </p:nvSpPr>
        <p:spPr>
          <a:xfrm>
            <a:off x="3703183" y="1013340"/>
            <a:ext cx="1735253" cy="706726"/>
          </a:xfrm>
          <a:prstGeom prst="flowChartOffpageConnector">
            <a:avLst/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Procesos</a:t>
            </a:r>
          </a:p>
        </p:txBody>
      </p:sp>
      <p:cxnSp>
        <p:nvCxnSpPr>
          <p:cNvPr id="104" name="Conector recto 103"/>
          <p:cNvCxnSpPr/>
          <p:nvPr/>
        </p:nvCxnSpPr>
        <p:spPr>
          <a:xfrm>
            <a:off x="446540" y="3022600"/>
            <a:ext cx="82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Rectángulo redondeado 104"/>
          <p:cNvSpPr/>
          <p:nvPr/>
        </p:nvSpPr>
        <p:spPr>
          <a:xfrm>
            <a:off x="1045434" y="2111497"/>
            <a:ext cx="1722553" cy="4699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Parámetros</a:t>
            </a:r>
          </a:p>
        </p:txBody>
      </p:sp>
      <p:sp>
        <p:nvSpPr>
          <p:cNvPr id="106" name="Rectángulo redondeado 105"/>
          <p:cNvSpPr/>
          <p:nvPr/>
        </p:nvSpPr>
        <p:spPr>
          <a:xfrm>
            <a:off x="3690483" y="2102094"/>
            <a:ext cx="1722553" cy="4699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Tiempo de Ciclo Real</a:t>
            </a:r>
          </a:p>
        </p:txBody>
      </p:sp>
      <p:sp>
        <p:nvSpPr>
          <p:cNvPr id="107" name="Rectángulo redondeado 106"/>
          <p:cNvSpPr/>
          <p:nvPr/>
        </p:nvSpPr>
        <p:spPr>
          <a:xfrm>
            <a:off x="6311332" y="2070100"/>
            <a:ext cx="1722553" cy="4699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Maquinas y Flujo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301641" y="1524797"/>
            <a:ext cx="2944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2">
                    <a:lumMod val="75000"/>
                  </a:schemeClr>
                </a:solidFill>
              </a:rPr>
              <a:t>¿Qué requerimos digitalizar?</a:t>
            </a:r>
          </a:p>
        </p:txBody>
      </p:sp>
      <p:sp>
        <p:nvSpPr>
          <p:cNvPr id="109" name="CuadroTexto 108"/>
          <p:cNvSpPr txBox="1"/>
          <p:nvPr/>
        </p:nvSpPr>
        <p:spPr>
          <a:xfrm>
            <a:off x="314341" y="2691368"/>
            <a:ext cx="2944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2">
                    <a:lumMod val="75000"/>
                  </a:schemeClr>
                </a:solidFill>
              </a:rPr>
              <a:t>¿Qué obtendremos?</a:t>
            </a:r>
          </a:p>
        </p:txBody>
      </p:sp>
      <p:sp>
        <p:nvSpPr>
          <p:cNvPr id="110" name="Rectángulo redondeado 109"/>
          <p:cNvSpPr/>
          <p:nvPr/>
        </p:nvSpPr>
        <p:spPr>
          <a:xfrm>
            <a:off x="446541" y="3167614"/>
            <a:ext cx="1281165" cy="146887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</a:rPr>
              <a:t>Gráficos de Control de “</a:t>
            </a:r>
            <a:r>
              <a:rPr lang="es-MX" sz="1100" dirty="0" err="1">
                <a:solidFill>
                  <a:schemeClr val="bg1"/>
                </a:solidFill>
              </a:rPr>
              <a:t>X´s</a:t>
            </a:r>
            <a:r>
              <a:rPr lang="es-MX" sz="1100" dirty="0">
                <a:solidFill>
                  <a:schemeClr val="bg1"/>
                </a:solidFill>
              </a:rPr>
              <a:t>” en tiempo Real</a:t>
            </a:r>
          </a:p>
        </p:txBody>
      </p:sp>
      <p:sp>
        <p:nvSpPr>
          <p:cNvPr id="112" name="Rectángulo redondeado 111"/>
          <p:cNvSpPr/>
          <p:nvPr/>
        </p:nvSpPr>
        <p:spPr>
          <a:xfrm>
            <a:off x="1891469" y="3167614"/>
            <a:ext cx="1225516" cy="150769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</a:rPr>
              <a:t>Datos “</a:t>
            </a:r>
            <a:r>
              <a:rPr lang="es-MX" sz="1100" dirty="0" err="1">
                <a:solidFill>
                  <a:schemeClr val="bg1"/>
                </a:solidFill>
              </a:rPr>
              <a:t>X´s</a:t>
            </a:r>
            <a:r>
              <a:rPr lang="es-MX" sz="1100" dirty="0">
                <a:solidFill>
                  <a:schemeClr val="bg1"/>
                </a:solidFill>
              </a:rPr>
              <a:t>” para correlación y/o Predicción de Eventos</a:t>
            </a:r>
          </a:p>
        </p:txBody>
      </p:sp>
      <p:sp>
        <p:nvSpPr>
          <p:cNvPr id="113" name="Rectángulo redondeado 112"/>
          <p:cNvSpPr/>
          <p:nvPr/>
        </p:nvSpPr>
        <p:spPr>
          <a:xfrm>
            <a:off x="3280748" y="3167614"/>
            <a:ext cx="1225516" cy="150769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</a:rPr>
              <a:t>Datos para Trazabilidad en tiempo Real</a:t>
            </a:r>
          </a:p>
        </p:txBody>
      </p:sp>
      <p:sp>
        <p:nvSpPr>
          <p:cNvPr id="114" name="Rectángulo redondeado 113"/>
          <p:cNvSpPr/>
          <p:nvPr/>
        </p:nvSpPr>
        <p:spPr>
          <a:xfrm>
            <a:off x="4670027" y="3167614"/>
            <a:ext cx="1225516" cy="150769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</a:rPr>
              <a:t>Maquina y Flujo para Capacitación Especifica y Simulación de Procesos</a:t>
            </a:r>
          </a:p>
        </p:txBody>
      </p:sp>
      <p:sp>
        <p:nvSpPr>
          <p:cNvPr id="117" name="Rectángulo redondeado 116"/>
          <p:cNvSpPr/>
          <p:nvPr/>
        </p:nvSpPr>
        <p:spPr>
          <a:xfrm>
            <a:off x="7448585" y="3167614"/>
            <a:ext cx="1225516" cy="150769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</a:rPr>
              <a:t>Historia de Datos “</a:t>
            </a:r>
            <a:r>
              <a:rPr lang="es-MX" sz="1100" dirty="0" err="1">
                <a:solidFill>
                  <a:schemeClr val="bg1"/>
                </a:solidFill>
              </a:rPr>
              <a:t>X´s</a:t>
            </a:r>
            <a:r>
              <a:rPr lang="es-MX" sz="1100" dirty="0">
                <a:solidFill>
                  <a:schemeClr val="bg1"/>
                </a:solidFill>
              </a:rPr>
              <a:t>” para proyectos de 6 Sigma</a:t>
            </a:r>
          </a:p>
        </p:txBody>
      </p:sp>
      <p:sp>
        <p:nvSpPr>
          <p:cNvPr id="118" name="Rectángulo redondeado 117"/>
          <p:cNvSpPr/>
          <p:nvPr/>
        </p:nvSpPr>
        <p:spPr>
          <a:xfrm>
            <a:off x="6059306" y="3167614"/>
            <a:ext cx="1225516" cy="150769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</a:rPr>
              <a:t>Comunicación entre operaciones  </a:t>
            </a:r>
          </a:p>
        </p:txBody>
      </p:sp>
      <p:cxnSp>
        <p:nvCxnSpPr>
          <p:cNvPr id="32" name="Conector recto de flecha 31"/>
          <p:cNvCxnSpPr>
            <a:stCxn id="110" idx="2"/>
          </p:cNvCxnSpPr>
          <p:nvPr/>
        </p:nvCxnSpPr>
        <p:spPr>
          <a:xfrm>
            <a:off x="1087124" y="4636492"/>
            <a:ext cx="2256863" cy="129972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Conector recto de flecha 119"/>
          <p:cNvCxnSpPr>
            <a:stCxn id="112" idx="2"/>
            <a:endCxn id="72" idx="0"/>
          </p:cNvCxnSpPr>
          <p:nvPr/>
        </p:nvCxnSpPr>
        <p:spPr>
          <a:xfrm>
            <a:off x="2504227" y="4675312"/>
            <a:ext cx="839760" cy="1260903"/>
          </a:xfrm>
          <a:prstGeom prst="straightConnector1">
            <a:avLst/>
          </a:prstGeom>
          <a:ln w="9525" cap="flat" cmpd="sng" algn="ctr">
            <a:solidFill>
              <a:schemeClr val="accent4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Conector recto de flecha 120"/>
          <p:cNvCxnSpPr>
            <a:endCxn id="89" idx="0"/>
          </p:cNvCxnSpPr>
          <p:nvPr/>
        </p:nvCxnSpPr>
        <p:spPr>
          <a:xfrm>
            <a:off x="2504227" y="4675312"/>
            <a:ext cx="2066583" cy="1260903"/>
          </a:xfrm>
          <a:prstGeom prst="straightConnector1">
            <a:avLst/>
          </a:prstGeom>
          <a:ln w="9525" cap="flat" cmpd="sng" algn="ctr">
            <a:solidFill>
              <a:schemeClr val="accent4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Conector recto de flecha 121"/>
          <p:cNvCxnSpPr>
            <a:endCxn id="89" idx="0"/>
          </p:cNvCxnSpPr>
          <p:nvPr/>
        </p:nvCxnSpPr>
        <p:spPr>
          <a:xfrm>
            <a:off x="1144443" y="4649191"/>
            <a:ext cx="3426367" cy="128702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Conector recto de flecha 122"/>
          <p:cNvCxnSpPr>
            <a:stCxn id="113" idx="2"/>
            <a:endCxn id="72" idx="0"/>
          </p:cNvCxnSpPr>
          <p:nvPr/>
        </p:nvCxnSpPr>
        <p:spPr>
          <a:xfrm flipH="1">
            <a:off x="3343987" y="4675312"/>
            <a:ext cx="549519" cy="1260903"/>
          </a:xfrm>
          <a:prstGeom prst="straightConnector1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Conector recto de flecha 123"/>
          <p:cNvCxnSpPr>
            <a:endCxn id="94" idx="0"/>
          </p:cNvCxnSpPr>
          <p:nvPr/>
        </p:nvCxnSpPr>
        <p:spPr>
          <a:xfrm>
            <a:off x="3857292" y="4688011"/>
            <a:ext cx="3167164" cy="1248203"/>
          </a:xfrm>
          <a:prstGeom prst="straightConnector1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Conector recto de flecha 124"/>
          <p:cNvCxnSpPr>
            <a:endCxn id="95" idx="0"/>
          </p:cNvCxnSpPr>
          <p:nvPr/>
        </p:nvCxnSpPr>
        <p:spPr>
          <a:xfrm>
            <a:off x="1159191" y="4649190"/>
            <a:ext cx="7092087" cy="129369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Conector recto de flecha 125"/>
          <p:cNvCxnSpPr>
            <a:stCxn id="112" idx="2"/>
            <a:endCxn id="95" idx="0"/>
          </p:cNvCxnSpPr>
          <p:nvPr/>
        </p:nvCxnSpPr>
        <p:spPr>
          <a:xfrm>
            <a:off x="2504227" y="4675312"/>
            <a:ext cx="5747051" cy="1267568"/>
          </a:xfrm>
          <a:prstGeom prst="straightConnector1">
            <a:avLst/>
          </a:prstGeom>
          <a:ln w="9525" cap="flat" cmpd="sng" algn="ctr">
            <a:solidFill>
              <a:schemeClr val="accent4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Conector recto de flecha 126"/>
          <p:cNvCxnSpPr/>
          <p:nvPr/>
        </p:nvCxnSpPr>
        <p:spPr>
          <a:xfrm>
            <a:off x="3908254" y="4701433"/>
            <a:ext cx="4304960" cy="1234781"/>
          </a:xfrm>
          <a:prstGeom prst="straightConnector1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9" name="Conector recto de flecha 128"/>
          <p:cNvCxnSpPr>
            <a:stCxn id="114" idx="2"/>
            <a:endCxn id="55" idx="0"/>
          </p:cNvCxnSpPr>
          <p:nvPr/>
        </p:nvCxnSpPr>
        <p:spPr>
          <a:xfrm flipH="1">
            <a:off x="890341" y="4675312"/>
            <a:ext cx="4392444" cy="1260903"/>
          </a:xfrm>
          <a:prstGeom prst="straightConnector1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Conector recto de flecha 131"/>
          <p:cNvCxnSpPr>
            <a:endCxn id="63" idx="0"/>
          </p:cNvCxnSpPr>
          <p:nvPr/>
        </p:nvCxnSpPr>
        <p:spPr>
          <a:xfrm flipH="1">
            <a:off x="2117164" y="4688734"/>
            <a:ext cx="3142535" cy="1247481"/>
          </a:xfrm>
          <a:prstGeom prst="straightConnector1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Conector recto de flecha 137"/>
          <p:cNvCxnSpPr>
            <a:stCxn id="118" idx="2"/>
            <a:endCxn id="94" idx="0"/>
          </p:cNvCxnSpPr>
          <p:nvPr/>
        </p:nvCxnSpPr>
        <p:spPr>
          <a:xfrm>
            <a:off x="6672064" y="4675312"/>
            <a:ext cx="352392" cy="1260902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" name="Conector recto de flecha 140"/>
          <p:cNvCxnSpPr>
            <a:stCxn id="118" idx="2"/>
            <a:endCxn id="65" idx="0"/>
          </p:cNvCxnSpPr>
          <p:nvPr/>
        </p:nvCxnSpPr>
        <p:spPr>
          <a:xfrm flipH="1">
            <a:off x="5797633" y="4675312"/>
            <a:ext cx="874431" cy="1267568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Conector recto de flecha 143"/>
          <p:cNvCxnSpPr>
            <a:endCxn id="89" idx="0"/>
          </p:cNvCxnSpPr>
          <p:nvPr/>
        </p:nvCxnSpPr>
        <p:spPr>
          <a:xfrm flipH="1">
            <a:off x="4570810" y="4701432"/>
            <a:ext cx="2101254" cy="1234783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7" name="Conector recto de flecha 146"/>
          <p:cNvCxnSpPr>
            <a:stCxn id="117" idx="2"/>
            <a:endCxn id="72" idx="0"/>
          </p:cNvCxnSpPr>
          <p:nvPr/>
        </p:nvCxnSpPr>
        <p:spPr>
          <a:xfrm flipH="1">
            <a:off x="3343987" y="4675312"/>
            <a:ext cx="4717356" cy="1260903"/>
          </a:xfrm>
          <a:prstGeom prst="straightConnector1">
            <a:avLst/>
          </a:prstGeom>
          <a:ln w="9525" cap="flat" cmpd="sng" algn="ctr">
            <a:solidFill>
              <a:srgbClr val="00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1" name="CuadroTexto 150"/>
          <p:cNvSpPr txBox="1"/>
          <p:nvPr/>
        </p:nvSpPr>
        <p:spPr>
          <a:xfrm>
            <a:off x="302695" y="5472668"/>
            <a:ext cx="2944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2">
                    <a:lumMod val="75000"/>
                  </a:schemeClr>
                </a:solidFill>
              </a:rPr>
              <a:t>¿Cómo se Relaciona?</a:t>
            </a:r>
          </a:p>
        </p:txBody>
      </p:sp>
      <p:cxnSp>
        <p:nvCxnSpPr>
          <p:cNvPr id="152" name="Conector recto de flecha 151"/>
          <p:cNvCxnSpPr>
            <a:endCxn id="95" idx="0"/>
          </p:cNvCxnSpPr>
          <p:nvPr/>
        </p:nvCxnSpPr>
        <p:spPr>
          <a:xfrm>
            <a:off x="8061343" y="4688733"/>
            <a:ext cx="189935" cy="1254147"/>
          </a:xfrm>
          <a:prstGeom prst="straightConnector1">
            <a:avLst/>
          </a:prstGeom>
          <a:ln w="9525" cap="flat" cmpd="sng" algn="ctr">
            <a:solidFill>
              <a:srgbClr val="00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175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5 Imagen" descr="Logo_MejoraContinua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7945529" y="52887"/>
            <a:ext cx="1122632" cy="616347"/>
          </a:xfrm>
          <a:prstGeom prst="rect">
            <a:avLst/>
          </a:prstGeom>
        </p:spPr>
      </p:pic>
      <p:sp>
        <p:nvSpPr>
          <p:cNvPr id="256" name="Rectángulo 255"/>
          <p:cNvSpPr/>
          <p:nvPr/>
        </p:nvSpPr>
        <p:spPr>
          <a:xfrm>
            <a:off x="0" y="-18133"/>
            <a:ext cx="7922468" cy="6940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Modelo Manufactura 4.0 Enerya - </a:t>
            </a:r>
            <a:r>
              <a:rPr lang="es-MX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Riasa</a:t>
            </a:r>
            <a:endParaRPr lang="es-MX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Rectángulo redondeado 47"/>
          <p:cNvSpPr/>
          <p:nvPr/>
        </p:nvSpPr>
        <p:spPr>
          <a:xfrm>
            <a:off x="130580" y="757216"/>
            <a:ext cx="8829660" cy="5682774"/>
          </a:xfrm>
          <a:prstGeom prst="roundRect">
            <a:avLst>
              <a:gd name="adj" fmla="val 6445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dirty="0">
              <a:solidFill>
                <a:schemeClr val="bg1"/>
              </a:solidFill>
            </a:endParaRPr>
          </a:p>
        </p:txBody>
      </p:sp>
      <p:cxnSp>
        <p:nvCxnSpPr>
          <p:cNvPr id="53" name="Conector recto 52"/>
          <p:cNvCxnSpPr/>
          <p:nvPr/>
        </p:nvCxnSpPr>
        <p:spPr>
          <a:xfrm>
            <a:off x="408441" y="5464625"/>
            <a:ext cx="82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Rectángulo redondeado 54"/>
          <p:cNvSpPr/>
          <p:nvPr/>
        </p:nvSpPr>
        <p:spPr>
          <a:xfrm>
            <a:off x="314341" y="5570451"/>
            <a:ext cx="1152000" cy="676563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R. Virtual</a:t>
            </a:r>
          </a:p>
        </p:txBody>
      </p:sp>
      <p:sp>
        <p:nvSpPr>
          <p:cNvPr id="63" name="Rectángulo redondeado 62"/>
          <p:cNvSpPr/>
          <p:nvPr/>
        </p:nvSpPr>
        <p:spPr>
          <a:xfrm>
            <a:off x="1541164" y="5570451"/>
            <a:ext cx="1152000" cy="67656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Gemelo Digital</a:t>
            </a:r>
          </a:p>
        </p:txBody>
      </p:sp>
      <p:sp>
        <p:nvSpPr>
          <p:cNvPr id="65" name="Rectángulo redondeado 64"/>
          <p:cNvSpPr/>
          <p:nvPr/>
        </p:nvSpPr>
        <p:spPr>
          <a:xfrm>
            <a:off x="5221633" y="5577116"/>
            <a:ext cx="1152000" cy="67656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Robótica Colaborativa</a:t>
            </a:r>
          </a:p>
        </p:txBody>
      </p:sp>
      <p:sp>
        <p:nvSpPr>
          <p:cNvPr id="72" name="Rectángulo redondeado 71"/>
          <p:cNvSpPr/>
          <p:nvPr/>
        </p:nvSpPr>
        <p:spPr>
          <a:xfrm>
            <a:off x="2767987" y="5570451"/>
            <a:ext cx="1152000" cy="67656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Big Data &amp; </a:t>
            </a:r>
            <a:r>
              <a:rPr lang="es-MX" sz="1200" dirty="0" err="1">
                <a:solidFill>
                  <a:schemeClr val="bg1"/>
                </a:solidFill>
              </a:rPr>
              <a:t>Analitics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89" name="Rectángulo redondeado 88"/>
          <p:cNvSpPr/>
          <p:nvPr/>
        </p:nvSpPr>
        <p:spPr>
          <a:xfrm>
            <a:off x="3994810" y="5570451"/>
            <a:ext cx="1152000" cy="67656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Inteligencia Artificial</a:t>
            </a:r>
          </a:p>
        </p:txBody>
      </p:sp>
      <p:sp>
        <p:nvSpPr>
          <p:cNvPr id="94" name="Rectángulo redondeado 93"/>
          <p:cNvSpPr/>
          <p:nvPr/>
        </p:nvSpPr>
        <p:spPr>
          <a:xfrm>
            <a:off x="6448456" y="5570450"/>
            <a:ext cx="1152000" cy="67656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Internet de las Cosas</a:t>
            </a:r>
          </a:p>
        </p:txBody>
      </p:sp>
      <p:sp>
        <p:nvSpPr>
          <p:cNvPr id="95" name="Rectángulo redondeado 94"/>
          <p:cNvSpPr/>
          <p:nvPr/>
        </p:nvSpPr>
        <p:spPr>
          <a:xfrm>
            <a:off x="7675278" y="5577116"/>
            <a:ext cx="1152000" cy="67656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Cloud Computing</a:t>
            </a:r>
          </a:p>
        </p:txBody>
      </p:sp>
      <p:cxnSp>
        <p:nvCxnSpPr>
          <p:cNvPr id="101" name="Conector recto 100"/>
          <p:cNvCxnSpPr/>
          <p:nvPr/>
        </p:nvCxnSpPr>
        <p:spPr>
          <a:xfrm>
            <a:off x="408441" y="1854200"/>
            <a:ext cx="82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/>
          <p:cNvCxnSpPr/>
          <p:nvPr/>
        </p:nvCxnSpPr>
        <p:spPr>
          <a:xfrm>
            <a:off x="446539" y="3022600"/>
            <a:ext cx="82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Rectángulo redondeado 104"/>
          <p:cNvSpPr/>
          <p:nvPr/>
        </p:nvSpPr>
        <p:spPr>
          <a:xfrm>
            <a:off x="461234" y="2111497"/>
            <a:ext cx="1722553" cy="4699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Estándares</a:t>
            </a:r>
          </a:p>
        </p:txBody>
      </p:sp>
      <p:sp>
        <p:nvSpPr>
          <p:cNvPr id="106" name="Rectángulo redondeado 105"/>
          <p:cNvSpPr/>
          <p:nvPr/>
        </p:nvSpPr>
        <p:spPr>
          <a:xfrm>
            <a:off x="2601767" y="2102094"/>
            <a:ext cx="1722553" cy="4699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Contabilización de Defectos</a:t>
            </a:r>
          </a:p>
        </p:txBody>
      </p:sp>
      <p:sp>
        <p:nvSpPr>
          <p:cNvPr id="107" name="Rectángulo redondeado 106"/>
          <p:cNvSpPr/>
          <p:nvPr/>
        </p:nvSpPr>
        <p:spPr>
          <a:xfrm>
            <a:off x="6882832" y="2070100"/>
            <a:ext cx="1722553" cy="4699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Mediciones 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301641" y="1524797"/>
            <a:ext cx="2944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bg2">
                    <a:lumMod val="75000"/>
                  </a:schemeClr>
                </a:solidFill>
              </a:rPr>
              <a:t>¿Qué requerimos digitalizar?</a:t>
            </a:r>
          </a:p>
        </p:txBody>
      </p:sp>
      <p:sp>
        <p:nvSpPr>
          <p:cNvPr id="109" name="CuadroTexto 108"/>
          <p:cNvSpPr txBox="1"/>
          <p:nvPr/>
        </p:nvSpPr>
        <p:spPr>
          <a:xfrm>
            <a:off x="314341" y="2691368"/>
            <a:ext cx="2944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bg2">
                    <a:lumMod val="75000"/>
                  </a:schemeClr>
                </a:solidFill>
              </a:rPr>
              <a:t>¿Qué obtendremos?</a:t>
            </a:r>
          </a:p>
        </p:txBody>
      </p:sp>
      <p:sp>
        <p:nvSpPr>
          <p:cNvPr id="110" name="Rectángulo redondeado 109"/>
          <p:cNvSpPr/>
          <p:nvPr/>
        </p:nvSpPr>
        <p:spPr>
          <a:xfrm>
            <a:off x="446542" y="3122760"/>
            <a:ext cx="1058120" cy="146887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</a:rPr>
              <a:t>Gráficos de Control de “</a:t>
            </a:r>
            <a:r>
              <a:rPr lang="es-MX" sz="1100" dirty="0" err="1">
                <a:solidFill>
                  <a:schemeClr val="bg1"/>
                </a:solidFill>
              </a:rPr>
              <a:t>Y´s”de</a:t>
            </a:r>
            <a:r>
              <a:rPr lang="es-MX" sz="1100" dirty="0">
                <a:solidFill>
                  <a:schemeClr val="bg1"/>
                </a:solidFill>
              </a:rPr>
              <a:t> Producto en tiempo Real</a:t>
            </a:r>
          </a:p>
        </p:txBody>
      </p:sp>
      <p:sp>
        <p:nvSpPr>
          <p:cNvPr id="151" name="CuadroTexto 150"/>
          <p:cNvSpPr txBox="1"/>
          <p:nvPr/>
        </p:nvSpPr>
        <p:spPr>
          <a:xfrm>
            <a:off x="302695" y="5146093"/>
            <a:ext cx="2944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bg2">
                    <a:lumMod val="75000"/>
                  </a:schemeClr>
                </a:solidFill>
              </a:rPr>
              <a:t>¿Cómo se Relaciona?</a:t>
            </a:r>
          </a:p>
        </p:txBody>
      </p:sp>
      <p:sp>
        <p:nvSpPr>
          <p:cNvPr id="44" name="Conector fuera de página 43"/>
          <p:cNvSpPr/>
          <p:nvPr/>
        </p:nvSpPr>
        <p:spPr>
          <a:xfrm>
            <a:off x="3662814" y="1017033"/>
            <a:ext cx="1735253" cy="701882"/>
          </a:xfrm>
          <a:prstGeom prst="flowChartOffpageConnector">
            <a:avLst/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Productos</a:t>
            </a:r>
          </a:p>
        </p:txBody>
      </p:sp>
      <p:sp>
        <p:nvSpPr>
          <p:cNvPr id="46" name="Rectángulo redondeado 45"/>
          <p:cNvSpPr/>
          <p:nvPr/>
        </p:nvSpPr>
        <p:spPr>
          <a:xfrm>
            <a:off x="1692320" y="3122760"/>
            <a:ext cx="1012159" cy="150769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</a:rPr>
              <a:t>Datos “X” para correlación y/o Predicción de Eventos</a:t>
            </a:r>
          </a:p>
        </p:txBody>
      </p:sp>
      <p:sp>
        <p:nvSpPr>
          <p:cNvPr id="47" name="Rectángulo redondeado 46"/>
          <p:cNvSpPr/>
          <p:nvPr/>
        </p:nvSpPr>
        <p:spPr>
          <a:xfrm>
            <a:off x="2892137" y="3122760"/>
            <a:ext cx="1012159" cy="150769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</a:rPr>
              <a:t>Datos para Trazabilidad en tiempo Real</a:t>
            </a:r>
          </a:p>
        </p:txBody>
      </p:sp>
      <p:sp>
        <p:nvSpPr>
          <p:cNvPr id="49" name="Rectángulo redondeado 48"/>
          <p:cNvSpPr/>
          <p:nvPr/>
        </p:nvSpPr>
        <p:spPr>
          <a:xfrm>
            <a:off x="4091954" y="3122760"/>
            <a:ext cx="1012159" cy="150769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</a:rPr>
              <a:t>Medición del Desempeño: Por Producto, línea, turno, operador, </a:t>
            </a:r>
            <a:r>
              <a:rPr lang="es-MX" sz="1100" dirty="0" err="1">
                <a:solidFill>
                  <a:schemeClr val="bg1"/>
                </a:solidFill>
              </a:rPr>
              <a:t>etc</a:t>
            </a:r>
            <a:r>
              <a:rPr lang="es-MX" sz="11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s-MX" sz="1100" dirty="0">
                <a:solidFill>
                  <a:schemeClr val="bg1"/>
                </a:solidFill>
              </a:rPr>
              <a:t>…para OEE</a:t>
            </a:r>
          </a:p>
        </p:txBody>
      </p:sp>
      <p:sp>
        <p:nvSpPr>
          <p:cNvPr id="50" name="Rectángulo redondeado 49"/>
          <p:cNvSpPr/>
          <p:nvPr/>
        </p:nvSpPr>
        <p:spPr>
          <a:xfrm>
            <a:off x="5291771" y="3122760"/>
            <a:ext cx="1012159" cy="150769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</a:rPr>
              <a:t>Catalogo de Defectos Visuales para Capacitación Especifica</a:t>
            </a:r>
          </a:p>
        </p:txBody>
      </p:sp>
      <p:sp>
        <p:nvSpPr>
          <p:cNvPr id="51" name="Rectángulo redondeado 50"/>
          <p:cNvSpPr/>
          <p:nvPr/>
        </p:nvSpPr>
        <p:spPr>
          <a:xfrm>
            <a:off x="4742300" y="2102094"/>
            <a:ext cx="1722553" cy="4699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Virtualización de Defectos</a:t>
            </a:r>
          </a:p>
        </p:txBody>
      </p:sp>
      <p:sp>
        <p:nvSpPr>
          <p:cNvPr id="52" name="Rectángulo redondeado 51"/>
          <p:cNvSpPr/>
          <p:nvPr/>
        </p:nvSpPr>
        <p:spPr>
          <a:xfrm>
            <a:off x="6491588" y="3122760"/>
            <a:ext cx="1012159" cy="150769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</a:rPr>
              <a:t>Historia de Datos “</a:t>
            </a:r>
            <a:r>
              <a:rPr lang="es-MX" sz="1100" dirty="0" err="1">
                <a:solidFill>
                  <a:schemeClr val="bg1"/>
                </a:solidFill>
              </a:rPr>
              <a:t>Y´s</a:t>
            </a:r>
            <a:r>
              <a:rPr lang="es-MX" sz="1100" dirty="0">
                <a:solidFill>
                  <a:schemeClr val="bg1"/>
                </a:solidFill>
              </a:rPr>
              <a:t>” para proyectos de 6 Sigma</a:t>
            </a:r>
          </a:p>
        </p:txBody>
      </p:sp>
      <p:cxnSp>
        <p:nvCxnSpPr>
          <p:cNvPr id="54" name="Conector recto de flecha 53"/>
          <p:cNvCxnSpPr>
            <a:cxnSpLocks/>
            <a:endCxn id="72" idx="0"/>
          </p:cNvCxnSpPr>
          <p:nvPr/>
        </p:nvCxnSpPr>
        <p:spPr>
          <a:xfrm>
            <a:off x="1087124" y="4636492"/>
            <a:ext cx="2256863" cy="93395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>
            <a:stCxn id="110" idx="2"/>
            <a:endCxn id="89" idx="0"/>
          </p:cNvCxnSpPr>
          <p:nvPr/>
        </p:nvCxnSpPr>
        <p:spPr>
          <a:xfrm>
            <a:off x="975602" y="4591638"/>
            <a:ext cx="3595208" cy="978813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>
            <a:cxnSpLocks/>
            <a:endCxn id="95" idx="0"/>
          </p:cNvCxnSpPr>
          <p:nvPr/>
        </p:nvCxnSpPr>
        <p:spPr>
          <a:xfrm>
            <a:off x="1087124" y="4636492"/>
            <a:ext cx="7164154" cy="94062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Conector recto de flecha 61"/>
          <p:cNvCxnSpPr>
            <a:cxnSpLocks/>
            <a:stCxn id="46" idx="2"/>
          </p:cNvCxnSpPr>
          <p:nvPr/>
        </p:nvCxnSpPr>
        <p:spPr>
          <a:xfrm>
            <a:off x="2198400" y="4630458"/>
            <a:ext cx="1145587" cy="939992"/>
          </a:xfrm>
          <a:prstGeom prst="straightConnector1">
            <a:avLst/>
          </a:prstGeom>
          <a:ln w="9525" cap="flat" cmpd="sng" algn="ctr">
            <a:solidFill>
              <a:schemeClr val="accent4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46" idx="2"/>
            <a:endCxn id="89" idx="0"/>
          </p:cNvCxnSpPr>
          <p:nvPr/>
        </p:nvCxnSpPr>
        <p:spPr>
          <a:xfrm>
            <a:off x="2198400" y="4630458"/>
            <a:ext cx="2372410" cy="939993"/>
          </a:xfrm>
          <a:prstGeom prst="straightConnector1">
            <a:avLst/>
          </a:prstGeom>
          <a:ln w="9525" cap="flat" cmpd="sng" algn="ctr">
            <a:solidFill>
              <a:schemeClr val="accent4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Conector recto de flecha 65"/>
          <p:cNvCxnSpPr>
            <a:stCxn id="46" idx="2"/>
            <a:endCxn id="95" idx="0"/>
          </p:cNvCxnSpPr>
          <p:nvPr/>
        </p:nvCxnSpPr>
        <p:spPr>
          <a:xfrm>
            <a:off x="2198400" y="4630458"/>
            <a:ext cx="6052878" cy="946658"/>
          </a:xfrm>
          <a:prstGeom prst="straightConnector1">
            <a:avLst/>
          </a:prstGeom>
          <a:ln w="9525" cap="flat" cmpd="sng" algn="ctr">
            <a:solidFill>
              <a:schemeClr val="accent4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>
            <a:cxnSpLocks/>
            <a:stCxn id="47" idx="2"/>
            <a:endCxn id="72" idx="0"/>
          </p:cNvCxnSpPr>
          <p:nvPr/>
        </p:nvCxnSpPr>
        <p:spPr>
          <a:xfrm flipH="1">
            <a:off x="3343987" y="4630458"/>
            <a:ext cx="54230" cy="939993"/>
          </a:xfrm>
          <a:prstGeom prst="straightConnector1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Conector recto de flecha 74"/>
          <p:cNvCxnSpPr>
            <a:stCxn id="47" idx="2"/>
            <a:endCxn id="94" idx="0"/>
          </p:cNvCxnSpPr>
          <p:nvPr/>
        </p:nvCxnSpPr>
        <p:spPr>
          <a:xfrm>
            <a:off x="3398217" y="4630458"/>
            <a:ext cx="3626239" cy="939992"/>
          </a:xfrm>
          <a:prstGeom prst="straightConnector1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Conector recto de flecha 78"/>
          <p:cNvCxnSpPr>
            <a:stCxn id="47" idx="2"/>
            <a:endCxn id="95" idx="0"/>
          </p:cNvCxnSpPr>
          <p:nvPr/>
        </p:nvCxnSpPr>
        <p:spPr>
          <a:xfrm>
            <a:off x="3398217" y="4630458"/>
            <a:ext cx="4853061" cy="946658"/>
          </a:xfrm>
          <a:prstGeom prst="straightConnector1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>
            <a:stCxn id="49" idx="2"/>
            <a:endCxn id="72" idx="0"/>
          </p:cNvCxnSpPr>
          <p:nvPr/>
        </p:nvCxnSpPr>
        <p:spPr>
          <a:xfrm flipH="1">
            <a:off x="3343987" y="4630458"/>
            <a:ext cx="1254047" cy="939993"/>
          </a:xfrm>
          <a:prstGeom prst="straightConnector1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>
            <a:stCxn id="49" idx="2"/>
            <a:endCxn id="94" idx="0"/>
          </p:cNvCxnSpPr>
          <p:nvPr/>
        </p:nvCxnSpPr>
        <p:spPr>
          <a:xfrm>
            <a:off x="4598034" y="4630458"/>
            <a:ext cx="2426422" cy="939992"/>
          </a:xfrm>
          <a:prstGeom prst="straightConnector1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Conector recto de flecha 87"/>
          <p:cNvCxnSpPr>
            <a:stCxn id="49" idx="2"/>
            <a:endCxn id="95" idx="0"/>
          </p:cNvCxnSpPr>
          <p:nvPr/>
        </p:nvCxnSpPr>
        <p:spPr>
          <a:xfrm>
            <a:off x="4598034" y="4630458"/>
            <a:ext cx="3653244" cy="946658"/>
          </a:xfrm>
          <a:prstGeom prst="straightConnector1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>
            <a:stCxn id="50" idx="2"/>
            <a:endCxn id="55" idx="0"/>
          </p:cNvCxnSpPr>
          <p:nvPr/>
        </p:nvCxnSpPr>
        <p:spPr>
          <a:xfrm flipH="1">
            <a:off x="890341" y="4630458"/>
            <a:ext cx="4907510" cy="939993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Conector recto de flecha 92"/>
          <p:cNvCxnSpPr>
            <a:stCxn id="50" idx="2"/>
            <a:endCxn id="63" idx="0"/>
          </p:cNvCxnSpPr>
          <p:nvPr/>
        </p:nvCxnSpPr>
        <p:spPr>
          <a:xfrm flipH="1">
            <a:off x="2117164" y="4630458"/>
            <a:ext cx="3680687" cy="939993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Conector recto de flecha 95"/>
          <p:cNvCxnSpPr>
            <a:stCxn id="52" idx="2"/>
            <a:endCxn id="95" idx="0"/>
          </p:cNvCxnSpPr>
          <p:nvPr/>
        </p:nvCxnSpPr>
        <p:spPr>
          <a:xfrm>
            <a:off x="6997668" y="4630458"/>
            <a:ext cx="1253610" cy="946658"/>
          </a:xfrm>
          <a:prstGeom prst="straightConnector1">
            <a:avLst/>
          </a:prstGeom>
          <a:ln w="9525" cap="flat" cmpd="sng" algn="ctr">
            <a:solidFill>
              <a:srgbClr val="CC66F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Conector recto de flecha 98"/>
          <p:cNvCxnSpPr>
            <a:stCxn id="52" idx="2"/>
            <a:endCxn id="72" idx="0"/>
          </p:cNvCxnSpPr>
          <p:nvPr/>
        </p:nvCxnSpPr>
        <p:spPr>
          <a:xfrm flipH="1">
            <a:off x="3343987" y="4630458"/>
            <a:ext cx="3653681" cy="939993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Rectángulo redondeado 114"/>
          <p:cNvSpPr/>
          <p:nvPr/>
        </p:nvSpPr>
        <p:spPr>
          <a:xfrm>
            <a:off x="7691404" y="3122760"/>
            <a:ext cx="1012159" cy="150769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</a:rPr>
              <a:t>Historia de Datos de Defectos</a:t>
            </a:r>
          </a:p>
        </p:txBody>
      </p:sp>
      <p:cxnSp>
        <p:nvCxnSpPr>
          <p:cNvPr id="128" name="Conector recto de flecha 127"/>
          <p:cNvCxnSpPr>
            <a:stCxn id="52" idx="2"/>
            <a:endCxn id="72" idx="0"/>
          </p:cNvCxnSpPr>
          <p:nvPr/>
        </p:nvCxnSpPr>
        <p:spPr>
          <a:xfrm flipH="1">
            <a:off x="3343987" y="4630458"/>
            <a:ext cx="3653681" cy="939993"/>
          </a:xfrm>
          <a:prstGeom prst="straightConnector1">
            <a:avLst/>
          </a:prstGeom>
          <a:ln w="9525" cap="flat" cmpd="sng" algn="ctr">
            <a:solidFill>
              <a:srgbClr val="CC66F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Conector recto de flecha 129"/>
          <p:cNvCxnSpPr>
            <a:stCxn id="115" idx="2"/>
            <a:endCxn id="95" idx="0"/>
          </p:cNvCxnSpPr>
          <p:nvPr/>
        </p:nvCxnSpPr>
        <p:spPr>
          <a:xfrm>
            <a:off x="8197484" y="4630458"/>
            <a:ext cx="53794" cy="946658"/>
          </a:xfrm>
          <a:prstGeom prst="straightConnector1">
            <a:avLst/>
          </a:prstGeom>
          <a:ln w="9525" cap="flat" cmpd="sng" algn="ctr">
            <a:solidFill>
              <a:srgbClr val="FF33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ector recto de flecha 130"/>
          <p:cNvCxnSpPr>
            <a:endCxn id="72" idx="0"/>
          </p:cNvCxnSpPr>
          <p:nvPr/>
        </p:nvCxnSpPr>
        <p:spPr>
          <a:xfrm flipH="1">
            <a:off x="3343987" y="4264694"/>
            <a:ext cx="4853497" cy="1305757"/>
          </a:xfrm>
          <a:prstGeom prst="straightConnector1">
            <a:avLst/>
          </a:prstGeom>
          <a:ln w="9525" cap="flat" cmpd="sng" algn="ctr">
            <a:solidFill>
              <a:srgbClr val="FF33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Conector recto de flecha 132"/>
          <p:cNvCxnSpPr>
            <a:stCxn id="50" idx="2"/>
            <a:endCxn id="72" idx="0"/>
          </p:cNvCxnSpPr>
          <p:nvPr/>
        </p:nvCxnSpPr>
        <p:spPr>
          <a:xfrm flipH="1">
            <a:off x="3343987" y="4630458"/>
            <a:ext cx="2453864" cy="939993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Conector recto de flecha 134"/>
          <p:cNvCxnSpPr>
            <a:stCxn id="50" idx="2"/>
            <a:endCxn id="95" idx="0"/>
          </p:cNvCxnSpPr>
          <p:nvPr/>
        </p:nvCxnSpPr>
        <p:spPr>
          <a:xfrm>
            <a:off x="5797851" y="4630458"/>
            <a:ext cx="2453427" cy="946658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436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5 Imagen" descr="Logo_MejoraContinua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7945529" y="52887"/>
            <a:ext cx="1122632" cy="616347"/>
          </a:xfrm>
          <a:prstGeom prst="rect">
            <a:avLst/>
          </a:prstGeom>
        </p:spPr>
      </p:pic>
      <p:sp>
        <p:nvSpPr>
          <p:cNvPr id="256" name="Rectángulo 255"/>
          <p:cNvSpPr/>
          <p:nvPr/>
        </p:nvSpPr>
        <p:spPr>
          <a:xfrm>
            <a:off x="0" y="-18133"/>
            <a:ext cx="7922468" cy="6940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Modelo Manufactura 4.0 Enerya - </a:t>
            </a:r>
            <a:r>
              <a:rPr lang="es-MX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Riasa</a:t>
            </a:r>
            <a:endParaRPr lang="es-MX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Rectángulo redondeado 47"/>
          <p:cNvSpPr/>
          <p:nvPr/>
        </p:nvSpPr>
        <p:spPr>
          <a:xfrm>
            <a:off x="130580" y="757215"/>
            <a:ext cx="8829660" cy="5963685"/>
          </a:xfrm>
          <a:prstGeom prst="roundRect">
            <a:avLst>
              <a:gd name="adj" fmla="val 6445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dirty="0">
              <a:solidFill>
                <a:schemeClr val="bg1"/>
              </a:solidFill>
            </a:endParaRPr>
          </a:p>
        </p:txBody>
      </p:sp>
      <p:cxnSp>
        <p:nvCxnSpPr>
          <p:cNvPr id="53" name="Conector recto 52"/>
          <p:cNvCxnSpPr/>
          <p:nvPr/>
        </p:nvCxnSpPr>
        <p:spPr>
          <a:xfrm>
            <a:off x="408441" y="5791200"/>
            <a:ext cx="82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Rectángulo redondeado 54"/>
          <p:cNvSpPr/>
          <p:nvPr/>
        </p:nvSpPr>
        <p:spPr>
          <a:xfrm>
            <a:off x="314341" y="5936215"/>
            <a:ext cx="1152000" cy="67656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R. Virtual</a:t>
            </a:r>
          </a:p>
        </p:txBody>
      </p:sp>
      <p:sp>
        <p:nvSpPr>
          <p:cNvPr id="63" name="Rectángulo redondeado 62"/>
          <p:cNvSpPr/>
          <p:nvPr/>
        </p:nvSpPr>
        <p:spPr>
          <a:xfrm>
            <a:off x="1541164" y="5936215"/>
            <a:ext cx="1152000" cy="67656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Gemelo Digital</a:t>
            </a:r>
          </a:p>
        </p:txBody>
      </p:sp>
      <p:sp>
        <p:nvSpPr>
          <p:cNvPr id="65" name="Rectángulo redondeado 64"/>
          <p:cNvSpPr/>
          <p:nvPr/>
        </p:nvSpPr>
        <p:spPr>
          <a:xfrm>
            <a:off x="5221633" y="5942880"/>
            <a:ext cx="1152000" cy="67656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Robótica Colaborativa</a:t>
            </a:r>
          </a:p>
        </p:txBody>
      </p:sp>
      <p:sp>
        <p:nvSpPr>
          <p:cNvPr id="72" name="Rectángulo redondeado 71"/>
          <p:cNvSpPr/>
          <p:nvPr/>
        </p:nvSpPr>
        <p:spPr>
          <a:xfrm>
            <a:off x="2767987" y="5936215"/>
            <a:ext cx="1152000" cy="67656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Big Data &amp; </a:t>
            </a:r>
            <a:r>
              <a:rPr lang="es-MX" sz="1200" dirty="0" err="1">
                <a:solidFill>
                  <a:schemeClr val="bg1"/>
                </a:solidFill>
              </a:rPr>
              <a:t>Analitics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89" name="Rectángulo redondeado 88"/>
          <p:cNvSpPr/>
          <p:nvPr/>
        </p:nvSpPr>
        <p:spPr>
          <a:xfrm>
            <a:off x="3994810" y="5936215"/>
            <a:ext cx="1152000" cy="67656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Inteligencia Artificial</a:t>
            </a:r>
          </a:p>
        </p:txBody>
      </p:sp>
      <p:sp>
        <p:nvSpPr>
          <p:cNvPr id="94" name="Rectángulo redondeado 93"/>
          <p:cNvSpPr/>
          <p:nvPr/>
        </p:nvSpPr>
        <p:spPr>
          <a:xfrm>
            <a:off x="6448456" y="5936214"/>
            <a:ext cx="1152000" cy="67656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Internet de las Cosas</a:t>
            </a:r>
          </a:p>
        </p:txBody>
      </p:sp>
      <p:sp>
        <p:nvSpPr>
          <p:cNvPr id="95" name="Rectángulo redondeado 94"/>
          <p:cNvSpPr/>
          <p:nvPr/>
        </p:nvSpPr>
        <p:spPr>
          <a:xfrm>
            <a:off x="7675278" y="5942880"/>
            <a:ext cx="1152000" cy="67656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Cloud Computing</a:t>
            </a:r>
          </a:p>
        </p:txBody>
      </p:sp>
      <p:cxnSp>
        <p:nvCxnSpPr>
          <p:cNvPr id="101" name="Conector recto 100"/>
          <p:cNvCxnSpPr/>
          <p:nvPr/>
        </p:nvCxnSpPr>
        <p:spPr>
          <a:xfrm>
            <a:off x="408441" y="1854200"/>
            <a:ext cx="82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/>
          <p:cNvCxnSpPr/>
          <p:nvPr/>
        </p:nvCxnSpPr>
        <p:spPr>
          <a:xfrm>
            <a:off x="446539" y="3022600"/>
            <a:ext cx="82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Rectángulo redondeado 104"/>
          <p:cNvSpPr/>
          <p:nvPr/>
        </p:nvSpPr>
        <p:spPr>
          <a:xfrm>
            <a:off x="441551" y="2111087"/>
            <a:ext cx="1722553" cy="4699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Tiempos Muertos</a:t>
            </a:r>
          </a:p>
        </p:txBody>
      </p:sp>
      <p:sp>
        <p:nvSpPr>
          <p:cNvPr id="106" name="Rectángulo redondeado 105"/>
          <p:cNvSpPr/>
          <p:nvPr/>
        </p:nvSpPr>
        <p:spPr>
          <a:xfrm>
            <a:off x="2773087" y="2102094"/>
            <a:ext cx="1100394" cy="4699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Fallas “</a:t>
            </a:r>
            <a:r>
              <a:rPr lang="es-MX" sz="1400" dirty="0" err="1">
                <a:solidFill>
                  <a:schemeClr val="bg1"/>
                </a:solidFill>
              </a:rPr>
              <a:t>Y´s</a:t>
            </a:r>
            <a:r>
              <a:rPr lang="es-MX" sz="14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301641" y="1524797"/>
            <a:ext cx="2944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2">
                    <a:lumMod val="75000"/>
                  </a:schemeClr>
                </a:solidFill>
              </a:rPr>
              <a:t>¿Qué requerimos digitalizar?</a:t>
            </a:r>
          </a:p>
        </p:txBody>
      </p:sp>
      <p:sp>
        <p:nvSpPr>
          <p:cNvPr id="109" name="CuadroTexto 108"/>
          <p:cNvSpPr txBox="1"/>
          <p:nvPr/>
        </p:nvSpPr>
        <p:spPr>
          <a:xfrm>
            <a:off x="314341" y="2691368"/>
            <a:ext cx="2944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2">
                    <a:lumMod val="75000"/>
                  </a:schemeClr>
                </a:solidFill>
              </a:rPr>
              <a:t>¿Qué obtendremos?</a:t>
            </a:r>
          </a:p>
        </p:txBody>
      </p:sp>
      <p:sp>
        <p:nvSpPr>
          <p:cNvPr id="110" name="Rectángulo redondeado 109"/>
          <p:cNvSpPr/>
          <p:nvPr/>
        </p:nvSpPr>
        <p:spPr>
          <a:xfrm>
            <a:off x="446541" y="3122760"/>
            <a:ext cx="1171501" cy="146887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</a:rPr>
              <a:t>Datos de Fallas, Frecuencia,  Categorización.</a:t>
            </a:r>
          </a:p>
        </p:txBody>
      </p:sp>
      <p:sp>
        <p:nvSpPr>
          <p:cNvPr id="151" name="CuadroTexto 150"/>
          <p:cNvSpPr txBox="1"/>
          <p:nvPr/>
        </p:nvSpPr>
        <p:spPr>
          <a:xfrm>
            <a:off x="302695" y="5472668"/>
            <a:ext cx="2944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2">
                    <a:lumMod val="75000"/>
                  </a:schemeClr>
                </a:solidFill>
              </a:rPr>
              <a:t>¿Cómo se Relaciona?</a:t>
            </a:r>
          </a:p>
        </p:txBody>
      </p:sp>
      <p:sp>
        <p:nvSpPr>
          <p:cNvPr id="51" name="Rectángulo redondeado 50"/>
          <p:cNvSpPr/>
          <p:nvPr/>
        </p:nvSpPr>
        <p:spPr>
          <a:xfrm>
            <a:off x="4482464" y="2089394"/>
            <a:ext cx="1722553" cy="4699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Parámetros “</a:t>
            </a:r>
            <a:r>
              <a:rPr lang="es-MX" sz="1400" dirty="0" err="1">
                <a:solidFill>
                  <a:schemeClr val="bg1"/>
                </a:solidFill>
              </a:rPr>
              <a:t>X´s</a:t>
            </a:r>
            <a:r>
              <a:rPr lang="es-MX" sz="1400" dirty="0">
                <a:solidFill>
                  <a:schemeClr val="bg1"/>
                </a:solidFill>
              </a:rPr>
              <a:t>”</a:t>
            </a:r>
          </a:p>
        </p:txBody>
      </p:sp>
      <p:cxnSp>
        <p:nvCxnSpPr>
          <p:cNvPr id="54" name="Conector recto de flecha 53"/>
          <p:cNvCxnSpPr/>
          <p:nvPr/>
        </p:nvCxnSpPr>
        <p:spPr>
          <a:xfrm>
            <a:off x="1087124" y="4636492"/>
            <a:ext cx="2256863" cy="129972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>
            <a:stCxn id="110" idx="2"/>
            <a:endCxn id="89" idx="0"/>
          </p:cNvCxnSpPr>
          <p:nvPr/>
        </p:nvCxnSpPr>
        <p:spPr>
          <a:xfrm>
            <a:off x="975602" y="4591638"/>
            <a:ext cx="3595208" cy="134457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/>
          <p:nvPr/>
        </p:nvCxnSpPr>
        <p:spPr>
          <a:xfrm>
            <a:off x="1087124" y="4636492"/>
            <a:ext cx="7193276" cy="129972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Conector fuera de página 57"/>
          <p:cNvSpPr/>
          <p:nvPr/>
        </p:nvSpPr>
        <p:spPr>
          <a:xfrm>
            <a:off x="3703183" y="1014367"/>
            <a:ext cx="1735253" cy="704135"/>
          </a:xfrm>
          <a:prstGeom prst="flowChartOffpageConnector">
            <a:avLst/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Maquinas</a:t>
            </a:r>
          </a:p>
        </p:txBody>
      </p:sp>
      <p:sp>
        <p:nvSpPr>
          <p:cNvPr id="59" name="Rectángulo redondeado 58"/>
          <p:cNvSpPr/>
          <p:nvPr/>
        </p:nvSpPr>
        <p:spPr>
          <a:xfrm>
            <a:off x="2215194" y="3122759"/>
            <a:ext cx="1171501" cy="146887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</a:rPr>
              <a:t>Duración de Fallas, para disponibilidad, para OEE</a:t>
            </a:r>
          </a:p>
        </p:txBody>
      </p:sp>
      <p:sp>
        <p:nvSpPr>
          <p:cNvPr id="60" name="Rectángulo redondeado 59"/>
          <p:cNvSpPr/>
          <p:nvPr/>
        </p:nvSpPr>
        <p:spPr>
          <a:xfrm>
            <a:off x="3983847" y="3122759"/>
            <a:ext cx="1171501" cy="146887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</a:rPr>
              <a:t>Histórico de datos de </a:t>
            </a:r>
            <a:r>
              <a:rPr lang="es-MX" sz="1100" dirty="0" err="1">
                <a:solidFill>
                  <a:schemeClr val="bg1"/>
                </a:solidFill>
              </a:rPr>
              <a:t>X´s</a:t>
            </a:r>
            <a:r>
              <a:rPr lang="es-MX" sz="1100" dirty="0">
                <a:solidFill>
                  <a:schemeClr val="bg1"/>
                </a:solidFill>
              </a:rPr>
              <a:t> para correlacionar con </a:t>
            </a:r>
            <a:r>
              <a:rPr lang="es-MX" sz="1100" dirty="0" err="1">
                <a:solidFill>
                  <a:schemeClr val="bg1"/>
                </a:solidFill>
              </a:rPr>
              <a:t>Y´s</a:t>
            </a:r>
            <a:r>
              <a:rPr lang="es-MX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1" name="Rectángulo redondeado 60"/>
          <p:cNvSpPr/>
          <p:nvPr/>
        </p:nvSpPr>
        <p:spPr>
          <a:xfrm>
            <a:off x="5752500" y="3126956"/>
            <a:ext cx="1171501" cy="146887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</a:rPr>
              <a:t>Histórico de datos de “</a:t>
            </a:r>
            <a:r>
              <a:rPr lang="es-MX" sz="1100" dirty="0" err="1">
                <a:solidFill>
                  <a:schemeClr val="bg1"/>
                </a:solidFill>
              </a:rPr>
              <a:t>Y´s</a:t>
            </a:r>
            <a:r>
              <a:rPr lang="es-MX" sz="1100" dirty="0">
                <a:solidFill>
                  <a:schemeClr val="bg1"/>
                </a:solidFill>
              </a:rPr>
              <a:t>” para correlacionar con </a:t>
            </a:r>
            <a:r>
              <a:rPr lang="es-MX" sz="1100" dirty="0" err="1">
                <a:solidFill>
                  <a:schemeClr val="bg1"/>
                </a:solidFill>
              </a:rPr>
              <a:t>X´s</a:t>
            </a:r>
            <a:endParaRPr lang="es-MX" sz="1100" dirty="0">
              <a:solidFill>
                <a:schemeClr val="bg1"/>
              </a:solidFill>
            </a:endParaRPr>
          </a:p>
        </p:txBody>
      </p:sp>
      <p:sp>
        <p:nvSpPr>
          <p:cNvPr id="67" name="Rectángulo redondeado 66"/>
          <p:cNvSpPr/>
          <p:nvPr/>
        </p:nvSpPr>
        <p:spPr>
          <a:xfrm>
            <a:off x="6814001" y="2102094"/>
            <a:ext cx="1838440" cy="4699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Virtualización de Componentes Críticos</a:t>
            </a:r>
          </a:p>
        </p:txBody>
      </p:sp>
      <p:sp>
        <p:nvSpPr>
          <p:cNvPr id="69" name="Rectángulo redondeado 68"/>
          <p:cNvSpPr/>
          <p:nvPr/>
        </p:nvSpPr>
        <p:spPr>
          <a:xfrm>
            <a:off x="7521154" y="3145187"/>
            <a:ext cx="1171501" cy="146887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</a:rPr>
              <a:t>Catalogo de Armado o Fallas en Componentes para Capacitación Especifica de reparaciones</a:t>
            </a:r>
          </a:p>
        </p:txBody>
      </p:sp>
      <p:cxnSp>
        <p:nvCxnSpPr>
          <p:cNvPr id="70" name="Conector recto de flecha 69"/>
          <p:cNvCxnSpPr>
            <a:stCxn id="59" idx="2"/>
          </p:cNvCxnSpPr>
          <p:nvPr/>
        </p:nvCxnSpPr>
        <p:spPr>
          <a:xfrm>
            <a:off x="2800945" y="4591637"/>
            <a:ext cx="543042" cy="1344578"/>
          </a:xfrm>
          <a:prstGeom prst="straightConnector1">
            <a:avLst/>
          </a:prstGeom>
          <a:ln w="9525" cap="flat" cmpd="sng" algn="ctr">
            <a:solidFill>
              <a:schemeClr val="accent4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stCxn id="59" idx="2"/>
            <a:endCxn id="95" idx="0"/>
          </p:cNvCxnSpPr>
          <p:nvPr/>
        </p:nvCxnSpPr>
        <p:spPr>
          <a:xfrm>
            <a:off x="2800945" y="4591637"/>
            <a:ext cx="5450333" cy="1351243"/>
          </a:xfrm>
          <a:prstGeom prst="straightConnector1">
            <a:avLst/>
          </a:prstGeom>
          <a:ln w="9525" cap="flat" cmpd="sng" algn="ctr">
            <a:solidFill>
              <a:schemeClr val="accent4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60" idx="2"/>
            <a:endCxn id="72" idx="0"/>
          </p:cNvCxnSpPr>
          <p:nvPr/>
        </p:nvCxnSpPr>
        <p:spPr>
          <a:xfrm flipH="1">
            <a:off x="3343987" y="4591637"/>
            <a:ext cx="1225611" cy="1344578"/>
          </a:xfrm>
          <a:prstGeom prst="straightConnector1">
            <a:avLst/>
          </a:prstGeom>
          <a:ln w="9525" cap="flat" cmpd="sng" algn="ctr">
            <a:solidFill>
              <a:srgbClr val="FF33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Conector recto de flecha 75"/>
          <p:cNvCxnSpPr>
            <a:stCxn id="60" idx="2"/>
            <a:endCxn id="89" idx="0"/>
          </p:cNvCxnSpPr>
          <p:nvPr/>
        </p:nvCxnSpPr>
        <p:spPr>
          <a:xfrm>
            <a:off x="4569598" y="4591637"/>
            <a:ext cx="1212" cy="1344578"/>
          </a:xfrm>
          <a:prstGeom prst="straightConnector1">
            <a:avLst/>
          </a:prstGeom>
          <a:ln w="9525" cap="flat" cmpd="sng" algn="ctr">
            <a:solidFill>
              <a:srgbClr val="FF33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Conector recto de flecha 76"/>
          <p:cNvCxnSpPr>
            <a:stCxn id="60" idx="2"/>
            <a:endCxn id="94" idx="0"/>
          </p:cNvCxnSpPr>
          <p:nvPr/>
        </p:nvCxnSpPr>
        <p:spPr>
          <a:xfrm>
            <a:off x="4569598" y="4591637"/>
            <a:ext cx="2454858" cy="1344577"/>
          </a:xfrm>
          <a:prstGeom prst="straightConnector1">
            <a:avLst/>
          </a:prstGeom>
          <a:ln w="9525" cap="flat" cmpd="sng" algn="ctr">
            <a:solidFill>
              <a:srgbClr val="FF33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Conector recto de flecha 77"/>
          <p:cNvCxnSpPr>
            <a:stCxn id="60" idx="2"/>
            <a:endCxn id="95" idx="0"/>
          </p:cNvCxnSpPr>
          <p:nvPr/>
        </p:nvCxnSpPr>
        <p:spPr>
          <a:xfrm>
            <a:off x="4569598" y="4591637"/>
            <a:ext cx="3681680" cy="1351243"/>
          </a:xfrm>
          <a:prstGeom prst="straightConnector1">
            <a:avLst/>
          </a:prstGeom>
          <a:ln w="9525" cap="flat" cmpd="sng" algn="ctr">
            <a:solidFill>
              <a:srgbClr val="FF33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Conector recto de flecha 79"/>
          <p:cNvCxnSpPr>
            <a:stCxn id="61" idx="2"/>
            <a:endCxn id="72" idx="0"/>
          </p:cNvCxnSpPr>
          <p:nvPr/>
        </p:nvCxnSpPr>
        <p:spPr>
          <a:xfrm flipH="1">
            <a:off x="3343987" y="4595834"/>
            <a:ext cx="2994264" cy="1340381"/>
          </a:xfrm>
          <a:prstGeom prst="straightConnector1">
            <a:avLst/>
          </a:prstGeom>
          <a:ln w="9525" cap="flat" cmpd="sng" algn="ctr">
            <a:solidFill>
              <a:schemeClr val="accent4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Conector recto de flecha 80"/>
          <p:cNvCxnSpPr>
            <a:stCxn id="61" idx="2"/>
            <a:endCxn id="89" idx="0"/>
          </p:cNvCxnSpPr>
          <p:nvPr/>
        </p:nvCxnSpPr>
        <p:spPr>
          <a:xfrm flipH="1">
            <a:off x="4570810" y="4595834"/>
            <a:ext cx="1767441" cy="1340381"/>
          </a:xfrm>
          <a:prstGeom prst="straightConnector1">
            <a:avLst/>
          </a:prstGeom>
          <a:ln w="9525" cap="flat" cmpd="sng" algn="ctr">
            <a:solidFill>
              <a:schemeClr val="accent4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Conector recto de flecha 82"/>
          <p:cNvCxnSpPr>
            <a:stCxn id="61" idx="2"/>
          </p:cNvCxnSpPr>
          <p:nvPr/>
        </p:nvCxnSpPr>
        <p:spPr>
          <a:xfrm>
            <a:off x="6338251" y="4595834"/>
            <a:ext cx="686205" cy="1340380"/>
          </a:xfrm>
          <a:prstGeom prst="straightConnector1">
            <a:avLst/>
          </a:prstGeom>
          <a:ln w="9525" cap="flat" cmpd="sng" algn="ctr">
            <a:solidFill>
              <a:schemeClr val="accent4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Conector recto de flecha 83"/>
          <p:cNvCxnSpPr>
            <a:stCxn id="61" idx="2"/>
            <a:endCxn id="95" idx="0"/>
          </p:cNvCxnSpPr>
          <p:nvPr/>
        </p:nvCxnSpPr>
        <p:spPr>
          <a:xfrm>
            <a:off x="6338251" y="4595834"/>
            <a:ext cx="1913027" cy="1347046"/>
          </a:xfrm>
          <a:prstGeom prst="straightConnector1">
            <a:avLst/>
          </a:prstGeom>
          <a:ln w="9525" cap="flat" cmpd="sng" algn="ctr">
            <a:solidFill>
              <a:schemeClr val="accent4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Conector recto de flecha 89"/>
          <p:cNvCxnSpPr>
            <a:stCxn id="69" idx="2"/>
            <a:endCxn id="55" idx="0"/>
          </p:cNvCxnSpPr>
          <p:nvPr/>
        </p:nvCxnSpPr>
        <p:spPr>
          <a:xfrm flipH="1">
            <a:off x="890341" y="4614065"/>
            <a:ext cx="7216564" cy="1322150"/>
          </a:xfrm>
          <a:prstGeom prst="straightConnector1">
            <a:avLst/>
          </a:prstGeom>
          <a:ln w="9525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Conector recto de flecha 91"/>
          <p:cNvCxnSpPr>
            <a:stCxn id="69" idx="2"/>
            <a:endCxn id="63" idx="0"/>
          </p:cNvCxnSpPr>
          <p:nvPr/>
        </p:nvCxnSpPr>
        <p:spPr>
          <a:xfrm flipH="1">
            <a:off x="2117164" y="4614065"/>
            <a:ext cx="5989741" cy="1322150"/>
          </a:xfrm>
          <a:prstGeom prst="straightConnector1">
            <a:avLst/>
          </a:prstGeom>
          <a:ln w="9525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Conector recto de flecha 96"/>
          <p:cNvCxnSpPr>
            <a:stCxn id="69" idx="2"/>
            <a:endCxn id="72" idx="0"/>
          </p:cNvCxnSpPr>
          <p:nvPr/>
        </p:nvCxnSpPr>
        <p:spPr>
          <a:xfrm flipH="1">
            <a:off x="3343987" y="4614065"/>
            <a:ext cx="4762918" cy="1322150"/>
          </a:xfrm>
          <a:prstGeom prst="straightConnector1">
            <a:avLst/>
          </a:prstGeom>
          <a:ln w="9525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Conector recto de flecha 99"/>
          <p:cNvCxnSpPr>
            <a:stCxn id="69" idx="2"/>
            <a:endCxn id="95" idx="0"/>
          </p:cNvCxnSpPr>
          <p:nvPr/>
        </p:nvCxnSpPr>
        <p:spPr>
          <a:xfrm>
            <a:off x="8106905" y="4614065"/>
            <a:ext cx="144373" cy="1328815"/>
          </a:xfrm>
          <a:prstGeom prst="straightConnector1">
            <a:avLst/>
          </a:prstGeom>
          <a:ln w="9525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918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5 Imagen" descr="Logo_MejoraContinua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7945529" y="52887"/>
            <a:ext cx="1122632" cy="616347"/>
          </a:xfrm>
          <a:prstGeom prst="rect">
            <a:avLst/>
          </a:prstGeom>
        </p:spPr>
      </p:pic>
      <p:sp>
        <p:nvSpPr>
          <p:cNvPr id="256" name="Rectángulo 255"/>
          <p:cNvSpPr/>
          <p:nvPr/>
        </p:nvSpPr>
        <p:spPr>
          <a:xfrm>
            <a:off x="0" y="-18133"/>
            <a:ext cx="7922468" cy="6940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Modelo Manufactura 4.0 Enerya - </a:t>
            </a:r>
            <a:r>
              <a:rPr lang="es-MX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Riasa</a:t>
            </a:r>
            <a:endParaRPr lang="es-MX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Rectángulo redondeado 47"/>
          <p:cNvSpPr/>
          <p:nvPr/>
        </p:nvSpPr>
        <p:spPr>
          <a:xfrm>
            <a:off x="130580" y="757215"/>
            <a:ext cx="8829660" cy="5963685"/>
          </a:xfrm>
          <a:prstGeom prst="roundRect">
            <a:avLst>
              <a:gd name="adj" fmla="val 6445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dirty="0">
              <a:solidFill>
                <a:schemeClr val="bg1"/>
              </a:solidFill>
            </a:endParaRPr>
          </a:p>
        </p:txBody>
      </p:sp>
      <p:cxnSp>
        <p:nvCxnSpPr>
          <p:cNvPr id="101" name="Conector recto 100"/>
          <p:cNvCxnSpPr/>
          <p:nvPr/>
        </p:nvCxnSpPr>
        <p:spPr>
          <a:xfrm>
            <a:off x="408441" y="1854200"/>
            <a:ext cx="82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301641" y="1524797"/>
            <a:ext cx="3546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2">
                    <a:lumMod val="75000"/>
                  </a:schemeClr>
                </a:solidFill>
              </a:rPr>
              <a:t>¿Qué Sistemas y Practicas Tenemos?</a:t>
            </a:r>
          </a:p>
        </p:txBody>
      </p:sp>
      <p:sp>
        <p:nvSpPr>
          <p:cNvPr id="58" name="Conector fuera de página 57"/>
          <p:cNvSpPr/>
          <p:nvPr/>
        </p:nvSpPr>
        <p:spPr>
          <a:xfrm>
            <a:off x="3703183" y="1014367"/>
            <a:ext cx="1735253" cy="704135"/>
          </a:xfrm>
          <a:prstGeom prst="flowChartOffpageConnector">
            <a:avLst/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Sistemas</a:t>
            </a:r>
          </a:p>
        </p:txBody>
      </p:sp>
      <p:sp>
        <p:nvSpPr>
          <p:cNvPr id="45" name="Rectángulo redondeado 44"/>
          <p:cNvSpPr/>
          <p:nvPr/>
        </p:nvSpPr>
        <p:spPr>
          <a:xfrm>
            <a:off x="1353001" y="1964427"/>
            <a:ext cx="1009199" cy="4699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Seguridad</a:t>
            </a:r>
          </a:p>
        </p:txBody>
      </p:sp>
      <p:sp>
        <p:nvSpPr>
          <p:cNvPr id="46" name="Rectángulo redondeado 45"/>
          <p:cNvSpPr/>
          <p:nvPr/>
        </p:nvSpPr>
        <p:spPr>
          <a:xfrm>
            <a:off x="2480088" y="1961040"/>
            <a:ext cx="1248495" cy="4699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Capacitación</a:t>
            </a:r>
          </a:p>
        </p:txBody>
      </p:sp>
      <p:sp>
        <p:nvSpPr>
          <p:cNvPr id="114" name="Rectángulo redondeado 113"/>
          <p:cNvSpPr/>
          <p:nvPr/>
        </p:nvSpPr>
        <p:spPr>
          <a:xfrm>
            <a:off x="5207375" y="1987787"/>
            <a:ext cx="1555299" cy="4699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Mejora Continua</a:t>
            </a:r>
          </a:p>
        </p:txBody>
      </p:sp>
      <p:sp>
        <p:nvSpPr>
          <p:cNvPr id="115" name="Rectángulo redondeado 114"/>
          <p:cNvSpPr/>
          <p:nvPr/>
        </p:nvSpPr>
        <p:spPr>
          <a:xfrm>
            <a:off x="6880562" y="1987787"/>
            <a:ext cx="1851010" cy="4699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Producción/Procesos</a:t>
            </a:r>
          </a:p>
        </p:txBody>
      </p:sp>
      <p:sp>
        <p:nvSpPr>
          <p:cNvPr id="118" name="Rectángulo redondeado 117"/>
          <p:cNvSpPr/>
          <p:nvPr/>
        </p:nvSpPr>
        <p:spPr>
          <a:xfrm>
            <a:off x="5207375" y="3156674"/>
            <a:ext cx="1555299" cy="4699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Sugerencias</a:t>
            </a:r>
          </a:p>
        </p:txBody>
      </p:sp>
      <p:sp>
        <p:nvSpPr>
          <p:cNvPr id="119" name="Rectángulo redondeado 118"/>
          <p:cNvSpPr/>
          <p:nvPr/>
        </p:nvSpPr>
        <p:spPr>
          <a:xfrm>
            <a:off x="5207375" y="3777861"/>
            <a:ext cx="1555299" cy="4699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TPM</a:t>
            </a:r>
          </a:p>
        </p:txBody>
      </p:sp>
      <p:sp>
        <p:nvSpPr>
          <p:cNvPr id="120" name="Rectángulo redondeado 119"/>
          <p:cNvSpPr/>
          <p:nvPr/>
        </p:nvSpPr>
        <p:spPr>
          <a:xfrm>
            <a:off x="6881956" y="2565566"/>
            <a:ext cx="1851010" cy="4699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Fast</a:t>
            </a:r>
            <a:r>
              <a:rPr lang="es-MX" sz="1400" dirty="0">
                <a:solidFill>
                  <a:schemeClr val="tx1"/>
                </a:solidFill>
              </a:rPr>
              <a:t> Response</a:t>
            </a:r>
          </a:p>
        </p:txBody>
      </p:sp>
      <p:sp>
        <p:nvSpPr>
          <p:cNvPr id="121" name="Rectángulo redondeado 120"/>
          <p:cNvSpPr/>
          <p:nvPr/>
        </p:nvSpPr>
        <p:spPr>
          <a:xfrm>
            <a:off x="3846471" y="1961206"/>
            <a:ext cx="1248495" cy="4699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Metrología</a:t>
            </a:r>
          </a:p>
        </p:txBody>
      </p:sp>
      <p:sp>
        <p:nvSpPr>
          <p:cNvPr id="122" name="Rectángulo redondeado 121"/>
          <p:cNvSpPr/>
          <p:nvPr/>
        </p:nvSpPr>
        <p:spPr>
          <a:xfrm>
            <a:off x="3846471" y="2540594"/>
            <a:ext cx="1248495" cy="4699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MSA</a:t>
            </a:r>
          </a:p>
        </p:txBody>
      </p:sp>
      <p:sp>
        <p:nvSpPr>
          <p:cNvPr id="123" name="Rectángulo redondeado 122"/>
          <p:cNvSpPr/>
          <p:nvPr/>
        </p:nvSpPr>
        <p:spPr>
          <a:xfrm>
            <a:off x="6880562" y="3153921"/>
            <a:ext cx="1851010" cy="4699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Análisis de Datos</a:t>
            </a:r>
          </a:p>
        </p:txBody>
      </p:sp>
      <p:sp>
        <p:nvSpPr>
          <p:cNvPr id="124" name="Rectángulo redondeado 123"/>
          <p:cNvSpPr/>
          <p:nvPr/>
        </p:nvSpPr>
        <p:spPr>
          <a:xfrm>
            <a:off x="5214248" y="2565566"/>
            <a:ext cx="1555299" cy="469900"/>
          </a:xfrm>
          <a:prstGeom prst="roundRect">
            <a:avLst/>
          </a:prstGeom>
          <a:solidFill>
            <a:srgbClr val="00FF00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5´s</a:t>
            </a:r>
          </a:p>
        </p:txBody>
      </p:sp>
      <p:sp>
        <p:nvSpPr>
          <p:cNvPr id="125" name="Rectángulo redondeado 124"/>
          <p:cNvSpPr/>
          <p:nvPr/>
        </p:nvSpPr>
        <p:spPr>
          <a:xfrm>
            <a:off x="6880562" y="3762458"/>
            <a:ext cx="1851010" cy="4699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A.T.E.</a:t>
            </a:r>
          </a:p>
        </p:txBody>
      </p:sp>
      <p:sp>
        <p:nvSpPr>
          <p:cNvPr id="126" name="Rectángulo redondeado 125"/>
          <p:cNvSpPr/>
          <p:nvPr/>
        </p:nvSpPr>
        <p:spPr>
          <a:xfrm>
            <a:off x="6880562" y="4363912"/>
            <a:ext cx="1851010" cy="4699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Junta Relámpago</a:t>
            </a:r>
          </a:p>
        </p:txBody>
      </p:sp>
      <p:sp>
        <p:nvSpPr>
          <p:cNvPr id="127" name="Rectángulo redondeado 126"/>
          <p:cNvSpPr/>
          <p:nvPr/>
        </p:nvSpPr>
        <p:spPr>
          <a:xfrm>
            <a:off x="6880562" y="4965366"/>
            <a:ext cx="1851010" cy="4699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Junta de Paretos</a:t>
            </a:r>
          </a:p>
        </p:txBody>
      </p:sp>
      <p:sp>
        <p:nvSpPr>
          <p:cNvPr id="128" name="Rectángulo redondeado 127"/>
          <p:cNvSpPr/>
          <p:nvPr/>
        </p:nvSpPr>
        <p:spPr>
          <a:xfrm>
            <a:off x="6908063" y="5566820"/>
            <a:ext cx="1851010" cy="4699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UGBs</a:t>
            </a:r>
            <a:endParaRPr lang="es-MX" sz="1400" dirty="0">
              <a:solidFill>
                <a:schemeClr val="tx1"/>
              </a:solidFill>
            </a:endParaRPr>
          </a:p>
        </p:txBody>
      </p:sp>
      <p:sp>
        <p:nvSpPr>
          <p:cNvPr id="129" name="Rectángulo redondeado 128"/>
          <p:cNvSpPr/>
          <p:nvPr/>
        </p:nvSpPr>
        <p:spPr>
          <a:xfrm>
            <a:off x="6908063" y="6150714"/>
            <a:ext cx="1851010" cy="4699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A.B.P.O</a:t>
            </a:r>
          </a:p>
        </p:txBody>
      </p:sp>
      <p:sp>
        <p:nvSpPr>
          <p:cNvPr id="130" name="Rectángulo redondeado 129"/>
          <p:cNvSpPr/>
          <p:nvPr/>
        </p:nvSpPr>
        <p:spPr>
          <a:xfrm>
            <a:off x="2478694" y="2565566"/>
            <a:ext cx="1248495" cy="4699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General</a:t>
            </a:r>
          </a:p>
        </p:txBody>
      </p:sp>
      <p:sp>
        <p:nvSpPr>
          <p:cNvPr id="131" name="Rectángulo redondeado 130"/>
          <p:cNvSpPr/>
          <p:nvPr/>
        </p:nvSpPr>
        <p:spPr>
          <a:xfrm>
            <a:off x="2478694" y="3138865"/>
            <a:ext cx="1248495" cy="4699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ILUO</a:t>
            </a:r>
          </a:p>
        </p:txBody>
      </p:sp>
      <p:sp>
        <p:nvSpPr>
          <p:cNvPr id="132" name="Rectángulo redondeado 131"/>
          <p:cNvSpPr/>
          <p:nvPr/>
        </p:nvSpPr>
        <p:spPr>
          <a:xfrm>
            <a:off x="1353001" y="2568694"/>
            <a:ext cx="1006411" cy="4699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34" name="Rectángulo redondeado 133"/>
          <p:cNvSpPr/>
          <p:nvPr/>
        </p:nvSpPr>
        <p:spPr>
          <a:xfrm>
            <a:off x="237191" y="1964427"/>
            <a:ext cx="1009199" cy="4699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SIA</a:t>
            </a:r>
          </a:p>
        </p:txBody>
      </p:sp>
      <p:sp>
        <p:nvSpPr>
          <p:cNvPr id="135" name="Rectángulo redondeado 134"/>
          <p:cNvSpPr/>
          <p:nvPr/>
        </p:nvSpPr>
        <p:spPr>
          <a:xfrm>
            <a:off x="237191" y="2552518"/>
            <a:ext cx="1011304" cy="4699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Análisis de Riesgos</a:t>
            </a:r>
          </a:p>
        </p:txBody>
      </p:sp>
    </p:spTree>
    <p:extLst>
      <p:ext uri="{BB962C8B-B14F-4D97-AF65-F5344CB8AC3E}">
        <p14:creationId xmlns:p14="http://schemas.microsoft.com/office/powerpoint/2010/main" val="2504329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A0467D3-85DE-46B2-ADEB-ED6943C33D9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50793B5-585A-481F-B7C4-5355AD04C60E}"/>
              </a:ext>
            </a:extLst>
          </p:cNvPr>
          <p:cNvSpPr/>
          <p:nvPr/>
        </p:nvSpPr>
        <p:spPr>
          <a:xfrm>
            <a:off x="4389119" y="2651760"/>
            <a:ext cx="4558938" cy="18941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5327DD3-C090-4DE6-A179-4E8509D3241B}"/>
              </a:ext>
            </a:extLst>
          </p:cNvPr>
          <p:cNvSpPr txBox="1"/>
          <p:nvPr/>
        </p:nvSpPr>
        <p:spPr>
          <a:xfrm>
            <a:off x="3063240" y="287055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>
                <a:solidFill>
                  <a:schemeClr val="bg1"/>
                </a:solidFill>
              </a:rPr>
              <a:t>Usuario: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770E511-5CA2-4B2D-9393-1D61B439D271}"/>
              </a:ext>
            </a:extLst>
          </p:cNvPr>
          <p:cNvSpPr txBox="1"/>
          <p:nvPr/>
        </p:nvSpPr>
        <p:spPr>
          <a:xfrm>
            <a:off x="3063240" y="3239888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>
                <a:solidFill>
                  <a:schemeClr val="bg1"/>
                </a:solidFill>
              </a:rPr>
              <a:t>Contraseña: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1EE2A99-4D1C-41DF-AC8D-046BA5895DBD}"/>
              </a:ext>
            </a:extLst>
          </p:cNvPr>
          <p:cNvSpPr/>
          <p:nvPr/>
        </p:nvSpPr>
        <p:spPr>
          <a:xfrm>
            <a:off x="6093822" y="2913014"/>
            <a:ext cx="2462349" cy="2582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err="1">
                <a:solidFill>
                  <a:schemeClr val="tx1"/>
                </a:solidFill>
              </a:rPr>
              <a:t>bhernandezc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440760C5-EE44-4300-AE3D-CD5C7511DDCE}"/>
              </a:ext>
            </a:extLst>
          </p:cNvPr>
          <p:cNvSpPr/>
          <p:nvPr/>
        </p:nvSpPr>
        <p:spPr>
          <a:xfrm>
            <a:off x="6093821" y="3282347"/>
            <a:ext cx="2462349" cy="2582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********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4B3B23B-2517-451A-BDEF-FDA03EBAE641}"/>
              </a:ext>
            </a:extLst>
          </p:cNvPr>
          <p:cNvSpPr/>
          <p:nvPr/>
        </p:nvSpPr>
        <p:spPr>
          <a:xfrm>
            <a:off x="5225142" y="3775164"/>
            <a:ext cx="1567543" cy="28799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Entrar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0B75DE6F-5160-451E-B370-7F64D7D6BDF7}"/>
              </a:ext>
            </a:extLst>
          </p:cNvPr>
          <p:cNvSpPr/>
          <p:nvPr/>
        </p:nvSpPr>
        <p:spPr>
          <a:xfrm>
            <a:off x="6988627" y="3768632"/>
            <a:ext cx="1567543" cy="28799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Cancelar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3A9BA9F9-91FB-4F2A-8A3E-7A06E0C2AF9C}"/>
              </a:ext>
            </a:extLst>
          </p:cNvPr>
          <p:cNvSpPr txBox="1"/>
          <p:nvPr/>
        </p:nvSpPr>
        <p:spPr>
          <a:xfrm>
            <a:off x="5930537" y="4232061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>
                <a:solidFill>
                  <a:schemeClr val="bg1">
                    <a:lumMod val="65000"/>
                  </a:schemeClr>
                </a:solidFill>
              </a:rPr>
              <a:t>Olvide mi contraseña…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DDCD2286-ECBE-45E1-B081-F93844C0D8EF}"/>
              </a:ext>
            </a:extLst>
          </p:cNvPr>
          <p:cNvSpPr/>
          <p:nvPr/>
        </p:nvSpPr>
        <p:spPr>
          <a:xfrm>
            <a:off x="4389119" y="143907"/>
            <a:ext cx="4558938" cy="23249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364CCE15-3B58-4969-8B1D-46259CE881B8}"/>
              </a:ext>
            </a:extLst>
          </p:cNvPr>
          <p:cNvSpPr/>
          <p:nvPr/>
        </p:nvSpPr>
        <p:spPr>
          <a:xfrm>
            <a:off x="195942" y="143905"/>
            <a:ext cx="4049393" cy="642671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D7CCD10F-89BA-45BA-9D4B-D505372BBC2D}"/>
              </a:ext>
            </a:extLst>
          </p:cNvPr>
          <p:cNvSpPr/>
          <p:nvPr/>
        </p:nvSpPr>
        <p:spPr>
          <a:xfrm>
            <a:off x="4386132" y="4711819"/>
            <a:ext cx="4558938" cy="185879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0AF5CDFC-3BDF-4F4E-9F8D-7B1C1B9E5A12}"/>
              </a:ext>
            </a:extLst>
          </p:cNvPr>
          <p:cNvSpPr/>
          <p:nvPr/>
        </p:nvSpPr>
        <p:spPr>
          <a:xfrm>
            <a:off x="4776651" y="5024146"/>
            <a:ext cx="1567543" cy="123414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pic>
        <p:nvPicPr>
          <p:cNvPr id="5122" name="Picture 2" descr="Resultado de imagen para configuracion png">
            <a:extLst>
              <a:ext uri="{FF2B5EF4-FFF2-40B4-BE49-F238E27FC236}">
                <a16:creationId xmlns:a16="http://schemas.microsoft.com/office/drawing/2014/main" id="{84E5E733-AB05-4422-B3C4-926F3EB50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142" y="5165757"/>
            <a:ext cx="666909" cy="69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CuadroTexto 52">
            <a:extLst>
              <a:ext uri="{FF2B5EF4-FFF2-40B4-BE49-F238E27FC236}">
                <a16:creationId xmlns:a16="http://schemas.microsoft.com/office/drawing/2014/main" id="{E3969DFF-6182-47BC-8617-0DBF6446FDE7}"/>
              </a:ext>
            </a:extLst>
          </p:cNvPr>
          <p:cNvSpPr txBox="1"/>
          <p:nvPr/>
        </p:nvSpPr>
        <p:spPr>
          <a:xfrm>
            <a:off x="4711688" y="5938578"/>
            <a:ext cx="177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Configuración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E9BC78D4-9770-4F3B-92B7-795718EEF206}"/>
              </a:ext>
            </a:extLst>
          </p:cNvPr>
          <p:cNvSpPr/>
          <p:nvPr/>
        </p:nvSpPr>
        <p:spPr>
          <a:xfrm>
            <a:off x="7023110" y="5019855"/>
            <a:ext cx="1567543" cy="123414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8B88E0FB-33D2-47B6-B755-6C948F9BD6C3}"/>
              </a:ext>
            </a:extLst>
          </p:cNvPr>
          <p:cNvSpPr txBox="1"/>
          <p:nvPr/>
        </p:nvSpPr>
        <p:spPr>
          <a:xfrm>
            <a:off x="6958147" y="5934287"/>
            <a:ext cx="177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5S</a:t>
            </a: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1A92B3EE-FE7E-4D10-A2D6-F73E780668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828" b="69336" l="10547" r="64531">
                        <a14:foregroundMark x1="47500" y1="41602" x2="48047" y2="41406"/>
                        <a14:foregroundMark x1="53828" y1="58496" x2="53828" y2="58496"/>
                        <a14:foregroundMark x1="56328" y1="51758" x2="56328" y2="51758"/>
                        <a14:foregroundMark x1="60156" y1="49805" x2="60156" y2="49805"/>
                        <a14:foregroundMark x1="54531" y1="49414" x2="54531" y2="49414"/>
                        <a14:foregroundMark x1="47031" y1="51758" x2="47031" y2="51758"/>
                        <a14:foregroundMark x1="44219" y1="50293" x2="44219" y2="50293"/>
                        <a14:foregroundMark x1="38828" y1="49121" x2="38828" y2="49121"/>
                        <a14:foregroundMark x1="38984" y1="44824" x2="38984" y2="44824"/>
                        <a14:foregroundMark x1="35625" y1="47363" x2="35625" y2="47363"/>
                      </a14:backgroundRemoval>
                    </a14:imgEffect>
                  </a14:imgLayer>
                </a14:imgProps>
              </a:ext>
            </a:extLst>
          </a:blip>
          <a:srcRect l="13885" t="33610" r="38317" b="33228"/>
          <a:stretch/>
        </p:blipFill>
        <p:spPr>
          <a:xfrm>
            <a:off x="7423687" y="5270041"/>
            <a:ext cx="841113" cy="4668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ECE2C44-2AF1-4669-840F-7271174CD3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3318" y="206009"/>
            <a:ext cx="3249396" cy="2165511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7B5A0117-A3BE-4F87-967A-3334A4EEBB76}"/>
              </a:ext>
            </a:extLst>
          </p:cNvPr>
          <p:cNvSpPr/>
          <p:nvPr/>
        </p:nvSpPr>
        <p:spPr>
          <a:xfrm>
            <a:off x="391886" y="287383"/>
            <a:ext cx="3653504" cy="61134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21B2869-506C-4DEA-80E7-4AB2EAFBBEEA}"/>
              </a:ext>
            </a:extLst>
          </p:cNvPr>
          <p:cNvSpPr/>
          <p:nvPr/>
        </p:nvSpPr>
        <p:spPr>
          <a:xfrm>
            <a:off x="1787271" y="342443"/>
            <a:ext cx="2109944" cy="406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9BD845B-5F62-47AE-8752-008182723A3F}"/>
              </a:ext>
            </a:extLst>
          </p:cNvPr>
          <p:cNvSpPr/>
          <p:nvPr/>
        </p:nvSpPr>
        <p:spPr>
          <a:xfrm>
            <a:off x="527221" y="1685109"/>
            <a:ext cx="3383057" cy="45688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endParaRPr lang="es-MX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endParaRPr lang="es-MX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r>
              <a:rPr lang="es-MX" dirty="0">
                <a:solidFill>
                  <a:schemeClr val="tx1"/>
                </a:solidFill>
                <a:highlight>
                  <a:srgbClr val="FFFF00"/>
                </a:highlight>
              </a:rPr>
              <a:t>BHC: Bertino Hdez. C.</a:t>
            </a:r>
          </a:p>
          <a:p>
            <a:r>
              <a:rPr lang="es-MX" dirty="0">
                <a:solidFill>
                  <a:schemeClr val="tx1"/>
                </a:solidFill>
              </a:rPr>
              <a:t>AGD: Andres G. Duque</a:t>
            </a:r>
          </a:p>
          <a:p>
            <a:r>
              <a:rPr lang="es-MX" dirty="0">
                <a:solidFill>
                  <a:schemeClr val="tx1"/>
                </a:solidFill>
              </a:rPr>
              <a:t>OSC: Oscar Serna C.</a:t>
            </a:r>
          </a:p>
          <a:p>
            <a:r>
              <a:rPr lang="es-MX" dirty="0">
                <a:solidFill>
                  <a:schemeClr val="tx1"/>
                </a:solidFill>
              </a:rPr>
              <a:t>FLS: Francisco Lara Soto</a:t>
            </a:r>
          </a:p>
          <a:p>
            <a:r>
              <a:rPr lang="es-MX" dirty="0">
                <a:solidFill>
                  <a:schemeClr val="tx1"/>
                </a:solidFill>
              </a:rPr>
              <a:t>HDM: Homero Davila M.</a:t>
            </a:r>
          </a:p>
          <a:p>
            <a:r>
              <a:rPr lang="es-MX" dirty="0">
                <a:solidFill>
                  <a:schemeClr val="tx1"/>
                </a:solidFill>
              </a:rPr>
              <a:t>HRT: Hector Rodriguez</a:t>
            </a:r>
          </a:p>
          <a:p>
            <a:endParaRPr lang="es-MX" dirty="0">
              <a:solidFill>
                <a:schemeClr val="tx1"/>
              </a:solidFill>
            </a:endParaRPr>
          </a:p>
          <a:p>
            <a:endParaRPr lang="es-MX" dirty="0">
              <a:solidFill>
                <a:schemeClr val="tx1"/>
              </a:solidFill>
            </a:endParaRPr>
          </a:p>
          <a:p>
            <a:endParaRPr lang="es-MX" dirty="0">
              <a:solidFill>
                <a:schemeClr val="tx1"/>
              </a:solidFill>
            </a:endParaRPr>
          </a:p>
          <a:p>
            <a:endParaRPr lang="es-MX" dirty="0">
              <a:solidFill>
                <a:schemeClr val="tx1"/>
              </a:solidFill>
            </a:endParaRPr>
          </a:p>
          <a:p>
            <a:endParaRPr lang="es-MX" dirty="0">
              <a:solidFill>
                <a:schemeClr val="tx1"/>
              </a:solidFill>
            </a:endParaRPr>
          </a:p>
          <a:p>
            <a:endParaRPr lang="es-MX" dirty="0">
              <a:solidFill>
                <a:schemeClr val="tx1"/>
              </a:solidFill>
            </a:endParaRPr>
          </a:p>
          <a:p>
            <a:endParaRPr lang="es-MX" dirty="0">
              <a:solidFill>
                <a:schemeClr val="tx1"/>
              </a:solidFill>
            </a:endParaRPr>
          </a:p>
          <a:p>
            <a:endParaRPr lang="es-MX" dirty="0">
              <a:solidFill>
                <a:schemeClr val="tx1"/>
              </a:solidFill>
            </a:endParaRPr>
          </a:p>
          <a:p>
            <a:endParaRPr lang="es-MX" dirty="0">
              <a:solidFill>
                <a:schemeClr val="tx1"/>
              </a:solidFill>
            </a:endParaRPr>
          </a:p>
          <a:p>
            <a:endParaRPr lang="es-MX" dirty="0">
              <a:solidFill>
                <a:schemeClr val="tx1"/>
              </a:solidFill>
            </a:endParaRPr>
          </a:p>
          <a:p>
            <a:endParaRPr lang="es-MX" dirty="0">
              <a:solidFill>
                <a:schemeClr val="tx1"/>
              </a:solidFill>
            </a:endParaRPr>
          </a:p>
          <a:p>
            <a:endParaRPr lang="es-MX" dirty="0">
              <a:solidFill>
                <a:schemeClr val="tx1"/>
              </a:solidFill>
            </a:endParaRPr>
          </a:p>
          <a:p>
            <a:endParaRPr lang="es-MX" dirty="0">
              <a:solidFill>
                <a:schemeClr val="tx1"/>
              </a:solidFill>
            </a:endParaRPr>
          </a:p>
        </p:txBody>
      </p:sp>
      <p:pic>
        <p:nvPicPr>
          <p:cNvPr id="6146" name="Picture 2" descr="Resultado de imagen para usuario png">
            <a:extLst>
              <a:ext uri="{FF2B5EF4-FFF2-40B4-BE49-F238E27FC236}">
                <a16:creationId xmlns:a16="http://schemas.microsoft.com/office/drawing/2014/main" id="{C3136A3C-1771-4323-B347-2525D8115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84" y="355506"/>
            <a:ext cx="1142392" cy="129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872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56273" y="1841500"/>
            <a:ext cx="8634190" cy="4953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7" name="Rectángulo 156"/>
          <p:cNvSpPr/>
          <p:nvPr/>
        </p:nvSpPr>
        <p:spPr>
          <a:xfrm>
            <a:off x="256274" y="3129152"/>
            <a:ext cx="8634190" cy="24298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</a:t>
            </a:r>
          </a:p>
        </p:txBody>
      </p:sp>
      <p:sp>
        <p:nvSpPr>
          <p:cNvPr id="199" name="Rectángulo redondeado 198"/>
          <p:cNvSpPr/>
          <p:nvPr/>
        </p:nvSpPr>
        <p:spPr>
          <a:xfrm>
            <a:off x="2072911" y="3442664"/>
            <a:ext cx="2381094" cy="862791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bg2">
                    <a:lumMod val="75000"/>
                  </a:schemeClr>
                </a:solidFill>
              </a:rPr>
              <a:t>Flexible</a:t>
            </a:r>
          </a:p>
        </p:txBody>
      </p:sp>
      <p:sp>
        <p:nvSpPr>
          <p:cNvPr id="200" name="Rectángulo redondeado 199"/>
          <p:cNvSpPr/>
          <p:nvPr/>
        </p:nvSpPr>
        <p:spPr>
          <a:xfrm>
            <a:off x="4536400" y="3442663"/>
            <a:ext cx="2381094" cy="862791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bg2">
                    <a:lumMod val="75000"/>
                  </a:schemeClr>
                </a:solidFill>
              </a:rPr>
              <a:t>Digital</a:t>
            </a:r>
          </a:p>
        </p:txBody>
      </p:sp>
      <p:sp>
        <p:nvSpPr>
          <p:cNvPr id="203" name="Rectángulo redondeado 202"/>
          <p:cNvSpPr/>
          <p:nvPr/>
        </p:nvSpPr>
        <p:spPr>
          <a:xfrm>
            <a:off x="2072911" y="4434881"/>
            <a:ext cx="2381094" cy="862791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bg2">
                    <a:lumMod val="75000"/>
                  </a:schemeClr>
                </a:solidFill>
              </a:rPr>
              <a:t>Reconfigurable</a:t>
            </a:r>
          </a:p>
        </p:txBody>
      </p:sp>
      <p:sp>
        <p:nvSpPr>
          <p:cNvPr id="204" name="Rectángulo redondeado 203"/>
          <p:cNvSpPr/>
          <p:nvPr/>
        </p:nvSpPr>
        <p:spPr>
          <a:xfrm>
            <a:off x="4536400" y="4434880"/>
            <a:ext cx="2381094" cy="862791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bg2">
                    <a:lumMod val="75000"/>
                  </a:schemeClr>
                </a:solidFill>
              </a:rPr>
              <a:t>SMART</a:t>
            </a:r>
          </a:p>
        </p:txBody>
      </p:sp>
      <p:sp>
        <p:nvSpPr>
          <p:cNvPr id="205" name="Rectángulo redondeado 204"/>
          <p:cNvSpPr/>
          <p:nvPr/>
        </p:nvSpPr>
        <p:spPr>
          <a:xfrm>
            <a:off x="3015576" y="5458734"/>
            <a:ext cx="3105823" cy="30439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</a:rPr>
              <a:t>Tecnologías Posibilitadoras</a:t>
            </a:r>
          </a:p>
        </p:txBody>
      </p:sp>
      <p:sp>
        <p:nvSpPr>
          <p:cNvPr id="207" name="Rectángulo redondeado 206"/>
          <p:cNvSpPr/>
          <p:nvPr/>
        </p:nvSpPr>
        <p:spPr>
          <a:xfrm>
            <a:off x="314341" y="5936215"/>
            <a:ext cx="1152000" cy="67656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R. Virtual</a:t>
            </a:r>
          </a:p>
        </p:txBody>
      </p:sp>
      <p:sp>
        <p:nvSpPr>
          <p:cNvPr id="209" name="Rectángulo redondeado 208"/>
          <p:cNvSpPr/>
          <p:nvPr/>
        </p:nvSpPr>
        <p:spPr>
          <a:xfrm>
            <a:off x="1541164" y="5936215"/>
            <a:ext cx="1152000" cy="67656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Gemelo Digital</a:t>
            </a:r>
          </a:p>
        </p:txBody>
      </p:sp>
      <p:sp>
        <p:nvSpPr>
          <p:cNvPr id="210" name="Conector fuera de página 209"/>
          <p:cNvSpPr/>
          <p:nvPr/>
        </p:nvSpPr>
        <p:spPr>
          <a:xfrm>
            <a:off x="838200" y="2182440"/>
            <a:ext cx="1735253" cy="853419"/>
          </a:xfrm>
          <a:prstGeom prst="flowChartOffpageConnector">
            <a:avLst/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Procesos</a:t>
            </a:r>
          </a:p>
        </p:txBody>
      </p:sp>
      <p:sp>
        <p:nvSpPr>
          <p:cNvPr id="211" name="Conector fuera de página 210"/>
          <p:cNvSpPr/>
          <p:nvPr/>
        </p:nvSpPr>
        <p:spPr>
          <a:xfrm>
            <a:off x="2733597" y="2182440"/>
            <a:ext cx="1735253" cy="853419"/>
          </a:xfrm>
          <a:prstGeom prst="flowChartOffpageConnector">
            <a:avLst/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Productos</a:t>
            </a:r>
          </a:p>
        </p:txBody>
      </p:sp>
      <p:sp>
        <p:nvSpPr>
          <p:cNvPr id="212" name="Conector fuera de página 211"/>
          <p:cNvSpPr/>
          <p:nvPr/>
        </p:nvSpPr>
        <p:spPr>
          <a:xfrm>
            <a:off x="6499713" y="2194170"/>
            <a:ext cx="1735253" cy="853419"/>
          </a:xfrm>
          <a:prstGeom prst="flowChartOffpageConnector">
            <a:avLst/>
          </a:prstGeom>
          <a:solidFill>
            <a:srgbClr val="00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Sistemas</a:t>
            </a:r>
          </a:p>
        </p:txBody>
      </p:sp>
      <p:sp>
        <p:nvSpPr>
          <p:cNvPr id="213" name="Conector fuera de página 212"/>
          <p:cNvSpPr/>
          <p:nvPr/>
        </p:nvSpPr>
        <p:spPr>
          <a:xfrm>
            <a:off x="4616655" y="2194170"/>
            <a:ext cx="1735253" cy="853419"/>
          </a:xfrm>
          <a:prstGeom prst="flowChartOffpageConnector">
            <a:avLst/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Maquinas</a:t>
            </a:r>
          </a:p>
        </p:txBody>
      </p:sp>
      <p:sp>
        <p:nvSpPr>
          <p:cNvPr id="214" name="Rectángulo redondeado 213"/>
          <p:cNvSpPr/>
          <p:nvPr/>
        </p:nvSpPr>
        <p:spPr>
          <a:xfrm>
            <a:off x="5221633" y="5942880"/>
            <a:ext cx="1152000" cy="67656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Robótica Colaborativa</a:t>
            </a:r>
          </a:p>
        </p:txBody>
      </p:sp>
      <p:sp>
        <p:nvSpPr>
          <p:cNvPr id="215" name="Rectángulo redondeado 214"/>
          <p:cNvSpPr/>
          <p:nvPr/>
        </p:nvSpPr>
        <p:spPr>
          <a:xfrm>
            <a:off x="2767987" y="5936215"/>
            <a:ext cx="1152000" cy="67656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Big Data &amp; </a:t>
            </a:r>
            <a:r>
              <a:rPr lang="es-MX" sz="1200" dirty="0" err="1">
                <a:solidFill>
                  <a:schemeClr val="bg1"/>
                </a:solidFill>
              </a:rPr>
              <a:t>Analitics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216" name="Rectángulo redondeado 215"/>
          <p:cNvSpPr/>
          <p:nvPr/>
        </p:nvSpPr>
        <p:spPr>
          <a:xfrm>
            <a:off x="3994810" y="5936215"/>
            <a:ext cx="1152000" cy="67656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Inteligencia Artificial</a:t>
            </a:r>
          </a:p>
        </p:txBody>
      </p:sp>
      <p:sp>
        <p:nvSpPr>
          <p:cNvPr id="217" name="Rectángulo redondeado 216"/>
          <p:cNvSpPr/>
          <p:nvPr/>
        </p:nvSpPr>
        <p:spPr>
          <a:xfrm>
            <a:off x="6448456" y="5936214"/>
            <a:ext cx="1152000" cy="67656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Internet de las Cosas</a:t>
            </a:r>
          </a:p>
        </p:txBody>
      </p:sp>
      <p:sp>
        <p:nvSpPr>
          <p:cNvPr id="219" name="Rectángulo redondeado 218"/>
          <p:cNvSpPr/>
          <p:nvPr/>
        </p:nvSpPr>
        <p:spPr>
          <a:xfrm>
            <a:off x="7675278" y="5942880"/>
            <a:ext cx="1152000" cy="67656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Cloud Computing</a:t>
            </a:r>
          </a:p>
        </p:txBody>
      </p:sp>
      <p:sp>
        <p:nvSpPr>
          <p:cNvPr id="222" name="Rectángulo 221"/>
          <p:cNvSpPr/>
          <p:nvPr/>
        </p:nvSpPr>
        <p:spPr>
          <a:xfrm>
            <a:off x="433764" y="3129152"/>
            <a:ext cx="1528478" cy="24298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Personas</a:t>
            </a:r>
          </a:p>
        </p:txBody>
      </p:sp>
      <p:sp>
        <p:nvSpPr>
          <p:cNvPr id="223" name="Rectángulo 222"/>
          <p:cNvSpPr/>
          <p:nvPr/>
        </p:nvSpPr>
        <p:spPr>
          <a:xfrm>
            <a:off x="7176503" y="3129151"/>
            <a:ext cx="1538053" cy="24298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Riesgos</a:t>
            </a:r>
          </a:p>
        </p:txBody>
      </p:sp>
      <p:sp>
        <p:nvSpPr>
          <p:cNvPr id="224" name="Rectángulo 223"/>
          <p:cNvSpPr/>
          <p:nvPr/>
        </p:nvSpPr>
        <p:spPr>
          <a:xfrm>
            <a:off x="8710326" y="3129151"/>
            <a:ext cx="180137" cy="24276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5" name="Rectángulo 224"/>
          <p:cNvSpPr/>
          <p:nvPr/>
        </p:nvSpPr>
        <p:spPr>
          <a:xfrm>
            <a:off x="250987" y="3129151"/>
            <a:ext cx="182776" cy="24276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6" name="Rectángulo 225"/>
          <p:cNvSpPr/>
          <p:nvPr/>
        </p:nvSpPr>
        <p:spPr>
          <a:xfrm>
            <a:off x="183704" y="5819319"/>
            <a:ext cx="84021" cy="9751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7" name="Rectángulo 226"/>
          <p:cNvSpPr/>
          <p:nvPr/>
        </p:nvSpPr>
        <p:spPr>
          <a:xfrm>
            <a:off x="8870558" y="5819319"/>
            <a:ext cx="84021" cy="9751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8" name="104 Rectángulo"/>
          <p:cNvSpPr/>
          <p:nvPr/>
        </p:nvSpPr>
        <p:spPr>
          <a:xfrm>
            <a:off x="2089820" y="1269172"/>
            <a:ext cx="5112568" cy="6214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29" name="103 Rectángulo"/>
          <p:cNvSpPr/>
          <p:nvPr/>
        </p:nvSpPr>
        <p:spPr>
          <a:xfrm>
            <a:off x="2089820" y="1007877"/>
            <a:ext cx="5112568" cy="7653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pSp>
        <p:nvGrpSpPr>
          <p:cNvPr id="230" name="113 Grupo"/>
          <p:cNvGrpSpPr/>
          <p:nvPr/>
        </p:nvGrpSpPr>
        <p:grpSpPr>
          <a:xfrm>
            <a:off x="505644" y="1269172"/>
            <a:ext cx="936104" cy="576064"/>
            <a:chOff x="467544" y="692696"/>
            <a:chExt cx="936104" cy="576064"/>
          </a:xfrm>
        </p:grpSpPr>
        <p:sp>
          <p:nvSpPr>
            <p:cNvPr id="233" name="111 Rectángulo"/>
            <p:cNvSpPr/>
            <p:nvPr/>
          </p:nvSpPr>
          <p:spPr>
            <a:xfrm>
              <a:off x="467544" y="1196752"/>
              <a:ext cx="936104" cy="7200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34" name="112 Rectángulo"/>
            <p:cNvSpPr/>
            <p:nvPr/>
          </p:nvSpPr>
          <p:spPr>
            <a:xfrm>
              <a:off x="683568" y="692696"/>
              <a:ext cx="504056" cy="5040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pSp>
        <p:nvGrpSpPr>
          <p:cNvPr id="236" name="114 Grupo"/>
          <p:cNvGrpSpPr/>
          <p:nvPr/>
        </p:nvGrpSpPr>
        <p:grpSpPr>
          <a:xfrm>
            <a:off x="7778452" y="1269172"/>
            <a:ext cx="936104" cy="576064"/>
            <a:chOff x="467544" y="692696"/>
            <a:chExt cx="936104" cy="576064"/>
          </a:xfrm>
        </p:grpSpPr>
        <p:sp>
          <p:nvSpPr>
            <p:cNvPr id="237" name="115 Rectángulo"/>
            <p:cNvSpPr/>
            <p:nvPr/>
          </p:nvSpPr>
          <p:spPr>
            <a:xfrm>
              <a:off x="467544" y="1196752"/>
              <a:ext cx="936104" cy="7200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39" name="116 Rectángulo"/>
            <p:cNvSpPr/>
            <p:nvPr/>
          </p:nvSpPr>
          <p:spPr>
            <a:xfrm>
              <a:off x="683568" y="692696"/>
              <a:ext cx="504056" cy="5040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241" name="118 Rectángulo"/>
          <p:cNvSpPr/>
          <p:nvPr/>
        </p:nvSpPr>
        <p:spPr>
          <a:xfrm>
            <a:off x="1729781" y="1269172"/>
            <a:ext cx="1872000" cy="4320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42" name="119 Retraso"/>
          <p:cNvSpPr/>
          <p:nvPr/>
        </p:nvSpPr>
        <p:spPr>
          <a:xfrm>
            <a:off x="3601988" y="1269172"/>
            <a:ext cx="432049" cy="432048"/>
          </a:xfrm>
          <a:prstGeom prst="flowChartDela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45" name="124 Elipse"/>
          <p:cNvSpPr/>
          <p:nvPr/>
        </p:nvSpPr>
        <p:spPr>
          <a:xfrm>
            <a:off x="3673996" y="1341180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46" name="107 Rectángulo"/>
          <p:cNvSpPr/>
          <p:nvPr/>
        </p:nvSpPr>
        <p:spPr>
          <a:xfrm rot="10800000">
            <a:off x="5671795" y="1269172"/>
            <a:ext cx="1872000" cy="4320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47" name="108 Retraso"/>
          <p:cNvSpPr/>
          <p:nvPr/>
        </p:nvSpPr>
        <p:spPr>
          <a:xfrm rot="10800000">
            <a:off x="5258171" y="1269172"/>
            <a:ext cx="432049" cy="432048"/>
          </a:xfrm>
          <a:prstGeom prst="flowChartDela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48" name="109 Elipse"/>
          <p:cNvSpPr/>
          <p:nvPr/>
        </p:nvSpPr>
        <p:spPr>
          <a:xfrm>
            <a:off x="5330180" y="1341180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49" name="110 Rectángulo"/>
          <p:cNvSpPr/>
          <p:nvPr/>
        </p:nvSpPr>
        <p:spPr>
          <a:xfrm>
            <a:off x="505644" y="1557204"/>
            <a:ext cx="936104" cy="7200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50" name="120 Trapecio"/>
          <p:cNvSpPr/>
          <p:nvPr/>
        </p:nvSpPr>
        <p:spPr>
          <a:xfrm>
            <a:off x="649660" y="1053148"/>
            <a:ext cx="648072" cy="504056"/>
          </a:xfrm>
          <a:prstGeom prst="trapezoid">
            <a:avLst>
              <a:gd name="adj" fmla="val 13220"/>
            </a:avLst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52" name="121 Rectángulo"/>
          <p:cNvSpPr/>
          <p:nvPr/>
        </p:nvSpPr>
        <p:spPr>
          <a:xfrm>
            <a:off x="7778452" y="1557204"/>
            <a:ext cx="936104" cy="7200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53" name="122 Trapecio"/>
          <p:cNvSpPr/>
          <p:nvPr/>
        </p:nvSpPr>
        <p:spPr>
          <a:xfrm>
            <a:off x="7922468" y="1053148"/>
            <a:ext cx="648072" cy="504056"/>
          </a:xfrm>
          <a:prstGeom prst="trapezoid">
            <a:avLst>
              <a:gd name="adj" fmla="val 1322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54" name="105 CuadroTexto"/>
          <p:cNvSpPr txBox="1"/>
          <p:nvPr/>
        </p:nvSpPr>
        <p:spPr>
          <a:xfrm>
            <a:off x="1729780" y="967934"/>
            <a:ext cx="5832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1"/>
                </a:solidFill>
              </a:rPr>
              <a:t>Modelo Manufactura 4.0 Enerya - </a:t>
            </a:r>
            <a:r>
              <a:rPr lang="es-MX" sz="1600" b="1" dirty="0" err="1">
                <a:solidFill>
                  <a:schemeClr val="bg1"/>
                </a:solidFill>
              </a:rPr>
              <a:t>Riasa</a:t>
            </a:r>
            <a:endParaRPr lang="es-MX" sz="1100" b="1" dirty="0">
              <a:solidFill>
                <a:schemeClr val="bg1"/>
              </a:solidFill>
            </a:endParaRPr>
          </a:p>
        </p:txBody>
      </p:sp>
      <p:pic>
        <p:nvPicPr>
          <p:cNvPr id="255" name="5 Imagen" descr="Logo_MejoraContinua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7945529" y="52887"/>
            <a:ext cx="1122632" cy="616347"/>
          </a:xfrm>
          <a:prstGeom prst="rect">
            <a:avLst/>
          </a:prstGeom>
        </p:spPr>
      </p:pic>
      <p:sp>
        <p:nvSpPr>
          <p:cNvPr id="256" name="Rectángulo 255"/>
          <p:cNvSpPr/>
          <p:nvPr/>
        </p:nvSpPr>
        <p:spPr>
          <a:xfrm>
            <a:off x="0" y="-18133"/>
            <a:ext cx="7922468" cy="6940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Plataforma 4.0 </a:t>
            </a:r>
            <a:r>
              <a:rPr lang="es-MX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Enerya</a:t>
            </a:r>
            <a:r>
              <a:rPr lang="es-MX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MX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Riasa</a:t>
            </a:r>
            <a:endParaRPr lang="es-MX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57" name="Imagen 2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838200" y="3327670"/>
            <a:ext cx="684035" cy="716067"/>
          </a:xfrm>
          <a:prstGeom prst="rect">
            <a:avLst/>
          </a:prstGeom>
        </p:spPr>
      </p:pic>
      <p:pic>
        <p:nvPicPr>
          <p:cNvPr id="258" name="Imagen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21671" y="3259877"/>
            <a:ext cx="729646" cy="783860"/>
          </a:xfrm>
          <a:prstGeom prst="rect">
            <a:avLst/>
          </a:prstGeom>
        </p:spPr>
      </p:pic>
      <p:pic>
        <p:nvPicPr>
          <p:cNvPr id="50" name="Picture 4" descr="Resultado de imagen para manina png">
            <a:extLst>
              <a:ext uri="{FF2B5EF4-FFF2-40B4-BE49-F238E27FC236}">
                <a16:creationId xmlns:a16="http://schemas.microsoft.com/office/drawing/2014/main" id="{E0258761-2EAA-43FE-A4F9-416065084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30" y="2653573"/>
            <a:ext cx="59436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186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5 Imagen" descr="Logo_MejoraContinua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7945529" y="52887"/>
            <a:ext cx="1122632" cy="616347"/>
          </a:xfrm>
          <a:prstGeom prst="rect">
            <a:avLst/>
          </a:prstGeom>
        </p:spPr>
      </p:pic>
      <p:sp>
        <p:nvSpPr>
          <p:cNvPr id="256" name="Rectángulo 255"/>
          <p:cNvSpPr/>
          <p:nvPr/>
        </p:nvSpPr>
        <p:spPr>
          <a:xfrm>
            <a:off x="0" y="-18133"/>
            <a:ext cx="7922468" cy="6940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Modelo Manufactura 4.0 Enerya - </a:t>
            </a:r>
            <a:r>
              <a:rPr lang="es-MX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Riasa</a:t>
            </a:r>
            <a:endParaRPr lang="es-MX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Rectángulo redondeado 47"/>
          <p:cNvSpPr/>
          <p:nvPr/>
        </p:nvSpPr>
        <p:spPr>
          <a:xfrm>
            <a:off x="130580" y="757215"/>
            <a:ext cx="8829660" cy="5963685"/>
          </a:xfrm>
          <a:prstGeom prst="roundRect">
            <a:avLst>
              <a:gd name="adj" fmla="val 6445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dirty="0">
              <a:solidFill>
                <a:schemeClr val="bg1"/>
              </a:solidFill>
            </a:endParaRPr>
          </a:p>
        </p:txBody>
      </p:sp>
      <p:cxnSp>
        <p:nvCxnSpPr>
          <p:cNvPr id="101" name="Conector recto 100"/>
          <p:cNvCxnSpPr/>
          <p:nvPr/>
        </p:nvCxnSpPr>
        <p:spPr>
          <a:xfrm>
            <a:off x="408441" y="1854200"/>
            <a:ext cx="82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301641" y="1524797"/>
            <a:ext cx="3546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2">
                    <a:lumMod val="75000"/>
                  </a:schemeClr>
                </a:solidFill>
              </a:rPr>
              <a:t>¿Qué Sistemas y Practicas Tenemos?</a:t>
            </a:r>
          </a:p>
        </p:txBody>
      </p:sp>
      <p:sp>
        <p:nvSpPr>
          <p:cNvPr id="58" name="Conector fuera de página 57"/>
          <p:cNvSpPr/>
          <p:nvPr/>
        </p:nvSpPr>
        <p:spPr>
          <a:xfrm>
            <a:off x="3703183" y="1014367"/>
            <a:ext cx="1735253" cy="704135"/>
          </a:xfrm>
          <a:prstGeom prst="flowChartOffpageConnector">
            <a:avLst/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Sistemas</a:t>
            </a:r>
          </a:p>
        </p:txBody>
      </p:sp>
      <p:sp>
        <p:nvSpPr>
          <p:cNvPr id="45" name="Rectángulo redondeado 44"/>
          <p:cNvSpPr/>
          <p:nvPr/>
        </p:nvSpPr>
        <p:spPr>
          <a:xfrm>
            <a:off x="1353001" y="1964427"/>
            <a:ext cx="1009199" cy="4699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Seguridad</a:t>
            </a:r>
          </a:p>
        </p:txBody>
      </p:sp>
      <p:sp>
        <p:nvSpPr>
          <p:cNvPr id="46" name="Rectángulo redondeado 45"/>
          <p:cNvSpPr/>
          <p:nvPr/>
        </p:nvSpPr>
        <p:spPr>
          <a:xfrm>
            <a:off x="2480088" y="1961040"/>
            <a:ext cx="1248495" cy="4699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Capacitación</a:t>
            </a:r>
          </a:p>
        </p:txBody>
      </p:sp>
      <p:sp>
        <p:nvSpPr>
          <p:cNvPr id="114" name="Rectángulo redondeado 113"/>
          <p:cNvSpPr/>
          <p:nvPr/>
        </p:nvSpPr>
        <p:spPr>
          <a:xfrm>
            <a:off x="5207375" y="1987787"/>
            <a:ext cx="1555299" cy="4699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Mejora Continua</a:t>
            </a:r>
          </a:p>
        </p:txBody>
      </p:sp>
      <p:sp>
        <p:nvSpPr>
          <p:cNvPr id="115" name="Rectángulo redondeado 114"/>
          <p:cNvSpPr/>
          <p:nvPr/>
        </p:nvSpPr>
        <p:spPr>
          <a:xfrm>
            <a:off x="6880562" y="1987787"/>
            <a:ext cx="1851010" cy="4699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Producción/Procesos</a:t>
            </a:r>
          </a:p>
        </p:txBody>
      </p:sp>
      <p:sp>
        <p:nvSpPr>
          <p:cNvPr id="116" name="Rectángulo redondeado 115"/>
          <p:cNvSpPr/>
          <p:nvPr/>
        </p:nvSpPr>
        <p:spPr>
          <a:xfrm>
            <a:off x="5207375" y="3162150"/>
            <a:ext cx="1555299" cy="4699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Proyectos</a:t>
            </a:r>
          </a:p>
        </p:txBody>
      </p:sp>
      <p:sp>
        <p:nvSpPr>
          <p:cNvPr id="118" name="Rectángulo redondeado 117"/>
          <p:cNvSpPr/>
          <p:nvPr/>
        </p:nvSpPr>
        <p:spPr>
          <a:xfrm>
            <a:off x="5207375" y="3744507"/>
            <a:ext cx="1555299" cy="4699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Sugerencias</a:t>
            </a:r>
          </a:p>
        </p:txBody>
      </p:sp>
      <p:sp>
        <p:nvSpPr>
          <p:cNvPr id="119" name="Rectángulo redondeado 118"/>
          <p:cNvSpPr/>
          <p:nvPr/>
        </p:nvSpPr>
        <p:spPr>
          <a:xfrm>
            <a:off x="5207375" y="4339564"/>
            <a:ext cx="1555299" cy="4699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TPM</a:t>
            </a:r>
          </a:p>
        </p:txBody>
      </p:sp>
      <p:sp>
        <p:nvSpPr>
          <p:cNvPr id="120" name="Rectángulo redondeado 119"/>
          <p:cNvSpPr/>
          <p:nvPr/>
        </p:nvSpPr>
        <p:spPr>
          <a:xfrm>
            <a:off x="6881956" y="2565566"/>
            <a:ext cx="1851010" cy="4699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Fast</a:t>
            </a:r>
            <a:r>
              <a:rPr lang="es-MX" sz="1400" dirty="0">
                <a:solidFill>
                  <a:schemeClr val="tx1"/>
                </a:solidFill>
              </a:rPr>
              <a:t> Response</a:t>
            </a:r>
          </a:p>
        </p:txBody>
      </p:sp>
      <p:sp>
        <p:nvSpPr>
          <p:cNvPr id="121" name="Rectángulo redondeado 120"/>
          <p:cNvSpPr/>
          <p:nvPr/>
        </p:nvSpPr>
        <p:spPr>
          <a:xfrm>
            <a:off x="3846471" y="1961206"/>
            <a:ext cx="1248495" cy="4699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Metrología</a:t>
            </a:r>
          </a:p>
        </p:txBody>
      </p:sp>
      <p:sp>
        <p:nvSpPr>
          <p:cNvPr id="122" name="Rectángulo redondeado 121"/>
          <p:cNvSpPr/>
          <p:nvPr/>
        </p:nvSpPr>
        <p:spPr>
          <a:xfrm>
            <a:off x="3846471" y="2540594"/>
            <a:ext cx="1248495" cy="4699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MSA</a:t>
            </a:r>
          </a:p>
        </p:txBody>
      </p:sp>
      <p:sp>
        <p:nvSpPr>
          <p:cNvPr id="123" name="Rectángulo redondeado 122"/>
          <p:cNvSpPr/>
          <p:nvPr/>
        </p:nvSpPr>
        <p:spPr>
          <a:xfrm>
            <a:off x="6880562" y="3153921"/>
            <a:ext cx="1851010" cy="4699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Análisis de Datos</a:t>
            </a:r>
          </a:p>
        </p:txBody>
      </p:sp>
      <p:sp>
        <p:nvSpPr>
          <p:cNvPr id="124" name="Rectángulo redondeado 123"/>
          <p:cNvSpPr/>
          <p:nvPr/>
        </p:nvSpPr>
        <p:spPr>
          <a:xfrm>
            <a:off x="5214248" y="2565566"/>
            <a:ext cx="1555299" cy="469900"/>
          </a:xfrm>
          <a:prstGeom prst="roundRect">
            <a:avLst/>
          </a:prstGeom>
          <a:solidFill>
            <a:srgbClr val="00FF00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5´s</a:t>
            </a:r>
          </a:p>
        </p:txBody>
      </p:sp>
      <p:sp>
        <p:nvSpPr>
          <p:cNvPr id="125" name="Rectángulo redondeado 124"/>
          <p:cNvSpPr/>
          <p:nvPr/>
        </p:nvSpPr>
        <p:spPr>
          <a:xfrm>
            <a:off x="6880562" y="3762458"/>
            <a:ext cx="1851010" cy="4699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A.T.E.</a:t>
            </a:r>
          </a:p>
        </p:txBody>
      </p:sp>
      <p:sp>
        <p:nvSpPr>
          <p:cNvPr id="126" name="Rectángulo redondeado 125"/>
          <p:cNvSpPr/>
          <p:nvPr/>
        </p:nvSpPr>
        <p:spPr>
          <a:xfrm>
            <a:off x="6880562" y="4363912"/>
            <a:ext cx="1851010" cy="4699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Junta Relámpago</a:t>
            </a:r>
          </a:p>
        </p:txBody>
      </p:sp>
      <p:sp>
        <p:nvSpPr>
          <p:cNvPr id="127" name="Rectángulo redondeado 126"/>
          <p:cNvSpPr/>
          <p:nvPr/>
        </p:nvSpPr>
        <p:spPr>
          <a:xfrm>
            <a:off x="6880562" y="4965366"/>
            <a:ext cx="1851010" cy="4699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Junta de Paretos</a:t>
            </a:r>
          </a:p>
        </p:txBody>
      </p:sp>
      <p:sp>
        <p:nvSpPr>
          <p:cNvPr id="128" name="Rectángulo redondeado 127"/>
          <p:cNvSpPr/>
          <p:nvPr/>
        </p:nvSpPr>
        <p:spPr>
          <a:xfrm>
            <a:off x="6908063" y="5566820"/>
            <a:ext cx="1851010" cy="4699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UGBs</a:t>
            </a:r>
            <a:endParaRPr lang="es-MX" sz="1400" dirty="0">
              <a:solidFill>
                <a:schemeClr val="tx1"/>
              </a:solidFill>
            </a:endParaRPr>
          </a:p>
        </p:txBody>
      </p:sp>
      <p:sp>
        <p:nvSpPr>
          <p:cNvPr id="129" name="Rectángulo redondeado 128"/>
          <p:cNvSpPr/>
          <p:nvPr/>
        </p:nvSpPr>
        <p:spPr>
          <a:xfrm>
            <a:off x="6908063" y="6150714"/>
            <a:ext cx="1851010" cy="4699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A.B.P.O</a:t>
            </a:r>
          </a:p>
        </p:txBody>
      </p:sp>
      <p:sp>
        <p:nvSpPr>
          <p:cNvPr id="130" name="Rectángulo redondeado 129"/>
          <p:cNvSpPr/>
          <p:nvPr/>
        </p:nvSpPr>
        <p:spPr>
          <a:xfrm>
            <a:off x="2478694" y="2565566"/>
            <a:ext cx="1248495" cy="4699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General</a:t>
            </a:r>
          </a:p>
        </p:txBody>
      </p:sp>
      <p:sp>
        <p:nvSpPr>
          <p:cNvPr id="131" name="Rectángulo redondeado 130"/>
          <p:cNvSpPr/>
          <p:nvPr/>
        </p:nvSpPr>
        <p:spPr>
          <a:xfrm>
            <a:off x="2478694" y="3138865"/>
            <a:ext cx="1248495" cy="4699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ILUO</a:t>
            </a:r>
          </a:p>
        </p:txBody>
      </p:sp>
      <p:sp>
        <p:nvSpPr>
          <p:cNvPr id="132" name="Rectángulo redondeado 131"/>
          <p:cNvSpPr/>
          <p:nvPr/>
        </p:nvSpPr>
        <p:spPr>
          <a:xfrm>
            <a:off x="1353001" y="2568694"/>
            <a:ext cx="1006411" cy="4699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34" name="Rectángulo redondeado 133"/>
          <p:cNvSpPr/>
          <p:nvPr/>
        </p:nvSpPr>
        <p:spPr>
          <a:xfrm>
            <a:off x="237191" y="1964427"/>
            <a:ext cx="1009199" cy="4699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SIA</a:t>
            </a:r>
          </a:p>
        </p:txBody>
      </p:sp>
      <p:sp>
        <p:nvSpPr>
          <p:cNvPr id="135" name="Rectángulo redondeado 134"/>
          <p:cNvSpPr/>
          <p:nvPr/>
        </p:nvSpPr>
        <p:spPr>
          <a:xfrm>
            <a:off x="237191" y="2552518"/>
            <a:ext cx="1011304" cy="4699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Análisis de Riesgos</a:t>
            </a:r>
          </a:p>
        </p:txBody>
      </p:sp>
      <p:pic>
        <p:nvPicPr>
          <p:cNvPr id="2052" name="Picture 4" descr="Resultado de imagen para manina png">
            <a:extLst>
              <a:ext uri="{FF2B5EF4-FFF2-40B4-BE49-F238E27FC236}">
                <a16:creationId xmlns:a16="http://schemas.microsoft.com/office/drawing/2014/main" id="{FAD5BA43-8C8E-4F71-B936-624C2CE80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063" y="2604187"/>
            <a:ext cx="59436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23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n 30">
            <a:extLst>
              <a:ext uri="{FF2B5EF4-FFF2-40B4-BE49-F238E27FC236}">
                <a16:creationId xmlns:a16="http://schemas.microsoft.com/office/drawing/2014/main" id="{95271546-BB4A-4103-9FB8-2A0B8B0CCE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828" b="69336" l="10547" r="64531">
                        <a14:foregroundMark x1="47500" y1="41602" x2="48047" y2="41406"/>
                        <a14:foregroundMark x1="53828" y1="58496" x2="53828" y2="58496"/>
                        <a14:foregroundMark x1="56328" y1="51758" x2="56328" y2="51758"/>
                        <a14:foregroundMark x1="60156" y1="49805" x2="60156" y2="49805"/>
                        <a14:foregroundMark x1="54531" y1="49414" x2="54531" y2="49414"/>
                        <a14:foregroundMark x1="47031" y1="51758" x2="47031" y2="51758"/>
                        <a14:foregroundMark x1="44219" y1="50293" x2="44219" y2="50293"/>
                        <a14:foregroundMark x1="38828" y1="49121" x2="38828" y2="49121"/>
                        <a14:foregroundMark x1="38984" y1="44824" x2="38984" y2="44824"/>
                        <a14:foregroundMark x1="35625" y1="47363" x2="35625" y2="47363"/>
                      </a14:backgroundRemoval>
                    </a14:imgEffect>
                  </a14:imgLayer>
                </a14:imgProps>
              </a:ext>
            </a:extLst>
          </a:blip>
          <a:srcRect l="13885" t="33610" r="38317" b="33228"/>
          <a:stretch/>
        </p:blipFill>
        <p:spPr>
          <a:xfrm>
            <a:off x="91441" y="0"/>
            <a:ext cx="1129686" cy="627017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9442B55F-DE4B-4C35-ACA9-410D6EC377E4}"/>
              </a:ext>
            </a:extLst>
          </p:cNvPr>
          <p:cNvSpPr/>
          <p:nvPr/>
        </p:nvSpPr>
        <p:spPr>
          <a:xfrm>
            <a:off x="1821051" y="472698"/>
            <a:ext cx="561813" cy="1937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>
                <a:solidFill>
                  <a:schemeClr val="tx1"/>
                </a:solidFill>
              </a:rPr>
              <a:t>Inicio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ED820AC3-5192-426C-827D-D4632093DF9F}"/>
              </a:ext>
            </a:extLst>
          </p:cNvPr>
          <p:cNvSpPr/>
          <p:nvPr/>
        </p:nvSpPr>
        <p:spPr>
          <a:xfrm>
            <a:off x="1716436" y="771040"/>
            <a:ext cx="771041" cy="1394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700" dirty="0">
                <a:solidFill>
                  <a:schemeClr val="tx1"/>
                </a:solidFill>
              </a:rPr>
              <a:t>Acceso</a:t>
            </a:r>
          </a:p>
        </p:txBody>
      </p:sp>
      <p:sp>
        <p:nvSpPr>
          <p:cNvPr id="4" name="Globo: línea 3">
            <a:extLst>
              <a:ext uri="{FF2B5EF4-FFF2-40B4-BE49-F238E27FC236}">
                <a16:creationId xmlns:a16="http://schemas.microsoft.com/office/drawing/2014/main" id="{9675D8C2-792B-4D7A-BA91-54463E1D0BD7}"/>
              </a:ext>
            </a:extLst>
          </p:cNvPr>
          <p:cNvSpPr/>
          <p:nvPr/>
        </p:nvSpPr>
        <p:spPr>
          <a:xfrm>
            <a:off x="2913682" y="472698"/>
            <a:ext cx="693549" cy="298342"/>
          </a:xfrm>
          <a:prstGeom prst="borderCallout1">
            <a:avLst>
              <a:gd name="adj1" fmla="val 18750"/>
              <a:gd name="adj2" fmla="val -8333"/>
              <a:gd name="adj3" fmla="val 117695"/>
              <a:gd name="adj4" fmla="val -62471"/>
            </a:avLst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" dirty="0">
                <a:solidFill>
                  <a:schemeClr val="tx1"/>
                </a:solidFill>
              </a:rPr>
              <a:t>Acceso de usuario, se deberá crear cuenta y </a:t>
            </a:r>
            <a:r>
              <a:rPr lang="es-MX" sz="400" dirty="0" err="1">
                <a:solidFill>
                  <a:schemeClr val="tx1"/>
                </a:solidFill>
              </a:rPr>
              <a:t>password</a:t>
            </a:r>
            <a:r>
              <a:rPr lang="es-MX" sz="400" dirty="0">
                <a:solidFill>
                  <a:schemeClr val="tx1"/>
                </a:solidFill>
              </a:rPr>
              <a:t> previo por </a:t>
            </a:r>
            <a:r>
              <a:rPr lang="es-MX" sz="400" dirty="0" err="1">
                <a:solidFill>
                  <a:schemeClr val="tx1"/>
                </a:solidFill>
              </a:rPr>
              <a:t>admin</a:t>
            </a:r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E08B277-EA02-49EC-8CFB-1F5B49BF9071}"/>
              </a:ext>
            </a:extLst>
          </p:cNvPr>
          <p:cNvSpPr/>
          <p:nvPr/>
        </p:nvSpPr>
        <p:spPr>
          <a:xfrm>
            <a:off x="334504" y="1132668"/>
            <a:ext cx="771041" cy="1394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700" dirty="0">
                <a:solidFill>
                  <a:schemeClr val="tx1"/>
                </a:solidFill>
              </a:rPr>
              <a:t>1. Ajustes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A584821-9FEF-4BF8-B915-8B6EFA1355F0}"/>
              </a:ext>
            </a:extLst>
          </p:cNvPr>
          <p:cNvSpPr/>
          <p:nvPr/>
        </p:nvSpPr>
        <p:spPr>
          <a:xfrm>
            <a:off x="1221127" y="1132667"/>
            <a:ext cx="771041" cy="1394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700" dirty="0">
                <a:solidFill>
                  <a:schemeClr val="tx1"/>
                </a:solidFill>
              </a:rPr>
              <a:t>2. Auditar</a:t>
            </a:r>
          </a:p>
        </p:txBody>
      </p:sp>
      <p:sp>
        <p:nvSpPr>
          <p:cNvPr id="8" name="Globo: línea 7">
            <a:extLst>
              <a:ext uri="{FF2B5EF4-FFF2-40B4-BE49-F238E27FC236}">
                <a16:creationId xmlns:a16="http://schemas.microsoft.com/office/drawing/2014/main" id="{2321681C-61EB-45F0-9A10-3CB2533F4348}"/>
              </a:ext>
            </a:extLst>
          </p:cNvPr>
          <p:cNvSpPr/>
          <p:nvPr/>
        </p:nvSpPr>
        <p:spPr>
          <a:xfrm>
            <a:off x="809784" y="654803"/>
            <a:ext cx="693549" cy="298342"/>
          </a:xfrm>
          <a:prstGeom prst="borderCallout1">
            <a:avLst>
              <a:gd name="adj1" fmla="val 18750"/>
              <a:gd name="adj2" fmla="val -8333"/>
              <a:gd name="adj3" fmla="val 159253"/>
              <a:gd name="adj4" fmla="val -39007"/>
            </a:avLst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" dirty="0">
                <a:solidFill>
                  <a:schemeClr val="tx1"/>
                </a:solidFill>
              </a:rPr>
              <a:t>Solo </a:t>
            </a:r>
            <a:r>
              <a:rPr lang="es-MX" sz="400" dirty="0" err="1">
                <a:solidFill>
                  <a:schemeClr val="tx1"/>
                </a:solidFill>
              </a:rPr>
              <a:t>ADMINs</a:t>
            </a:r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8E0DF632-ADAC-421E-94DE-46CD62921A09}"/>
              </a:ext>
            </a:extLst>
          </p:cNvPr>
          <p:cNvSpPr/>
          <p:nvPr/>
        </p:nvSpPr>
        <p:spPr>
          <a:xfrm>
            <a:off x="2067076" y="1132667"/>
            <a:ext cx="771041" cy="1394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700" dirty="0">
                <a:solidFill>
                  <a:schemeClr val="tx1"/>
                </a:solidFill>
              </a:rPr>
              <a:t>3. Historial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822DC7F-4593-4019-A226-23608A42A6FA}"/>
              </a:ext>
            </a:extLst>
          </p:cNvPr>
          <p:cNvSpPr/>
          <p:nvPr/>
        </p:nvSpPr>
        <p:spPr>
          <a:xfrm>
            <a:off x="2940148" y="1132667"/>
            <a:ext cx="771041" cy="1394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700" dirty="0">
                <a:solidFill>
                  <a:schemeClr val="tx1"/>
                </a:solidFill>
              </a:rPr>
              <a:t> 4. Hallazgos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470CEB07-D0A2-4A53-8422-FEB94A825ECC}"/>
              </a:ext>
            </a:extLst>
          </p:cNvPr>
          <p:cNvSpPr/>
          <p:nvPr/>
        </p:nvSpPr>
        <p:spPr>
          <a:xfrm>
            <a:off x="3813220" y="1132666"/>
            <a:ext cx="771041" cy="1394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700" dirty="0">
                <a:solidFill>
                  <a:schemeClr val="tx1"/>
                </a:solidFill>
              </a:rPr>
              <a:t> 5. Reportes</a:t>
            </a:r>
          </a:p>
        </p:txBody>
      </p: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286C63DE-BFDE-49B8-87CC-376EEDA526DC}"/>
              </a:ext>
            </a:extLst>
          </p:cNvPr>
          <p:cNvCxnSpPr>
            <a:stCxn id="2" idx="4"/>
            <a:endCxn id="3" idx="0"/>
          </p:cNvCxnSpPr>
          <p:nvPr/>
        </p:nvCxnSpPr>
        <p:spPr>
          <a:xfrm rot="5400000">
            <a:off x="2049652" y="718733"/>
            <a:ext cx="10461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C2DBAEC3-D5BB-42CD-8739-FFF12C072AB3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5400000">
            <a:off x="1299920" y="330630"/>
            <a:ext cx="222143" cy="13819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0688EA24-4906-4D28-AC7A-F75A99FA9ADD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rot="5400000">
            <a:off x="1743232" y="773942"/>
            <a:ext cx="222142" cy="4953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EB2E5C87-F31F-4EE4-B0F1-C52E30202B9B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rot="16200000" flipH="1">
            <a:off x="2166206" y="846276"/>
            <a:ext cx="222142" cy="3506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8758C736-9EA2-4F0E-AF8B-0EC55EE4C8F5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rot="16200000" flipH="1">
            <a:off x="2602742" y="409740"/>
            <a:ext cx="222142" cy="12237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44889F6F-646F-4BE9-953B-01169638022D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rot="16200000" flipH="1">
            <a:off x="3039279" y="-26797"/>
            <a:ext cx="222141" cy="20967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07D32CE0-9F33-4C52-8C14-5290BD8A01A0}"/>
              </a:ext>
            </a:extLst>
          </p:cNvPr>
          <p:cNvSpPr/>
          <p:nvPr/>
        </p:nvSpPr>
        <p:spPr>
          <a:xfrm>
            <a:off x="350003" y="1591499"/>
            <a:ext cx="3311472" cy="40808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400" dirty="0">
                <a:solidFill>
                  <a:schemeClr val="tx1"/>
                </a:solidFill>
              </a:rPr>
              <a:t>Áreas (Gestión de Áreas</a:t>
            </a:r>
          </a:p>
          <a:p>
            <a:pPr algn="ctr"/>
            <a:endParaRPr lang="es-MX" sz="400" dirty="0">
              <a:solidFill>
                <a:schemeClr val="tx1"/>
              </a:solidFill>
            </a:endParaRPr>
          </a:p>
          <a:p>
            <a:pPr algn="ctr"/>
            <a:endParaRPr lang="es-MX" sz="400" dirty="0">
              <a:solidFill>
                <a:schemeClr val="tx1"/>
              </a:solidFill>
            </a:endParaRPr>
          </a:p>
          <a:p>
            <a:pPr algn="ctr"/>
            <a:endParaRPr lang="es-MX" sz="400" dirty="0">
              <a:solidFill>
                <a:schemeClr val="tx1"/>
              </a:solidFill>
            </a:endParaRPr>
          </a:p>
          <a:p>
            <a:pPr algn="ctr"/>
            <a:endParaRPr lang="es-MX" sz="400" dirty="0">
              <a:solidFill>
                <a:schemeClr val="tx1"/>
              </a:solidFill>
            </a:endParaRPr>
          </a:p>
          <a:p>
            <a:pPr algn="ctr"/>
            <a:endParaRPr lang="es-MX" sz="400" dirty="0">
              <a:solidFill>
                <a:schemeClr val="tx1"/>
              </a:solidFill>
            </a:endParaRPr>
          </a:p>
          <a:p>
            <a:pPr algn="ctr"/>
            <a:endParaRPr lang="es-MX" sz="400" dirty="0">
              <a:solidFill>
                <a:schemeClr val="tx1"/>
              </a:solidFill>
            </a:endParaRPr>
          </a:p>
          <a:p>
            <a:pPr algn="ctr"/>
            <a:endParaRPr lang="es-MX" sz="400" dirty="0">
              <a:solidFill>
                <a:schemeClr val="tx1"/>
              </a:solidFill>
            </a:endParaRPr>
          </a:p>
          <a:p>
            <a:pPr algn="ctr"/>
            <a:endParaRPr lang="es-MX" sz="400" dirty="0">
              <a:solidFill>
                <a:schemeClr val="tx1"/>
              </a:solidFill>
            </a:endParaRPr>
          </a:p>
          <a:p>
            <a:pPr algn="ctr"/>
            <a:endParaRPr lang="es-MX" sz="400" dirty="0">
              <a:solidFill>
                <a:schemeClr val="tx1"/>
              </a:solidFill>
            </a:endParaRPr>
          </a:p>
          <a:p>
            <a:pPr algn="ctr"/>
            <a:endParaRPr lang="es-MX" sz="400" dirty="0">
              <a:solidFill>
                <a:schemeClr val="tx1"/>
              </a:solidFill>
            </a:endParaRPr>
          </a:p>
          <a:p>
            <a:pPr algn="ctr"/>
            <a:endParaRPr lang="es-MX" sz="400" dirty="0">
              <a:solidFill>
                <a:schemeClr val="tx1"/>
              </a:solidFill>
            </a:endParaRPr>
          </a:p>
          <a:p>
            <a:pPr algn="ctr"/>
            <a:endParaRPr lang="es-MX" sz="400" dirty="0">
              <a:solidFill>
                <a:schemeClr val="tx1"/>
              </a:solidFill>
            </a:endParaRPr>
          </a:p>
          <a:p>
            <a:pPr algn="ctr"/>
            <a:endParaRPr lang="es-MX" sz="400" dirty="0">
              <a:solidFill>
                <a:schemeClr val="tx1"/>
              </a:solidFill>
            </a:endParaRPr>
          </a:p>
          <a:p>
            <a:pPr algn="ctr"/>
            <a:endParaRPr lang="es-MX" sz="400" dirty="0">
              <a:solidFill>
                <a:schemeClr val="tx1"/>
              </a:solidFill>
            </a:endParaRPr>
          </a:p>
          <a:p>
            <a:pPr algn="ctr"/>
            <a:endParaRPr lang="es-MX" sz="400" dirty="0">
              <a:solidFill>
                <a:schemeClr val="tx1"/>
              </a:solidFill>
            </a:endParaRPr>
          </a:p>
          <a:p>
            <a:pPr algn="ctr"/>
            <a:endParaRPr lang="es-MX" sz="400" dirty="0">
              <a:solidFill>
                <a:schemeClr val="tx1"/>
              </a:solidFill>
            </a:endParaRPr>
          </a:p>
          <a:p>
            <a:pPr algn="ctr"/>
            <a:endParaRPr lang="es-MX" sz="400" dirty="0">
              <a:solidFill>
                <a:schemeClr val="tx1"/>
              </a:solidFill>
            </a:endParaRPr>
          </a:p>
          <a:p>
            <a:pPr algn="ctr"/>
            <a:endParaRPr lang="es-MX" sz="400" dirty="0">
              <a:solidFill>
                <a:schemeClr val="tx1"/>
              </a:solidFill>
            </a:endParaRPr>
          </a:p>
          <a:p>
            <a:pPr algn="ctr"/>
            <a:endParaRPr lang="es-MX" sz="400" dirty="0">
              <a:solidFill>
                <a:schemeClr val="tx1"/>
              </a:solidFill>
            </a:endParaRPr>
          </a:p>
          <a:p>
            <a:pPr algn="ctr"/>
            <a:endParaRPr lang="es-MX" sz="400" dirty="0">
              <a:solidFill>
                <a:schemeClr val="tx1"/>
              </a:solidFill>
            </a:endParaRPr>
          </a:p>
          <a:p>
            <a:pPr algn="ctr"/>
            <a:endParaRPr lang="es-MX" sz="400" dirty="0">
              <a:solidFill>
                <a:schemeClr val="tx1"/>
              </a:solidFill>
            </a:endParaRPr>
          </a:p>
          <a:p>
            <a:pPr algn="ctr"/>
            <a:endParaRPr lang="es-MX" sz="400" dirty="0">
              <a:solidFill>
                <a:schemeClr val="tx1"/>
              </a:solidFill>
            </a:endParaRPr>
          </a:p>
          <a:p>
            <a:pPr algn="ctr"/>
            <a:endParaRPr lang="es-MX" sz="400" dirty="0">
              <a:solidFill>
                <a:schemeClr val="tx1"/>
              </a:solidFill>
            </a:endParaRPr>
          </a:p>
          <a:p>
            <a:pPr algn="ctr"/>
            <a:endParaRPr lang="es-MX" sz="400" dirty="0">
              <a:solidFill>
                <a:schemeClr val="tx1"/>
              </a:solidFill>
            </a:endParaRPr>
          </a:p>
          <a:p>
            <a:pPr algn="ctr"/>
            <a:endParaRPr lang="es-MX" sz="400" dirty="0">
              <a:solidFill>
                <a:schemeClr val="tx1"/>
              </a:solidFill>
            </a:endParaRPr>
          </a:p>
          <a:p>
            <a:pPr algn="ctr"/>
            <a:endParaRPr lang="es-MX" sz="400" dirty="0">
              <a:solidFill>
                <a:schemeClr val="tx1"/>
              </a:solidFill>
            </a:endParaRPr>
          </a:p>
          <a:p>
            <a:pPr algn="ctr"/>
            <a:endParaRPr lang="es-MX" sz="400" dirty="0">
              <a:solidFill>
                <a:schemeClr val="tx1"/>
              </a:solidFill>
            </a:endParaRPr>
          </a:p>
          <a:p>
            <a:pPr algn="ctr"/>
            <a:endParaRPr lang="es-MX" sz="400" dirty="0">
              <a:solidFill>
                <a:schemeClr val="tx1"/>
              </a:solidFill>
            </a:endParaRPr>
          </a:p>
          <a:p>
            <a:pPr algn="ctr"/>
            <a:endParaRPr lang="es-MX" sz="400" dirty="0">
              <a:solidFill>
                <a:schemeClr val="tx1"/>
              </a:solidFill>
            </a:endParaRPr>
          </a:p>
          <a:p>
            <a:pPr algn="ctr"/>
            <a:endParaRPr lang="es-MX" sz="400" dirty="0">
              <a:solidFill>
                <a:schemeClr val="tx1"/>
              </a:solidFill>
            </a:endParaRPr>
          </a:p>
          <a:p>
            <a:pPr algn="ctr"/>
            <a:endParaRPr lang="es-MX" sz="400" dirty="0">
              <a:solidFill>
                <a:schemeClr val="tx1"/>
              </a:solidFill>
            </a:endParaRPr>
          </a:p>
          <a:p>
            <a:pPr algn="ctr"/>
            <a:endParaRPr lang="es-MX" sz="400" dirty="0">
              <a:solidFill>
                <a:schemeClr val="tx1"/>
              </a:solidFill>
            </a:endParaRPr>
          </a:p>
          <a:p>
            <a:pPr algn="ctr"/>
            <a:endParaRPr lang="es-MX" sz="400" dirty="0">
              <a:solidFill>
                <a:schemeClr val="tx1"/>
              </a:solidFill>
            </a:endParaRPr>
          </a:p>
          <a:p>
            <a:pPr algn="ctr"/>
            <a:endParaRPr lang="es-MX" sz="400" dirty="0">
              <a:solidFill>
                <a:schemeClr val="tx1"/>
              </a:solidFill>
            </a:endParaRPr>
          </a:p>
          <a:p>
            <a:pPr algn="ctr"/>
            <a:endParaRPr lang="es-MX" sz="400" dirty="0">
              <a:solidFill>
                <a:schemeClr val="tx1"/>
              </a:solidFill>
            </a:endParaRPr>
          </a:p>
          <a:p>
            <a:pPr algn="ctr"/>
            <a:endParaRPr lang="es-MX" sz="400" dirty="0">
              <a:solidFill>
                <a:schemeClr val="tx1"/>
              </a:solidFill>
            </a:endParaRPr>
          </a:p>
          <a:p>
            <a:pPr algn="ctr"/>
            <a:endParaRPr lang="es-MX" sz="400" dirty="0">
              <a:solidFill>
                <a:schemeClr val="tx1"/>
              </a:solidFill>
            </a:endParaRPr>
          </a:p>
          <a:p>
            <a:pPr algn="ctr"/>
            <a:endParaRPr lang="es-MX" sz="400" dirty="0">
              <a:solidFill>
                <a:schemeClr val="tx1"/>
              </a:solidFill>
            </a:endParaRPr>
          </a:p>
          <a:p>
            <a:pPr algn="ctr"/>
            <a:endParaRPr lang="es-MX" sz="400" dirty="0">
              <a:solidFill>
                <a:schemeClr val="tx1"/>
              </a:solidFill>
            </a:endParaRPr>
          </a:p>
          <a:p>
            <a:pPr algn="ctr"/>
            <a:endParaRPr lang="es-MX" sz="400" dirty="0">
              <a:solidFill>
                <a:schemeClr val="tx1"/>
              </a:solidFill>
            </a:endParaRPr>
          </a:p>
          <a:p>
            <a:pPr algn="ctr"/>
            <a:endParaRPr lang="es-MX" sz="400" dirty="0">
              <a:solidFill>
                <a:schemeClr val="tx1"/>
              </a:solidFill>
            </a:endParaRPr>
          </a:p>
          <a:p>
            <a:pPr algn="ctr"/>
            <a:endParaRPr lang="es-MX" sz="400" dirty="0">
              <a:solidFill>
                <a:schemeClr val="tx1"/>
              </a:solidFill>
            </a:endParaRPr>
          </a:p>
          <a:p>
            <a:pPr algn="ctr"/>
            <a:endParaRPr lang="es-MX" sz="400" dirty="0">
              <a:solidFill>
                <a:schemeClr val="tx1"/>
              </a:solidFill>
            </a:endParaRPr>
          </a:p>
          <a:p>
            <a:pPr algn="ctr"/>
            <a:endParaRPr lang="es-MX" sz="400" dirty="0">
              <a:solidFill>
                <a:schemeClr val="tx1"/>
              </a:solidFill>
            </a:endParaRPr>
          </a:p>
          <a:p>
            <a:pPr algn="ctr"/>
            <a:endParaRPr lang="es-MX" sz="400" dirty="0">
              <a:solidFill>
                <a:schemeClr val="tx1"/>
              </a:solidFill>
            </a:endParaRPr>
          </a:p>
          <a:p>
            <a:pPr algn="ctr"/>
            <a:endParaRPr lang="es-MX" sz="400" dirty="0">
              <a:solidFill>
                <a:schemeClr val="tx1"/>
              </a:solidFill>
            </a:endParaRPr>
          </a:p>
          <a:p>
            <a:pPr algn="ctr"/>
            <a:endParaRPr lang="es-MX" sz="400" dirty="0">
              <a:solidFill>
                <a:schemeClr val="tx1"/>
              </a:solidFill>
            </a:endParaRPr>
          </a:p>
          <a:p>
            <a:pPr algn="ctr"/>
            <a:endParaRPr lang="es-MX" sz="400" dirty="0">
              <a:solidFill>
                <a:schemeClr val="tx1"/>
              </a:solidFill>
            </a:endParaRPr>
          </a:p>
          <a:p>
            <a:pPr algn="ctr"/>
            <a:endParaRPr lang="es-MX" sz="400" dirty="0">
              <a:solidFill>
                <a:schemeClr val="tx1"/>
              </a:solidFill>
            </a:endParaRPr>
          </a:p>
          <a:p>
            <a:pPr algn="ctr"/>
            <a:endParaRPr lang="es-MX" sz="400" dirty="0">
              <a:solidFill>
                <a:schemeClr val="tx1"/>
              </a:solidFill>
            </a:endParaRPr>
          </a:p>
          <a:p>
            <a:pPr algn="ctr"/>
            <a:endParaRPr lang="es-MX" sz="400" dirty="0">
              <a:solidFill>
                <a:schemeClr val="tx1"/>
              </a:solidFill>
            </a:endParaRPr>
          </a:p>
          <a:p>
            <a:pPr algn="ctr"/>
            <a:endParaRPr lang="es-MX" sz="400" dirty="0">
              <a:solidFill>
                <a:schemeClr val="tx1"/>
              </a:solidFill>
            </a:endParaRPr>
          </a:p>
          <a:p>
            <a:pPr algn="ctr"/>
            <a:endParaRPr lang="es-MX" sz="400" dirty="0">
              <a:solidFill>
                <a:schemeClr val="tx1"/>
              </a:solidFill>
            </a:endParaRPr>
          </a:p>
          <a:p>
            <a:pPr algn="ctr"/>
            <a:endParaRPr lang="es-MX" sz="400" dirty="0">
              <a:solidFill>
                <a:schemeClr val="tx1"/>
              </a:solidFill>
            </a:endParaRPr>
          </a:p>
          <a:p>
            <a:pPr algn="ctr"/>
            <a:endParaRPr lang="es-MX" sz="400" dirty="0">
              <a:solidFill>
                <a:schemeClr val="tx1"/>
              </a:solidFill>
            </a:endParaRPr>
          </a:p>
          <a:p>
            <a:pPr algn="ctr"/>
            <a:endParaRPr lang="es-MX" sz="400" dirty="0">
              <a:solidFill>
                <a:schemeClr val="tx1"/>
              </a:solidFill>
            </a:endParaRPr>
          </a:p>
          <a:p>
            <a:pPr algn="ctr"/>
            <a:endParaRPr lang="es-MX" sz="400" dirty="0">
              <a:solidFill>
                <a:schemeClr val="tx1"/>
              </a:solidFill>
            </a:endParaRPr>
          </a:p>
          <a:p>
            <a:pPr algn="ctr"/>
            <a:endParaRPr lang="es-MX" sz="400" dirty="0">
              <a:solidFill>
                <a:schemeClr val="tx1"/>
              </a:solidFill>
            </a:endParaRPr>
          </a:p>
          <a:p>
            <a:pPr algn="ctr"/>
            <a:endParaRPr lang="es-MX" sz="400" dirty="0">
              <a:solidFill>
                <a:schemeClr val="tx1"/>
              </a:solidFill>
            </a:endParaRPr>
          </a:p>
          <a:p>
            <a:pPr algn="ctr"/>
            <a:endParaRPr lang="es-MX" sz="400" dirty="0">
              <a:solidFill>
                <a:schemeClr val="tx1"/>
              </a:solidFill>
            </a:endParaRPr>
          </a:p>
          <a:p>
            <a:pPr algn="ctr"/>
            <a:endParaRPr lang="es-MX" sz="400" dirty="0">
              <a:solidFill>
                <a:schemeClr val="tx1"/>
              </a:solidFill>
            </a:endParaRPr>
          </a:p>
          <a:p>
            <a:pPr algn="ctr"/>
            <a:endParaRPr lang="es-MX" sz="400" dirty="0">
              <a:solidFill>
                <a:schemeClr val="tx1"/>
              </a:solidFill>
            </a:endParaRPr>
          </a:p>
          <a:p>
            <a:pPr algn="ctr"/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000E8FE2-7005-459C-8551-177FA04251F5}"/>
              </a:ext>
            </a:extLst>
          </p:cNvPr>
          <p:cNvSpPr/>
          <p:nvPr/>
        </p:nvSpPr>
        <p:spPr>
          <a:xfrm>
            <a:off x="1669937" y="718733"/>
            <a:ext cx="945391" cy="24603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BDD7AB0-2893-49A0-8618-4C735919E56D}"/>
              </a:ext>
            </a:extLst>
          </p:cNvPr>
          <p:cNvSpPr txBox="1"/>
          <p:nvPr/>
        </p:nvSpPr>
        <p:spPr>
          <a:xfrm>
            <a:off x="2205273" y="849846"/>
            <a:ext cx="11707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" dirty="0"/>
              <a:t>Pantalla 1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61FC67E-A6E2-4BCC-9868-23F838B1C958}"/>
              </a:ext>
            </a:extLst>
          </p:cNvPr>
          <p:cNvSpPr txBox="1"/>
          <p:nvPr/>
        </p:nvSpPr>
        <p:spPr>
          <a:xfrm>
            <a:off x="255703" y="1246990"/>
            <a:ext cx="11707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" dirty="0"/>
              <a:t>Pantalla 2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79AD627C-053D-448C-87E5-7D17DC335E14}"/>
              </a:ext>
            </a:extLst>
          </p:cNvPr>
          <p:cNvSpPr/>
          <p:nvPr/>
        </p:nvSpPr>
        <p:spPr>
          <a:xfrm>
            <a:off x="260879" y="1085848"/>
            <a:ext cx="4423484" cy="31739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DEAEB291-4029-4B0B-B1FF-2407E7EB4C2D}"/>
              </a:ext>
            </a:extLst>
          </p:cNvPr>
          <p:cNvCxnSpPr>
            <a:cxnSpLocks/>
            <a:stCxn id="6" idx="2"/>
            <a:endCxn id="29" idx="0"/>
          </p:cNvCxnSpPr>
          <p:nvPr/>
        </p:nvCxnSpPr>
        <p:spPr>
          <a:xfrm rot="16200000" flipH="1">
            <a:off x="1203209" y="788969"/>
            <a:ext cx="319346" cy="1285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C00E015E-DDBA-42A2-B2CB-CA668FCBC5AC}"/>
              </a:ext>
            </a:extLst>
          </p:cNvPr>
          <p:cNvSpPr/>
          <p:nvPr/>
        </p:nvSpPr>
        <p:spPr>
          <a:xfrm>
            <a:off x="591841" y="1953472"/>
            <a:ext cx="1159467" cy="1504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700" dirty="0">
                <a:solidFill>
                  <a:schemeClr val="tx1"/>
                </a:solidFill>
              </a:rPr>
              <a:t>Agregar Planta</a:t>
            </a: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3AFFB183-D8BD-49C8-8D2C-3620E60F30A6}"/>
              </a:ext>
            </a:extLst>
          </p:cNvPr>
          <p:cNvSpPr/>
          <p:nvPr/>
        </p:nvSpPr>
        <p:spPr>
          <a:xfrm>
            <a:off x="572467" y="2230160"/>
            <a:ext cx="1159467" cy="1504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700" dirty="0">
                <a:solidFill>
                  <a:schemeClr val="tx1"/>
                </a:solidFill>
              </a:rPr>
              <a:t>Agregar Área</a:t>
            </a:r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723C950F-236E-4118-A307-E98959CFF5F1}"/>
              </a:ext>
            </a:extLst>
          </p:cNvPr>
          <p:cNvSpPr/>
          <p:nvPr/>
        </p:nvSpPr>
        <p:spPr>
          <a:xfrm>
            <a:off x="568594" y="2813082"/>
            <a:ext cx="1159467" cy="1504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700" dirty="0">
                <a:solidFill>
                  <a:schemeClr val="tx1"/>
                </a:solidFill>
              </a:rPr>
              <a:t>Agregar Auditor</a:t>
            </a:r>
          </a:p>
        </p:txBody>
      </p: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5F0E65E5-66E1-4C21-BE54-D8B71AF86282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 rot="5400000">
            <a:off x="1098756" y="2157340"/>
            <a:ext cx="126265" cy="193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>
            <a:extLst>
              <a:ext uri="{FF2B5EF4-FFF2-40B4-BE49-F238E27FC236}">
                <a16:creationId xmlns:a16="http://schemas.microsoft.com/office/drawing/2014/main" id="{820EB3F9-DEB6-4B4B-8893-B3FDE588F912}"/>
              </a:ext>
            </a:extLst>
          </p:cNvPr>
          <p:cNvSpPr/>
          <p:nvPr/>
        </p:nvSpPr>
        <p:spPr>
          <a:xfrm>
            <a:off x="568591" y="1883206"/>
            <a:ext cx="1285714" cy="2506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D90520A1-32B7-42D2-B703-145FB31B0ED2}"/>
              </a:ext>
            </a:extLst>
          </p:cNvPr>
          <p:cNvSpPr txBox="1"/>
          <p:nvPr/>
        </p:nvSpPr>
        <p:spPr>
          <a:xfrm>
            <a:off x="545669" y="1826006"/>
            <a:ext cx="11707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" dirty="0"/>
              <a:t>Pantalla 1.1 </a:t>
            </a:r>
          </a:p>
        </p:txBody>
      </p:sp>
      <p:sp>
        <p:nvSpPr>
          <p:cNvPr id="53" name="Globo: línea 52">
            <a:extLst>
              <a:ext uri="{FF2B5EF4-FFF2-40B4-BE49-F238E27FC236}">
                <a16:creationId xmlns:a16="http://schemas.microsoft.com/office/drawing/2014/main" id="{C5904D86-DF76-489A-AB2F-9CF43AEEAE9B}"/>
              </a:ext>
            </a:extLst>
          </p:cNvPr>
          <p:cNvSpPr/>
          <p:nvPr/>
        </p:nvSpPr>
        <p:spPr>
          <a:xfrm>
            <a:off x="1988298" y="1931818"/>
            <a:ext cx="693549" cy="298342"/>
          </a:xfrm>
          <a:prstGeom prst="borderCallout1">
            <a:avLst>
              <a:gd name="adj1" fmla="val 18750"/>
              <a:gd name="adj2" fmla="val -8333"/>
              <a:gd name="adj3" fmla="val 117695"/>
              <a:gd name="adj4" fmla="val -62471"/>
            </a:avLst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" dirty="0">
                <a:solidFill>
                  <a:schemeClr val="tx1"/>
                </a:solidFill>
              </a:rPr>
              <a:t>(+) Puede Agregar “N” </a:t>
            </a:r>
            <a:r>
              <a:rPr lang="es-MX" sz="400" dirty="0" err="1">
                <a:solidFill>
                  <a:schemeClr val="tx1"/>
                </a:solidFill>
              </a:rPr>
              <a:t>Areas</a:t>
            </a:r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54" name="Globo: línea 53">
            <a:extLst>
              <a:ext uri="{FF2B5EF4-FFF2-40B4-BE49-F238E27FC236}">
                <a16:creationId xmlns:a16="http://schemas.microsoft.com/office/drawing/2014/main" id="{2F57687F-52D6-4588-B7BD-5670CFA48F8C}"/>
              </a:ext>
            </a:extLst>
          </p:cNvPr>
          <p:cNvSpPr/>
          <p:nvPr/>
        </p:nvSpPr>
        <p:spPr>
          <a:xfrm>
            <a:off x="1999279" y="2293102"/>
            <a:ext cx="693549" cy="298342"/>
          </a:xfrm>
          <a:prstGeom prst="borderCallout1">
            <a:avLst>
              <a:gd name="adj1" fmla="val 18750"/>
              <a:gd name="adj2" fmla="val -8333"/>
              <a:gd name="adj3" fmla="val 94319"/>
              <a:gd name="adj4" fmla="val -62471"/>
            </a:avLst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" dirty="0">
                <a:solidFill>
                  <a:schemeClr val="tx1"/>
                </a:solidFill>
              </a:rPr>
              <a:t>Solo un Auditor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1F70BABC-EDB9-440F-B18B-59BD0B9C0F57}"/>
              </a:ext>
            </a:extLst>
          </p:cNvPr>
          <p:cNvSpPr/>
          <p:nvPr/>
        </p:nvSpPr>
        <p:spPr>
          <a:xfrm>
            <a:off x="572467" y="2527431"/>
            <a:ext cx="1159467" cy="1504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700" dirty="0">
                <a:solidFill>
                  <a:schemeClr val="tx1"/>
                </a:solidFill>
              </a:rPr>
              <a:t>Agregar Sub Área</a:t>
            </a:r>
          </a:p>
        </p:txBody>
      </p:sp>
      <p:cxnSp>
        <p:nvCxnSpPr>
          <p:cNvPr id="56" name="Conector: angular 55">
            <a:extLst>
              <a:ext uri="{FF2B5EF4-FFF2-40B4-BE49-F238E27FC236}">
                <a16:creationId xmlns:a16="http://schemas.microsoft.com/office/drawing/2014/main" id="{47EF1CCD-6BF3-4F06-8F09-B24B614B8886}"/>
              </a:ext>
            </a:extLst>
          </p:cNvPr>
          <p:cNvCxnSpPr>
            <a:cxnSpLocks/>
            <a:stCxn id="42" idx="2"/>
            <a:endCxn id="55" idx="0"/>
          </p:cNvCxnSpPr>
          <p:nvPr/>
        </p:nvCxnSpPr>
        <p:spPr>
          <a:xfrm rot="5400000">
            <a:off x="1078777" y="2454007"/>
            <a:ext cx="14684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Globo: línea 56">
            <a:extLst>
              <a:ext uri="{FF2B5EF4-FFF2-40B4-BE49-F238E27FC236}">
                <a16:creationId xmlns:a16="http://schemas.microsoft.com/office/drawing/2014/main" id="{9E6DC34C-3A56-476F-9EB9-A9F494774C47}"/>
              </a:ext>
            </a:extLst>
          </p:cNvPr>
          <p:cNvSpPr/>
          <p:nvPr/>
        </p:nvSpPr>
        <p:spPr>
          <a:xfrm>
            <a:off x="2001693" y="2630530"/>
            <a:ext cx="693549" cy="298342"/>
          </a:xfrm>
          <a:prstGeom prst="borderCallout1">
            <a:avLst>
              <a:gd name="adj1" fmla="val 18750"/>
              <a:gd name="adj2" fmla="val -8333"/>
              <a:gd name="adj3" fmla="val 68344"/>
              <a:gd name="adj4" fmla="val -60236"/>
            </a:avLst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" dirty="0">
                <a:solidFill>
                  <a:schemeClr val="tx1"/>
                </a:solidFill>
              </a:rPr>
              <a:t>(+) Puede Agregar “N” </a:t>
            </a:r>
            <a:r>
              <a:rPr lang="es-MX" sz="400" dirty="0" err="1">
                <a:solidFill>
                  <a:schemeClr val="tx1"/>
                </a:solidFill>
              </a:rPr>
              <a:t>Areas</a:t>
            </a:r>
            <a:endParaRPr lang="es-MX" sz="400" dirty="0">
              <a:solidFill>
                <a:schemeClr val="tx1"/>
              </a:solidFill>
            </a:endParaRP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1F262D6A-CC15-4309-916B-FC34027F7535}"/>
              </a:ext>
            </a:extLst>
          </p:cNvPr>
          <p:cNvSpPr/>
          <p:nvPr/>
        </p:nvSpPr>
        <p:spPr>
          <a:xfrm>
            <a:off x="564717" y="3067930"/>
            <a:ext cx="1159467" cy="1504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700" dirty="0">
                <a:solidFill>
                  <a:schemeClr val="tx1"/>
                </a:solidFill>
              </a:rPr>
              <a:t>Agregar Ayudas Visuales </a:t>
            </a:r>
          </a:p>
        </p:txBody>
      </p:sp>
      <p:cxnSp>
        <p:nvCxnSpPr>
          <p:cNvPr id="61" name="Conector: angular 60">
            <a:extLst>
              <a:ext uri="{FF2B5EF4-FFF2-40B4-BE49-F238E27FC236}">
                <a16:creationId xmlns:a16="http://schemas.microsoft.com/office/drawing/2014/main" id="{8D74325E-3BE8-4F1F-8868-68BB281B3AD5}"/>
              </a:ext>
            </a:extLst>
          </p:cNvPr>
          <p:cNvCxnSpPr>
            <a:cxnSpLocks/>
            <a:stCxn id="55" idx="2"/>
            <a:endCxn id="43" idx="0"/>
          </p:cNvCxnSpPr>
          <p:nvPr/>
        </p:nvCxnSpPr>
        <p:spPr>
          <a:xfrm rot="5400000">
            <a:off x="1082651" y="2743532"/>
            <a:ext cx="135228" cy="38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: angular 63">
            <a:extLst>
              <a:ext uri="{FF2B5EF4-FFF2-40B4-BE49-F238E27FC236}">
                <a16:creationId xmlns:a16="http://schemas.microsoft.com/office/drawing/2014/main" id="{3BD932AA-0856-4150-B2CF-4C262EFA7054}"/>
              </a:ext>
            </a:extLst>
          </p:cNvPr>
          <p:cNvCxnSpPr>
            <a:cxnSpLocks/>
            <a:stCxn id="43" idx="2"/>
            <a:endCxn id="59" idx="0"/>
          </p:cNvCxnSpPr>
          <p:nvPr/>
        </p:nvCxnSpPr>
        <p:spPr>
          <a:xfrm rot="5400000">
            <a:off x="1094178" y="3013779"/>
            <a:ext cx="104425" cy="38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29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01 Rectángulo redondeado"/>
          <p:cNvSpPr/>
          <p:nvPr/>
        </p:nvSpPr>
        <p:spPr>
          <a:xfrm>
            <a:off x="166446" y="1016420"/>
            <a:ext cx="8825154" cy="5727280"/>
          </a:xfrm>
          <a:prstGeom prst="roundRect">
            <a:avLst>
              <a:gd name="adj" fmla="val 831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50" dirty="0"/>
          </a:p>
        </p:txBody>
      </p:sp>
      <p:sp>
        <p:nvSpPr>
          <p:cNvPr id="5" name="205 Rectángulo redondeado"/>
          <p:cNvSpPr/>
          <p:nvPr/>
        </p:nvSpPr>
        <p:spPr>
          <a:xfrm>
            <a:off x="390814" y="116204"/>
            <a:ext cx="2094104" cy="6449696"/>
          </a:xfrm>
          <a:prstGeom prst="roundRect">
            <a:avLst/>
          </a:prstGeom>
          <a:solidFill>
            <a:schemeClr val="tx1">
              <a:lumMod val="95000"/>
              <a:lumOff val="5000"/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50" dirty="0"/>
          </a:p>
        </p:txBody>
      </p:sp>
      <p:sp>
        <p:nvSpPr>
          <p:cNvPr id="6" name="206 Rectángulo redondeado"/>
          <p:cNvSpPr/>
          <p:nvPr/>
        </p:nvSpPr>
        <p:spPr>
          <a:xfrm>
            <a:off x="2484919" y="116204"/>
            <a:ext cx="2094104" cy="6449696"/>
          </a:xfrm>
          <a:prstGeom prst="roundRect">
            <a:avLst/>
          </a:prstGeom>
          <a:solidFill>
            <a:schemeClr val="tx1">
              <a:lumMod val="95000"/>
              <a:lumOff val="5000"/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50" dirty="0"/>
          </a:p>
        </p:txBody>
      </p:sp>
      <p:sp>
        <p:nvSpPr>
          <p:cNvPr id="7" name="207 Rectángulo redondeado"/>
          <p:cNvSpPr/>
          <p:nvPr/>
        </p:nvSpPr>
        <p:spPr>
          <a:xfrm>
            <a:off x="4579023" y="116204"/>
            <a:ext cx="2094104" cy="6449696"/>
          </a:xfrm>
          <a:prstGeom prst="roundRect">
            <a:avLst/>
          </a:prstGeom>
          <a:solidFill>
            <a:schemeClr val="tx1">
              <a:lumMod val="95000"/>
              <a:lumOff val="5000"/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50" dirty="0"/>
          </a:p>
        </p:txBody>
      </p:sp>
      <p:sp>
        <p:nvSpPr>
          <p:cNvPr id="8" name="208 Rectángulo redondeado"/>
          <p:cNvSpPr/>
          <p:nvPr/>
        </p:nvSpPr>
        <p:spPr>
          <a:xfrm>
            <a:off x="6673127" y="116204"/>
            <a:ext cx="2094104" cy="6449696"/>
          </a:xfrm>
          <a:prstGeom prst="roundRect">
            <a:avLst/>
          </a:prstGeom>
          <a:solidFill>
            <a:schemeClr val="tx1">
              <a:lumMod val="95000"/>
              <a:lumOff val="5000"/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50" dirty="0"/>
          </a:p>
        </p:txBody>
      </p:sp>
      <p:sp>
        <p:nvSpPr>
          <p:cNvPr id="9" name="229 Rectángulo redondeado"/>
          <p:cNvSpPr/>
          <p:nvPr/>
        </p:nvSpPr>
        <p:spPr>
          <a:xfrm>
            <a:off x="2621216" y="1671122"/>
            <a:ext cx="1834798" cy="47550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50" dirty="0"/>
          </a:p>
        </p:txBody>
      </p:sp>
      <p:sp>
        <p:nvSpPr>
          <p:cNvPr id="11" name="218 Rectángulo redondeado"/>
          <p:cNvSpPr/>
          <p:nvPr/>
        </p:nvSpPr>
        <p:spPr>
          <a:xfrm>
            <a:off x="540395" y="1671122"/>
            <a:ext cx="1834798" cy="47550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50" dirty="0"/>
          </a:p>
        </p:txBody>
      </p:sp>
      <p:sp>
        <p:nvSpPr>
          <p:cNvPr id="12" name="219 Rectángulo redondeado"/>
          <p:cNvSpPr/>
          <p:nvPr/>
        </p:nvSpPr>
        <p:spPr>
          <a:xfrm>
            <a:off x="729408" y="1783999"/>
            <a:ext cx="1441627" cy="252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Propósito</a:t>
            </a:r>
          </a:p>
        </p:txBody>
      </p:sp>
      <p:sp>
        <p:nvSpPr>
          <p:cNvPr id="13" name="216 Rectángulo redondeado"/>
          <p:cNvSpPr/>
          <p:nvPr/>
        </p:nvSpPr>
        <p:spPr>
          <a:xfrm>
            <a:off x="4702035" y="1684111"/>
            <a:ext cx="1834798" cy="47420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50" dirty="0"/>
          </a:p>
        </p:txBody>
      </p:sp>
      <p:sp>
        <p:nvSpPr>
          <p:cNvPr id="14" name="214 Rectángulo redondeado"/>
          <p:cNvSpPr/>
          <p:nvPr/>
        </p:nvSpPr>
        <p:spPr>
          <a:xfrm>
            <a:off x="6782856" y="1684111"/>
            <a:ext cx="1834798" cy="47420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5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4358" y="361719"/>
            <a:ext cx="310983" cy="528665"/>
          </a:xfrm>
          <a:prstGeom prst="rect">
            <a:avLst/>
          </a:prstGeom>
        </p:spPr>
      </p:pic>
      <p:sp>
        <p:nvSpPr>
          <p:cNvPr id="16" name="266 Elipse"/>
          <p:cNvSpPr/>
          <p:nvPr/>
        </p:nvSpPr>
        <p:spPr>
          <a:xfrm>
            <a:off x="528568" y="399356"/>
            <a:ext cx="425332" cy="4091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b="1" dirty="0">
                <a:solidFill>
                  <a:srgbClr val="FFFFFF"/>
                </a:solidFill>
              </a:rPr>
              <a:t>P</a:t>
            </a:r>
          </a:p>
        </p:txBody>
      </p:sp>
      <p:pic>
        <p:nvPicPr>
          <p:cNvPr id="17" name="Imagen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05076" y="361717"/>
            <a:ext cx="210345" cy="491027"/>
          </a:xfrm>
          <a:prstGeom prst="rect">
            <a:avLst/>
          </a:prstGeom>
        </p:spPr>
      </p:pic>
      <p:sp>
        <p:nvSpPr>
          <p:cNvPr id="18" name="268 Elipse"/>
          <p:cNvSpPr/>
          <p:nvPr/>
        </p:nvSpPr>
        <p:spPr>
          <a:xfrm>
            <a:off x="2634499" y="361717"/>
            <a:ext cx="424800" cy="4091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b="1" dirty="0">
                <a:solidFill>
                  <a:srgbClr val="FFFFFF"/>
                </a:solidFill>
              </a:rPr>
              <a:t>D</a:t>
            </a:r>
          </a:p>
        </p:txBody>
      </p:sp>
      <p:pic>
        <p:nvPicPr>
          <p:cNvPr id="19" name="Imagen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0042" y="361717"/>
            <a:ext cx="413506" cy="491027"/>
          </a:xfrm>
          <a:prstGeom prst="rect">
            <a:avLst/>
          </a:prstGeom>
        </p:spPr>
      </p:pic>
      <p:sp>
        <p:nvSpPr>
          <p:cNvPr id="20" name="270 Elipse"/>
          <p:cNvSpPr/>
          <p:nvPr/>
        </p:nvSpPr>
        <p:spPr>
          <a:xfrm>
            <a:off x="4728601" y="361717"/>
            <a:ext cx="424800" cy="4091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b="1" dirty="0">
                <a:solidFill>
                  <a:srgbClr val="FFFFFF"/>
                </a:solidFill>
              </a:rPr>
              <a:t>C</a:t>
            </a:r>
          </a:p>
        </p:txBody>
      </p:sp>
      <p:pic>
        <p:nvPicPr>
          <p:cNvPr id="21" name="Imagen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85550" y="361717"/>
            <a:ext cx="332104" cy="491027"/>
          </a:xfrm>
          <a:prstGeom prst="rect">
            <a:avLst/>
          </a:prstGeom>
        </p:spPr>
      </p:pic>
      <p:sp>
        <p:nvSpPr>
          <p:cNvPr id="22" name="272 Elipse"/>
          <p:cNvSpPr/>
          <p:nvPr/>
        </p:nvSpPr>
        <p:spPr>
          <a:xfrm>
            <a:off x="6822705" y="361717"/>
            <a:ext cx="424800" cy="4091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MX" b="1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23" name="273 Flecha derecha"/>
          <p:cNvSpPr/>
          <p:nvPr/>
        </p:nvSpPr>
        <p:spPr>
          <a:xfrm>
            <a:off x="2335340" y="3303028"/>
            <a:ext cx="373947" cy="1233145"/>
          </a:xfrm>
          <a:prstGeom prst="rightArrow">
            <a:avLst>
              <a:gd name="adj1" fmla="val 50000"/>
              <a:gd name="adj2" fmla="val 63585"/>
            </a:avLst>
          </a:prstGeom>
          <a:solidFill>
            <a:schemeClr val="bg2">
              <a:lumMod val="1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 dirty="0"/>
          </a:p>
        </p:txBody>
      </p:sp>
      <p:sp>
        <p:nvSpPr>
          <p:cNvPr id="26" name="60 Flecha abajo"/>
          <p:cNvSpPr/>
          <p:nvPr/>
        </p:nvSpPr>
        <p:spPr>
          <a:xfrm>
            <a:off x="1318864" y="2025894"/>
            <a:ext cx="277860" cy="173781"/>
          </a:xfrm>
          <a:prstGeom prst="downArrow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dirty="0"/>
          </a:p>
        </p:txBody>
      </p:sp>
      <p:sp>
        <p:nvSpPr>
          <p:cNvPr id="28" name="80 Rectángulo redondeado"/>
          <p:cNvSpPr/>
          <p:nvPr/>
        </p:nvSpPr>
        <p:spPr>
          <a:xfrm>
            <a:off x="6985121" y="4748720"/>
            <a:ext cx="1441627" cy="33146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Seguimiento en Junta de Paretos</a:t>
            </a:r>
          </a:p>
        </p:txBody>
      </p:sp>
      <p:sp>
        <p:nvSpPr>
          <p:cNvPr id="34" name="219 Rectángulo redondeado"/>
          <p:cNvSpPr/>
          <p:nvPr/>
        </p:nvSpPr>
        <p:spPr>
          <a:xfrm>
            <a:off x="714682" y="1098259"/>
            <a:ext cx="1441627" cy="39473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solidFill>
                  <a:schemeClr val="tx1"/>
                </a:solidFill>
              </a:rPr>
              <a:t>Plan</a:t>
            </a:r>
          </a:p>
        </p:txBody>
      </p:sp>
      <p:sp>
        <p:nvSpPr>
          <p:cNvPr id="35" name="219 Rectángulo redondeado"/>
          <p:cNvSpPr/>
          <p:nvPr/>
        </p:nvSpPr>
        <p:spPr>
          <a:xfrm>
            <a:off x="2784076" y="1100552"/>
            <a:ext cx="1441627" cy="39473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solidFill>
                  <a:schemeClr val="tx1"/>
                </a:solidFill>
              </a:rPr>
              <a:t>Do</a:t>
            </a:r>
          </a:p>
        </p:txBody>
      </p:sp>
      <p:sp>
        <p:nvSpPr>
          <p:cNvPr id="36" name="219 Rectángulo redondeado"/>
          <p:cNvSpPr/>
          <p:nvPr/>
        </p:nvSpPr>
        <p:spPr>
          <a:xfrm>
            <a:off x="4915575" y="1098259"/>
            <a:ext cx="1441627" cy="39473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err="1">
                <a:solidFill>
                  <a:schemeClr val="tx1"/>
                </a:solidFill>
              </a:rPr>
              <a:t>Check</a:t>
            </a:r>
            <a:endParaRPr lang="es-MX" sz="1400" b="1" dirty="0">
              <a:solidFill>
                <a:schemeClr val="tx1"/>
              </a:solidFill>
            </a:endParaRPr>
          </a:p>
        </p:txBody>
      </p:sp>
      <p:sp>
        <p:nvSpPr>
          <p:cNvPr id="37" name="219 Rectángulo redondeado"/>
          <p:cNvSpPr/>
          <p:nvPr/>
        </p:nvSpPr>
        <p:spPr>
          <a:xfrm>
            <a:off x="6903950" y="1102370"/>
            <a:ext cx="1441627" cy="39473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err="1">
                <a:solidFill>
                  <a:schemeClr val="tx1"/>
                </a:solidFill>
              </a:rPr>
              <a:t>Act</a:t>
            </a:r>
            <a:endParaRPr lang="es-MX" sz="1400" b="1" dirty="0">
              <a:solidFill>
                <a:schemeClr val="tx1"/>
              </a:solidFill>
            </a:endParaRPr>
          </a:p>
        </p:txBody>
      </p:sp>
      <p:sp>
        <p:nvSpPr>
          <p:cNvPr id="48" name="230 Rectángulo redondeado"/>
          <p:cNvSpPr/>
          <p:nvPr/>
        </p:nvSpPr>
        <p:spPr>
          <a:xfrm>
            <a:off x="628153" y="3822468"/>
            <a:ext cx="1694311" cy="1477941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 b="1" dirty="0"/>
          </a:p>
          <a:p>
            <a:pPr algn="ctr"/>
            <a:endParaRPr lang="es-MX" sz="1000" b="1" dirty="0"/>
          </a:p>
          <a:p>
            <a:pPr algn="ctr"/>
            <a:endParaRPr lang="es-MX" sz="1000" b="1" dirty="0"/>
          </a:p>
          <a:p>
            <a:pPr algn="ctr"/>
            <a:endParaRPr lang="es-MX" sz="1000" b="1" dirty="0"/>
          </a:p>
          <a:p>
            <a:pPr algn="ctr"/>
            <a:endParaRPr lang="es-MX" sz="1000" b="1" dirty="0"/>
          </a:p>
          <a:p>
            <a:pPr algn="ctr"/>
            <a:endParaRPr lang="es-MX" sz="1000" b="1" dirty="0"/>
          </a:p>
          <a:p>
            <a:pPr algn="ctr"/>
            <a:endParaRPr lang="es-MX" sz="1000" b="1" dirty="0"/>
          </a:p>
          <a:p>
            <a:pPr algn="ctr"/>
            <a:endParaRPr lang="es-MX" sz="1000" b="1" dirty="0"/>
          </a:p>
          <a:p>
            <a:pPr algn="ctr"/>
            <a:endParaRPr lang="es-MX" sz="1000" b="1" dirty="0"/>
          </a:p>
          <a:p>
            <a:pPr algn="ctr"/>
            <a:endParaRPr lang="es-MX" sz="1000" b="1" dirty="0"/>
          </a:p>
          <a:p>
            <a:pPr algn="ctr"/>
            <a:endParaRPr lang="es-MX" sz="1000" b="1" dirty="0"/>
          </a:p>
          <a:p>
            <a:pPr algn="ctr"/>
            <a:endParaRPr lang="es-MX" sz="1000" b="1" dirty="0"/>
          </a:p>
          <a:p>
            <a:pPr algn="ctr"/>
            <a:endParaRPr lang="es-MX" sz="1000" dirty="0"/>
          </a:p>
          <a:p>
            <a:pPr algn="ctr"/>
            <a:endParaRPr lang="es-MX" sz="1000" dirty="0"/>
          </a:p>
          <a:p>
            <a:pPr algn="ctr"/>
            <a:endParaRPr lang="es-MX" sz="1000" dirty="0"/>
          </a:p>
          <a:p>
            <a:pPr algn="ctr"/>
            <a:endParaRPr lang="es-MX" sz="1000" dirty="0"/>
          </a:p>
        </p:txBody>
      </p:sp>
      <p:sp>
        <p:nvSpPr>
          <p:cNvPr id="50" name="219 Rectángulo redondeado"/>
          <p:cNvSpPr/>
          <p:nvPr/>
        </p:nvSpPr>
        <p:spPr>
          <a:xfrm>
            <a:off x="779126" y="4110788"/>
            <a:ext cx="1462269" cy="19130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ysClr val="windowText" lastClr="000000"/>
                </a:solidFill>
              </a:rPr>
              <a:t>Kaizen</a:t>
            </a:r>
          </a:p>
        </p:txBody>
      </p:sp>
      <p:sp>
        <p:nvSpPr>
          <p:cNvPr id="58" name="60 Flecha abajo"/>
          <p:cNvSpPr/>
          <p:nvPr/>
        </p:nvSpPr>
        <p:spPr>
          <a:xfrm>
            <a:off x="7496344" y="5087144"/>
            <a:ext cx="294416" cy="245513"/>
          </a:xfrm>
          <a:prstGeom prst="downArrow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100" dirty="0"/>
          </a:p>
        </p:txBody>
      </p:sp>
      <p:sp>
        <p:nvSpPr>
          <p:cNvPr id="59" name="230 Rectángulo redondeado"/>
          <p:cNvSpPr/>
          <p:nvPr/>
        </p:nvSpPr>
        <p:spPr>
          <a:xfrm>
            <a:off x="6981631" y="1796435"/>
            <a:ext cx="1441627" cy="286144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900" b="1" dirty="0"/>
          </a:p>
          <a:p>
            <a:pPr algn="ctr"/>
            <a:endParaRPr lang="es-MX" sz="900" b="1" dirty="0"/>
          </a:p>
          <a:p>
            <a:pPr algn="ctr"/>
            <a:endParaRPr lang="es-MX" sz="900" b="1" dirty="0"/>
          </a:p>
          <a:p>
            <a:pPr algn="ctr"/>
            <a:r>
              <a:rPr lang="es-MX" sz="1050" b="1" dirty="0"/>
              <a:t>Documentación de Mejoras</a:t>
            </a:r>
          </a:p>
          <a:p>
            <a:pPr algn="ctr"/>
            <a:endParaRPr lang="es-MX" sz="900" b="1" dirty="0"/>
          </a:p>
          <a:p>
            <a:pPr algn="ctr"/>
            <a:endParaRPr lang="es-MX" sz="900" b="1" dirty="0"/>
          </a:p>
          <a:p>
            <a:pPr algn="ctr"/>
            <a:endParaRPr lang="es-MX" sz="900" b="1" dirty="0"/>
          </a:p>
          <a:p>
            <a:pPr algn="ctr"/>
            <a:endParaRPr lang="es-MX" sz="900" b="1" dirty="0"/>
          </a:p>
          <a:p>
            <a:pPr algn="ctr"/>
            <a:endParaRPr lang="es-MX" sz="900" b="1" dirty="0"/>
          </a:p>
          <a:p>
            <a:pPr algn="ctr"/>
            <a:endParaRPr lang="es-MX" sz="900" b="1" dirty="0"/>
          </a:p>
          <a:p>
            <a:pPr algn="ctr"/>
            <a:endParaRPr lang="es-MX" sz="900" b="1" dirty="0"/>
          </a:p>
          <a:p>
            <a:pPr algn="ctr"/>
            <a:endParaRPr lang="es-MX" sz="900" b="1" dirty="0"/>
          </a:p>
          <a:p>
            <a:pPr algn="ctr"/>
            <a:endParaRPr lang="es-MX" sz="900" b="1" dirty="0"/>
          </a:p>
          <a:p>
            <a:pPr algn="ctr"/>
            <a:endParaRPr lang="es-MX" sz="900" b="1" dirty="0"/>
          </a:p>
          <a:p>
            <a:pPr algn="ctr"/>
            <a:endParaRPr lang="es-MX" sz="900" b="1" dirty="0"/>
          </a:p>
          <a:p>
            <a:pPr algn="ctr"/>
            <a:endParaRPr lang="es-MX" sz="900" b="1" dirty="0"/>
          </a:p>
          <a:p>
            <a:pPr algn="ctr"/>
            <a:endParaRPr lang="es-MX" sz="900" b="1" dirty="0"/>
          </a:p>
          <a:p>
            <a:pPr algn="ctr"/>
            <a:endParaRPr lang="es-MX" sz="900" b="1" dirty="0"/>
          </a:p>
          <a:p>
            <a:pPr algn="ctr"/>
            <a:endParaRPr lang="es-MX" sz="900" b="1" dirty="0"/>
          </a:p>
          <a:p>
            <a:pPr algn="ctr"/>
            <a:endParaRPr lang="es-MX" sz="900" b="1" dirty="0"/>
          </a:p>
          <a:p>
            <a:pPr algn="ctr"/>
            <a:endParaRPr lang="es-MX" sz="900" b="1" dirty="0"/>
          </a:p>
          <a:p>
            <a:pPr algn="ctr"/>
            <a:endParaRPr lang="es-MX" sz="900" dirty="0"/>
          </a:p>
          <a:p>
            <a:pPr algn="ctr"/>
            <a:endParaRPr lang="es-MX" sz="900" dirty="0"/>
          </a:p>
          <a:p>
            <a:pPr algn="ctr"/>
            <a:endParaRPr lang="es-MX" sz="900" dirty="0"/>
          </a:p>
          <a:p>
            <a:pPr algn="ctr"/>
            <a:endParaRPr lang="es-MX" sz="900" dirty="0"/>
          </a:p>
        </p:txBody>
      </p:sp>
      <p:sp>
        <p:nvSpPr>
          <p:cNvPr id="61" name="80 Rectángulo redondeado"/>
          <p:cNvSpPr/>
          <p:nvPr/>
        </p:nvSpPr>
        <p:spPr>
          <a:xfrm>
            <a:off x="6992277" y="5349727"/>
            <a:ext cx="1441627" cy="33146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Revisión por la Dirección</a:t>
            </a:r>
          </a:p>
        </p:txBody>
      </p:sp>
      <p:sp>
        <p:nvSpPr>
          <p:cNvPr id="63" name="219 Rectángulo redondeado"/>
          <p:cNvSpPr/>
          <p:nvPr/>
        </p:nvSpPr>
        <p:spPr>
          <a:xfrm>
            <a:off x="729408" y="2191264"/>
            <a:ext cx="1441627" cy="252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Alcance</a:t>
            </a:r>
          </a:p>
        </p:txBody>
      </p:sp>
      <p:sp>
        <p:nvSpPr>
          <p:cNvPr id="67" name="219 Rectángulo redondeado"/>
          <p:cNvSpPr/>
          <p:nvPr/>
        </p:nvSpPr>
        <p:spPr>
          <a:xfrm>
            <a:off x="729408" y="3005794"/>
            <a:ext cx="1441627" cy="252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/>
              <a:t>Áreas de Oportunidad </a:t>
            </a:r>
          </a:p>
        </p:txBody>
      </p:sp>
      <p:sp>
        <p:nvSpPr>
          <p:cNvPr id="73" name="219 Rectángulo redondeado"/>
          <p:cNvSpPr/>
          <p:nvPr/>
        </p:nvSpPr>
        <p:spPr>
          <a:xfrm>
            <a:off x="779126" y="4381716"/>
            <a:ext cx="1462269" cy="19130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ysClr val="windowText" lastClr="000000"/>
                </a:solidFill>
              </a:rPr>
              <a:t>Sugerencias de Mejora</a:t>
            </a:r>
          </a:p>
        </p:txBody>
      </p:sp>
      <p:sp>
        <p:nvSpPr>
          <p:cNvPr id="74" name="219 Rectángulo redondeado"/>
          <p:cNvSpPr/>
          <p:nvPr/>
        </p:nvSpPr>
        <p:spPr>
          <a:xfrm>
            <a:off x="779126" y="4652644"/>
            <a:ext cx="1462269" cy="19130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ysClr val="windowText" lastClr="000000"/>
                </a:solidFill>
              </a:rPr>
              <a:t>Proyectos </a:t>
            </a:r>
            <a:r>
              <a:rPr lang="es-MX" sz="1050" dirty="0" err="1">
                <a:solidFill>
                  <a:sysClr val="windowText" lastClr="000000"/>
                </a:solidFill>
              </a:rPr>
              <a:t>Eq</a:t>
            </a:r>
            <a:r>
              <a:rPr lang="es-MX" sz="1050" dirty="0">
                <a:solidFill>
                  <a:sysClr val="windowText" lastClr="000000"/>
                </a:solidFill>
              </a:rPr>
              <a:t>. Soporte</a:t>
            </a:r>
          </a:p>
        </p:txBody>
      </p:sp>
      <p:sp>
        <p:nvSpPr>
          <p:cNvPr id="75" name="219 Rectángulo redondeado"/>
          <p:cNvSpPr/>
          <p:nvPr/>
        </p:nvSpPr>
        <p:spPr>
          <a:xfrm>
            <a:off x="779126" y="4923571"/>
            <a:ext cx="1462269" cy="19130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ysClr val="windowText" lastClr="000000"/>
                </a:solidFill>
              </a:rPr>
              <a:t>Seis Sigma</a:t>
            </a:r>
          </a:p>
        </p:txBody>
      </p:sp>
      <p:sp>
        <p:nvSpPr>
          <p:cNvPr id="78" name="60 Flecha abajo"/>
          <p:cNvSpPr/>
          <p:nvPr/>
        </p:nvSpPr>
        <p:spPr>
          <a:xfrm>
            <a:off x="1307299" y="5292338"/>
            <a:ext cx="277860" cy="150688"/>
          </a:xfrm>
          <a:prstGeom prst="downArrow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50" dirty="0"/>
          </a:p>
        </p:txBody>
      </p:sp>
      <p:sp>
        <p:nvSpPr>
          <p:cNvPr id="79" name="219 Rectángulo redondeado"/>
          <p:cNvSpPr/>
          <p:nvPr/>
        </p:nvSpPr>
        <p:spPr>
          <a:xfrm>
            <a:off x="599578" y="5451386"/>
            <a:ext cx="1722886" cy="84772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 dirty="0">
              <a:solidFill>
                <a:sysClr val="windowText" lastClr="000000"/>
              </a:solidFill>
            </a:endParaRPr>
          </a:p>
          <a:p>
            <a:pPr algn="ctr"/>
            <a:endParaRPr lang="es-MX" sz="1000" b="1" dirty="0">
              <a:solidFill>
                <a:sysClr val="windowText" lastClr="000000"/>
              </a:solidFill>
            </a:endParaRPr>
          </a:p>
          <a:p>
            <a:pPr algn="ctr"/>
            <a:r>
              <a:rPr lang="es-MX" sz="1050" b="1" dirty="0">
                <a:solidFill>
                  <a:schemeClr val="bg1"/>
                </a:solidFill>
              </a:rPr>
              <a:t>Factor de Intencionalidad</a:t>
            </a:r>
          </a:p>
          <a:p>
            <a:pPr algn="ctr"/>
            <a:endParaRPr lang="es-MX" sz="1000" dirty="0">
              <a:solidFill>
                <a:sysClr val="windowText" lastClr="000000"/>
              </a:solidFill>
            </a:endParaRPr>
          </a:p>
          <a:p>
            <a:pPr algn="ctr"/>
            <a:endParaRPr lang="es-MX" sz="1000" dirty="0">
              <a:solidFill>
                <a:sysClr val="windowText" lastClr="000000"/>
              </a:solidFill>
            </a:endParaRPr>
          </a:p>
          <a:p>
            <a:pPr algn="ctr"/>
            <a:endParaRPr lang="es-MX" sz="1000" dirty="0">
              <a:solidFill>
                <a:sysClr val="windowText" lastClr="000000"/>
              </a:solidFill>
            </a:endParaRPr>
          </a:p>
          <a:p>
            <a:pPr algn="ctr"/>
            <a:endParaRPr lang="es-MX" sz="1000" dirty="0">
              <a:solidFill>
                <a:sysClr val="windowText" lastClr="000000"/>
              </a:solidFill>
            </a:endParaRPr>
          </a:p>
          <a:p>
            <a:pPr algn="ctr"/>
            <a:endParaRPr lang="es-MX" sz="1000" dirty="0">
              <a:solidFill>
                <a:sysClr val="windowText" lastClr="000000"/>
              </a:solidFill>
            </a:endParaRPr>
          </a:p>
          <a:p>
            <a:pPr algn="ctr"/>
            <a:endParaRPr lang="es-MX" sz="1000" dirty="0">
              <a:solidFill>
                <a:sysClr val="windowText" lastClr="000000"/>
              </a:solidFill>
            </a:endParaRPr>
          </a:p>
        </p:txBody>
      </p:sp>
      <p:sp>
        <p:nvSpPr>
          <p:cNvPr id="80" name="219 Rectángulo redondeado"/>
          <p:cNvSpPr/>
          <p:nvPr/>
        </p:nvSpPr>
        <p:spPr>
          <a:xfrm>
            <a:off x="729408" y="3413060"/>
            <a:ext cx="1441627" cy="252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Priorización</a:t>
            </a:r>
          </a:p>
        </p:txBody>
      </p:sp>
      <p:sp>
        <p:nvSpPr>
          <p:cNvPr id="82" name="CuadroTexto 81"/>
          <p:cNvSpPr txBox="1"/>
          <p:nvPr/>
        </p:nvSpPr>
        <p:spPr>
          <a:xfrm>
            <a:off x="840560" y="3767534"/>
            <a:ext cx="132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MOER</a:t>
            </a:r>
          </a:p>
        </p:txBody>
      </p:sp>
      <p:sp>
        <p:nvSpPr>
          <p:cNvPr id="89" name="230 Rectángulo redondeado"/>
          <p:cNvSpPr/>
          <p:nvPr/>
        </p:nvSpPr>
        <p:spPr>
          <a:xfrm>
            <a:off x="2687749" y="2642620"/>
            <a:ext cx="1694311" cy="2587196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 b="1" dirty="0"/>
          </a:p>
          <a:p>
            <a:pPr algn="ctr"/>
            <a:endParaRPr lang="es-MX" sz="1000" b="1" dirty="0"/>
          </a:p>
          <a:p>
            <a:pPr algn="ctr"/>
            <a:endParaRPr lang="es-MX" sz="1000" b="1" dirty="0"/>
          </a:p>
          <a:p>
            <a:pPr algn="ctr"/>
            <a:endParaRPr lang="es-MX" sz="1000" b="1" dirty="0"/>
          </a:p>
          <a:p>
            <a:pPr algn="ctr"/>
            <a:endParaRPr lang="es-MX" sz="1000" b="1" dirty="0"/>
          </a:p>
          <a:p>
            <a:pPr algn="ctr"/>
            <a:endParaRPr lang="es-MX" sz="1000" b="1" dirty="0"/>
          </a:p>
          <a:p>
            <a:pPr algn="ctr"/>
            <a:endParaRPr lang="es-MX" sz="1000" b="1" dirty="0"/>
          </a:p>
          <a:p>
            <a:pPr algn="ctr"/>
            <a:endParaRPr lang="es-MX" sz="1000" b="1" dirty="0"/>
          </a:p>
          <a:p>
            <a:pPr algn="ctr"/>
            <a:endParaRPr lang="es-MX" sz="1000" b="1" dirty="0"/>
          </a:p>
          <a:p>
            <a:pPr algn="ctr"/>
            <a:endParaRPr lang="es-MX" sz="1000" b="1" dirty="0"/>
          </a:p>
          <a:p>
            <a:pPr algn="ctr"/>
            <a:endParaRPr lang="es-MX" sz="1000" b="1" dirty="0"/>
          </a:p>
          <a:p>
            <a:pPr algn="ctr"/>
            <a:endParaRPr lang="es-MX" sz="1000" b="1" dirty="0"/>
          </a:p>
          <a:p>
            <a:pPr algn="ctr"/>
            <a:endParaRPr lang="es-MX" sz="1000" dirty="0"/>
          </a:p>
          <a:p>
            <a:pPr algn="ctr"/>
            <a:endParaRPr lang="es-MX" sz="1000" dirty="0"/>
          </a:p>
          <a:p>
            <a:pPr algn="ctr"/>
            <a:endParaRPr lang="es-MX" sz="1400" b="1" dirty="0"/>
          </a:p>
          <a:p>
            <a:pPr algn="ctr"/>
            <a:r>
              <a:rPr lang="es-MX" sz="1400" b="1" dirty="0"/>
              <a:t>Ejecución</a:t>
            </a:r>
          </a:p>
          <a:p>
            <a:pPr algn="ctr"/>
            <a:endParaRPr lang="es-MX" sz="1400" b="1" dirty="0"/>
          </a:p>
          <a:p>
            <a:pPr algn="ctr"/>
            <a:endParaRPr lang="es-MX" sz="1000" dirty="0"/>
          </a:p>
          <a:p>
            <a:pPr algn="ctr"/>
            <a:endParaRPr lang="es-MX" sz="1000" dirty="0"/>
          </a:p>
          <a:p>
            <a:pPr algn="ctr"/>
            <a:endParaRPr lang="es-MX" sz="1000" dirty="0"/>
          </a:p>
          <a:p>
            <a:pPr algn="ctr"/>
            <a:endParaRPr lang="es-MX" sz="1000" dirty="0"/>
          </a:p>
          <a:p>
            <a:pPr algn="ctr"/>
            <a:endParaRPr lang="es-MX" sz="1000" dirty="0"/>
          </a:p>
          <a:p>
            <a:pPr algn="ctr"/>
            <a:endParaRPr lang="es-MX" sz="1000" dirty="0"/>
          </a:p>
          <a:p>
            <a:pPr algn="ctr"/>
            <a:endParaRPr lang="es-MX" sz="1000" dirty="0"/>
          </a:p>
          <a:p>
            <a:pPr algn="ctr"/>
            <a:endParaRPr lang="es-MX" sz="1000" dirty="0"/>
          </a:p>
          <a:p>
            <a:pPr algn="ctr"/>
            <a:endParaRPr lang="es-MX" sz="1000" dirty="0"/>
          </a:p>
          <a:p>
            <a:pPr algn="ctr"/>
            <a:endParaRPr lang="es-MX" sz="1000" dirty="0"/>
          </a:p>
          <a:p>
            <a:pPr algn="ctr"/>
            <a:endParaRPr lang="es-MX" sz="1000" dirty="0"/>
          </a:p>
          <a:p>
            <a:pPr algn="ctr"/>
            <a:endParaRPr lang="es-MX" sz="1000" dirty="0"/>
          </a:p>
          <a:p>
            <a:pPr algn="ctr"/>
            <a:endParaRPr lang="es-MX" sz="1000" dirty="0"/>
          </a:p>
          <a:p>
            <a:pPr algn="ctr"/>
            <a:endParaRPr lang="es-MX" sz="1000" dirty="0"/>
          </a:p>
          <a:p>
            <a:pPr algn="ctr"/>
            <a:endParaRPr lang="es-MX" sz="1000" dirty="0"/>
          </a:p>
          <a:p>
            <a:pPr algn="ctr"/>
            <a:endParaRPr lang="es-MX" sz="1000" dirty="0"/>
          </a:p>
          <a:p>
            <a:pPr algn="ctr"/>
            <a:endParaRPr lang="es-MX" sz="1000" dirty="0"/>
          </a:p>
          <a:p>
            <a:pPr algn="ctr"/>
            <a:endParaRPr lang="es-MX" sz="1000" dirty="0"/>
          </a:p>
          <a:p>
            <a:pPr algn="ctr"/>
            <a:endParaRPr lang="es-MX" sz="1000" dirty="0"/>
          </a:p>
          <a:p>
            <a:pPr algn="ctr"/>
            <a:endParaRPr lang="es-MX" sz="1000" dirty="0"/>
          </a:p>
          <a:p>
            <a:pPr algn="ctr"/>
            <a:endParaRPr lang="es-MX" sz="1000" dirty="0"/>
          </a:p>
          <a:p>
            <a:pPr algn="ctr"/>
            <a:endParaRPr lang="es-MX" sz="1000" dirty="0"/>
          </a:p>
          <a:p>
            <a:pPr algn="ctr"/>
            <a:endParaRPr lang="es-MX" sz="1000" dirty="0"/>
          </a:p>
          <a:p>
            <a:pPr algn="ctr"/>
            <a:endParaRPr lang="es-MX" sz="1000" dirty="0"/>
          </a:p>
          <a:p>
            <a:pPr algn="ctr"/>
            <a:endParaRPr lang="es-MX" sz="1000" dirty="0"/>
          </a:p>
          <a:p>
            <a:pPr algn="ctr"/>
            <a:endParaRPr lang="es-MX" sz="1000" dirty="0"/>
          </a:p>
          <a:p>
            <a:pPr algn="ctr"/>
            <a:endParaRPr lang="es-MX" sz="1000" dirty="0"/>
          </a:p>
          <a:p>
            <a:pPr algn="ctr"/>
            <a:endParaRPr lang="es-MX" sz="1000" dirty="0"/>
          </a:p>
          <a:p>
            <a:pPr algn="ctr"/>
            <a:endParaRPr lang="es-MX" sz="1000" dirty="0"/>
          </a:p>
        </p:txBody>
      </p:sp>
      <p:sp>
        <p:nvSpPr>
          <p:cNvPr id="90" name="219 Rectángulo redondeado"/>
          <p:cNvSpPr/>
          <p:nvPr/>
        </p:nvSpPr>
        <p:spPr>
          <a:xfrm>
            <a:off x="2822571" y="3038814"/>
            <a:ext cx="1441627" cy="31634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Programa de Eventos Kaizen</a:t>
            </a:r>
          </a:p>
        </p:txBody>
      </p:sp>
      <p:sp>
        <p:nvSpPr>
          <p:cNvPr id="91" name="219 Rectángulo redondeado"/>
          <p:cNvSpPr/>
          <p:nvPr/>
        </p:nvSpPr>
        <p:spPr>
          <a:xfrm>
            <a:off x="2822571" y="3499356"/>
            <a:ext cx="1441627" cy="31634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Proyectos Equipos Soporte</a:t>
            </a:r>
          </a:p>
        </p:txBody>
      </p:sp>
      <p:sp>
        <p:nvSpPr>
          <p:cNvPr id="92" name="219 Rectángulo redondeado"/>
          <p:cNvSpPr/>
          <p:nvPr/>
        </p:nvSpPr>
        <p:spPr>
          <a:xfrm>
            <a:off x="2822571" y="3959898"/>
            <a:ext cx="1441627" cy="31634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Sugerencias</a:t>
            </a:r>
          </a:p>
        </p:txBody>
      </p:sp>
      <p:sp>
        <p:nvSpPr>
          <p:cNvPr id="93" name="219 Rectángulo redondeado"/>
          <p:cNvSpPr/>
          <p:nvPr/>
        </p:nvSpPr>
        <p:spPr>
          <a:xfrm>
            <a:off x="2822571" y="4420441"/>
            <a:ext cx="1441627" cy="31634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Proyectos 6 Sigma</a:t>
            </a:r>
          </a:p>
        </p:txBody>
      </p:sp>
      <p:sp>
        <p:nvSpPr>
          <p:cNvPr id="94" name="273 Flecha derecha"/>
          <p:cNvSpPr/>
          <p:nvPr/>
        </p:nvSpPr>
        <p:spPr>
          <a:xfrm>
            <a:off x="4453554" y="3232970"/>
            <a:ext cx="373947" cy="1233145"/>
          </a:xfrm>
          <a:prstGeom prst="rightArrow">
            <a:avLst>
              <a:gd name="adj1" fmla="val 50000"/>
              <a:gd name="adj2" fmla="val 63585"/>
            </a:avLst>
          </a:prstGeom>
          <a:solidFill>
            <a:schemeClr val="bg2">
              <a:lumMod val="1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 dirty="0"/>
          </a:p>
        </p:txBody>
      </p:sp>
      <p:grpSp>
        <p:nvGrpSpPr>
          <p:cNvPr id="100" name="Grupo 99"/>
          <p:cNvGrpSpPr/>
          <p:nvPr/>
        </p:nvGrpSpPr>
        <p:grpSpPr>
          <a:xfrm>
            <a:off x="4869859" y="2554564"/>
            <a:ext cx="1529512" cy="874918"/>
            <a:chOff x="4869859" y="1796847"/>
            <a:chExt cx="1529512" cy="874918"/>
          </a:xfrm>
        </p:grpSpPr>
        <p:sp>
          <p:nvSpPr>
            <p:cNvPr id="27" name="72 Rectángulo redondeado"/>
            <p:cNvSpPr/>
            <p:nvPr/>
          </p:nvSpPr>
          <p:spPr>
            <a:xfrm>
              <a:off x="4869859" y="1796847"/>
              <a:ext cx="1529512" cy="8749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50" b="1" dirty="0"/>
            </a:p>
            <a:p>
              <a:pPr algn="ctr"/>
              <a:endParaRPr lang="es-MX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s-MX" sz="1200" b="1" dirty="0">
                  <a:solidFill>
                    <a:schemeClr val="tx1"/>
                  </a:solidFill>
                </a:rPr>
                <a:t>Eficacia Proyectos</a:t>
              </a:r>
            </a:p>
            <a:p>
              <a:pPr algn="ctr"/>
              <a:endParaRPr lang="es-MX" sz="1050" b="1" dirty="0"/>
            </a:p>
            <a:p>
              <a:pPr algn="ctr"/>
              <a:endParaRPr lang="es-MX" sz="1050" b="1" dirty="0"/>
            </a:p>
            <a:p>
              <a:pPr algn="ctr"/>
              <a:endParaRPr lang="es-MX" sz="1050" dirty="0"/>
            </a:p>
            <a:p>
              <a:pPr algn="ctr"/>
              <a:endParaRPr lang="es-MX" sz="1050" dirty="0"/>
            </a:p>
            <a:p>
              <a:pPr algn="ctr"/>
              <a:endParaRPr lang="es-MX" sz="1050" dirty="0"/>
            </a:p>
          </p:txBody>
        </p:sp>
        <p:pic>
          <p:nvPicPr>
            <p:cNvPr id="1028" name="Picture 4" descr="Imagen relacionada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4838" y="2192065"/>
              <a:ext cx="497749" cy="400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9" name="AutoShape 6" descr="Imagen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grpSp>
        <p:nvGrpSpPr>
          <p:cNvPr id="101" name="Grupo 100"/>
          <p:cNvGrpSpPr/>
          <p:nvPr/>
        </p:nvGrpSpPr>
        <p:grpSpPr>
          <a:xfrm>
            <a:off x="4869859" y="3511320"/>
            <a:ext cx="1529512" cy="874800"/>
            <a:chOff x="4869859" y="3511320"/>
            <a:chExt cx="1529512" cy="874800"/>
          </a:xfrm>
        </p:grpSpPr>
        <p:sp>
          <p:nvSpPr>
            <p:cNvPr id="95" name="72 Rectángulo redondeado"/>
            <p:cNvSpPr/>
            <p:nvPr/>
          </p:nvSpPr>
          <p:spPr>
            <a:xfrm>
              <a:off x="4869859" y="3511320"/>
              <a:ext cx="1529512" cy="8748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50" b="1" dirty="0"/>
            </a:p>
            <a:p>
              <a:pPr algn="ctr"/>
              <a:endParaRPr lang="es-MX" sz="1050" b="1" dirty="0"/>
            </a:p>
            <a:p>
              <a:pPr algn="ctr"/>
              <a:r>
                <a:rPr lang="es-MX" sz="1200" b="1" dirty="0">
                  <a:solidFill>
                    <a:schemeClr val="tx1"/>
                  </a:solidFill>
                </a:rPr>
                <a:t>Efectividad de Proyectos</a:t>
              </a:r>
            </a:p>
            <a:p>
              <a:pPr algn="ctr"/>
              <a:endParaRPr lang="es-MX" sz="1050" b="1" dirty="0"/>
            </a:p>
            <a:p>
              <a:pPr algn="ctr"/>
              <a:endParaRPr lang="es-MX" sz="1050" b="1" dirty="0"/>
            </a:p>
            <a:p>
              <a:pPr algn="ctr"/>
              <a:endParaRPr lang="es-MX" sz="1050" b="1" dirty="0"/>
            </a:p>
            <a:p>
              <a:pPr algn="ctr"/>
              <a:endParaRPr lang="es-MX" sz="1050" b="1" dirty="0"/>
            </a:p>
            <a:p>
              <a:pPr algn="ctr"/>
              <a:endParaRPr lang="es-MX" sz="1050" b="1" dirty="0"/>
            </a:p>
          </p:txBody>
        </p:sp>
        <p:pic>
          <p:nvPicPr>
            <p:cNvPr id="1032" name="Picture 8" descr="Resultado de imagen para grafico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3640" y="3900257"/>
              <a:ext cx="449182" cy="411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2" name="273 Flecha derecha"/>
          <p:cNvSpPr/>
          <p:nvPr/>
        </p:nvSpPr>
        <p:spPr>
          <a:xfrm>
            <a:off x="6518568" y="3237511"/>
            <a:ext cx="373947" cy="1233145"/>
          </a:xfrm>
          <a:prstGeom prst="rightArrow">
            <a:avLst>
              <a:gd name="adj1" fmla="val 50000"/>
              <a:gd name="adj2" fmla="val 63585"/>
            </a:avLst>
          </a:prstGeom>
          <a:solidFill>
            <a:schemeClr val="bg2">
              <a:lumMod val="1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 dirty="0"/>
          </a:p>
        </p:txBody>
      </p:sp>
      <p:sp>
        <p:nvSpPr>
          <p:cNvPr id="103" name="80 Rectángulo redondeado"/>
          <p:cNvSpPr/>
          <p:nvPr/>
        </p:nvSpPr>
        <p:spPr>
          <a:xfrm>
            <a:off x="7079763" y="2353233"/>
            <a:ext cx="1234984" cy="2621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Presentación PDCA</a:t>
            </a:r>
          </a:p>
        </p:txBody>
      </p:sp>
      <p:sp>
        <p:nvSpPr>
          <p:cNvPr id="104" name="80 Rectángulo redondeado"/>
          <p:cNvSpPr/>
          <p:nvPr/>
        </p:nvSpPr>
        <p:spPr>
          <a:xfrm>
            <a:off x="7079763" y="2698569"/>
            <a:ext cx="1234984" cy="2621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Presentación DMAIC</a:t>
            </a:r>
          </a:p>
        </p:txBody>
      </p:sp>
      <p:sp>
        <p:nvSpPr>
          <p:cNvPr id="105" name="60 Flecha abajo"/>
          <p:cNvSpPr/>
          <p:nvPr/>
        </p:nvSpPr>
        <p:spPr>
          <a:xfrm>
            <a:off x="7539496" y="3042402"/>
            <a:ext cx="294416" cy="245513"/>
          </a:xfrm>
          <a:prstGeom prst="downArrow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100" dirty="0"/>
          </a:p>
        </p:txBody>
      </p:sp>
      <p:pic>
        <p:nvPicPr>
          <p:cNvPr id="1034" name="Picture 10" descr="Resultado de imagen para Smartshee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485" y="4018283"/>
            <a:ext cx="723540" cy="72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60 Flecha abajo"/>
          <p:cNvSpPr/>
          <p:nvPr/>
        </p:nvSpPr>
        <p:spPr>
          <a:xfrm>
            <a:off x="7506977" y="5676659"/>
            <a:ext cx="294416" cy="245513"/>
          </a:xfrm>
          <a:prstGeom prst="downArrow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50" dirty="0"/>
          </a:p>
        </p:txBody>
      </p:sp>
      <p:sp>
        <p:nvSpPr>
          <p:cNvPr id="112" name="219 Rectángulo redondeado"/>
          <p:cNvSpPr/>
          <p:nvPr/>
        </p:nvSpPr>
        <p:spPr>
          <a:xfrm>
            <a:off x="729408" y="2598529"/>
            <a:ext cx="1441627" cy="252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Análisis de Riesgos</a:t>
            </a:r>
          </a:p>
        </p:txBody>
      </p:sp>
      <p:sp>
        <p:nvSpPr>
          <p:cNvPr id="113" name="60 Flecha abajo"/>
          <p:cNvSpPr/>
          <p:nvPr/>
        </p:nvSpPr>
        <p:spPr>
          <a:xfrm>
            <a:off x="1298937" y="2434344"/>
            <a:ext cx="277860" cy="173781"/>
          </a:xfrm>
          <a:prstGeom prst="downArrow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dirty="0"/>
          </a:p>
        </p:txBody>
      </p:sp>
      <p:sp>
        <p:nvSpPr>
          <p:cNvPr id="114" name="60 Flecha abajo"/>
          <p:cNvSpPr/>
          <p:nvPr/>
        </p:nvSpPr>
        <p:spPr>
          <a:xfrm>
            <a:off x="1289877" y="2852330"/>
            <a:ext cx="277860" cy="173781"/>
          </a:xfrm>
          <a:prstGeom prst="downArrow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dirty="0"/>
          </a:p>
        </p:txBody>
      </p:sp>
      <p:sp>
        <p:nvSpPr>
          <p:cNvPr id="115" name="60 Flecha abajo"/>
          <p:cNvSpPr/>
          <p:nvPr/>
        </p:nvSpPr>
        <p:spPr>
          <a:xfrm>
            <a:off x="1288050" y="3237477"/>
            <a:ext cx="277860" cy="173781"/>
          </a:xfrm>
          <a:prstGeom prst="downArrow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dirty="0"/>
          </a:p>
        </p:txBody>
      </p:sp>
      <p:sp>
        <p:nvSpPr>
          <p:cNvPr id="116" name="60 Flecha abajo"/>
          <p:cNvSpPr/>
          <p:nvPr/>
        </p:nvSpPr>
        <p:spPr>
          <a:xfrm>
            <a:off x="1288050" y="3656417"/>
            <a:ext cx="277860" cy="173781"/>
          </a:xfrm>
          <a:prstGeom prst="downArrow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50" dirty="0"/>
          </a:p>
        </p:txBody>
      </p:sp>
      <p:sp>
        <p:nvSpPr>
          <p:cNvPr id="120" name="230 Rectángulo redondeado"/>
          <p:cNvSpPr/>
          <p:nvPr/>
        </p:nvSpPr>
        <p:spPr>
          <a:xfrm>
            <a:off x="628153" y="5703694"/>
            <a:ext cx="1666991" cy="548424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800" dirty="0">
              <a:solidFill>
                <a:sysClr val="windowText" lastClr="000000"/>
              </a:solidFill>
            </a:endParaRPr>
          </a:p>
          <a:p>
            <a:pPr algn="ctr"/>
            <a:endParaRPr lang="es-MX" sz="800" dirty="0">
              <a:solidFill>
                <a:sysClr val="windowText" lastClr="000000"/>
              </a:solidFill>
            </a:endParaRPr>
          </a:p>
          <a:p>
            <a:pPr algn="ctr"/>
            <a:endParaRPr lang="es-MX" sz="800" dirty="0">
              <a:solidFill>
                <a:sysClr val="windowText" lastClr="000000"/>
              </a:solidFill>
            </a:endParaRPr>
          </a:p>
          <a:p>
            <a:pPr algn="ctr"/>
            <a:r>
              <a:rPr lang="es-MX" sz="900" b="1" dirty="0">
                <a:solidFill>
                  <a:sysClr val="windowText" lastClr="000000"/>
                </a:solidFill>
              </a:rPr>
              <a:t>Objetivos Ambientales</a:t>
            </a:r>
          </a:p>
        </p:txBody>
      </p:sp>
      <p:sp>
        <p:nvSpPr>
          <p:cNvPr id="121" name="230 Rectángulo redondeado"/>
          <p:cNvSpPr/>
          <p:nvPr/>
        </p:nvSpPr>
        <p:spPr>
          <a:xfrm>
            <a:off x="729407" y="5732268"/>
            <a:ext cx="670767" cy="324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/>
              <a:t>Objetivos de Seguridad</a:t>
            </a:r>
          </a:p>
        </p:txBody>
      </p:sp>
      <p:sp>
        <p:nvSpPr>
          <p:cNvPr id="124" name="230 Rectángulo redondeado"/>
          <p:cNvSpPr/>
          <p:nvPr/>
        </p:nvSpPr>
        <p:spPr>
          <a:xfrm>
            <a:off x="1481882" y="5732268"/>
            <a:ext cx="670767" cy="324000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/>
              <a:t>Objetivos de Calidad</a:t>
            </a:r>
          </a:p>
        </p:txBody>
      </p:sp>
      <p:pic>
        <p:nvPicPr>
          <p:cNvPr id="125" name="19 Imagen" descr="Logo_MejoraContinua.png"/>
          <p:cNvPicPr>
            <a:picLocks noChangeAspect="1"/>
          </p:cNvPicPr>
          <p:nvPr/>
        </p:nvPicPr>
        <p:blipFill>
          <a:blip r:embed="rId9" cstate="email"/>
          <a:srcRect/>
          <a:stretch>
            <a:fillRect/>
          </a:stretch>
        </p:blipFill>
        <p:spPr>
          <a:xfrm>
            <a:off x="7246436" y="5843907"/>
            <a:ext cx="917560" cy="503759"/>
          </a:xfrm>
          <a:prstGeom prst="rect">
            <a:avLst/>
          </a:prstGeom>
        </p:spPr>
      </p:pic>
      <p:grpSp>
        <p:nvGrpSpPr>
          <p:cNvPr id="106" name="Grupo 105"/>
          <p:cNvGrpSpPr/>
          <p:nvPr/>
        </p:nvGrpSpPr>
        <p:grpSpPr>
          <a:xfrm>
            <a:off x="4785342" y="4505083"/>
            <a:ext cx="1722886" cy="847721"/>
            <a:chOff x="4785342" y="5451386"/>
            <a:chExt cx="1722886" cy="847721"/>
          </a:xfrm>
        </p:grpSpPr>
        <p:sp>
          <p:nvSpPr>
            <p:cNvPr id="126" name="219 Rectángulo redondeado"/>
            <p:cNvSpPr/>
            <p:nvPr/>
          </p:nvSpPr>
          <p:spPr>
            <a:xfrm>
              <a:off x="4785342" y="5451386"/>
              <a:ext cx="1722886" cy="847721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 dirty="0">
                <a:solidFill>
                  <a:sysClr val="windowText" lastClr="000000"/>
                </a:solidFill>
              </a:endParaRPr>
            </a:p>
            <a:p>
              <a:pPr algn="ctr"/>
              <a:endParaRPr lang="es-MX" sz="1000" b="1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s-MX" sz="1050" b="1" dirty="0">
                  <a:solidFill>
                    <a:schemeClr val="bg1"/>
                  </a:solidFill>
                </a:rPr>
                <a:t>Impactos</a:t>
              </a:r>
            </a:p>
            <a:p>
              <a:pPr algn="ctr"/>
              <a:endParaRPr lang="es-MX" sz="1000" dirty="0">
                <a:solidFill>
                  <a:sysClr val="windowText" lastClr="000000"/>
                </a:solidFill>
              </a:endParaRPr>
            </a:p>
            <a:p>
              <a:pPr algn="ctr"/>
              <a:endParaRPr lang="es-MX" sz="1000" dirty="0">
                <a:solidFill>
                  <a:sysClr val="windowText" lastClr="000000"/>
                </a:solidFill>
              </a:endParaRPr>
            </a:p>
            <a:p>
              <a:pPr algn="ctr"/>
              <a:endParaRPr lang="es-MX" sz="1000" dirty="0">
                <a:solidFill>
                  <a:sysClr val="windowText" lastClr="000000"/>
                </a:solidFill>
              </a:endParaRPr>
            </a:p>
            <a:p>
              <a:pPr algn="ctr"/>
              <a:endParaRPr lang="es-MX" sz="1000" dirty="0">
                <a:solidFill>
                  <a:sysClr val="windowText" lastClr="000000"/>
                </a:solidFill>
              </a:endParaRPr>
            </a:p>
            <a:p>
              <a:pPr algn="ctr"/>
              <a:endParaRPr lang="es-MX" sz="1000" dirty="0">
                <a:solidFill>
                  <a:sysClr val="windowText" lastClr="000000"/>
                </a:solidFill>
              </a:endParaRPr>
            </a:p>
            <a:p>
              <a:pPr algn="ctr"/>
              <a:endParaRPr lang="es-MX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7" name="230 Rectángulo redondeado"/>
            <p:cNvSpPr/>
            <p:nvPr/>
          </p:nvSpPr>
          <p:spPr>
            <a:xfrm>
              <a:off x="4813917" y="5703694"/>
              <a:ext cx="1666991" cy="54842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800" dirty="0">
                <a:solidFill>
                  <a:sysClr val="windowText" lastClr="000000"/>
                </a:solidFill>
              </a:endParaRPr>
            </a:p>
            <a:p>
              <a:pPr algn="ctr"/>
              <a:endParaRPr lang="es-MX" sz="800" dirty="0">
                <a:solidFill>
                  <a:sysClr val="windowText" lastClr="000000"/>
                </a:solidFill>
              </a:endParaRPr>
            </a:p>
            <a:p>
              <a:pPr algn="ctr"/>
              <a:endParaRPr lang="es-MX" sz="8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s-MX" sz="900" b="1" dirty="0">
                  <a:solidFill>
                    <a:sysClr val="windowText" lastClr="000000"/>
                  </a:solidFill>
                </a:rPr>
                <a:t>Objetivos Ambientales</a:t>
              </a:r>
            </a:p>
          </p:txBody>
        </p:sp>
        <p:sp>
          <p:nvSpPr>
            <p:cNvPr id="128" name="230 Rectángulo redondeado"/>
            <p:cNvSpPr/>
            <p:nvPr/>
          </p:nvSpPr>
          <p:spPr>
            <a:xfrm>
              <a:off x="4915171" y="5732268"/>
              <a:ext cx="670767" cy="32400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800" dirty="0"/>
                <a:t>Objetivos de Seguridad</a:t>
              </a:r>
            </a:p>
          </p:txBody>
        </p:sp>
        <p:sp>
          <p:nvSpPr>
            <p:cNvPr id="129" name="230 Rectángulo redondeado"/>
            <p:cNvSpPr/>
            <p:nvPr/>
          </p:nvSpPr>
          <p:spPr>
            <a:xfrm>
              <a:off x="5667646" y="5732268"/>
              <a:ext cx="670767" cy="324000"/>
            </a:xfrm>
            <a:prstGeom prst="round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800" dirty="0"/>
                <a:t>Objetivos de Calidad</a:t>
              </a:r>
            </a:p>
          </p:txBody>
        </p:sp>
      </p:grpSp>
      <p:sp>
        <p:nvSpPr>
          <p:cNvPr id="133" name="80 Rectángulo redondeado"/>
          <p:cNvSpPr/>
          <p:nvPr/>
        </p:nvSpPr>
        <p:spPr>
          <a:xfrm>
            <a:off x="7060217" y="3311409"/>
            <a:ext cx="1234984" cy="2621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Foros de Proyectos</a:t>
            </a:r>
          </a:p>
        </p:txBody>
      </p:sp>
      <p:sp>
        <p:nvSpPr>
          <p:cNvPr id="134" name="60 Flecha abajo"/>
          <p:cNvSpPr/>
          <p:nvPr/>
        </p:nvSpPr>
        <p:spPr>
          <a:xfrm>
            <a:off x="7530116" y="3897697"/>
            <a:ext cx="294416" cy="245513"/>
          </a:xfrm>
          <a:prstGeom prst="downArrow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100" dirty="0"/>
          </a:p>
        </p:txBody>
      </p:sp>
      <p:sp>
        <p:nvSpPr>
          <p:cNvPr id="136" name="80 Rectángulo redondeado"/>
          <p:cNvSpPr/>
          <p:nvPr/>
        </p:nvSpPr>
        <p:spPr>
          <a:xfrm>
            <a:off x="7060217" y="3636877"/>
            <a:ext cx="1234984" cy="2621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Premiación de Sugerencias</a:t>
            </a:r>
          </a:p>
        </p:txBody>
      </p:sp>
    </p:spTree>
    <p:extLst>
      <p:ext uri="{BB962C8B-B14F-4D97-AF65-F5344CB8AC3E}">
        <p14:creationId xmlns:p14="http://schemas.microsoft.com/office/powerpoint/2010/main" val="320127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104 Rectángulo"/>
          <p:cNvSpPr/>
          <p:nvPr/>
        </p:nvSpPr>
        <p:spPr>
          <a:xfrm>
            <a:off x="2051720" y="392872"/>
            <a:ext cx="5112568" cy="6214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7 Rectángulo"/>
          <p:cNvSpPr/>
          <p:nvPr/>
        </p:nvSpPr>
        <p:spPr>
          <a:xfrm>
            <a:off x="218173" y="1134036"/>
            <a:ext cx="8634190" cy="54363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3 Rectángulo"/>
          <p:cNvSpPr/>
          <p:nvPr/>
        </p:nvSpPr>
        <p:spPr>
          <a:xfrm>
            <a:off x="218173" y="1895748"/>
            <a:ext cx="8634190" cy="29523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107504" y="6057376"/>
            <a:ext cx="8820000" cy="756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6 Rectángulo"/>
          <p:cNvSpPr/>
          <p:nvPr/>
        </p:nvSpPr>
        <p:spPr>
          <a:xfrm>
            <a:off x="143740" y="1007036"/>
            <a:ext cx="8819292" cy="9268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0" name="89 Rectángulo redondeado">
            <a:hlinkClick r:id="" action="ppaction://noaction"/>
          </p:cNvPr>
          <p:cNvSpPr/>
          <p:nvPr/>
        </p:nvSpPr>
        <p:spPr>
          <a:xfrm>
            <a:off x="323528" y="6140698"/>
            <a:ext cx="1044000" cy="36000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bg1"/>
                </a:solidFill>
              </a:rPr>
              <a:t>Calidad y Productividad</a:t>
            </a:r>
          </a:p>
        </p:txBody>
      </p:sp>
      <p:sp>
        <p:nvSpPr>
          <p:cNvPr id="91" name="90 Rectángulo redondeado">
            <a:hlinkClick r:id="" action="ppaction://noaction"/>
          </p:cNvPr>
          <p:cNvSpPr/>
          <p:nvPr/>
        </p:nvSpPr>
        <p:spPr>
          <a:xfrm>
            <a:off x="1433644" y="6140698"/>
            <a:ext cx="864000" cy="36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bg1"/>
                </a:solidFill>
              </a:rPr>
              <a:t>Trabajo en Equipo</a:t>
            </a:r>
          </a:p>
        </p:txBody>
      </p:sp>
      <p:sp>
        <p:nvSpPr>
          <p:cNvPr id="92" name="91 Rectángulo redondeado">
            <a:hlinkClick r:id="" action="ppaction://noaction"/>
          </p:cNvPr>
          <p:cNvSpPr/>
          <p:nvPr/>
        </p:nvSpPr>
        <p:spPr>
          <a:xfrm>
            <a:off x="3401962" y="6140698"/>
            <a:ext cx="1692063" cy="360040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tx1"/>
                </a:solidFill>
              </a:rPr>
              <a:t>Servicio y Orientación al Cliente</a:t>
            </a:r>
          </a:p>
        </p:txBody>
      </p:sp>
      <p:sp>
        <p:nvSpPr>
          <p:cNvPr id="93" name="92 Rectángulo redondeado">
            <a:hlinkClick r:id="" action="ppaction://noaction"/>
          </p:cNvPr>
          <p:cNvSpPr/>
          <p:nvPr/>
        </p:nvSpPr>
        <p:spPr>
          <a:xfrm>
            <a:off x="2363760" y="6140698"/>
            <a:ext cx="972086" cy="36004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bg1"/>
                </a:solidFill>
              </a:rPr>
              <a:t>Compromiso</a:t>
            </a:r>
          </a:p>
        </p:txBody>
      </p:sp>
      <p:sp>
        <p:nvSpPr>
          <p:cNvPr id="94" name="93 Rectángulo redondeado">
            <a:hlinkClick r:id="" action="ppaction://noaction"/>
          </p:cNvPr>
          <p:cNvSpPr/>
          <p:nvPr/>
        </p:nvSpPr>
        <p:spPr>
          <a:xfrm>
            <a:off x="5160141" y="6140698"/>
            <a:ext cx="1656084" cy="360040"/>
          </a:xfrm>
          <a:prstGeom prst="roundRect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tx1"/>
                </a:solidFill>
              </a:rPr>
              <a:t>Desarrollo de Nuestra Gente</a:t>
            </a:r>
          </a:p>
        </p:txBody>
      </p:sp>
      <p:sp>
        <p:nvSpPr>
          <p:cNvPr id="95" name="94 Rectángulo redondeado">
            <a:hlinkClick r:id="" action="ppaction://noaction"/>
          </p:cNvPr>
          <p:cNvSpPr/>
          <p:nvPr/>
        </p:nvSpPr>
        <p:spPr>
          <a:xfrm>
            <a:off x="6882341" y="6140698"/>
            <a:ext cx="864000" cy="360040"/>
          </a:xfrm>
          <a:prstGeom prst="roundRect">
            <a:avLst/>
          </a:prstGeom>
          <a:solidFill>
            <a:srgbClr val="C5299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bg1"/>
                </a:solidFill>
              </a:rPr>
              <a:t>Integridad</a:t>
            </a:r>
          </a:p>
        </p:txBody>
      </p:sp>
      <p:sp>
        <p:nvSpPr>
          <p:cNvPr id="96" name="95 Rectángulo redondeado">
            <a:hlinkClick r:id="" action="ppaction://noaction"/>
          </p:cNvPr>
          <p:cNvSpPr/>
          <p:nvPr/>
        </p:nvSpPr>
        <p:spPr>
          <a:xfrm>
            <a:off x="7812456" y="6140698"/>
            <a:ext cx="864000" cy="360040"/>
          </a:xfrm>
          <a:prstGeom prst="roundRect">
            <a:avLst/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bg1"/>
                </a:solidFill>
              </a:rPr>
              <a:t>Innovación</a:t>
            </a:r>
          </a:p>
        </p:txBody>
      </p:sp>
      <p:sp>
        <p:nvSpPr>
          <p:cNvPr id="97" name="96 CuadroTexto"/>
          <p:cNvSpPr txBox="1"/>
          <p:nvPr/>
        </p:nvSpPr>
        <p:spPr>
          <a:xfrm>
            <a:off x="3241948" y="6502620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solidFill>
                  <a:schemeClr val="bg1"/>
                </a:solidFill>
              </a:rPr>
              <a:t>Valores Organizacionales</a:t>
            </a:r>
          </a:p>
        </p:txBody>
      </p:sp>
      <p:sp>
        <p:nvSpPr>
          <p:cNvPr id="104" name="103 Rectángulo"/>
          <p:cNvSpPr/>
          <p:nvPr/>
        </p:nvSpPr>
        <p:spPr>
          <a:xfrm>
            <a:off x="2051720" y="176928"/>
            <a:ext cx="5112568" cy="72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pSp>
        <p:nvGrpSpPr>
          <p:cNvPr id="2" name="113 Grupo"/>
          <p:cNvGrpSpPr/>
          <p:nvPr/>
        </p:nvGrpSpPr>
        <p:grpSpPr>
          <a:xfrm>
            <a:off x="467544" y="392872"/>
            <a:ext cx="936104" cy="576064"/>
            <a:chOff x="467544" y="692696"/>
            <a:chExt cx="936104" cy="576064"/>
          </a:xfrm>
        </p:grpSpPr>
        <p:sp>
          <p:nvSpPr>
            <p:cNvPr id="112" name="111 Rectángulo"/>
            <p:cNvSpPr/>
            <p:nvPr/>
          </p:nvSpPr>
          <p:spPr>
            <a:xfrm>
              <a:off x="467544" y="1196752"/>
              <a:ext cx="936104" cy="7200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13" name="112 Rectángulo"/>
            <p:cNvSpPr/>
            <p:nvPr/>
          </p:nvSpPr>
          <p:spPr>
            <a:xfrm>
              <a:off x="683568" y="692696"/>
              <a:ext cx="504056" cy="5040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pSp>
        <p:nvGrpSpPr>
          <p:cNvPr id="3" name="114 Grupo"/>
          <p:cNvGrpSpPr/>
          <p:nvPr/>
        </p:nvGrpSpPr>
        <p:grpSpPr>
          <a:xfrm>
            <a:off x="7740352" y="392872"/>
            <a:ext cx="936104" cy="576064"/>
            <a:chOff x="467544" y="692696"/>
            <a:chExt cx="936104" cy="576064"/>
          </a:xfrm>
        </p:grpSpPr>
        <p:sp>
          <p:nvSpPr>
            <p:cNvPr id="116" name="115 Rectángulo"/>
            <p:cNvSpPr/>
            <p:nvPr/>
          </p:nvSpPr>
          <p:spPr>
            <a:xfrm>
              <a:off x="467544" y="1196752"/>
              <a:ext cx="936104" cy="7200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17" name="116 Rectángulo"/>
            <p:cNvSpPr/>
            <p:nvPr/>
          </p:nvSpPr>
          <p:spPr>
            <a:xfrm>
              <a:off x="683568" y="692696"/>
              <a:ext cx="504056" cy="5040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119" name="118 Rectángulo"/>
          <p:cNvSpPr/>
          <p:nvPr/>
        </p:nvSpPr>
        <p:spPr>
          <a:xfrm>
            <a:off x="1691681" y="392872"/>
            <a:ext cx="1872000" cy="4320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0" name="119 Retraso"/>
          <p:cNvSpPr/>
          <p:nvPr/>
        </p:nvSpPr>
        <p:spPr>
          <a:xfrm>
            <a:off x="3563888" y="392872"/>
            <a:ext cx="432049" cy="432048"/>
          </a:xfrm>
          <a:prstGeom prst="flowChartDela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5" name="124 Elipse"/>
          <p:cNvSpPr/>
          <p:nvPr/>
        </p:nvSpPr>
        <p:spPr>
          <a:xfrm>
            <a:off x="3635896" y="464880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8" name="107 Rectángulo"/>
          <p:cNvSpPr/>
          <p:nvPr/>
        </p:nvSpPr>
        <p:spPr>
          <a:xfrm rot="10800000">
            <a:off x="5633695" y="392872"/>
            <a:ext cx="1872000" cy="4320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9" name="108 Retraso"/>
          <p:cNvSpPr/>
          <p:nvPr/>
        </p:nvSpPr>
        <p:spPr>
          <a:xfrm rot="10800000">
            <a:off x="5220071" y="392872"/>
            <a:ext cx="432049" cy="432048"/>
          </a:xfrm>
          <a:prstGeom prst="flowChartDela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0" name="109 Elipse"/>
          <p:cNvSpPr/>
          <p:nvPr/>
        </p:nvSpPr>
        <p:spPr>
          <a:xfrm>
            <a:off x="5292080" y="464880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1" name="110 Rectángulo"/>
          <p:cNvSpPr/>
          <p:nvPr/>
        </p:nvSpPr>
        <p:spPr>
          <a:xfrm>
            <a:off x="467544" y="680904"/>
            <a:ext cx="936104" cy="7200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1" name="120 Trapecio"/>
          <p:cNvSpPr/>
          <p:nvPr/>
        </p:nvSpPr>
        <p:spPr>
          <a:xfrm>
            <a:off x="611560" y="176848"/>
            <a:ext cx="648072" cy="504056"/>
          </a:xfrm>
          <a:prstGeom prst="trapezoid">
            <a:avLst>
              <a:gd name="adj" fmla="val 13220"/>
            </a:avLst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2" name="121 Rectángulo"/>
          <p:cNvSpPr/>
          <p:nvPr/>
        </p:nvSpPr>
        <p:spPr>
          <a:xfrm>
            <a:off x="7740352" y="680904"/>
            <a:ext cx="936104" cy="7200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5" name="114 Rectángulo redondeado"/>
          <p:cNvSpPr/>
          <p:nvPr/>
        </p:nvSpPr>
        <p:spPr>
          <a:xfrm>
            <a:off x="251520" y="1107734"/>
            <a:ext cx="8568952" cy="728706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100" b="1" dirty="0">
              <a:solidFill>
                <a:schemeClr val="tx1"/>
              </a:solidFill>
            </a:endParaRPr>
          </a:p>
        </p:txBody>
      </p:sp>
      <p:sp>
        <p:nvSpPr>
          <p:cNvPr id="123" name="122 Trapecio"/>
          <p:cNvSpPr/>
          <p:nvPr/>
        </p:nvSpPr>
        <p:spPr>
          <a:xfrm>
            <a:off x="7884368" y="176848"/>
            <a:ext cx="648072" cy="504056"/>
          </a:xfrm>
          <a:prstGeom prst="trapezoid">
            <a:avLst>
              <a:gd name="adj" fmla="val 1322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6" name="105 CuadroTexto"/>
          <p:cNvSpPr txBox="1"/>
          <p:nvPr/>
        </p:nvSpPr>
        <p:spPr>
          <a:xfrm>
            <a:off x="1691680" y="117034"/>
            <a:ext cx="5832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1"/>
                </a:solidFill>
              </a:rPr>
              <a:t>Modelo Operativo Enerya - Riasa</a:t>
            </a:r>
            <a:endParaRPr lang="es-MX" sz="1100" b="1" dirty="0">
              <a:solidFill>
                <a:schemeClr val="bg1"/>
              </a:solidFill>
            </a:endParaRPr>
          </a:p>
        </p:txBody>
      </p:sp>
      <p:sp>
        <p:nvSpPr>
          <p:cNvPr id="118" name="117 Rectángulo redondeado"/>
          <p:cNvSpPr/>
          <p:nvPr/>
        </p:nvSpPr>
        <p:spPr>
          <a:xfrm>
            <a:off x="344864" y="1391692"/>
            <a:ext cx="791960" cy="36004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bg1"/>
                </a:solidFill>
              </a:rPr>
              <a:t>(+) Calidad</a:t>
            </a:r>
          </a:p>
        </p:txBody>
      </p:sp>
      <p:sp>
        <p:nvSpPr>
          <p:cNvPr id="124" name="123 Rectángulo redondeado"/>
          <p:cNvSpPr/>
          <p:nvPr/>
        </p:nvSpPr>
        <p:spPr>
          <a:xfrm>
            <a:off x="1188920" y="1391692"/>
            <a:ext cx="598660" cy="36004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bg1"/>
                </a:solidFill>
              </a:rPr>
              <a:t>(-) Costo</a:t>
            </a:r>
          </a:p>
        </p:txBody>
      </p:sp>
      <p:sp>
        <p:nvSpPr>
          <p:cNvPr id="126" name="125 Rectángulo redondeado"/>
          <p:cNvSpPr/>
          <p:nvPr/>
        </p:nvSpPr>
        <p:spPr>
          <a:xfrm>
            <a:off x="1839676" y="1391692"/>
            <a:ext cx="719644" cy="36004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bg1"/>
                </a:solidFill>
              </a:rPr>
              <a:t>(-) T. Entrega</a:t>
            </a:r>
          </a:p>
        </p:txBody>
      </p:sp>
      <p:sp>
        <p:nvSpPr>
          <p:cNvPr id="127" name="126 Rectángulo redondeado"/>
          <p:cNvSpPr/>
          <p:nvPr/>
        </p:nvSpPr>
        <p:spPr>
          <a:xfrm>
            <a:off x="2611416" y="1391692"/>
            <a:ext cx="822955" cy="36004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bg1"/>
                </a:solidFill>
              </a:rPr>
              <a:t>(+) Seguridad</a:t>
            </a:r>
          </a:p>
        </p:txBody>
      </p:sp>
      <p:sp>
        <p:nvSpPr>
          <p:cNvPr id="128" name="127 Rectángulo redondeado"/>
          <p:cNvSpPr/>
          <p:nvPr/>
        </p:nvSpPr>
        <p:spPr>
          <a:xfrm>
            <a:off x="3486467" y="1391692"/>
            <a:ext cx="574247" cy="36004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bg1"/>
                </a:solidFill>
              </a:rPr>
              <a:t>(+) Moral</a:t>
            </a:r>
          </a:p>
        </p:txBody>
      </p:sp>
      <p:sp>
        <p:nvSpPr>
          <p:cNvPr id="129" name="128 Rectángulo redondeado"/>
          <p:cNvSpPr/>
          <p:nvPr/>
        </p:nvSpPr>
        <p:spPr>
          <a:xfrm>
            <a:off x="4112810" y="1389579"/>
            <a:ext cx="908330" cy="36004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bg1"/>
                </a:solidFill>
              </a:rPr>
              <a:t>(+) Eficacia del SIA</a:t>
            </a:r>
          </a:p>
        </p:txBody>
      </p:sp>
      <p:sp>
        <p:nvSpPr>
          <p:cNvPr id="130" name="129 CuadroTexto"/>
          <p:cNvSpPr txBox="1"/>
          <p:nvPr/>
        </p:nvSpPr>
        <p:spPr>
          <a:xfrm>
            <a:off x="1547664" y="1022360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(+) Cultura Ambiental</a:t>
            </a:r>
          </a:p>
        </p:txBody>
      </p:sp>
      <p:sp>
        <p:nvSpPr>
          <p:cNvPr id="201" name="200 Rectángulo"/>
          <p:cNvSpPr/>
          <p:nvPr/>
        </p:nvSpPr>
        <p:spPr>
          <a:xfrm>
            <a:off x="467544" y="2043956"/>
            <a:ext cx="8136904" cy="27270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31" name="230 Rectángulo"/>
          <p:cNvSpPr/>
          <p:nvPr/>
        </p:nvSpPr>
        <p:spPr>
          <a:xfrm>
            <a:off x="467544" y="2394704"/>
            <a:ext cx="2232248" cy="23042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32" name="231 Rectángulo"/>
          <p:cNvSpPr/>
          <p:nvPr/>
        </p:nvSpPr>
        <p:spPr>
          <a:xfrm>
            <a:off x="6372448" y="2394704"/>
            <a:ext cx="2232000" cy="23042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56" name="155 Rectángulo"/>
          <p:cNvSpPr/>
          <p:nvPr/>
        </p:nvSpPr>
        <p:spPr>
          <a:xfrm>
            <a:off x="218173" y="4920084"/>
            <a:ext cx="8634190" cy="9361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60" name="159 CuadroTexto"/>
          <p:cNvSpPr txBox="1"/>
          <p:nvPr/>
        </p:nvSpPr>
        <p:spPr>
          <a:xfrm>
            <a:off x="2843768" y="5051906"/>
            <a:ext cx="3312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/>
              <a:t>HERRAMIENTAS</a:t>
            </a:r>
          </a:p>
        </p:txBody>
      </p:sp>
      <p:sp>
        <p:nvSpPr>
          <p:cNvPr id="161" name="160 Rectángulo"/>
          <p:cNvSpPr/>
          <p:nvPr/>
        </p:nvSpPr>
        <p:spPr>
          <a:xfrm>
            <a:off x="251520" y="4992092"/>
            <a:ext cx="8568952" cy="79208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dirty="0"/>
          </a:p>
        </p:txBody>
      </p:sp>
      <p:sp>
        <p:nvSpPr>
          <p:cNvPr id="165" name="164 Rectángulo redondeado">
            <a:hlinkClick r:id="" action="ppaction://noaction"/>
          </p:cNvPr>
          <p:cNvSpPr/>
          <p:nvPr/>
        </p:nvSpPr>
        <p:spPr>
          <a:xfrm>
            <a:off x="2516885" y="5433225"/>
            <a:ext cx="324000" cy="3213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5S</a:t>
            </a:r>
          </a:p>
        </p:txBody>
      </p:sp>
      <p:sp>
        <p:nvSpPr>
          <p:cNvPr id="168" name="167 Rectángulo redondeado">
            <a:hlinkClick r:id="" action="ppaction://noaction"/>
          </p:cNvPr>
          <p:cNvSpPr/>
          <p:nvPr/>
        </p:nvSpPr>
        <p:spPr>
          <a:xfrm>
            <a:off x="777639" y="5053500"/>
            <a:ext cx="468000" cy="3213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SMED</a:t>
            </a:r>
          </a:p>
        </p:txBody>
      </p:sp>
      <p:sp>
        <p:nvSpPr>
          <p:cNvPr id="169" name="168 Rectángulo redondeado">
            <a:hlinkClick r:id="" action="ppaction://noaction"/>
          </p:cNvPr>
          <p:cNvSpPr/>
          <p:nvPr/>
        </p:nvSpPr>
        <p:spPr>
          <a:xfrm>
            <a:off x="1303810" y="5053500"/>
            <a:ext cx="432048" cy="3213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TPM</a:t>
            </a:r>
          </a:p>
        </p:txBody>
      </p:sp>
      <p:sp>
        <p:nvSpPr>
          <p:cNvPr id="170" name="169 Rectángulo redondeado">
            <a:hlinkClick r:id="" action="ppaction://noaction"/>
          </p:cNvPr>
          <p:cNvSpPr/>
          <p:nvPr/>
        </p:nvSpPr>
        <p:spPr>
          <a:xfrm>
            <a:off x="3010865" y="5064099"/>
            <a:ext cx="890988" cy="32142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SUGERENCIAS DE MEJORA</a:t>
            </a:r>
          </a:p>
        </p:txBody>
      </p:sp>
      <p:sp>
        <p:nvSpPr>
          <p:cNvPr id="171" name="170 Rectángulo redondeado"/>
          <p:cNvSpPr/>
          <p:nvPr/>
        </p:nvSpPr>
        <p:spPr>
          <a:xfrm>
            <a:off x="1794029" y="5053500"/>
            <a:ext cx="575984" cy="3213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KANBAN</a:t>
            </a:r>
          </a:p>
        </p:txBody>
      </p:sp>
      <p:sp>
        <p:nvSpPr>
          <p:cNvPr id="172" name="171 Rectángulo redondeado"/>
          <p:cNvSpPr/>
          <p:nvPr/>
        </p:nvSpPr>
        <p:spPr>
          <a:xfrm>
            <a:off x="287575" y="5053500"/>
            <a:ext cx="431893" cy="3213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VSM</a:t>
            </a:r>
          </a:p>
        </p:txBody>
      </p:sp>
      <p:sp>
        <p:nvSpPr>
          <p:cNvPr id="174" name="173 Rectángulo redondeado"/>
          <p:cNvSpPr/>
          <p:nvPr/>
        </p:nvSpPr>
        <p:spPr>
          <a:xfrm>
            <a:off x="3971535" y="5064099"/>
            <a:ext cx="504000" cy="32142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A.T.E.</a:t>
            </a:r>
          </a:p>
        </p:txBody>
      </p:sp>
      <p:sp>
        <p:nvSpPr>
          <p:cNvPr id="175" name="174 Rectángulo redondeado"/>
          <p:cNvSpPr/>
          <p:nvPr/>
        </p:nvSpPr>
        <p:spPr>
          <a:xfrm>
            <a:off x="4545217" y="5064099"/>
            <a:ext cx="900000" cy="321387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JUNTA RELAMPAGO</a:t>
            </a:r>
          </a:p>
        </p:txBody>
      </p:sp>
      <p:sp>
        <p:nvSpPr>
          <p:cNvPr id="176" name="175 Rectángulo redondeado"/>
          <p:cNvSpPr/>
          <p:nvPr/>
        </p:nvSpPr>
        <p:spPr>
          <a:xfrm>
            <a:off x="4164065" y="5424140"/>
            <a:ext cx="567036" cy="3107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GEMBA WALK</a:t>
            </a:r>
          </a:p>
        </p:txBody>
      </p:sp>
      <p:sp>
        <p:nvSpPr>
          <p:cNvPr id="179" name="178 Rectángulo redondeado"/>
          <p:cNvSpPr/>
          <p:nvPr/>
        </p:nvSpPr>
        <p:spPr>
          <a:xfrm>
            <a:off x="6261129" y="5064099"/>
            <a:ext cx="920547" cy="64807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>
                <a:solidFill>
                  <a:schemeClr val="tx1"/>
                </a:solidFill>
              </a:rPr>
              <a:t>REQUERIMIENTOS ESPECIFICOS DE CLIENTES</a:t>
            </a:r>
          </a:p>
        </p:txBody>
      </p:sp>
      <p:sp>
        <p:nvSpPr>
          <p:cNvPr id="181" name="180 Rectángulo redondeado"/>
          <p:cNvSpPr/>
          <p:nvPr/>
        </p:nvSpPr>
        <p:spPr>
          <a:xfrm>
            <a:off x="2428182" y="5053500"/>
            <a:ext cx="429483" cy="3213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SPC</a:t>
            </a:r>
          </a:p>
        </p:txBody>
      </p:sp>
      <p:sp>
        <p:nvSpPr>
          <p:cNvPr id="182" name="181 Rectángulo redondeado"/>
          <p:cNvSpPr/>
          <p:nvPr/>
        </p:nvSpPr>
        <p:spPr>
          <a:xfrm>
            <a:off x="5514898" y="5064099"/>
            <a:ext cx="577154" cy="32142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800" dirty="0">
              <a:solidFill>
                <a:schemeClr val="tx1"/>
              </a:solidFill>
            </a:endParaRPr>
          </a:p>
          <a:p>
            <a:pPr algn="ctr"/>
            <a:r>
              <a:rPr lang="es-MX" sz="800" dirty="0">
                <a:solidFill>
                  <a:schemeClr val="tx1"/>
                </a:solidFill>
              </a:rPr>
              <a:t>A.B.P.O.</a:t>
            </a:r>
          </a:p>
          <a:p>
            <a:pPr algn="ctr"/>
            <a:endParaRPr lang="es-MX" sz="800" dirty="0">
              <a:solidFill>
                <a:schemeClr val="tx1"/>
              </a:solidFill>
            </a:endParaRPr>
          </a:p>
        </p:txBody>
      </p:sp>
      <p:sp>
        <p:nvSpPr>
          <p:cNvPr id="183" name="182 Rectángulo redondeado"/>
          <p:cNvSpPr/>
          <p:nvPr/>
        </p:nvSpPr>
        <p:spPr>
          <a:xfrm>
            <a:off x="287576" y="5443825"/>
            <a:ext cx="477044" cy="3107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POKA YOKE</a:t>
            </a:r>
          </a:p>
        </p:txBody>
      </p:sp>
      <p:sp>
        <p:nvSpPr>
          <p:cNvPr id="184" name="183 Rectángulo redondeado"/>
          <p:cNvSpPr/>
          <p:nvPr/>
        </p:nvSpPr>
        <p:spPr>
          <a:xfrm>
            <a:off x="806670" y="5443825"/>
            <a:ext cx="540000" cy="3107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6 SIGMA</a:t>
            </a:r>
          </a:p>
        </p:txBody>
      </p:sp>
      <p:sp>
        <p:nvSpPr>
          <p:cNvPr id="185" name="184 Rectángulo redondeado">
            <a:hlinkClick r:id="" action="ppaction://noaction"/>
          </p:cNvPr>
          <p:cNvSpPr/>
          <p:nvPr/>
        </p:nvSpPr>
        <p:spPr>
          <a:xfrm>
            <a:off x="3010824" y="5424140"/>
            <a:ext cx="465700" cy="3107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UGBs</a:t>
            </a:r>
          </a:p>
        </p:txBody>
      </p:sp>
      <p:sp>
        <p:nvSpPr>
          <p:cNvPr id="186" name="185 Rectángulo redondeado">
            <a:hlinkClick r:id="" action="ppaction://noaction"/>
          </p:cNvPr>
          <p:cNvSpPr/>
          <p:nvPr/>
        </p:nvSpPr>
        <p:spPr>
          <a:xfrm>
            <a:off x="1388720" y="5443883"/>
            <a:ext cx="468000" cy="31070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AMEF</a:t>
            </a:r>
          </a:p>
        </p:txBody>
      </p:sp>
      <p:sp>
        <p:nvSpPr>
          <p:cNvPr id="187" name="186 Rectángulo redondeado">
            <a:hlinkClick r:id="" action="ppaction://noaction"/>
          </p:cNvPr>
          <p:cNvSpPr/>
          <p:nvPr/>
        </p:nvSpPr>
        <p:spPr>
          <a:xfrm>
            <a:off x="1898770" y="5443825"/>
            <a:ext cx="576064" cy="3107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PDCA</a:t>
            </a:r>
          </a:p>
          <a:p>
            <a:pPr algn="ctr"/>
            <a:r>
              <a:rPr lang="es-MX" sz="800" dirty="0">
                <a:solidFill>
                  <a:schemeClr val="tx1"/>
                </a:solidFill>
              </a:rPr>
              <a:t>KAIZEN</a:t>
            </a:r>
          </a:p>
        </p:txBody>
      </p:sp>
      <p:sp>
        <p:nvSpPr>
          <p:cNvPr id="188" name="187 Rectángulo redondeado"/>
          <p:cNvSpPr/>
          <p:nvPr/>
        </p:nvSpPr>
        <p:spPr>
          <a:xfrm>
            <a:off x="3500776" y="5424140"/>
            <a:ext cx="639036" cy="3107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ANALISIS DE DATOS</a:t>
            </a:r>
          </a:p>
        </p:txBody>
      </p:sp>
      <p:sp>
        <p:nvSpPr>
          <p:cNvPr id="189" name="188 Rectángulo redondeado">
            <a:hlinkClick r:id="" action="ppaction://noaction"/>
          </p:cNvPr>
          <p:cNvSpPr/>
          <p:nvPr/>
        </p:nvSpPr>
        <p:spPr>
          <a:xfrm>
            <a:off x="5396934" y="5424140"/>
            <a:ext cx="715596" cy="3107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FAST RESPONSE</a:t>
            </a:r>
          </a:p>
        </p:txBody>
      </p:sp>
      <p:sp>
        <p:nvSpPr>
          <p:cNvPr id="107" name="106 Rectángulo redondeado"/>
          <p:cNvSpPr/>
          <p:nvPr/>
        </p:nvSpPr>
        <p:spPr>
          <a:xfrm>
            <a:off x="4755354" y="5424140"/>
            <a:ext cx="617328" cy="3107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JUNTA DE PARETOS</a:t>
            </a:r>
          </a:p>
        </p:txBody>
      </p:sp>
      <p:sp>
        <p:nvSpPr>
          <p:cNvPr id="114" name="113 Rectángulo"/>
          <p:cNvSpPr/>
          <p:nvPr/>
        </p:nvSpPr>
        <p:spPr>
          <a:xfrm>
            <a:off x="2843808" y="2620020"/>
            <a:ext cx="3384376" cy="20882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32" name="131 Rectángulo redondeado"/>
          <p:cNvSpPr/>
          <p:nvPr/>
        </p:nvSpPr>
        <p:spPr>
          <a:xfrm>
            <a:off x="7770693" y="5064099"/>
            <a:ext cx="444119" cy="64807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>
                <a:solidFill>
                  <a:schemeClr val="tx1"/>
                </a:solidFill>
              </a:rPr>
              <a:t>ISO 9001</a:t>
            </a:r>
          </a:p>
        </p:txBody>
      </p:sp>
      <p:sp>
        <p:nvSpPr>
          <p:cNvPr id="133" name="132 Rectángulo redondeado"/>
          <p:cNvSpPr/>
          <p:nvPr/>
        </p:nvSpPr>
        <p:spPr>
          <a:xfrm>
            <a:off x="8252628" y="5064099"/>
            <a:ext cx="503258" cy="64807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>
                <a:solidFill>
                  <a:schemeClr val="tx1"/>
                </a:solidFill>
              </a:rPr>
              <a:t>ISO 14001</a:t>
            </a:r>
          </a:p>
        </p:txBody>
      </p:sp>
      <p:sp>
        <p:nvSpPr>
          <p:cNvPr id="134" name="133 Rectángulo redondeado"/>
          <p:cNvSpPr/>
          <p:nvPr/>
        </p:nvSpPr>
        <p:spPr>
          <a:xfrm>
            <a:off x="7219491" y="5064099"/>
            <a:ext cx="513387" cy="64807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>
                <a:solidFill>
                  <a:schemeClr val="tx1"/>
                </a:solidFill>
              </a:rPr>
              <a:t>IATF 16949</a:t>
            </a:r>
          </a:p>
        </p:txBody>
      </p:sp>
      <p:grpSp>
        <p:nvGrpSpPr>
          <p:cNvPr id="135" name="134 Grupo"/>
          <p:cNvGrpSpPr/>
          <p:nvPr/>
        </p:nvGrpSpPr>
        <p:grpSpPr>
          <a:xfrm>
            <a:off x="2987824" y="2692028"/>
            <a:ext cx="3168352" cy="1944216"/>
            <a:chOff x="2467576" y="2195572"/>
            <a:chExt cx="4120648" cy="2601580"/>
          </a:xfrm>
        </p:grpSpPr>
        <p:sp>
          <p:nvSpPr>
            <p:cNvPr id="136" name="135 Rectángulo redondeado"/>
            <p:cNvSpPr/>
            <p:nvPr/>
          </p:nvSpPr>
          <p:spPr>
            <a:xfrm>
              <a:off x="4030580" y="2195572"/>
              <a:ext cx="994639" cy="2833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0" dirty="0"/>
                <a:t>Planeación </a:t>
              </a:r>
            </a:p>
          </p:txBody>
        </p:sp>
        <p:sp>
          <p:nvSpPr>
            <p:cNvPr id="137" name="136 Rectángulo redondeado"/>
            <p:cNvSpPr/>
            <p:nvPr/>
          </p:nvSpPr>
          <p:spPr>
            <a:xfrm>
              <a:off x="2467576" y="4513851"/>
              <a:ext cx="1207642" cy="2833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Placas</a:t>
              </a:r>
            </a:p>
          </p:txBody>
        </p:sp>
        <p:sp>
          <p:nvSpPr>
            <p:cNvPr id="138" name="137 Rectángulo redondeado"/>
            <p:cNvSpPr/>
            <p:nvPr/>
          </p:nvSpPr>
          <p:spPr>
            <a:xfrm>
              <a:off x="3924012" y="4513851"/>
              <a:ext cx="1207642" cy="2833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Ensamble</a:t>
              </a:r>
            </a:p>
          </p:txBody>
        </p:sp>
        <p:sp>
          <p:nvSpPr>
            <p:cNvPr id="139" name="138 Rectángulo redondeado"/>
            <p:cNvSpPr/>
            <p:nvPr/>
          </p:nvSpPr>
          <p:spPr>
            <a:xfrm>
              <a:off x="5380448" y="4513851"/>
              <a:ext cx="1207776" cy="2833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Formación</a:t>
              </a:r>
            </a:p>
          </p:txBody>
        </p:sp>
        <p:cxnSp>
          <p:nvCxnSpPr>
            <p:cNvPr id="140" name="139 Conector recto de flecha"/>
            <p:cNvCxnSpPr>
              <a:stCxn id="136" idx="2"/>
              <a:endCxn id="137" idx="0"/>
            </p:cNvCxnSpPr>
            <p:nvPr/>
          </p:nvCxnSpPr>
          <p:spPr>
            <a:xfrm flipH="1">
              <a:off x="3071397" y="2478873"/>
              <a:ext cx="1456503" cy="203497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141 Conector recto de flecha"/>
            <p:cNvCxnSpPr>
              <a:stCxn id="136" idx="2"/>
              <a:endCxn id="139" idx="0"/>
            </p:cNvCxnSpPr>
            <p:nvPr/>
          </p:nvCxnSpPr>
          <p:spPr>
            <a:xfrm>
              <a:off x="4527900" y="2478873"/>
              <a:ext cx="1456436" cy="203497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144 Conector recto de flecha"/>
            <p:cNvCxnSpPr>
              <a:stCxn id="137" idx="3"/>
              <a:endCxn id="138" idx="1"/>
            </p:cNvCxnSpPr>
            <p:nvPr/>
          </p:nvCxnSpPr>
          <p:spPr>
            <a:xfrm>
              <a:off x="3675218" y="4655502"/>
              <a:ext cx="248794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145 Conector recto de flecha"/>
            <p:cNvCxnSpPr>
              <a:stCxn id="138" idx="3"/>
              <a:endCxn id="139" idx="1"/>
            </p:cNvCxnSpPr>
            <p:nvPr/>
          </p:nvCxnSpPr>
          <p:spPr>
            <a:xfrm>
              <a:off x="5131654" y="4655502"/>
              <a:ext cx="248794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146 Rectángulo redondeado"/>
            <p:cNvSpPr/>
            <p:nvPr/>
          </p:nvSpPr>
          <p:spPr>
            <a:xfrm>
              <a:off x="5593585" y="2195572"/>
              <a:ext cx="994639" cy="2833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/>
                <a:t>Clientes</a:t>
              </a:r>
            </a:p>
          </p:txBody>
        </p:sp>
        <p:sp>
          <p:nvSpPr>
            <p:cNvPr id="148" name="147 Rectángulo redondeado"/>
            <p:cNvSpPr/>
            <p:nvPr/>
          </p:nvSpPr>
          <p:spPr>
            <a:xfrm>
              <a:off x="2467576" y="2195572"/>
              <a:ext cx="994639" cy="2833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800" dirty="0"/>
                <a:t>Proveedores</a:t>
              </a:r>
            </a:p>
          </p:txBody>
        </p:sp>
        <p:cxnSp>
          <p:nvCxnSpPr>
            <p:cNvPr id="149" name="148 Conector recto de flecha"/>
            <p:cNvCxnSpPr>
              <a:stCxn id="147" idx="1"/>
              <a:endCxn id="136" idx="3"/>
            </p:cNvCxnSpPr>
            <p:nvPr/>
          </p:nvCxnSpPr>
          <p:spPr>
            <a:xfrm flipH="1">
              <a:off x="5025220" y="2337223"/>
              <a:ext cx="568365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151 Conector recto de flecha"/>
            <p:cNvCxnSpPr>
              <a:endCxn id="148" idx="3"/>
            </p:cNvCxnSpPr>
            <p:nvPr/>
          </p:nvCxnSpPr>
          <p:spPr>
            <a:xfrm flipH="1">
              <a:off x="3462215" y="2337223"/>
              <a:ext cx="568365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154 Rectángulo redondeado"/>
            <p:cNvSpPr/>
            <p:nvPr/>
          </p:nvSpPr>
          <p:spPr>
            <a:xfrm>
              <a:off x="2531579" y="3284984"/>
              <a:ext cx="889587" cy="2833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0" dirty="0"/>
                <a:t>Almacén</a:t>
              </a:r>
            </a:p>
          </p:txBody>
        </p:sp>
        <p:sp>
          <p:nvSpPr>
            <p:cNvPr id="158" name="157 Rectángulo redondeado"/>
            <p:cNvSpPr/>
            <p:nvPr/>
          </p:nvSpPr>
          <p:spPr>
            <a:xfrm>
              <a:off x="5558062" y="3284984"/>
              <a:ext cx="1030047" cy="2833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0" dirty="0"/>
                <a:t>Embarques</a:t>
              </a:r>
            </a:p>
          </p:txBody>
        </p:sp>
        <p:pic>
          <p:nvPicPr>
            <p:cNvPr id="166" name="Imagen 14"/>
            <p:cNvPicPr>
              <a:picLocks noChangeAspect="1"/>
            </p:cNvPicPr>
            <p:nvPr/>
          </p:nvPicPr>
          <p:blipFill>
            <a:blip r:embed="rId3" cstate="email"/>
            <a:stretch>
              <a:fillRect/>
            </a:stretch>
          </p:blipFill>
          <p:spPr>
            <a:xfrm>
              <a:off x="3573588" y="2744927"/>
              <a:ext cx="278331" cy="414193"/>
            </a:xfrm>
            <a:prstGeom prst="rect">
              <a:avLst/>
            </a:prstGeom>
          </p:spPr>
        </p:pic>
        <p:pic>
          <p:nvPicPr>
            <p:cNvPr id="167" name="Imagen 3"/>
            <p:cNvPicPr>
              <a:picLocks noChangeAspect="1"/>
            </p:cNvPicPr>
            <p:nvPr/>
          </p:nvPicPr>
          <p:blipFill>
            <a:blip r:embed="rId4" cstate="email"/>
            <a:stretch>
              <a:fillRect/>
            </a:stretch>
          </p:blipFill>
          <p:spPr>
            <a:xfrm>
              <a:off x="3591389" y="3833604"/>
              <a:ext cx="219200" cy="424952"/>
            </a:xfrm>
            <a:prstGeom prst="rect">
              <a:avLst/>
            </a:prstGeom>
          </p:spPr>
        </p:pic>
        <p:pic>
          <p:nvPicPr>
            <p:cNvPr id="191" name="Imagen 2"/>
            <p:cNvPicPr>
              <a:picLocks noChangeAspect="1"/>
            </p:cNvPicPr>
            <p:nvPr/>
          </p:nvPicPr>
          <p:blipFill>
            <a:blip r:embed="rId5" cstate="email"/>
            <a:stretch>
              <a:fillRect/>
            </a:stretch>
          </p:blipFill>
          <p:spPr>
            <a:xfrm>
              <a:off x="5257161" y="3794071"/>
              <a:ext cx="394552" cy="424952"/>
            </a:xfrm>
            <a:prstGeom prst="rect">
              <a:avLst/>
            </a:prstGeom>
          </p:spPr>
        </p:pic>
        <p:pic>
          <p:nvPicPr>
            <p:cNvPr id="192" name="Imagen 13"/>
            <p:cNvPicPr>
              <a:picLocks noChangeAspect="1"/>
            </p:cNvPicPr>
            <p:nvPr/>
          </p:nvPicPr>
          <p:blipFill>
            <a:blip r:embed="rId6" cstate="email"/>
            <a:stretch>
              <a:fillRect/>
            </a:stretch>
          </p:blipFill>
          <p:spPr>
            <a:xfrm>
              <a:off x="5277109" y="2677346"/>
              <a:ext cx="286131" cy="385419"/>
            </a:xfrm>
            <a:prstGeom prst="rect">
              <a:avLst/>
            </a:prstGeom>
          </p:spPr>
        </p:pic>
        <p:sp>
          <p:nvSpPr>
            <p:cNvPr id="193" name="192 Elipse">
              <a:hlinkClick r:id="" action="ppaction://noaction"/>
            </p:cNvPr>
            <p:cNvSpPr/>
            <p:nvPr/>
          </p:nvSpPr>
          <p:spPr>
            <a:xfrm>
              <a:off x="3888489" y="2743961"/>
              <a:ext cx="213137" cy="22244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s-MX" sz="1200" b="1" dirty="0">
                  <a:solidFill>
                    <a:srgbClr val="FFFFFF"/>
                  </a:solidFill>
                </a:rPr>
                <a:t>P</a:t>
              </a:r>
            </a:p>
          </p:txBody>
        </p:sp>
        <p:sp>
          <p:nvSpPr>
            <p:cNvPr id="194" name="193 Elipse">
              <a:hlinkClick r:id="" action="ppaction://noaction"/>
            </p:cNvPr>
            <p:cNvSpPr/>
            <p:nvPr/>
          </p:nvSpPr>
          <p:spPr>
            <a:xfrm>
              <a:off x="3872342" y="3737249"/>
              <a:ext cx="213137" cy="22244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s-MX" sz="1200" b="1" dirty="0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95" name="194 Elipse">
              <a:hlinkClick r:id="" action="ppaction://noaction"/>
            </p:cNvPr>
            <p:cNvSpPr/>
            <p:nvPr/>
          </p:nvSpPr>
          <p:spPr>
            <a:xfrm>
              <a:off x="4970321" y="3737249"/>
              <a:ext cx="213137" cy="22244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s-MX" sz="1200" b="1" dirty="0">
                  <a:solidFill>
                    <a:srgbClr val="FFFFFF"/>
                  </a:solidFill>
                </a:rPr>
                <a:t>C</a:t>
              </a:r>
            </a:p>
          </p:txBody>
        </p:sp>
        <p:sp>
          <p:nvSpPr>
            <p:cNvPr id="196" name="195 Elipse">
              <a:hlinkClick r:id="" action="ppaction://noaction"/>
            </p:cNvPr>
            <p:cNvSpPr/>
            <p:nvPr/>
          </p:nvSpPr>
          <p:spPr>
            <a:xfrm>
              <a:off x="4954175" y="2743961"/>
              <a:ext cx="213137" cy="22244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s-MX" sz="1200" b="1" dirty="0">
                  <a:solidFill>
                    <a:srgbClr val="FFFFFF"/>
                  </a:solidFill>
                </a:rPr>
                <a:t>A</a:t>
              </a:r>
            </a:p>
          </p:txBody>
        </p:sp>
        <p:pic>
          <p:nvPicPr>
            <p:cNvPr id="197" name="Picture 12" descr="Resultado de imagen para bateria reciclada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139952" y="3212976"/>
              <a:ext cx="782216" cy="782216"/>
            </a:xfrm>
            <a:prstGeom prst="rect">
              <a:avLst/>
            </a:prstGeom>
            <a:noFill/>
          </p:spPr>
        </p:pic>
      </p:grpSp>
      <p:cxnSp>
        <p:nvCxnSpPr>
          <p:cNvPr id="202" name="201 Conector recto"/>
          <p:cNvCxnSpPr>
            <a:endCxn id="197" idx="0"/>
          </p:cNvCxnSpPr>
          <p:nvPr/>
        </p:nvCxnSpPr>
        <p:spPr>
          <a:xfrm>
            <a:off x="4572000" y="2908052"/>
            <a:ext cx="2430" cy="54430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5" name="234 Conector recto de flecha"/>
          <p:cNvCxnSpPr/>
          <p:nvPr/>
        </p:nvCxnSpPr>
        <p:spPr>
          <a:xfrm>
            <a:off x="3347864" y="2908052"/>
            <a:ext cx="0" cy="576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8" name="237 Conector recto de flecha"/>
          <p:cNvCxnSpPr/>
          <p:nvPr/>
        </p:nvCxnSpPr>
        <p:spPr>
          <a:xfrm>
            <a:off x="3347864" y="3700140"/>
            <a:ext cx="0" cy="684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0" name="239 Conector recto de flecha"/>
          <p:cNvCxnSpPr/>
          <p:nvPr/>
        </p:nvCxnSpPr>
        <p:spPr>
          <a:xfrm flipV="1">
            <a:off x="5796136" y="3700140"/>
            <a:ext cx="0" cy="72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3" name="242 Conector recto de flecha"/>
          <p:cNvCxnSpPr/>
          <p:nvPr/>
        </p:nvCxnSpPr>
        <p:spPr>
          <a:xfrm flipV="1">
            <a:off x="5796136" y="2908116"/>
            <a:ext cx="0" cy="576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4" name="243 Conector recto de flecha"/>
          <p:cNvCxnSpPr>
            <a:stCxn id="197" idx="2"/>
          </p:cNvCxnSpPr>
          <p:nvPr/>
        </p:nvCxnSpPr>
        <p:spPr>
          <a:xfrm flipH="1">
            <a:off x="3563888" y="4036923"/>
            <a:ext cx="1010542" cy="38329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1" name="250 Conector recto de flecha"/>
          <p:cNvCxnSpPr>
            <a:stCxn id="197" idx="2"/>
            <a:endCxn id="138" idx="0"/>
          </p:cNvCxnSpPr>
          <p:nvPr/>
        </p:nvCxnSpPr>
        <p:spPr>
          <a:xfrm flipH="1">
            <a:off x="4571949" y="4036923"/>
            <a:ext cx="2481" cy="38760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3" name="262 Conector recto de flecha"/>
          <p:cNvCxnSpPr/>
          <p:nvPr/>
        </p:nvCxnSpPr>
        <p:spPr>
          <a:xfrm>
            <a:off x="4860032" y="3628132"/>
            <a:ext cx="504056" cy="8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19 CuadroTexto"/>
          <p:cNvSpPr txBox="1"/>
          <p:nvPr/>
        </p:nvSpPr>
        <p:spPr>
          <a:xfrm>
            <a:off x="436257" y="3003867"/>
            <a:ext cx="2237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MX" sz="1200" b="1" dirty="0"/>
              <a:t>Producción Nivelada</a:t>
            </a:r>
          </a:p>
          <a:p>
            <a:pPr>
              <a:buFont typeface="Arial" pitchFamily="34" charset="0"/>
              <a:buChar char="•"/>
            </a:pPr>
            <a:r>
              <a:rPr lang="es-MX" sz="1200" b="1" dirty="0"/>
              <a:t>Cambios Rápidos</a:t>
            </a:r>
          </a:p>
          <a:p>
            <a:pPr>
              <a:buFont typeface="Arial" pitchFamily="34" charset="0"/>
              <a:buChar char="•"/>
            </a:pPr>
            <a:r>
              <a:rPr lang="es-MX" sz="1200" b="1" dirty="0"/>
              <a:t>Corridas Cortas</a:t>
            </a:r>
          </a:p>
          <a:p>
            <a:pPr>
              <a:buFont typeface="Arial" pitchFamily="34" charset="0"/>
              <a:buChar char="•"/>
            </a:pPr>
            <a:r>
              <a:rPr lang="es-MX" sz="1200" b="1" dirty="0"/>
              <a:t>Flujo Continuo</a:t>
            </a:r>
          </a:p>
          <a:p>
            <a:pPr>
              <a:buFont typeface="Arial" pitchFamily="34" charset="0"/>
              <a:buChar char="•"/>
            </a:pPr>
            <a:r>
              <a:rPr lang="es-MX" sz="1200" b="1" dirty="0"/>
              <a:t>Tiempo Takt</a:t>
            </a:r>
          </a:p>
          <a:p>
            <a:pPr>
              <a:buFont typeface="Arial" pitchFamily="34" charset="0"/>
              <a:buChar char="•"/>
            </a:pPr>
            <a:r>
              <a:rPr lang="es-MX" sz="1200" b="1" dirty="0"/>
              <a:t>Sistema de Jalón</a:t>
            </a:r>
          </a:p>
        </p:txBody>
      </p:sp>
      <p:sp>
        <p:nvSpPr>
          <p:cNvPr id="150" name="22 CuadroTexto"/>
          <p:cNvSpPr txBox="1"/>
          <p:nvPr/>
        </p:nvSpPr>
        <p:spPr>
          <a:xfrm>
            <a:off x="6421412" y="2994576"/>
            <a:ext cx="18822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MX" sz="1200" b="1" dirty="0"/>
              <a:t>Control Visual</a:t>
            </a:r>
          </a:p>
          <a:p>
            <a:pPr>
              <a:buFont typeface="Arial" pitchFamily="34" charset="0"/>
              <a:buChar char="•"/>
            </a:pPr>
            <a:r>
              <a:rPr lang="es-MX" sz="1200" b="1" dirty="0"/>
              <a:t>Calidad en cada operación</a:t>
            </a:r>
          </a:p>
          <a:p>
            <a:pPr>
              <a:buFont typeface="Arial" pitchFamily="34" charset="0"/>
              <a:buChar char="•"/>
            </a:pPr>
            <a:r>
              <a:rPr lang="es-MX" sz="1200" b="1" dirty="0"/>
              <a:t>Paros Automáticos</a:t>
            </a:r>
          </a:p>
          <a:p>
            <a:pPr>
              <a:buFont typeface="Arial" pitchFamily="34" charset="0"/>
              <a:buChar char="•"/>
            </a:pPr>
            <a:r>
              <a:rPr lang="es-MX" sz="1200" b="1" dirty="0"/>
              <a:t>Andon</a:t>
            </a:r>
          </a:p>
          <a:p>
            <a:pPr>
              <a:buFont typeface="Arial" pitchFamily="34" charset="0"/>
              <a:buChar char="•"/>
            </a:pPr>
            <a:r>
              <a:rPr lang="es-MX" sz="1200" b="1" dirty="0"/>
              <a:t>Poka Yoke</a:t>
            </a:r>
          </a:p>
          <a:p>
            <a:pPr>
              <a:buFont typeface="Arial" pitchFamily="34" charset="0"/>
              <a:buChar char="•"/>
            </a:pPr>
            <a:r>
              <a:rPr lang="es-MX" sz="1200" b="1" dirty="0"/>
              <a:t>Solución de la causa real de los problemas</a:t>
            </a:r>
          </a:p>
        </p:txBody>
      </p:sp>
      <p:sp>
        <p:nvSpPr>
          <p:cNvPr id="153" name="18 Rectángulo redondeado"/>
          <p:cNvSpPr/>
          <p:nvPr/>
        </p:nvSpPr>
        <p:spPr>
          <a:xfrm>
            <a:off x="707824" y="2625933"/>
            <a:ext cx="1775944" cy="354127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bg1"/>
                </a:solidFill>
              </a:rPr>
              <a:t>Just in Time</a:t>
            </a:r>
          </a:p>
        </p:txBody>
      </p:sp>
      <p:sp>
        <p:nvSpPr>
          <p:cNvPr id="154" name="21 Rectángulo redondeado"/>
          <p:cNvSpPr/>
          <p:nvPr/>
        </p:nvSpPr>
        <p:spPr>
          <a:xfrm>
            <a:off x="6588224" y="2620020"/>
            <a:ext cx="1775944" cy="354127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bg1"/>
                </a:solidFill>
              </a:rPr>
              <a:t>Jidoka</a:t>
            </a:r>
          </a:p>
        </p:txBody>
      </p:sp>
      <p:sp>
        <p:nvSpPr>
          <p:cNvPr id="162" name="55 Rectángulo"/>
          <p:cNvSpPr/>
          <p:nvPr/>
        </p:nvSpPr>
        <p:spPr>
          <a:xfrm>
            <a:off x="466582" y="1980057"/>
            <a:ext cx="8137866" cy="49577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 dirty="0"/>
          </a:p>
        </p:txBody>
      </p:sp>
      <p:sp>
        <p:nvSpPr>
          <p:cNvPr id="173" name="57 Rectángulo redondeado"/>
          <p:cNvSpPr/>
          <p:nvPr/>
        </p:nvSpPr>
        <p:spPr>
          <a:xfrm>
            <a:off x="566313" y="2053248"/>
            <a:ext cx="1360781" cy="32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bg1"/>
                </a:solidFill>
              </a:rPr>
              <a:t>Personas</a:t>
            </a:r>
          </a:p>
        </p:txBody>
      </p:sp>
      <p:sp>
        <p:nvSpPr>
          <p:cNvPr id="177" name="58 Rectángulo redondeado"/>
          <p:cNvSpPr/>
          <p:nvPr/>
        </p:nvSpPr>
        <p:spPr>
          <a:xfrm>
            <a:off x="2744092" y="2053248"/>
            <a:ext cx="1360781" cy="32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bg1"/>
                </a:solidFill>
              </a:rPr>
              <a:t>Materiales</a:t>
            </a:r>
          </a:p>
        </p:txBody>
      </p:sp>
      <p:sp>
        <p:nvSpPr>
          <p:cNvPr id="178" name="59 Rectángulo redondeado"/>
          <p:cNvSpPr/>
          <p:nvPr/>
        </p:nvSpPr>
        <p:spPr>
          <a:xfrm>
            <a:off x="7099651" y="2053248"/>
            <a:ext cx="1360781" cy="32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bg1"/>
                </a:solidFill>
              </a:rPr>
              <a:t>Espacio</a:t>
            </a:r>
          </a:p>
        </p:txBody>
      </p:sp>
      <p:sp>
        <p:nvSpPr>
          <p:cNvPr id="180" name="60 Rectángulo redondeado"/>
          <p:cNvSpPr/>
          <p:nvPr/>
        </p:nvSpPr>
        <p:spPr>
          <a:xfrm>
            <a:off x="4921871" y="2053248"/>
            <a:ext cx="1360781" cy="32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bg1"/>
                </a:solidFill>
              </a:rPr>
              <a:t>Equipos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218173" y="5818088"/>
            <a:ext cx="8634190" cy="251944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</a:rPr>
              <a:t>Industria 4.0</a:t>
            </a:r>
          </a:p>
        </p:txBody>
      </p:sp>
      <p:sp>
        <p:nvSpPr>
          <p:cNvPr id="131" name="128 Rectángulo redondeado"/>
          <p:cNvSpPr/>
          <p:nvPr/>
        </p:nvSpPr>
        <p:spPr>
          <a:xfrm>
            <a:off x="5073236" y="1389574"/>
            <a:ext cx="1190100" cy="3600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bg1"/>
                </a:solidFill>
              </a:rPr>
              <a:t>(+) </a:t>
            </a:r>
            <a:r>
              <a:rPr lang="es-MX" sz="1100" b="1" dirty="0" err="1">
                <a:solidFill>
                  <a:schemeClr val="bg1"/>
                </a:solidFill>
              </a:rPr>
              <a:t>Vel</a:t>
            </a:r>
            <a:r>
              <a:rPr lang="es-MX" sz="1100" b="1" dirty="0">
                <a:solidFill>
                  <a:schemeClr val="bg1"/>
                </a:solidFill>
              </a:rPr>
              <a:t>. en Toma de Decisiones</a:t>
            </a:r>
          </a:p>
        </p:txBody>
      </p:sp>
      <p:sp>
        <p:nvSpPr>
          <p:cNvPr id="143" name="128 Rectángulo redondeado"/>
          <p:cNvSpPr/>
          <p:nvPr/>
        </p:nvSpPr>
        <p:spPr>
          <a:xfrm>
            <a:off x="6315432" y="1389574"/>
            <a:ext cx="1190100" cy="3600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bg1"/>
                </a:solidFill>
              </a:rPr>
              <a:t>(+) Integración de Procesos</a:t>
            </a:r>
          </a:p>
        </p:txBody>
      </p:sp>
      <p:sp>
        <p:nvSpPr>
          <p:cNvPr id="144" name="128 Rectángulo redondeado"/>
          <p:cNvSpPr/>
          <p:nvPr/>
        </p:nvSpPr>
        <p:spPr>
          <a:xfrm>
            <a:off x="7557625" y="1387616"/>
            <a:ext cx="1190100" cy="3600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bg1"/>
                </a:solidFill>
              </a:rPr>
              <a:t>(-) </a:t>
            </a:r>
            <a:r>
              <a:rPr lang="es-MX" sz="1100" b="1" dirty="0" err="1">
                <a:solidFill>
                  <a:schemeClr val="bg1"/>
                </a:solidFill>
              </a:rPr>
              <a:t>RIesgos</a:t>
            </a:r>
            <a:endParaRPr lang="es-MX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8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104 Rectángulo"/>
          <p:cNvSpPr/>
          <p:nvPr/>
        </p:nvSpPr>
        <p:spPr>
          <a:xfrm>
            <a:off x="2051720" y="392872"/>
            <a:ext cx="5112568" cy="6214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7 Rectángulo"/>
          <p:cNvSpPr/>
          <p:nvPr/>
        </p:nvSpPr>
        <p:spPr>
          <a:xfrm>
            <a:off x="218173" y="1134036"/>
            <a:ext cx="8634190" cy="54363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3 Rectángulo"/>
          <p:cNvSpPr/>
          <p:nvPr/>
        </p:nvSpPr>
        <p:spPr>
          <a:xfrm>
            <a:off x="218173" y="1895748"/>
            <a:ext cx="8634190" cy="29523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107504" y="6057376"/>
            <a:ext cx="8820000" cy="756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6 Rectángulo"/>
          <p:cNvSpPr/>
          <p:nvPr/>
        </p:nvSpPr>
        <p:spPr>
          <a:xfrm>
            <a:off x="143740" y="1007036"/>
            <a:ext cx="8819292" cy="9268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0" name="89 Rectángulo redondeado">
            <a:hlinkClick r:id="" action="ppaction://noaction"/>
          </p:cNvPr>
          <p:cNvSpPr/>
          <p:nvPr/>
        </p:nvSpPr>
        <p:spPr>
          <a:xfrm>
            <a:off x="323528" y="6140698"/>
            <a:ext cx="1044000" cy="36000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bg1"/>
                </a:solidFill>
              </a:rPr>
              <a:t>Calidad y Productividad</a:t>
            </a:r>
          </a:p>
        </p:txBody>
      </p:sp>
      <p:sp>
        <p:nvSpPr>
          <p:cNvPr id="91" name="90 Rectángulo redondeado">
            <a:hlinkClick r:id="" action="ppaction://noaction"/>
          </p:cNvPr>
          <p:cNvSpPr/>
          <p:nvPr/>
        </p:nvSpPr>
        <p:spPr>
          <a:xfrm>
            <a:off x="1433644" y="6140698"/>
            <a:ext cx="864000" cy="36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bg1"/>
                </a:solidFill>
              </a:rPr>
              <a:t>Trabajo en Equipo</a:t>
            </a:r>
          </a:p>
        </p:txBody>
      </p:sp>
      <p:sp>
        <p:nvSpPr>
          <p:cNvPr id="92" name="91 Rectángulo redondeado">
            <a:hlinkClick r:id="" action="ppaction://noaction"/>
          </p:cNvPr>
          <p:cNvSpPr/>
          <p:nvPr/>
        </p:nvSpPr>
        <p:spPr>
          <a:xfrm>
            <a:off x="3401962" y="6140698"/>
            <a:ext cx="1692063" cy="360040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tx1"/>
                </a:solidFill>
              </a:rPr>
              <a:t>Servicio y Orientación al Cliente</a:t>
            </a:r>
          </a:p>
        </p:txBody>
      </p:sp>
      <p:sp>
        <p:nvSpPr>
          <p:cNvPr id="93" name="92 Rectángulo redondeado">
            <a:hlinkClick r:id="" action="ppaction://noaction"/>
          </p:cNvPr>
          <p:cNvSpPr/>
          <p:nvPr/>
        </p:nvSpPr>
        <p:spPr>
          <a:xfrm>
            <a:off x="2363760" y="6140698"/>
            <a:ext cx="972086" cy="36004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bg1"/>
                </a:solidFill>
              </a:rPr>
              <a:t>Compromiso</a:t>
            </a:r>
          </a:p>
        </p:txBody>
      </p:sp>
      <p:sp>
        <p:nvSpPr>
          <p:cNvPr id="94" name="93 Rectángulo redondeado">
            <a:hlinkClick r:id="" action="ppaction://noaction"/>
          </p:cNvPr>
          <p:cNvSpPr/>
          <p:nvPr/>
        </p:nvSpPr>
        <p:spPr>
          <a:xfrm>
            <a:off x="5160141" y="6140698"/>
            <a:ext cx="1656084" cy="360040"/>
          </a:xfrm>
          <a:prstGeom prst="roundRect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tx1"/>
                </a:solidFill>
              </a:rPr>
              <a:t>Desarrollo de Nuestra Gente</a:t>
            </a:r>
          </a:p>
        </p:txBody>
      </p:sp>
      <p:sp>
        <p:nvSpPr>
          <p:cNvPr id="95" name="94 Rectángulo redondeado">
            <a:hlinkClick r:id="" action="ppaction://noaction"/>
          </p:cNvPr>
          <p:cNvSpPr/>
          <p:nvPr/>
        </p:nvSpPr>
        <p:spPr>
          <a:xfrm>
            <a:off x="6882341" y="6140698"/>
            <a:ext cx="864000" cy="360040"/>
          </a:xfrm>
          <a:prstGeom prst="roundRect">
            <a:avLst/>
          </a:prstGeom>
          <a:solidFill>
            <a:srgbClr val="C5299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bg1"/>
                </a:solidFill>
              </a:rPr>
              <a:t>Integridad</a:t>
            </a:r>
          </a:p>
        </p:txBody>
      </p:sp>
      <p:sp>
        <p:nvSpPr>
          <p:cNvPr id="96" name="95 Rectángulo redondeado">
            <a:hlinkClick r:id="" action="ppaction://noaction"/>
          </p:cNvPr>
          <p:cNvSpPr/>
          <p:nvPr/>
        </p:nvSpPr>
        <p:spPr>
          <a:xfrm>
            <a:off x="7812456" y="6140698"/>
            <a:ext cx="864000" cy="360040"/>
          </a:xfrm>
          <a:prstGeom prst="roundRect">
            <a:avLst/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bg1"/>
                </a:solidFill>
              </a:rPr>
              <a:t>Innovación</a:t>
            </a:r>
          </a:p>
        </p:txBody>
      </p:sp>
      <p:sp>
        <p:nvSpPr>
          <p:cNvPr id="97" name="96 CuadroTexto"/>
          <p:cNvSpPr txBox="1"/>
          <p:nvPr/>
        </p:nvSpPr>
        <p:spPr>
          <a:xfrm>
            <a:off x="3241948" y="6502620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solidFill>
                  <a:schemeClr val="bg1"/>
                </a:solidFill>
              </a:rPr>
              <a:t>Valores Organizacionales</a:t>
            </a:r>
          </a:p>
        </p:txBody>
      </p:sp>
      <p:sp>
        <p:nvSpPr>
          <p:cNvPr id="104" name="103 Rectángulo"/>
          <p:cNvSpPr/>
          <p:nvPr/>
        </p:nvSpPr>
        <p:spPr>
          <a:xfrm>
            <a:off x="2051720" y="176928"/>
            <a:ext cx="5112568" cy="72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pSp>
        <p:nvGrpSpPr>
          <p:cNvPr id="2" name="113 Grupo"/>
          <p:cNvGrpSpPr/>
          <p:nvPr/>
        </p:nvGrpSpPr>
        <p:grpSpPr>
          <a:xfrm>
            <a:off x="467544" y="392872"/>
            <a:ext cx="936104" cy="576064"/>
            <a:chOff x="467544" y="692696"/>
            <a:chExt cx="936104" cy="576064"/>
          </a:xfrm>
        </p:grpSpPr>
        <p:sp>
          <p:nvSpPr>
            <p:cNvPr id="112" name="111 Rectángulo"/>
            <p:cNvSpPr/>
            <p:nvPr/>
          </p:nvSpPr>
          <p:spPr>
            <a:xfrm>
              <a:off x="467544" y="1196752"/>
              <a:ext cx="936104" cy="7200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13" name="112 Rectángulo"/>
            <p:cNvSpPr/>
            <p:nvPr/>
          </p:nvSpPr>
          <p:spPr>
            <a:xfrm>
              <a:off x="683568" y="692696"/>
              <a:ext cx="504056" cy="5040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pSp>
        <p:nvGrpSpPr>
          <p:cNvPr id="3" name="114 Grupo"/>
          <p:cNvGrpSpPr/>
          <p:nvPr/>
        </p:nvGrpSpPr>
        <p:grpSpPr>
          <a:xfrm>
            <a:off x="7740352" y="392872"/>
            <a:ext cx="936104" cy="576064"/>
            <a:chOff x="467544" y="692696"/>
            <a:chExt cx="936104" cy="576064"/>
          </a:xfrm>
        </p:grpSpPr>
        <p:sp>
          <p:nvSpPr>
            <p:cNvPr id="116" name="115 Rectángulo"/>
            <p:cNvSpPr/>
            <p:nvPr/>
          </p:nvSpPr>
          <p:spPr>
            <a:xfrm>
              <a:off x="467544" y="1196752"/>
              <a:ext cx="936104" cy="7200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17" name="116 Rectángulo"/>
            <p:cNvSpPr/>
            <p:nvPr/>
          </p:nvSpPr>
          <p:spPr>
            <a:xfrm>
              <a:off x="683568" y="692696"/>
              <a:ext cx="504056" cy="5040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119" name="118 Rectángulo"/>
          <p:cNvSpPr/>
          <p:nvPr/>
        </p:nvSpPr>
        <p:spPr>
          <a:xfrm>
            <a:off x="1691681" y="392872"/>
            <a:ext cx="1872000" cy="4320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0" name="119 Retraso"/>
          <p:cNvSpPr/>
          <p:nvPr/>
        </p:nvSpPr>
        <p:spPr>
          <a:xfrm>
            <a:off x="3563888" y="392872"/>
            <a:ext cx="432049" cy="432048"/>
          </a:xfrm>
          <a:prstGeom prst="flowChartDela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5" name="124 Elipse"/>
          <p:cNvSpPr/>
          <p:nvPr/>
        </p:nvSpPr>
        <p:spPr>
          <a:xfrm>
            <a:off x="3635896" y="464880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8" name="107 Rectángulo"/>
          <p:cNvSpPr/>
          <p:nvPr/>
        </p:nvSpPr>
        <p:spPr>
          <a:xfrm rot="10800000">
            <a:off x="5633695" y="392872"/>
            <a:ext cx="1872000" cy="4320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9" name="108 Retraso"/>
          <p:cNvSpPr/>
          <p:nvPr/>
        </p:nvSpPr>
        <p:spPr>
          <a:xfrm rot="10800000">
            <a:off x="5220071" y="392872"/>
            <a:ext cx="432049" cy="432048"/>
          </a:xfrm>
          <a:prstGeom prst="flowChartDela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0" name="109 Elipse"/>
          <p:cNvSpPr/>
          <p:nvPr/>
        </p:nvSpPr>
        <p:spPr>
          <a:xfrm>
            <a:off x="5292080" y="464880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1" name="110 Rectángulo"/>
          <p:cNvSpPr/>
          <p:nvPr/>
        </p:nvSpPr>
        <p:spPr>
          <a:xfrm>
            <a:off x="467544" y="680904"/>
            <a:ext cx="936104" cy="7200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1" name="120 Trapecio"/>
          <p:cNvSpPr/>
          <p:nvPr/>
        </p:nvSpPr>
        <p:spPr>
          <a:xfrm>
            <a:off x="611560" y="176848"/>
            <a:ext cx="648072" cy="504056"/>
          </a:xfrm>
          <a:prstGeom prst="trapezoid">
            <a:avLst>
              <a:gd name="adj" fmla="val 13220"/>
            </a:avLst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2" name="121 Rectángulo"/>
          <p:cNvSpPr/>
          <p:nvPr/>
        </p:nvSpPr>
        <p:spPr>
          <a:xfrm>
            <a:off x="7740352" y="680904"/>
            <a:ext cx="936104" cy="7200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5" name="114 Rectángulo redondeado"/>
          <p:cNvSpPr/>
          <p:nvPr/>
        </p:nvSpPr>
        <p:spPr>
          <a:xfrm>
            <a:off x="251520" y="1107734"/>
            <a:ext cx="8568952" cy="728706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100" b="1" dirty="0">
              <a:solidFill>
                <a:schemeClr val="tx1"/>
              </a:solidFill>
            </a:endParaRPr>
          </a:p>
        </p:txBody>
      </p:sp>
      <p:sp>
        <p:nvSpPr>
          <p:cNvPr id="123" name="122 Trapecio"/>
          <p:cNvSpPr/>
          <p:nvPr/>
        </p:nvSpPr>
        <p:spPr>
          <a:xfrm>
            <a:off x="7884368" y="176848"/>
            <a:ext cx="648072" cy="504056"/>
          </a:xfrm>
          <a:prstGeom prst="trapezoid">
            <a:avLst>
              <a:gd name="adj" fmla="val 1322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6" name="105 CuadroTexto"/>
          <p:cNvSpPr txBox="1"/>
          <p:nvPr/>
        </p:nvSpPr>
        <p:spPr>
          <a:xfrm>
            <a:off x="1691680" y="117034"/>
            <a:ext cx="5832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1"/>
                </a:solidFill>
              </a:rPr>
              <a:t>Modelo Operativo Enerya - Riasa</a:t>
            </a:r>
            <a:endParaRPr lang="es-MX" sz="1100" b="1" dirty="0">
              <a:solidFill>
                <a:schemeClr val="bg1"/>
              </a:solidFill>
            </a:endParaRPr>
          </a:p>
        </p:txBody>
      </p:sp>
      <p:sp>
        <p:nvSpPr>
          <p:cNvPr id="118" name="117 Rectángulo redondeado"/>
          <p:cNvSpPr/>
          <p:nvPr/>
        </p:nvSpPr>
        <p:spPr>
          <a:xfrm>
            <a:off x="344864" y="1391692"/>
            <a:ext cx="791960" cy="36004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bg1"/>
                </a:solidFill>
              </a:rPr>
              <a:t>(+) Calidad</a:t>
            </a:r>
          </a:p>
        </p:txBody>
      </p:sp>
      <p:sp>
        <p:nvSpPr>
          <p:cNvPr id="124" name="123 Rectángulo redondeado"/>
          <p:cNvSpPr/>
          <p:nvPr/>
        </p:nvSpPr>
        <p:spPr>
          <a:xfrm>
            <a:off x="1188920" y="1391692"/>
            <a:ext cx="598660" cy="36004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bg1"/>
                </a:solidFill>
              </a:rPr>
              <a:t>(-) Costo</a:t>
            </a:r>
          </a:p>
        </p:txBody>
      </p:sp>
      <p:sp>
        <p:nvSpPr>
          <p:cNvPr id="126" name="125 Rectángulo redondeado"/>
          <p:cNvSpPr/>
          <p:nvPr/>
        </p:nvSpPr>
        <p:spPr>
          <a:xfrm>
            <a:off x="1839676" y="1391692"/>
            <a:ext cx="719644" cy="36004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bg1"/>
                </a:solidFill>
              </a:rPr>
              <a:t>(-) T. Entrega</a:t>
            </a:r>
          </a:p>
        </p:txBody>
      </p:sp>
      <p:sp>
        <p:nvSpPr>
          <p:cNvPr id="127" name="126 Rectángulo redondeado"/>
          <p:cNvSpPr/>
          <p:nvPr/>
        </p:nvSpPr>
        <p:spPr>
          <a:xfrm>
            <a:off x="2611416" y="1391692"/>
            <a:ext cx="822955" cy="36004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bg1"/>
                </a:solidFill>
              </a:rPr>
              <a:t>(+) Seguridad</a:t>
            </a:r>
          </a:p>
        </p:txBody>
      </p:sp>
      <p:sp>
        <p:nvSpPr>
          <p:cNvPr id="128" name="127 Rectángulo redondeado"/>
          <p:cNvSpPr/>
          <p:nvPr/>
        </p:nvSpPr>
        <p:spPr>
          <a:xfrm>
            <a:off x="3486467" y="1391692"/>
            <a:ext cx="574247" cy="36004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bg1"/>
                </a:solidFill>
              </a:rPr>
              <a:t>(+) Moral</a:t>
            </a:r>
          </a:p>
        </p:txBody>
      </p:sp>
      <p:sp>
        <p:nvSpPr>
          <p:cNvPr id="129" name="128 Rectángulo redondeado"/>
          <p:cNvSpPr/>
          <p:nvPr/>
        </p:nvSpPr>
        <p:spPr>
          <a:xfrm>
            <a:off x="4112810" y="1389579"/>
            <a:ext cx="908330" cy="36004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bg1"/>
                </a:solidFill>
              </a:rPr>
              <a:t>(+) Eficacia del SIA</a:t>
            </a:r>
          </a:p>
        </p:txBody>
      </p:sp>
      <p:sp>
        <p:nvSpPr>
          <p:cNvPr id="130" name="129 CuadroTexto"/>
          <p:cNvSpPr txBox="1"/>
          <p:nvPr/>
        </p:nvSpPr>
        <p:spPr>
          <a:xfrm>
            <a:off x="1547664" y="1022360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(+) Cultura Ambiental</a:t>
            </a:r>
          </a:p>
        </p:txBody>
      </p:sp>
      <p:sp>
        <p:nvSpPr>
          <p:cNvPr id="201" name="200 Rectángulo"/>
          <p:cNvSpPr/>
          <p:nvPr/>
        </p:nvSpPr>
        <p:spPr>
          <a:xfrm>
            <a:off x="467544" y="2043956"/>
            <a:ext cx="8136904" cy="27270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31" name="230 Rectángulo"/>
          <p:cNvSpPr/>
          <p:nvPr/>
        </p:nvSpPr>
        <p:spPr>
          <a:xfrm>
            <a:off x="467544" y="2394704"/>
            <a:ext cx="2232248" cy="23042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32" name="231 Rectángulo"/>
          <p:cNvSpPr/>
          <p:nvPr/>
        </p:nvSpPr>
        <p:spPr>
          <a:xfrm>
            <a:off x="6372448" y="2394704"/>
            <a:ext cx="2232000" cy="23042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56" name="155 Rectángulo"/>
          <p:cNvSpPr/>
          <p:nvPr/>
        </p:nvSpPr>
        <p:spPr>
          <a:xfrm>
            <a:off x="218173" y="4920084"/>
            <a:ext cx="8634190" cy="9361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60" name="159 CuadroTexto"/>
          <p:cNvSpPr txBox="1"/>
          <p:nvPr/>
        </p:nvSpPr>
        <p:spPr>
          <a:xfrm>
            <a:off x="2843768" y="5051906"/>
            <a:ext cx="3312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/>
              <a:t>HERRAMIENTAS</a:t>
            </a:r>
          </a:p>
        </p:txBody>
      </p:sp>
      <p:sp>
        <p:nvSpPr>
          <p:cNvPr id="161" name="160 Rectángulo"/>
          <p:cNvSpPr/>
          <p:nvPr/>
        </p:nvSpPr>
        <p:spPr>
          <a:xfrm>
            <a:off x="251520" y="4992092"/>
            <a:ext cx="8568952" cy="79208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dirty="0"/>
          </a:p>
        </p:txBody>
      </p:sp>
      <p:sp>
        <p:nvSpPr>
          <p:cNvPr id="165" name="164 Rectángulo redondeado">
            <a:hlinkClick r:id="" action="ppaction://noaction"/>
          </p:cNvPr>
          <p:cNvSpPr/>
          <p:nvPr/>
        </p:nvSpPr>
        <p:spPr>
          <a:xfrm>
            <a:off x="2516885" y="5433225"/>
            <a:ext cx="324000" cy="3213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5S</a:t>
            </a:r>
          </a:p>
        </p:txBody>
      </p:sp>
      <p:sp>
        <p:nvSpPr>
          <p:cNvPr id="168" name="167 Rectángulo redondeado">
            <a:hlinkClick r:id="" action="ppaction://noaction"/>
          </p:cNvPr>
          <p:cNvSpPr/>
          <p:nvPr/>
        </p:nvSpPr>
        <p:spPr>
          <a:xfrm>
            <a:off x="777639" y="5053500"/>
            <a:ext cx="468000" cy="3213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SMED</a:t>
            </a:r>
          </a:p>
        </p:txBody>
      </p:sp>
      <p:sp>
        <p:nvSpPr>
          <p:cNvPr id="169" name="168 Rectángulo redondeado">
            <a:hlinkClick r:id="" action="ppaction://noaction"/>
          </p:cNvPr>
          <p:cNvSpPr/>
          <p:nvPr/>
        </p:nvSpPr>
        <p:spPr>
          <a:xfrm>
            <a:off x="1303810" y="5053500"/>
            <a:ext cx="432048" cy="3213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TPM</a:t>
            </a:r>
          </a:p>
        </p:txBody>
      </p:sp>
      <p:sp>
        <p:nvSpPr>
          <p:cNvPr id="170" name="169 Rectángulo redondeado">
            <a:hlinkClick r:id="" action="ppaction://noaction"/>
          </p:cNvPr>
          <p:cNvSpPr/>
          <p:nvPr/>
        </p:nvSpPr>
        <p:spPr>
          <a:xfrm>
            <a:off x="3010865" y="5064099"/>
            <a:ext cx="890988" cy="32142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SUGERENCIAS DE MEJORA</a:t>
            </a:r>
          </a:p>
        </p:txBody>
      </p:sp>
      <p:sp>
        <p:nvSpPr>
          <p:cNvPr id="171" name="170 Rectángulo redondeado"/>
          <p:cNvSpPr/>
          <p:nvPr/>
        </p:nvSpPr>
        <p:spPr>
          <a:xfrm>
            <a:off x="1794029" y="5053500"/>
            <a:ext cx="575984" cy="3213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KANBAN</a:t>
            </a:r>
          </a:p>
        </p:txBody>
      </p:sp>
      <p:sp>
        <p:nvSpPr>
          <p:cNvPr id="172" name="171 Rectángulo redondeado"/>
          <p:cNvSpPr/>
          <p:nvPr/>
        </p:nvSpPr>
        <p:spPr>
          <a:xfrm>
            <a:off x="287575" y="5053500"/>
            <a:ext cx="431893" cy="3213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VSM</a:t>
            </a:r>
          </a:p>
        </p:txBody>
      </p:sp>
      <p:sp>
        <p:nvSpPr>
          <p:cNvPr id="174" name="173 Rectángulo redondeado"/>
          <p:cNvSpPr/>
          <p:nvPr/>
        </p:nvSpPr>
        <p:spPr>
          <a:xfrm>
            <a:off x="3971535" y="5064099"/>
            <a:ext cx="504000" cy="32142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A.T.E.</a:t>
            </a:r>
          </a:p>
        </p:txBody>
      </p:sp>
      <p:sp>
        <p:nvSpPr>
          <p:cNvPr id="175" name="174 Rectángulo redondeado"/>
          <p:cNvSpPr/>
          <p:nvPr/>
        </p:nvSpPr>
        <p:spPr>
          <a:xfrm>
            <a:off x="4545217" y="5064099"/>
            <a:ext cx="900000" cy="321387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JUNTA RELAMPAGO</a:t>
            </a:r>
          </a:p>
        </p:txBody>
      </p:sp>
      <p:sp>
        <p:nvSpPr>
          <p:cNvPr id="176" name="175 Rectángulo redondeado"/>
          <p:cNvSpPr/>
          <p:nvPr/>
        </p:nvSpPr>
        <p:spPr>
          <a:xfrm>
            <a:off x="4164065" y="5424140"/>
            <a:ext cx="567036" cy="3107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GEMBA WALK</a:t>
            </a:r>
          </a:p>
        </p:txBody>
      </p:sp>
      <p:sp>
        <p:nvSpPr>
          <p:cNvPr id="179" name="178 Rectángulo redondeado"/>
          <p:cNvSpPr/>
          <p:nvPr/>
        </p:nvSpPr>
        <p:spPr>
          <a:xfrm>
            <a:off x="6261129" y="5064099"/>
            <a:ext cx="920547" cy="64807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>
                <a:solidFill>
                  <a:schemeClr val="tx1"/>
                </a:solidFill>
              </a:rPr>
              <a:t>REQUERIMIENTOS ESPECIFICOS DE CLIENTES</a:t>
            </a:r>
          </a:p>
        </p:txBody>
      </p:sp>
      <p:sp>
        <p:nvSpPr>
          <p:cNvPr id="181" name="180 Rectángulo redondeado"/>
          <p:cNvSpPr/>
          <p:nvPr/>
        </p:nvSpPr>
        <p:spPr>
          <a:xfrm>
            <a:off x="2428182" y="5053500"/>
            <a:ext cx="429483" cy="3213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SPC</a:t>
            </a:r>
          </a:p>
        </p:txBody>
      </p:sp>
      <p:sp>
        <p:nvSpPr>
          <p:cNvPr id="182" name="181 Rectángulo redondeado"/>
          <p:cNvSpPr/>
          <p:nvPr/>
        </p:nvSpPr>
        <p:spPr>
          <a:xfrm>
            <a:off x="5514898" y="5064099"/>
            <a:ext cx="577154" cy="32142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800" dirty="0">
              <a:solidFill>
                <a:schemeClr val="tx1"/>
              </a:solidFill>
            </a:endParaRPr>
          </a:p>
          <a:p>
            <a:pPr algn="ctr"/>
            <a:r>
              <a:rPr lang="es-MX" sz="800" dirty="0">
                <a:solidFill>
                  <a:schemeClr val="tx1"/>
                </a:solidFill>
              </a:rPr>
              <a:t>A.B.P.O.</a:t>
            </a:r>
          </a:p>
          <a:p>
            <a:pPr algn="ctr"/>
            <a:endParaRPr lang="es-MX" sz="800" dirty="0">
              <a:solidFill>
                <a:schemeClr val="tx1"/>
              </a:solidFill>
            </a:endParaRPr>
          </a:p>
        </p:txBody>
      </p:sp>
      <p:sp>
        <p:nvSpPr>
          <p:cNvPr id="183" name="182 Rectángulo redondeado"/>
          <p:cNvSpPr/>
          <p:nvPr/>
        </p:nvSpPr>
        <p:spPr>
          <a:xfrm>
            <a:off x="287576" y="5443825"/>
            <a:ext cx="477044" cy="3107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POKA YOKE</a:t>
            </a:r>
          </a:p>
        </p:txBody>
      </p:sp>
      <p:sp>
        <p:nvSpPr>
          <p:cNvPr id="184" name="183 Rectángulo redondeado"/>
          <p:cNvSpPr/>
          <p:nvPr/>
        </p:nvSpPr>
        <p:spPr>
          <a:xfrm>
            <a:off x="806670" y="5443825"/>
            <a:ext cx="540000" cy="3107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6 SIGMA</a:t>
            </a:r>
          </a:p>
        </p:txBody>
      </p:sp>
      <p:sp>
        <p:nvSpPr>
          <p:cNvPr id="185" name="184 Rectángulo redondeado">
            <a:hlinkClick r:id="" action="ppaction://noaction"/>
          </p:cNvPr>
          <p:cNvSpPr/>
          <p:nvPr/>
        </p:nvSpPr>
        <p:spPr>
          <a:xfrm>
            <a:off x="3010824" y="5424140"/>
            <a:ext cx="465700" cy="3107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UGBs</a:t>
            </a:r>
          </a:p>
        </p:txBody>
      </p:sp>
      <p:sp>
        <p:nvSpPr>
          <p:cNvPr id="186" name="185 Rectángulo redondeado">
            <a:hlinkClick r:id="" action="ppaction://noaction"/>
          </p:cNvPr>
          <p:cNvSpPr/>
          <p:nvPr/>
        </p:nvSpPr>
        <p:spPr>
          <a:xfrm>
            <a:off x="1388720" y="5443883"/>
            <a:ext cx="468000" cy="31070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AMEF</a:t>
            </a:r>
          </a:p>
        </p:txBody>
      </p:sp>
      <p:sp>
        <p:nvSpPr>
          <p:cNvPr id="187" name="186 Rectángulo redondeado">
            <a:hlinkClick r:id="" action="ppaction://noaction"/>
          </p:cNvPr>
          <p:cNvSpPr/>
          <p:nvPr/>
        </p:nvSpPr>
        <p:spPr>
          <a:xfrm>
            <a:off x="1898770" y="5443825"/>
            <a:ext cx="576064" cy="3107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PDCA</a:t>
            </a:r>
          </a:p>
          <a:p>
            <a:pPr algn="ctr"/>
            <a:r>
              <a:rPr lang="es-MX" sz="800" dirty="0">
                <a:solidFill>
                  <a:schemeClr val="tx1"/>
                </a:solidFill>
              </a:rPr>
              <a:t>KAIZEN</a:t>
            </a:r>
          </a:p>
        </p:txBody>
      </p:sp>
      <p:sp>
        <p:nvSpPr>
          <p:cNvPr id="188" name="187 Rectángulo redondeado"/>
          <p:cNvSpPr/>
          <p:nvPr/>
        </p:nvSpPr>
        <p:spPr>
          <a:xfrm>
            <a:off x="3500776" y="5424140"/>
            <a:ext cx="639036" cy="3107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ANALISIS DE DATOS</a:t>
            </a:r>
          </a:p>
        </p:txBody>
      </p:sp>
      <p:sp>
        <p:nvSpPr>
          <p:cNvPr id="189" name="188 Rectángulo redondeado">
            <a:hlinkClick r:id="" action="ppaction://noaction"/>
          </p:cNvPr>
          <p:cNvSpPr/>
          <p:nvPr/>
        </p:nvSpPr>
        <p:spPr>
          <a:xfrm>
            <a:off x="5396934" y="5424140"/>
            <a:ext cx="715596" cy="3107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FAST RESPONSE</a:t>
            </a:r>
          </a:p>
        </p:txBody>
      </p:sp>
      <p:sp>
        <p:nvSpPr>
          <p:cNvPr id="107" name="106 Rectángulo redondeado"/>
          <p:cNvSpPr/>
          <p:nvPr/>
        </p:nvSpPr>
        <p:spPr>
          <a:xfrm>
            <a:off x="4755354" y="5424140"/>
            <a:ext cx="617328" cy="3107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JUNTA DE PARETOS</a:t>
            </a:r>
          </a:p>
        </p:txBody>
      </p:sp>
      <p:sp>
        <p:nvSpPr>
          <p:cNvPr id="114" name="113 Rectángulo"/>
          <p:cNvSpPr/>
          <p:nvPr/>
        </p:nvSpPr>
        <p:spPr>
          <a:xfrm>
            <a:off x="2843808" y="2620020"/>
            <a:ext cx="3384376" cy="20882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32" name="131 Rectángulo redondeado"/>
          <p:cNvSpPr/>
          <p:nvPr/>
        </p:nvSpPr>
        <p:spPr>
          <a:xfrm>
            <a:off x="7770693" y="5064099"/>
            <a:ext cx="444119" cy="64807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>
                <a:solidFill>
                  <a:schemeClr val="tx1"/>
                </a:solidFill>
              </a:rPr>
              <a:t>ISO 9001</a:t>
            </a:r>
          </a:p>
        </p:txBody>
      </p:sp>
      <p:sp>
        <p:nvSpPr>
          <p:cNvPr id="133" name="132 Rectángulo redondeado"/>
          <p:cNvSpPr/>
          <p:nvPr/>
        </p:nvSpPr>
        <p:spPr>
          <a:xfrm>
            <a:off x="8252628" y="5064099"/>
            <a:ext cx="503258" cy="64807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>
                <a:solidFill>
                  <a:schemeClr val="tx1"/>
                </a:solidFill>
              </a:rPr>
              <a:t>ISO 14001</a:t>
            </a:r>
          </a:p>
        </p:txBody>
      </p:sp>
      <p:sp>
        <p:nvSpPr>
          <p:cNvPr id="134" name="133 Rectángulo redondeado"/>
          <p:cNvSpPr/>
          <p:nvPr/>
        </p:nvSpPr>
        <p:spPr>
          <a:xfrm>
            <a:off x="7219491" y="5064099"/>
            <a:ext cx="513387" cy="64807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>
                <a:solidFill>
                  <a:schemeClr val="tx1"/>
                </a:solidFill>
              </a:rPr>
              <a:t>IATF 16949</a:t>
            </a:r>
          </a:p>
        </p:txBody>
      </p:sp>
      <p:grpSp>
        <p:nvGrpSpPr>
          <p:cNvPr id="135" name="134 Grupo"/>
          <p:cNvGrpSpPr/>
          <p:nvPr/>
        </p:nvGrpSpPr>
        <p:grpSpPr>
          <a:xfrm>
            <a:off x="2987824" y="2692028"/>
            <a:ext cx="3168352" cy="1944216"/>
            <a:chOff x="2467576" y="2195572"/>
            <a:chExt cx="4120648" cy="2601580"/>
          </a:xfrm>
        </p:grpSpPr>
        <p:sp>
          <p:nvSpPr>
            <p:cNvPr id="136" name="135 Rectángulo redondeado"/>
            <p:cNvSpPr/>
            <p:nvPr/>
          </p:nvSpPr>
          <p:spPr>
            <a:xfrm>
              <a:off x="4030580" y="2195572"/>
              <a:ext cx="994639" cy="2833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0" dirty="0"/>
                <a:t>Planeación </a:t>
              </a:r>
            </a:p>
          </p:txBody>
        </p:sp>
        <p:sp>
          <p:nvSpPr>
            <p:cNvPr id="137" name="136 Rectángulo redondeado"/>
            <p:cNvSpPr/>
            <p:nvPr/>
          </p:nvSpPr>
          <p:spPr>
            <a:xfrm>
              <a:off x="2467576" y="4513851"/>
              <a:ext cx="1207642" cy="2833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Placas</a:t>
              </a:r>
            </a:p>
          </p:txBody>
        </p:sp>
        <p:sp>
          <p:nvSpPr>
            <p:cNvPr id="138" name="137 Rectángulo redondeado"/>
            <p:cNvSpPr/>
            <p:nvPr/>
          </p:nvSpPr>
          <p:spPr>
            <a:xfrm>
              <a:off x="3924012" y="4513851"/>
              <a:ext cx="1207642" cy="2833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Ensamble</a:t>
              </a:r>
            </a:p>
          </p:txBody>
        </p:sp>
        <p:sp>
          <p:nvSpPr>
            <p:cNvPr id="139" name="138 Rectángulo redondeado"/>
            <p:cNvSpPr/>
            <p:nvPr/>
          </p:nvSpPr>
          <p:spPr>
            <a:xfrm>
              <a:off x="5380448" y="4513851"/>
              <a:ext cx="1207776" cy="2833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Formación</a:t>
              </a:r>
            </a:p>
          </p:txBody>
        </p:sp>
        <p:cxnSp>
          <p:nvCxnSpPr>
            <p:cNvPr id="140" name="139 Conector recto de flecha"/>
            <p:cNvCxnSpPr>
              <a:stCxn id="136" idx="2"/>
              <a:endCxn id="137" idx="0"/>
            </p:cNvCxnSpPr>
            <p:nvPr/>
          </p:nvCxnSpPr>
          <p:spPr>
            <a:xfrm flipH="1">
              <a:off x="3071397" y="2478873"/>
              <a:ext cx="1456503" cy="203497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141 Conector recto de flecha"/>
            <p:cNvCxnSpPr>
              <a:stCxn id="136" idx="2"/>
              <a:endCxn id="139" idx="0"/>
            </p:cNvCxnSpPr>
            <p:nvPr/>
          </p:nvCxnSpPr>
          <p:spPr>
            <a:xfrm>
              <a:off x="4527900" y="2478873"/>
              <a:ext cx="1456436" cy="203497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144 Conector recto de flecha"/>
            <p:cNvCxnSpPr>
              <a:stCxn id="137" idx="3"/>
              <a:endCxn id="138" idx="1"/>
            </p:cNvCxnSpPr>
            <p:nvPr/>
          </p:nvCxnSpPr>
          <p:spPr>
            <a:xfrm>
              <a:off x="3675218" y="4655502"/>
              <a:ext cx="248794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145 Conector recto de flecha"/>
            <p:cNvCxnSpPr>
              <a:stCxn id="138" idx="3"/>
              <a:endCxn id="139" idx="1"/>
            </p:cNvCxnSpPr>
            <p:nvPr/>
          </p:nvCxnSpPr>
          <p:spPr>
            <a:xfrm>
              <a:off x="5131654" y="4655502"/>
              <a:ext cx="248794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146 Rectángulo redondeado"/>
            <p:cNvSpPr/>
            <p:nvPr/>
          </p:nvSpPr>
          <p:spPr>
            <a:xfrm>
              <a:off x="5593585" y="2195572"/>
              <a:ext cx="994639" cy="2833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/>
                <a:t>Clientes</a:t>
              </a:r>
            </a:p>
          </p:txBody>
        </p:sp>
        <p:sp>
          <p:nvSpPr>
            <p:cNvPr id="148" name="147 Rectángulo redondeado"/>
            <p:cNvSpPr/>
            <p:nvPr/>
          </p:nvSpPr>
          <p:spPr>
            <a:xfrm>
              <a:off x="2467576" y="2195572"/>
              <a:ext cx="994639" cy="2833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800" dirty="0"/>
                <a:t>Proveedores</a:t>
              </a:r>
            </a:p>
          </p:txBody>
        </p:sp>
        <p:cxnSp>
          <p:nvCxnSpPr>
            <p:cNvPr id="149" name="148 Conector recto de flecha"/>
            <p:cNvCxnSpPr>
              <a:stCxn id="147" idx="1"/>
              <a:endCxn id="136" idx="3"/>
            </p:cNvCxnSpPr>
            <p:nvPr/>
          </p:nvCxnSpPr>
          <p:spPr>
            <a:xfrm flipH="1">
              <a:off x="5025220" y="2337223"/>
              <a:ext cx="568365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151 Conector recto de flecha"/>
            <p:cNvCxnSpPr>
              <a:endCxn id="148" idx="3"/>
            </p:cNvCxnSpPr>
            <p:nvPr/>
          </p:nvCxnSpPr>
          <p:spPr>
            <a:xfrm flipH="1">
              <a:off x="3462215" y="2337223"/>
              <a:ext cx="568365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154 Rectángulo redondeado"/>
            <p:cNvSpPr/>
            <p:nvPr/>
          </p:nvSpPr>
          <p:spPr>
            <a:xfrm>
              <a:off x="2531579" y="3284984"/>
              <a:ext cx="889587" cy="2833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0" dirty="0"/>
                <a:t>Almacén</a:t>
              </a:r>
            </a:p>
          </p:txBody>
        </p:sp>
        <p:sp>
          <p:nvSpPr>
            <p:cNvPr id="158" name="157 Rectángulo redondeado"/>
            <p:cNvSpPr/>
            <p:nvPr/>
          </p:nvSpPr>
          <p:spPr>
            <a:xfrm>
              <a:off x="5558062" y="3284984"/>
              <a:ext cx="1030047" cy="2833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0" dirty="0"/>
                <a:t>Embarques</a:t>
              </a:r>
            </a:p>
          </p:txBody>
        </p:sp>
        <p:pic>
          <p:nvPicPr>
            <p:cNvPr id="166" name="Imagen 14"/>
            <p:cNvPicPr>
              <a:picLocks noChangeAspect="1"/>
            </p:cNvPicPr>
            <p:nvPr/>
          </p:nvPicPr>
          <p:blipFill>
            <a:blip r:embed="rId3" cstate="email"/>
            <a:stretch>
              <a:fillRect/>
            </a:stretch>
          </p:blipFill>
          <p:spPr>
            <a:xfrm>
              <a:off x="3573588" y="2744927"/>
              <a:ext cx="278331" cy="414193"/>
            </a:xfrm>
            <a:prstGeom prst="rect">
              <a:avLst/>
            </a:prstGeom>
          </p:spPr>
        </p:pic>
        <p:pic>
          <p:nvPicPr>
            <p:cNvPr id="167" name="Imagen 3"/>
            <p:cNvPicPr>
              <a:picLocks noChangeAspect="1"/>
            </p:cNvPicPr>
            <p:nvPr/>
          </p:nvPicPr>
          <p:blipFill>
            <a:blip r:embed="rId4" cstate="email"/>
            <a:stretch>
              <a:fillRect/>
            </a:stretch>
          </p:blipFill>
          <p:spPr>
            <a:xfrm>
              <a:off x="3591389" y="3833604"/>
              <a:ext cx="219200" cy="424952"/>
            </a:xfrm>
            <a:prstGeom prst="rect">
              <a:avLst/>
            </a:prstGeom>
          </p:spPr>
        </p:pic>
        <p:pic>
          <p:nvPicPr>
            <p:cNvPr id="191" name="Imagen 2"/>
            <p:cNvPicPr>
              <a:picLocks noChangeAspect="1"/>
            </p:cNvPicPr>
            <p:nvPr/>
          </p:nvPicPr>
          <p:blipFill>
            <a:blip r:embed="rId5" cstate="email"/>
            <a:stretch>
              <a:fillRect/>
            </a:stretch>
          </p:blipFill>
          <p:spPr>
            <a:xfrm>
              <a:off x="5257161" y="3794071"/>
              <a:ext cx="394552" cy="424952"/>
            </a:xfrm>
            <a:prstGeom prst="rect">
              <a:avLst/>
            </a:prstGeom>
          </p:spPr>
        </p:pic>
        <p:pic>
          <p:nvPicPr>
            <p:cNvPr id="192" name="Imagen 13"/>
            <p:cNvPicPr>
              <a:picLocks noChangeAspect="1"/>
            </p:cNvPicPr>
            <p:nvPr/>
          </p:nvPicPr>
          <p:blipFill>
            <a:blip r:embed="rId6" cstate="email"/>
            <a:stretch>
              <a:fillRect/>
            </a:stretch>
          </p:blipFill>
          <p:spPr>
            <a:xfrm>
              <a:off x="5277109" y="2677346"/>
              <a:ext cx="286131" cy="385419"/>
            </a:xfrm>
            <a:prstGeom prst="rect">
              <a:avLst/>
            </a:prstGeom>
          </p:spPr>
        </p:pic>
        <p:sp>
          <p:nvSpPr>
            <p:cNvPr id="193" name="192 Elipse">
              <a:hlinkClick r:id="" action="ppaction://noaction"/>
            </p:cNvPr>
            <p:cNvSpPr/>
            <p:nvPr/>
          </p:nvSpPr>
          <p:spPr>
            <a:xfrm>
              <a:off x="3888489" y="2743961"/>
              <a:ext cx="213137" cy="22244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s-MX" sz="1200" b="1" dirty="0">
                  <a:solidFill>
                    <a:srgbClr val="FFFFFF"/>
                  </a:solidFill>
                </a:rPr>
                <a:t>P</a:t>
              </a:r>
            </a:p>
          </p:txBody>
        </p:sp>
        <p:sp>
          <p:nvSpPr>
            <p:cNvPr id="194" name="193 Elipse">
              <a:hlinkClick r:id="" action="ppaction://noaction"/>
            </p:cNvPr>
            <p:cNvSpPr/>
            <p:nvPr/>
          </p:nvSpPr>
          <p:spPr>
            <a:xfrm>
              <a:off x="3872342" y="3737249"/>
              <a:ext cx="213137" cy="22244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s-MX" sz="1200" b="1" dirty="0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95" name="194 Elipse">
              <a:hlinkClick r:id="" action="ppaction://noaction"/>
            </p:cNvPr>
            <p:cNvSpPr/>
            <p:nvPr/>
          </p:nvSpPr>
          <p:spPr>
            <a:xfrm>
              <a:off x="4970321" y="3737249"/>
              <a:ext cx="213137" cy="22244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s-MX" sz="1200" b="1" dirty="0">
                  <a:solidFill>
                    <a:srgbClr val="FFFFFF"/>
                  </a:solidFill>
                </a:rPr>
                <a:t>C</a:t>
              </a:r>
            </a:p>
          </p:txBody>
        </p:sp>
        <p:sp>
          <p:nvSpPr>
            <p:cNvPr id="196" name="195 Elipse">
              <a:hlinkClick r:id="" action="ppaction://noaction"/>
            </p:cNvPr>
            <p:cNvSpPr/>
            <p:nvPr/>
          </p:nvSpPr>
          <p:spPr>
            <a:xfrm>
              <a:off x="4954175" y="2743961"/>
              <a:ext cx="213137" cy="22244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s-MX" sz="1200" b="1" dirty="0">
                  <a:solidFill>
                    <a:srgbClr val="FFFFFF"/>
                  </a:solidFill>
                </a:rPr>
                <a:t>A</a:t>
              </a:r>
            </a:p>
          </p:txBody>
        </p:sp>
        <p:pic>
          <p:nvPicPr>
            <p:cNvPr id="197" name="Picture 12" descr="Resultado de imagen para bateria reciclada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139952" y="3212976"/>
              <a:ext cx="782216" cy="782216"/>
            </a:xfrm>
            <a:prstGeom prst="rect">
              <a:avLst/>
            </a:prstGeom>
            <a:noFill/>
          </p:spPr>
        </p:pic>
      </p:grpSp>
      <p:cxnSp>
        <p:nvCxnSpPr>
          <p:cNvPr id="202" name="201 Conector recto"/>
          <p:cNvCxnSpPr>
            <a:endCxn id="197" idx="0"/>
          </p:cNvCxnSpPr>
          <p:nvPr/>
        </p:nvCxnSpPr>
        <p:spPr>
          <a:xfrm>
            <a:off x="4572000" y="2908052"/>
            <a:ext cx="2430" cy="54430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5" name="234 Conector recto de flecha"/>
          <p:cNvCxnSpPr/>
          <p:nvPr/>
        </p:nvCxnSpPr>
        <p:spPr>
          <a:xfrm>
            <a:off x="3347864" y="2908052"/>
            <a:ext cx="0" cy="576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8" name="237 Conector recto de flecha"/>
          <p:cNvCxnSpPr/>
          <p:nvPr/>
        </p:nvCxnSpPr>
        <p:spPr>
          <a:xfrm>
            <a:off x="3347864" y="3700140"/>
            <a:ext cx="0" cy="684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0" name="239 Conector recto de flecha"/>
          <p:cNvCxnSpPr/>
          <p:nvPr/>
        </p:nvCxnSpPr>
        <p:spPr>
          <a:xfrm flipV="1">
            <a:off x="5796136" y="3700140"/>
            <a:ext cx="0" cy="72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3" name="242 Conector recto de flecha"/>
          <p:cNvCxnSpPr/>
          <p:nvPr/>
        </p:nvCxnSpPr>
        <p:spPr>
          <a:xfrm flipV="1">
            <a:off x="5796136" y="2908116"/>
            <a:ext cx="0" cy="576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4" name="243 Conector recto de flecha"/>
          <p:cNvCxnSpPr>
            <a:stCxn id="197" idx="2"/>
          </p:cNvCxnSpPr>
          <p:nvPr/>
        </p:nvCxnSpPr>
        <p:spPr>
          <a:xfrm flipH="1">
            <a:off x="3563888" y="4036923"/>
            <a:ext cx="1010542" cy="38329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1" name="250 Conector recto de flecha"/>
          <p:cNvCxnSpPr>
            <a:stCxn id="197" idx="2"/>
            <a:endCxn id="138" idx="0"/>
          </p:cNvCxnSpPr>
          <p:nvPr/>
        </p:nvCxnSpPr>
        <p:spPr>
          <a:xfrm flipH="1">
            <a:off x="4571949" y="4036923"/>
            <a:ext cx="2481" cy="38760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3" name="262 Conector recto de flecha"/>
          <p:cNvCxnSpPr/>
          <p:nvPr/>
        </p:nvCxnSpPr>
        <p:spPr>
          <a:xfrm>
            <a:off x="4860032" y="3628132"/>
            <a:ext cx="504056" cy="8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19 CuadroTexto"/>
          <p:cNvSpPr txBox="1"/>
          <p:nvPr/>
        </p:nvSpPr>
        <p:spPr>
          <a:xfrm>
            <a:off x="436257" y="3003867"/>
            <a:ext cx="2237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MX" sz="1200" b="1" dirty="0"/>
              <a:t>Producción Nivelada</a:t>
            </a:r>
          </a:p>
          <a:p>
            <a:pPr>
              <a:buFont typeface="Arial" pitchFamily="34" charset="0"/>
              <a:buChar char="•"/>
            </a:pPr>
            <a:r>
              <a:rPr lang="es-MX" sz="1200" b="1" dirty="0"/>
              <a:t>Cambios Rápidos</a:t>
            </a:r>
          </a:p>
          <a:p>
            <a:pPr>
              <a:buFont typeface="Arial" pitchFamily="34" charset="0"/>
              <a:buChar char="•"/>
            </a:pPr>
            <a:r>
              <a:rPr lang="es-MX" sz="1200" b="1" dirty="0"/>
              <a:t>Corridas Cortas</a:t>
            </a:r>
          </a:p>
          <a:p>
            <a:pPr>
              <a:buFont typeface="Arial" pitchFamily="34" charset="0"/>
              <a:buChar char="•"/>
            </a:pPr>
            <a:r>
              <a:rPr lang="es-MX" sz="1200" b="1" dirty="0"/>
              <a:t>Flujo Continuo</a:t>
            </a:r>
          </a:p>
          <a:p>
            <a:pPr>
              <a:buFont typeface="Arial" pitchFamily="34" charset="0"/>
              <a:buChar char="•"/>
            </a:pPr>
            <a:r>
              <a:rPr lang="es-MX" sz="1200" b="1" dirty="0"/>
              <a:t>Tiempo Takt</a:t>
            </a:r>
          </a:p>
          <a:p>
            <a:pPr>
              <a:buFont typeface="Arial" pitchFamily="34" charset="0"/>
              <a:buChar char="•"/>
            </a:pPr>
            <a:r>
              <a:rPr lang="es-MX" sz="1200" b="1" dirty="0"/>
              <a:t>Sistema de Jalón</a:t>
            </a:r>
          </a:p>
        </p:txBody>
      </p:sp>
      <p:sp>
        <p:nvSpPr>
          <p:cNvPr id="150" name="22 CuadroTexto"/>
          <p:cNvSpPr txBox="1"/>
          <p:nvPr/>
        </p:nvSpPr>
        <p:spPr>
          <a:xfrm>
            <a:off x="6421412" y="2994576"/>
            <a:ext cx="18822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MX" sz="1200" b="1" dirty="0"/>
              <a:t>Control Visual</a:t>
            </a:r>
          </a:p>
          <a:p>
            <a:pPr>
              <a:buFont typeface="Arial" pitchFamily="34" charset="0"/>
              <a:buChar char="•"/>
            </a:pPr>
            <a:r>
              <a:rPr lang="es-MX" sz="1200" b="1" dirty="0"/>
              <a:t>Calidad en cada operación</a:t>
            </a:r>
          </a:p>
          <a:p>
            <a:pPr>
              <a:buFont typeface="Arial" pitchFamily="34" charset="0"/>
              <a:buChar char="•"/>
            </a:pPr>
            <a:r>
              <a:rPr lang="es-MX" sz="1200" b="1" dirty="0"/>
              <a:t>Paros Automáticos</a:t>
            </a:r>
          </a:p>
          <a:p>
            <a:pPr>
              <a:buFont typeface="Arial" pitchFamily="34" charset="0"/>
              <a:buChar char="•"/>
            </a:pPr>
            <a:r>
              <a:rPr lang="es-MX" sz="1200" b="1" dirty="0"/>
              <a:t>Andon</a:t>
            </a:r>
          </a:p>
          <a:p>
            <a:pPr>
              <a:buFont typeface="Arial" pitchFamily="34" charset="0"/>
              <a:buChar char="•"/>
            </a:pPr>
            <a:r>
              <a:rPr lang="es-MX" sz="1200" b="1" dirty="0"/>
              <a:t>Poka Yoke</a:t>
            </a:r>
          </a:p>
          <a:p>
            <a:pPr>
              <a:buFont typeface="Arial" pitchFamily="34" charset="0"/>
              <a:buChar char="•"/>
            </a:pPr>
            <a:r>
              <a:rPr lang="es-MX" sz="1200" b="1" dirty="0"/>
              <a:t>Solución de la causa real de los problemas</a:t>
            </a:r>
          </a:p>
        </p:txBody>
      </p:sp>
      <p:sp>
        <p:nvSpPr>
          <p:cNvPr id="153" name="18 Rectángulo redondeado"/>
          <p:cNvSpPr/>
          <p:nvPr/>
        </p:nvSpPr>
        <p:spPr>
          <a:xfrm>
            <a:off x="707824" y="2625933"/>
            <a:ext cx="1775944" cy="354127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bg1"/>
                </a:solidFill>
              </a:rPr>
              <a:t>Just in Time</a:t>
            </a:r>
          </a:p>
        </p:txBody>
      </p:sp>
      <p:sp>
        <p:nvSpPr>
          <p:cNvPr id="154" name="21 Rectángulo redondeado"/>
          <p:cNvSpPr/>
          <p:nvPr/>
        </p:nvSpPr>
        <p:spPr>
          <a:xfrm>
            <a:off x="6588224" y="2620020"/>
            <a:ext cx="1775944" cy="354127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bg1"/>
                </a:solidFill>
              </a:rPr>
              <a:t>Jidoka</a:t>
            </a:r>
          </a:p>
        </p:txBody>
      </p:sp>
      <p:sp>
        <p:nvSpPr>
          <p:cNvPr id="162" name="55 Rectángulo"/>
          <p:cNvSpPr/>
          <p:nvPr/>
        </p:nvSpPr>
        <p:spPr>
          <a:xfrm>
            <a:off x="466582" y="1980057"/>
            <a:ext cx="8137866" cy="49577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 dirty="0"/>
          </a:p>
        </p:txBody>
      </p:sp>
      <p:sp>
        <p:nvSpPr>
          <p:cNvPr id="173" name="57 Rectángulo redondeado"/>
          <p:cNvSpPr/>
          <p:nvPr/>
        </p:nvSpPr>
        <p:spPr>
          <a:xfrm>
            <a:off x="566313" y="2053248"/>
            <a:ext cx="981351" cy="32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bg1"/>
                </a:solidFill>
              </a:rPr>
              <a:t>Personas</a:t>
            </a:r>
          </a:p>
        </p:txBody>
      </p:sp>
      <p:sp>
        <p:nvSpPr>
          <p:cNvPr id="177" name="58 Rectángulo redondeado"/>
          <p:cNvSpPr/>
          <p:nvPr/>
        </p:nvSpPr>
        <p:spPr>
          <a:xfrm>
            <a:off x="1686000" y="2053248"/>
            <a:ext cx="1171666" cy="32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bg1"/>
                </a:solidFill>
              </a:rPr>
              <a:t>Materiales</a:t>
            </a:r>
          </a:p>
        </p:txBody>
      </p:sp>
      <p:sp>
        <p:nvSpPr>
          <p:cNvPr id="178" name="59 Rectángulo redondeado"/>
          <p:cNvSpPr/>
          <p:nvPr/>
        </p:nvSpPr>
        <p:spPr>
          <a:xfrm>
            <a:off x="3990684" y="2053248"/>
            <a:ext cx="1360781" cy="32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bg1"/>
                </a:solidFill>
              </a:rPr>
              <a:t>Espacio</a:t>
            </a:r>
          </a:p>
        </p:txBody>
      </p:sp>
      <p:sp>
        <p:nvSpPr>
          <p:cNvPr id="180" name="60 Rectángulo redondeado"/>
          <p:cNvSpPr/>
          <p:nvPr/>
        </p:nvSpPr>
        <p:spPr>
          <a:xfrm>
            <a:off x="2936316" y="2053248"/>
            <a:ext cx="965538" cy="32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bg1"/>
                </a:solidFill>
              </a:rPr>
              <a:t>Equipos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218173" y="5818088"/>
            <a:ext cx="8634190" cy="251944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</a:rPr>
              <a:t>Industria 4.0</a:t>
            </a:r>
          </a:p>
        </p:txBody>
      </p:sp>
      <p:sp>
        <p:nvSpPr>
          <p:cNvPr id="131" name="128 Rectángulo redondeado"/>
          <p:cNvSpPr/>
          <p:nvPr/>
        </p:nvSpPr>
        <p:spPr>
          <a:xfrm>
            <a:off x="5073236" y="1389574"/>
            <a:ext cx="1190100" cy="3600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bg1"/>
                </a:solidFill>
              </a:rPr>
              <a:t>(+) </a:t>
            </a:r>
            <a:r>
              <a:rPr lang="es-MX" sz="1100" b="1" dirty="0" err="1">
                <a:solidFill>
                  <a:schemeClr val="bg1"/>
                </a:solidFill>
              </a:rPr>
              <a:t>Vel</a:t>
            </a:r>
            <a:r>
              <a:rPr lang="es-MX" sz="1100" b="1" dirty="0">
                <a:solidFill>
                  <a:schemeClr val="bg1"/>
                </a:solidFill>
              </a:rPr>
              <a:t>. en Toma de Decisiones</a:t>
            </a:r>
          </a:p>
        </p:txBody>
      </p:sp>
      <p:sp>
        <p:nvSpPr>
          <p:cNvPr id="143" name="128 Rectángulo redondeado"/>
          <p:cNvSpPr/>
          <p:nvPr/>
        </p:nvSpPr>
        <p:spPr>
          <a:xfrm>
            <a:off x="6315432" y="1389574"/>
            <a:ext cx="1190100" cy="3600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bg1"/>
                </a:solidFill>
              </a:rPr>
              <a:t>(+) Integración de Procesos</a:t>
            </a:r>
          </a:p>
        </p:txBody>
      </p:sp>
      <p:sp>
        <p:nvSpPr>
          <p:cNvPr id="144" name="128 Rectángulo redondeado"/>
          <p:cNvSpPr/>
          <p:nvPr/>
        </p:nvSpPr>
        <p:spPr>
          <a:xfrm>
            <a:off x="7557625" y="1387616"/>
            <a:ext cx="1190100" cy="3600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>
                <a:solidFill>
                  <a:schemeClr val="bg1"/>
                </a:solidFill>
              </a:rPr>
              <a:t>(-) </a:t>
            </a:r>
            <a:r>
              <a:rPr lang="es-MX" sz="1100" b="1" dirty="0" err="1">
                <a:solidFill>
                  <a:schemeClr val="bg1"/>
                </a:solidFill>
              </a:rPr>
              <a:t>RIesgos</a:t>
            </a:r>
            <a:endParaRPr lang="es-MX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761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56273" y="1841500"/>
            <a:ext cx="8634190" cy="4953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7" name="Rectángulo 156"/>
          <p:cNvSpPr/>
          <p:nvPr/>
        </p:nvSpPr>
        <p:spPr>
          <a:xfrm>
            <a:off x="256274" y="3129152"/>
            <a:ext cx="8634190" cy="24298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</a:t>
            </a:r>
          </a:p>
        </p:txBody>
      </p:sp>
      <p:sp>
        <p:nvSpPr>
          <p:cNvPr id="199" name="Rectángulo redondeado 198"/>
          <p:cNvSpPr/>
          <p:nvPr/>
        </p:nvSpPr>
        <p:spPr>
          <a:xfrm>
            <a:off x="2072911" y="3442664"/>
            <a:ext cx="2381094" cy="862791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bg2">
                    <a:lumMod val="75000"/>
                  </a:schemeClr>
                </a:solidFill>
              </a:rPr>
              <a:t>Flexible</a:t>
            </a:r>
          </a:p>
        </p:txBody>
      </p:sp>
      <p:sp>
        <p:nvSpPr>
          <p:cNvPr id="200" name="Rectángulo redondeado 199"/>
          <p:cNvSpPr/>
          <p:nvPr/>
        </p:nvSpPr>
        <p:spPr>
          <a:xfrm>
            <a:off x="4536400" y="3442663"/>
            <a:ext cx="2381094" cy="862791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bg2">
                    <a:lumMod val="75000"/>
                  </a:schemeClr>
                </a:solidFill>
              </a:rPr>
              <a:t>Digital</a:t>
            </a:r>
          </a:p>
        </p:txBody>
      </p:sp>
      <p:sp>
        <p:nvSpPr>
          <p:cNvPr id="203" name="Rectángulo redondeado 202"/>
          <p:cNvSpPr/>
          <p:nvPr/>
        </p:nvSpPr>
        <p:spPr>
          <a:xfrm>
            <a:off x="2072911" y="4434881"/>
            <a:ext cx="2381094" cy="862791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bg2">
                    <a:lumMod val="75000"/>
                  </a:schemeClr>
                </a:solidFill>
              </a:rPr>
              <a:t>Reconfigurable</a:t>
            </a:r>
          </a:p>
        </p:txBody>
      </p:sp>
      <p:sp>
        <p:nvSpPr>
          <p:cNvPr id="204" name="Rectángulo redondeado 203"/>
          <p:cNvSpPr/>
          <p:nvPr/>
        </p:nvSpPr>
        <p:spPr>
          <a:xfrm>
            <a:off x="4536400" y="4434880"/>
            <a:ext cx="2381094" cy="862791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bg2">
                    <a:lumMod val="75000"/>
                  </a:schemeClr>
                </a:solidFill>
              </a:rPr>
              <a:t>SMART</a:t>
            </a:r>
          </a:p>
        </p:txBody>
      </p:sp>
      <p:sp>
        <p:nvSpPr>
          <p:cNvPr id="205" name="Rectángulo redondeado 204"/>
          <p:cNvSpPr/>
          <p:nvPr/>
        </p:nvSpPr>
        <p:spPr>
          <a:xfrm>
            <a:off x="3015576" y="5458734"/>
            <a:ext cx="3105823" cy="30439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</a:rPr>
              <a:t>Tecnologías Posibilitadoras</a:t>
            </a:r>
          </a:p>
        </p:txBody>
      </p:sp>
      <p:sp>
        <p:nvSpPr>
          <p:cNvPr id="207" name="Rectángulo redondeado 206"/>
          <p:cNvSpPr/>
          <p:nvPr/>
        </p:nvSpPr>
        <p:spPr>
          <a:xfrm>
            <a:off x="314341" y="5936215"/>
            <a:ext cx="1152000" cy="67656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R. Virtual</a:t>
            </a:r>
          </a:p>
        </p:txBody>
      </p:sp>
      <p:sp>
        <p:nvSpPr>
          <p:cNvPr id="209" name="Rectángulo redondeado 208"/>
          <p:cNvSpPr/>
          <p:nvPr/>
        </p:nvSpPr>
        <p:spPr>
          <a:xfrm>
            <a:off x="1541164" y="5936215"/>
            <a:ext cx="1152000" cy="67656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Gemelo Digital</a:t>
            </a:r>
          </a:p>
        </p:txBody>
      </p:sp>
      <p:sp>
        <p:nvSpPr>
          <p:cNvPr id="210" name="Conector fuera de página 209"/>
          <p:cNvSpPr/>
          <p:nvPr/>
        </p:nvSpPr>
        <p:spPr>
          <a:xfrm>
            <a:off x="838200" y="2182440"/>
            <a:ext cx="1735253" cy="853419"/>
          </a:xfrm>
          <a:prstGeom prst="flowChartOffpageConnector">
            <a:avLst/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Procesos</a:t>
            </a:r>
          </a:p>
        </p:txBody>
      </p:sp>
      <p:sp>
        <p:nvSpPr>
          <p:cNvPr id="211" name="Conector fuera de página 210"/>
          <p:cNvSpPr/>
          <p:nvPr/>
        </p:nvSpPr>
        <p:spPr>
          <a:xfrm>
            <a:off x="2733597" y="2182440"/>
            <a:ext cx="1735253" cy="853419"/>
          </a:xfrm>
          <a:prstGeom prst="flowChartOffpageConnector">
            <a:avLst/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Productos</a:t>
            </a:r>
          </a:p>
        </p:txBody>
      </p:sp>
      <p:sp>
        <p:nvSpPr>
          <p:cNvPr id="212" name="Conector fuera de página 211"/>
          <p:cNvSpPr/>
          <p:nvPr/>
        </p:nvSpPr>
        <p:spPr>
          <a:xfrm>
            <a:off x="6499713" y="2194170"/>
            <a:ext cx="1735253" cy="853419"/>
          </a:xfrm>
          <a:prstGeom prst="flowChartOffpageConnector">
            <a:avLst/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Sistemas</a:t>
            </a:r>
          </a:p>
        </p:txBody>
      </p:sp>
      <p:sp>
        <p:nvSpPr>
          <p:cNvPr id="213" name="Conector fuera de página 212"/>
          <p:cNvSpPr/>
          <p:nvPr/>
        </p:nvSpPr>
        <p:spPr>
          <a:xfrm>
            <a:off x="4616655" y="2194170"/>
            <a:ext cx="1735253" cy="853419"/>
          </a:xfrm>
          <a:prstGeom prst="flowChartOffpageConnector">
            <a:avLst/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Maquinas</a:t>
            </a:r>
          </a:p>
        </p:txBody>
      </p:sp>
      <p:sp>
        <p:nvSpPr>
          <p:cNvPr id="214" name="Rectángulo redondeado 213"/>
          <p:cNvSpPr/>
          <p:nvPr/>
        </p:nvSpPr>
        <p:spPr>
          <a:xfrm>
            <a:off x="5221633" y="5942880"/>
            <a:ext cx="1152000" cy="67656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Robótica Colaborativa</a:t>
            </a:r>
          </a:p>
        </p:txBody>
      </p:sp>
      <p:sp>
        <p:nvSpPr>
          <p:cNvPr id="215" name="Rectángulo redondeado 214"/>
          <p:cNvSpPr/>
          <p:nvPr/>
        </p:nvSpPr>
        <p:spPr>
          <a:xfrm>
            <a:off x="2767987" y="5936215"/>
            <a:ext cx="1152000" cy="67656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Big Data &amp; </a:t>
            </a:r>
            <a:r>
              <a:rPr lang="es-MX" sz="1200" dirty="0" err="1">
                <a:solidFill>
                  <a:schemeClr val="bg1"/>
                </a:solidFill>
              </a:rPr>
              <a:t>Analitics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216" name="Rectángulo redondeado 215"/>
          <p:cNvSpPr/>
          <p:nvPr/>
        </p:nvSpPr>
        <p:spPr>
          <a:xfrm>
            <a:off x="3994810" y="5936215"/>
            <a:ext cx="1152000" cy="67656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Inteligencia Artificial</a:t>
            </a:r>
          </a:p>
        </p:txBody>
      </p:sp>
      <p:sp>
        <p:nvSpPr>
          <p:cNvPr id="217" name="Rectángulo redondeado 216"/>
          <p:cNvSpPr/>
          <p:nvPr/>
        </p:nvSpPr>
        <p:spPr>
          <a:xfrm>
            <a:off x="6448456" y="5936214"/>
            <a:ext cx="1152000" cy="67656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Internet de las Cosas</a:t>
            </a:r>
          </a:p>
        </p:txBody>
      </p:sp>
      <p:sp>
        <p:nvSpPr>
          <p:cNvPr id="219" name="Rectángulo redondeado 218"/>
          <p:cNvSpPr/>
          <p:nvPr/>
        </p:nvSpPr>
        <p:spPr>
          <a:xfrm>
            <a:off x="7675278" y="5942880"/>
            <a:ext cx="1152000" cy="67656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Cloud Computing</a:t>
            </a:r>
          </a:p>
        </p:txBody>
      </p:sp>
      <p:sp>
        <p:nvSpPr>
          <p:cNvPr id="222" name="Rectángulo 221"/>
          <p:cNvSpPr/>
          <p:nvPr/>
        </p:nvSpPr>
        <p:spPr>
          <a:xfrm>
            <a:off x="433764" y="3129152"/>
            <a:ext cx="1528478" cy="24298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Personas</a:t>
            </a:r>
          </a:p>
        </p:txBody>
      </p:sp>
      <p:sp>
        <p:nvSpPr>
          <p:cNvPr id="223" name="Rectángulo 222"/>
          <p:cNvSpPr/>
          <p:nvPr/>
        </p:nvSpPr>
        <p:spPr>
          <a:xfrm>
            <a:off x="7176503" y="3129151"/>
            <a:ext cx="1538053" cy="24298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(-) Riesgos</a:t>
            </a:r>
          </a:p>
        </p:txBody>
      </p:sp>
      <p:sp>
        <p:nvSpPr>
          <p:cNvPr id="224" name="Rectángulo 223"/>
          <p:cNvSpPr/>
          <p:nvPr/>
        </p:nvSpPr>
        <p:spPr>
          <a:xfrm>
            <a:off x="8710326" y="3129151"/>
            <a:ext cx="180137" cy="24276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5" name="Rectángulo 224"/>
          <p:cNvSpPr/>
          <p:nvPr/>
        </p:nvSpPr>
        <p:spPr>
          <a:xfrm>
            <a:off x="250987" y="3129151"/>
            <a:ext cx="182776" cy="24276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6" name="Rectángulo 225"/>
          <p:cNvSpPr/>
          <p:nvPr/>
        </p:nvSpPr>
        <p:spPr>
          <a:xfrm>
            <a:off x="183704" y="5819319"/>
            <a:ext cx="84021" cy="9751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7" name="Rectángulo 226"/>
          <p:cNvSpPr/>
          <p:nvPr/>
        </p:nvSpPr>
        <p:spPr>
          <a:xfrm>
            <a:off x="8870558" y="5819319"/>
            <a:ext cx="84021" cy="9751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8" name="104 Rectángulo"/>
          <p:cNvSpPr/>
          <p:nvPr/>
        </p:nvSpPr>
        <p:spPr>
          <a:xfrm>
            <a:off x="2089820" y="1269172"/>
            <a:ext cx="5112568" cy="6214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29" name="103 Rectángulo"/>
          <p:cNvSpPr/>
          <p:nvPr/>
        </p:nvSpPr>
        <p:spPr>
          <a:xfrm>
            <a:off x="2089820" y="1007877"/>
            <a:ext cx="5112568" cy="7653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pSp>
        <p:nvGrpSpPr>
          <p:cNvPr id="230" name="113 Grupo"/>
          <p:cNvGrpSpPr/>
          <p:nvPr/>
        </p:nvGrpSpPr>
        <p:grpSpPr>
          <a:xfrm>
            <a:off x="505644" y="1269172"/>
            <a:ext cx="936104" cy="576064"/>
            <a:chOff x="467544" y="692696"/>
            <a:chExt cx="936104" cy="576064"/>
          </a:xfrm>
        </p:grpSpPr>
        <p:sp>
          <p:nvSpPr>
            <p:cNvPr id="233" name="111 Rectángulo"/>
            <p:cNvSpPr/>
            <p:nvPr/>
          </p:nvSpPr>
          <p:spPr>
            <a:xfrm>
              <a:off x="467544" y="1196752"/>
              <a:ext cx="936104" cy="7200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34" name="112 Rectángulo"/>
            <p:cNvSpPr/>
            <p:nvPr/>
          </p:nvSpPr>
          <p:spPr>
            <a:xfrm>
              <a:off x="683568" y="692696"/>
              <a:ext cx="504056" cy="5040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pSp>
        <p:nvGrpSpPr>
          <p:cNvPr id="236" name="114 Grupo"/>
          <p:cNvGrpSpPr/>
          <p:nvPr/>
        </p:nvGrpSpPr>
        <p:grpSpPr>
          <a:xfrm>
            <a:off x="7778452" y="1269172"/>
            <a:ext cx="936104" cy="576064"/>
            <a:chOff x="467544" y="692696"/>
            <a:chExt cx="936104" cy="576064"/>
          </a:xfrm>
        </p:grpSpPr>
        <p:sp>
          <p:nvSpPr>
            <p:cNvPr id="237" name="115 Rectángulo"/>
            <p:cNvSpPr/>
            <p:nvPr/>
          </p:nvSpPr>
          <p:spPr>
            <a:xfrm>
              <a:off x="467544" y="1196752"/>
              <a:ext cx="936104" cy="7200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39" name="116 Rectángulo"/>
            <p:cNvSpPr/>
            <p:nvPr/>
          </p:nvSpPr>
          <p:spPr>
            <a:xfrm>
              <a:off x="683568" y="692696"/>
              <a:ext cx="504056" cy="5040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241" name="118 Rectángulo"/>
          <p:cNvSpPr/>
          <p:nvPr/>
        </p:nvSpPr>
        <p:spPr>
          <a:xfrm>
            <a:off x="1729781" y="1269172"/>
            <a:ext cx="1872000" cy="4320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42" name="119 Retraso"/>
          <p:cNvSpPr/>
          <p:nvPr/>
        </p:nvSpPr>
        <p:spPr>
          <a:xfrm>
            <a:off x="3601988" y="1269172"/>
            <a:ext cx="432049" cy="432048"/>
          </a:xfrm>
          <a:prstGeom prst="flowChartDela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45" name="124 Elipse"/>
          <p:cNvSpPr/>
          <p:nvPr/>
        </p:nvSpPr>
        <p:spPr>
          <a:xfrm>
            <a:off x="3673996" y="1341180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46" name="107 Rectángulo"/>
          <p:cNvSpPr/>
          <p:nvPr/>
        </p:nvSpPr>
        <p:spPr>
          <a:xfrm rot="10800000">
            <a:off x="5671795" y="1269172"/>
            <a:ext cx="1872000" cy="4320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47" name="108 Retraso"/>
          <p:cNvSpPr/>
          <p:nvPr/>
        </p:nvSpPr>
        <p:spPr>
          <a:xfrm rot="10800000">
            <a:off x="5258171" y="1269172"/>
            <a:ext cx="432049" cy="432048"/>
          </a:xfrm>
          <a:prstGeom prst="flowChartDela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48" name="109 Elipse"/>
          <p:cNvSpPr/>
          <p:nvPr/>
        </p:nvSpPr>
        <p:spPr>
          <a:xfrm>
            <a:off x="5330180" y="1341180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49" name="110 Rectángulo"/>
          <p:cNvSpPr/>
          <p:nvPr/>
        </p:nvSpPr>
        <p:spPr>
          <a:xfrm>
            <a:off x="505644" y="1557204"/>
            <a:ext cx="936104" cy="7200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50" name="120 Trapecio"/>
          <p:cNvSpPr/>
          <p:nvPr/>
        </p:nvSpPr>
        <p:spPr>
          <a:xfrm>
            <a:off x="649660" y="1053148"/>
            <a:ext cx="648072" cy="504056"/>
          </a:xfrm>
          <a:prstGeom prst="trapezoid">
            <a:avLst>
              <a:gd name="adj" fmla="val 13220"/>
            </a:avLst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52" name="121 Rectángulo"/>
          <p:cNvSpPr/>
          <p:nvPr/>
        </p:nvSpPr>
        <p:spPr>
          <a:xfrm>
            <a:off x="7778452" y="1557204"/>
            <a:ext cx="936104" cy="7200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53" name="122 Trapecio"/>
          <p:cNvSpPr/>
          <p:nvPr/>
        </p:nvSpPr>
        <p:spPr>
          <a:xfrm>
            <a:off x="7922468" y="1053148"/>
            <a:ext cx="648072" cy="504056"/>
          </a:xfrm>
          <a:prstGeom prst="trapezoid">
            <a:avLst>
              <a:gd name="adj" fmla="val 1322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54" name="105 CuadroTexto"/>
          <p:cNvSpPr txBox="1"/>
          <p:nvPr/>
        </p:nvSpPr>
        <p:spPr>
          <a:xfrm>
            <a:off x="1729780" y="967934"/>
            <a:ext cx="5832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1"/>
                </a:solidFill>
              </a:rPr>
              <a:t>Estrategia Industria 4.0 </a:t>
            </a:r>
            <a:r>
              <a:rPr lang="es-MX" sz="1600" b="1" dirty="0" err="1">
                <a:solidFill>
                  <a:schemeClr val="bg1"/>
                </a:solidFill>
              </a:rPr>
              <a:t>Enerya</a:t>
            </a:r>
            <a:r>
              <a:rPr lang="es-MX" sz="1600" b="1" dirty="0">
                <a:solidFill>
                  <a:schemeClr val="bg1"/>
                </a:solidFill>
              </a:rPr>
              <a:t> - </a:t>
            </a:r>
            <a:r>
              <a:rPr lang="es-MX" sz="1600" b="1" dirty="0" err="1">
                <a:solidFill>
                  <a:schemeClr val="bg1"/>
                </a:solidFill>
              </a:rPr>
              <a:t>Riasa</a:t>
            </a:r>
            <a:endParaRPr lang="es-MX" sz="1100" b="1" dirty="0">
              <a:solidFill>
                <a:schemeClr val="bg1"/>
              </a:solidFill>
            </a:endParaRPr>
          </a:p>
        </p:txBody>
      </p:sp>
      <p:pic>
        <p:nvPicPr>
          <p:cNvPr id="255" name="5 Imagen" descr="Logo_MejoraContinua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7945529" y="52887"/>
            <a:ext cx="1122632" cy="616347"/>
          </a:xfrm>
          <a:prstGeom prst="rect">
            <a:avLst/>
          </a:prstGeom>
        </p:spPr>
      </p:pic>
      <p:sp>
        <p:nvSpPr>
          <p:cNvPr id="256" name="Rectángulo 255"/>
          <p:cNvSpPr/>
          <p:nvPr/>
        </p:nvSpPr>
        <p:spPr>
          <a:xfrm>
            <a:off x="0" y="-18133"/>
            <a:ext cx="7922468" cy="6940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Modelo Manufactura 4.0 Enerya - </a:t>
            </a:r>
            <a:r>
              <a:rPr lang="es-MX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Riasa</a:t>
            </a:r>
            <a:endParaRPr lang="es-MX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57" name="Imagen 2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838200" y="3327670"/>
            <a:ext cx="684035" cy="716067"/>
          </a:xfrm>
          <a:prstGeom prst="rect">
            <a:avLst/>
          </a:prstGeom>
        </p:spPr>
      </p:pic>
      <p:pic>
        <p:nvPicPr>
          <p:cNvPr id="258" name="Imagen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21671" y="3259877"/>
            <a:ext cx="729646" cy="78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57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5 Imagen" descr="Logo_MejoraContinua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7945529" y="52887"/>
            <a:ext cx="1122632" cy="616347"/>
          </a:xfrm>
          <a:prstGeom prst="rect">
            <a:avLst/>
          </a:prstGeom>
        </p:spPr>
      </p:pic>
      <p:sp>
        <p:nvSpPr>
          <p:cNvPr id="256" name="Rectángulo 255"/>
          <p:cNvSpPr/>
          <p:nvPr/>
        </p:nvSpPr>
        <p:spPr>
          <a:xfrm>
            <a:off x="0" y="-18133"/>
            <a:ext cx="7922468" cy="6940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Realidad Virtual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26999" y="1292643"/>
            <a:ext cx="8379845" cy="2377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rgbClr val="222222"/>
                </a:solidFill>
                <a:latin typeface="Arial" panose="020B0604020202020204" pitchFamily="34" charset="0"/>
              </a:rPr>
              <a:t>La </a:t>
            </a:r>
            <a:r>
              <a:rPr lang="es-MX" b="1" dirty="0">
                <a:solidFill>
                  <a:srgbClr val="222222"/>
                </a:solidFill>
                <a:latin typeface="Arial" panose="020B0604020202020204" pitchFamily="34" charset="0"/>
              </a:rPr>
              <a:t>realidad virtual</a:t>
            </a:r>
            <a:r>
              <a:rPr lang="es-MX" dirty="0">
                <a:solidFill>
                  <a:srgbClr val="222222"/>
                </a:solidFill>
                <a:latin typeface="Arial" panose="020B0604020202020204" pitchFamily="34" charset="0"/>
              </a:rPr>
              <a:t> (</a:t>
            </a:r>
            <a:r>
              <a:rPr lang="es-MX" b="1" dirty="0">
                <a:solidFill>
                  <a:srgbClr val="222222"/>
                </a:solidFill>
                <a:latin typeface="Arial" panose="020B0604020202020204" pitchFamily="34" charset="0"/>
              </a:rPr>
              <a:t>RV</a:t>
            </a:r>
            <a:r>
              <a:rPr lang="es-MX" dirty="0">
                <a:solidFill>
                  <a:srgbClr val="222222"/>
                </a:solidFill>
                <a:latin typeface="Arial" panose="020B0604020202020204" pitchFamily="34" charset="0"/>
              </a:rPr>
              <a:t>) es un entorno de escenas u objetos de apariencia real. La acepción más común refiere a un entorno generado mediante tecnología </a:t>
            </a:r>
            <a:r>
              <a:rPr lang="es-MX" dirty="0">
                <a:solidFill>
                  <a:srgbClr val="0B0080"/>
                </a:solidFill>
                <a:latin typeface="Arial" panose="020B0604020202020204" pitchFamily="34" charset="0"/>
                <a:hlinkClick r:id="rId4" tooltip="Informática"/>
              </a:rPr>
              <a:t>informática</a:t>
            </a:r>
            <a:r>
              <a:rPr lang="es-MX" dirty="0">
                <a:solidFill>
                  <a:srgbClr val="222222"/>
                </a:solidFill>
                <a:latin typeface="Arial" panose="020B0604020202020204" pitchFamily="34" charset="0"/>
              </a:rPr>
              <a:t>, que crea en el usuario la sensación de estar inmerso en él. Dicho entorno es contemplado por el usuario a través de un dispositivo conocido como gafas o </a:t>
            </a:r>
            <a:r>
              <a:rPr lang="es-MX" dirty="0">
                <a:solidFill>
                  <a:srgbClr val="0B0080"/>
                </a:solidFill>
                <a:latin typeface="Arial" panose="020B0604020202020204" pitchFamily="34" charset="0"/>
                <a:hlinkClick r:id="rId5" tooltip="Casco de realidad virtual"/>
              </a:rPr>
              <a:t>casco de realidad virtual</a:t>
            </a:r>
            <a:r>
              <a:rPr lang="es-MX" dirty="0">
                <a:solidFill>
                  <a:srgbClr val="222222"/>
                </a:solidFill>
                <a:latin typeface="Arial" panose="020B0604020202020204" pitchFamily="34" charset="0"/>
              </a:rPr>
              <a:t>. Este puede ir acompañado de otros dispositivos, como guantes o trajes especiales, que permiten una mayor interacción con el entorno así como la percepción de diferentes estímulos que intensifican la sensación de realidad.</a:t>
            </a:r>
            <a:endParaRPr lang="es-MX" dirty="0"/>
          </a:p>
        </p:txBody>
      </p:sp>
      <p:sp>
        <p:nvSpPr>
          <p:cNvPr id="45" name="Rectángulo 44"/>
          <p:cNvSpPr/>
          <p:nvPr/>
        </p:nvSpPr>
        <p:spPr>
          <a:xfrm>
            <a:off x="126998" y="3670301"/>
            <a:ext cx="8379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222222"/>
                </a:solidFill>
                <a:latin typeface="Arial" panose="020B0604020202020204" pitchFamily="34" charset="0"/>
              </a:rPr>
              <a:t>Aplicaciones de la RV en la Industria</a:t>
            </a:r>
            <a:endParaRPr lang="es-MX" b="1" dirty="0"/>
          </a:p>
        </p:txBody>
      </p:sp>
      <p:sp>
        <p:nvSpPr>
          <p:cNvPr id="46" name="Rectángulo 45"/>
          <p:cNvSpPr/>
          <p:nvPr/>
        </p:nvSpPr>
        <p:spPr>
          <a:xfrm>
            <a:off x="126998" y="802937"/>
            <a:ext cx="8379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222222"/>
                </a:solidFill>
                <a:latin typeface="Arial" panose="020B0604020202020204" pitchFamily="34" charset="0"/>
              </a:rPr>
              <a:t>¿Qué es?</a:t>
            </a:r>
            <a:endParaRPr lang="es-MX" b="1" dirty="0"/>
          </a:p>
        </p:txBody>
      </p:sp>
      <p:sp>
        <p:nvSpPr>
          <p:cNvPr id="47" name="Rectángulo 46"/>
          <p:cNvSpPr/>
          <p:nvPr/>
        </p:nvSpPr>
        <p:spPr>
          <a:xfrm>
            <a:off x="126998" y="4414007"/>
            <a:ext cx="34671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222222"/>
                </a:solidFill>
                <a:latin typeface="Arial" panose="020B0604020202020204" pitchFamily="34" charset="0"/>
              </a:rPr>
              <a:t>Capacitación Especifica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222222"/>
                </a:solidFill>
                <a:latin typeface="Arial" panose="020B0604020202020204" pitchFamily="34" charset="0"/>
              </a:rPr>
              <a:t>Diseño de Lay </a:t>
            </a:r>
            <a:r>
              <a:rPr lang="es-MX" dirty="0" err="1">
                <a:solidFill>
                  <a:srgbClr val="222222"/>
                </a:solidFill>
                <a:latin typeface="Arial" panose="020B0604020202020204" pitchFamily="34" charset="0"/>
              </a:rPr>
              <a:t>Out</a:t>
            </a:r>
            <a:endParaRPr lang="es-MX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222222"/>
                </a:solidFill>
                <a:latin typeface="Arial" panose="020B0604020202020204" pitchFamily="34" charset="0"/>
              </a:rPr>
              <a:t>Visitas Virtuales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222222"/>
                </a:solidFill>
                <a:latin typeface="Arial" panose="020B0604020202020204" pitchFamily="34" charset="0"/>
              </a:rPr>
              <a:t>Ensayos de reacciones en caso de emergencias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6146" name="Picture 2" descr="Resultado de imagen para realidad virtu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337" y="4293710"/>
            <a:ext cx="4561338" cy="255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91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5 Imagen" descr="Logo_MejoraContinua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7945529" y="52887"/>
            <a:ext cx="1122632" cy="616347"/>
          </a:xfrm>
          <a:prstGeom prst="rect">
            <a:avLst/>
          </a:prstGeom>
        </p:spPr>
      </p:pic>
      <p:sp>
        <p:nvSpPr>
          <p:cNvPr id="256" name="Rectángulo 255"/>
          <p:cNvSpPr/>
          <p:nvPr/>
        </p:nvSpPr>
        <p:spPr>
          <a:xfrm>
            <a:off x="0" y="-18133"/>
            <a:ext cx="7922468" cy="6940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Gemelo Digital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26999" y="1292643"/>
            <a:ext cx="83798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No es más que la generación de una réplica virtual de un producto, servicio o proceso que simula el comportamiento de su homólogo físico, con el objetivo de monitorizarlo, analizar su reacción ante determinadas situaciones y </a:t>
            </a:r>
            <a:r>
              <a:rPr lang="es-MX" b="1" dirty="0"/>
              <a:t>mejorar su rendimiento y eficacia</a:t>
            </a:r>
            <a:r>
              <a:rPr lang="es-MX" dirty="0"/>
              <a:t>.</a:t>
            </a:r>
          </a:p>
        </p:txBody>
      </p:sp>
      <p:sp>
        <p:nvSpPr>
          <p:cNvPr id="45" name="Rectángulo 44"/>
          <p:cNvSpPr/>
          <p:nvPr/>
        </p:nvSpPr>
        <p:spPr>
          <a:xfrm>
            <a:off x="126998" y="2488175"/>
            <a:ext cx="8379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222222"/>
                </a:solidFill>
                <a:latin typeface="Arial" panose="020B0604020202020204" pitchFamily="34" charset="0"/>
              </a:rPr>
              <a:t>Aplicaciones</a:t>
            </a:r>
            <a:endParaRPr lang="es-MX" b="1" dirty="0"/>
          </a:p>
        </p:txBody>
      </p:sp>
      <p:sp>
        <p:nvSpPr>
          <p:cNvPr id="46" name="Rectángulo 45"/>
          <p:cNvSpPr/>
          <p:nvPr/>
        </p:nvSpPr>
        <p:spPr>
          <a:xfrm>
            <a:off x="126998" y="802937"/>
            <a:ext cx="8379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222222"/>
                </a:solidFill>
                <a:latin typeface="Arial" panose="020B0604020202020204" pitchFamily="34" charset="0"/>
              </a:rPr>
              <a:t>¿Qué es?</a:t>
            </a:r>
            <a:endParaRPr lang="es-MX" b="1" dirty="0"/>
          </a:p>
        </p:txBody>
      </p:sp>
      <p:sp>
        <p:nvSpPr>
          <p:cNvPr id="47" name="Rectángulo 46"/>
          <p:cNvSpPr/>
          <p:nvPr/>
        </p:nvSpPr>
        <p:spPr>
          <a:xfrm>
            <a:off x="279398" y="2945043"/>
            <a:ext cx="41910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222222"/>
                </a:solidFill>
                <a:latin typeface="Arial" panose="020B0604020202020204" pitchFamily="34" charset="0"/>
              </a:rPr>
              <a:t>Experimentación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222222"/>
                </a:solidFill>
                <a:latin typeface="Arial" panose="020B0604020202020204" pitchFamily="34" charset="0"/>
              </a:rPr>
              <a:t>Análisis de procesos a largo plazo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rgbClr val="222222"/>
                </a:solidFill>
                <a:latin typeface="Arial" panose="020B0604020202020204" pitchFamily="34" charset="0"/>
              </a:rPr>
              <a:t>Feedback</a:t>
            </a:r>
            <a:r>
              <a:rPr lang="es-MX" dirty="0">
                <a:solidFill>
                  <a:srgbClr val="222222"/>
                </a:solidFill>
                <a:latin typeface="Arial" panose="020B0604020202020204" pitchFamily="34" charset="0"/>
              </a:rPr>
              <a:t> Inmediato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11266" name="Picture 2" descr="Resultado de imagen para flexsi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3715215"/>
            <a:ext cx="5041900" cy="314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382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5 Imagen" descr="Logo_MejoraContinua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7945529" y="52887"/>
            <a:ext cx="1122632" cy="616347"/>
          </a:xfrm>
          <a:prstGeom prst="rect">
            <a:avLst/>
          </a:prstGeom>
        </p:spPr>
      </p:pic>
      <p:sp>
        <p:nvSpPr>
          <p:cNvPr id="256" name="Rectángulo 255"/>
          <p:cNvSpPr/>
          <p:nvPr/>
        </p:nvSpPr>
        <p:spPr>
          <a:xfrm>
            <a:off x="0" y="-18133"/>
            <a:ext cx="7922468" cy="6940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Big Data &amp; </a:t>
            </a:r>
            <a:r>
              <a:rPr lang="es-MX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Analitics</a:t>
            </a:r>
            <a:endParaRPr lang="es-MX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26999" y="1292643"/>
            <a:ext cx="86487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El término </a:t>
            </a:r>
            <a:r>
              <a:rPr lang="es-MX" dirty="0" err="1"/>
              <a:t>big</a:t>
            </a:r>
            <a:r>
              <a:rPr lang="es-MX" dirty="0"/>
              <a:t> data se refiere al almacenamiento digital de información que tienen un gran volumen, velocidad y variedad. </a:t>
            </a:r>
            <a:r>
              <a:rPr lang="es-MX" b="1" dirty="0"/>
              <a:t>Big Data </a:t>
            </a:r>
            <a:r>
              <a:rPr lang="es-MX" b="1" dirty="0" err="1"/>
              <a:t>Analytics</a:t>
            </a:r>
            <a:r>
              <a:rPr lang="es-MX" b="1" dirty="0"/>
              <a:t> es el proceso de usar software para descubrir tendencias, patrones, correlaciones u otras ideas útiles en esos grandes almacenes de datos</a:t>
            </a:r>
            <a:r>
              <a:rPr lang="es-MX" dirty="0"/>
              <a:t>.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126998" y="802937"/>
            <a:ext cx="8379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222222"/>
                </a:solidFill>
                <a:latin typeface="Arial" panose="020B0604020202020204" pitchFamily="34" charset="0"/>
              </a:rPr>
              <a:t>¿Qué es?</a:t>
            </a:r>
            <a:endParaRPr lang="es-MX" b="1" dirty="0"/>
          </a:p>
        </p:txBody>
      </p:sp>
      <p:sp>
        <p:nvSpPr>
          <p:cNvPr id="7" name="Rectángulo 6"/>
          <p:cNvSpPr/>
          <p:nvPr/>
        </p:nvSpPr>
        <p:spPr>
          <a:xfrm>
            <a:off x="126998" y="2730838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b="1" dirty="0">
                <a:solidFill>
                  <a:srgbClr val="2C2F34"/>
                </a:solidFill>
                <a:latin typeface="Poppins"/>
              </a:rPr>
              <a:t>7. Optimizando el rendimiento de máquinas y dispositivos</a:t>
            </a:r>
          </a:p>
          <a:p>
            <a:r>
              <a:rPr lang="es-MX" dirty="0">
                <a:solidFill>
                  <a:srgbClr val="2C2F34"/>
                </a:solidFill>
                <a:latin typeface="-apple-system"/>
              </a:rPr>
              <a:t>El análisis de </a:t>
            </a:r>
            <a:r>
              <a:rPr lang="es-MX" dirty="0" err="1">
                <a:solidFill>
                  <a:srgbClr val="2C2F34"/>
                </a:solidFill>
                <a:latin typeface="-apple-system"/>
              </a:rPr>
              <a:t>big</a:t>
            </a:r>
            <a:r>
              <a:rPr lang="es-MX" dirty="0">
                <a:solidFill>
                  <a:srgbClr val="2C2F34"/>
                </a:solidFill>
                <a:latin typeface="-apple-system"/>
              </a:rPr>
              <a:t> data está ayudando a máquinas y dispositivos a ser más inteligentes y autónomos. Un ejemplo que ya es una realidad, el coche </a:t>
            </a:r>
            <a:r>
              <a:rPr lang="es-MX" dirty="0" err="1">
                <a:solidFill>
                  <a:srgbClr val="2C2F34"/>
                </a:solidFill>
                <a:latin typeface="-apple-system"/>
              </a:rPr>
              <a:t>autopilotado</a:t>
            </a:r>
            <a:r>
              <a:rPr lang="es-MX" dirty="0">
                <a:solidFill>
                  <a:srgbClr val="2C2F34"/>
                </a:solidFill>
                <a:latin typeface="-apple-system"/>
              </a:rPr>
              <a:t> de Google.</a:t>
            </a:r>
          </a:p>
          <a:p>
            <a:endParaRPr lang="es-MX" b="0" i="0" dirty="0">
              <a:solidFill>
                <a:srgbClr val="2C2F34"/>
              </a:solidFill>
              <a:effectLst/>
              <a:latin typeface="-apple-system"/>
            </a:endParaRPr>
          </a:p>
          <a:p>
            <a:r>
              <a:rPr lang="es-MX" dirty="0"/>
              <a:t>Los coches que usan para el proyecto están equipados con cámaras, GPS, conexión a internet, y un abanico de computadoras y sensores que permiten al vehículo circular de forma segura por la vía pública sin necesidad de intervención humana.</a:t>
            </a:r>
            <a:endParaRPr lang="es-MX" b="0" i="0" dirty="0">
              <a:solidFill>
                <a:srgbClr val="2C2F34"/>
              </a:solidFill>
              <a:effectLst/>
              <a:latin typeface="-apple-system"/>
            </a:endParaRPr>
          </a:p>
        </p:txBody>
      </p:sp>
      <p:pic>
        <p:nvPicPr>
          <p:cNvPr id="12294" name="Picture 6" descr="Resultado de imagen para que es big data analytics aplicacion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093" y="2613346"/>
            <a:ext cx="333375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03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5 Imagen" descr="Logo_MejoraContinua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7945529" y="52887"/>
            <a:ext cx="1122632" cy="616347"/>
          </a:xfrm>
          <a:prstGeom prst="rect">
            <a:avLst/>
          </a:prstGeom>
        </p:spPr>
      </p:pic>
      <p:sp>
        <p:nvSpPr>
          <p:cNvPr id="256" name="Rectángulo 255"/>
          <p:cNvSpPr/>
          <p:nvPr/>
        </p:nvSpPr>
        <p:spPr>
          <a:xfrm>
            <a:off x="0" y="-18133"/>
            <a:ext cx="7922468" cy="6940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Inteligencia Artificial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39700" y="917199"/>
            <a:ext cx="87503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777777"/>
                </a:solidFill>
                <a:latin typeface="Arial" panose="020B0604020202020204" pitchFamily="34" charset="0"/>
              </a:rPr>
              <a:t>Área multidisciplinaria que </a:t>
            </a:r>
            <a:r>
              <a:rPr lang="es-MX" b="1" dirty="0">
                <a:solidFill>
                  <a:srgbClr val="777777"/>
                </a:solidFill>
                <a:latin typeface="Arial" panose="020B0604020202020204" pitchFamily="34" charset="0"/>
              </a:rPr>
              <a:t>combina ramas de la ciencia</a:t>
            </a:r>
            <a:r>
              <a:rPr lang="es-MX" dirty="0">
                <a:solidFill>
                  <a:srgbClr val="777777"/>
                </a:solidFill>
                <a:latin typeface="Arial" panose="020B0604020202020204" pitchFamily="34" charset="0"/>
              </a:rPr>
              <a:t> como la lógica, la computación y la filosofía que se encarga de </a:t>
            </a:r>
            <a:r>
              <a:rPr lang="es-MX" b="1" dirty="0">
                <a:solidFill>
                  <a:srgbClr val="777777"/>
                </a:solidFill>
                <a:latin typeface="Arial" panose="020B0604020202020204" pitchFamily="34" charset="0"/>
              </a:rPr>
              <a:t>diseñar y crear entidades artificiales que son capaces de resolver problemas</a:t>
            </a:r>
            <a:r>
              <a:rPr lang="es-MX" dirty="0">
                <a:solidFill>
                  <a:srgbClr val="777777"/>
                </a:solidFill>
                <a:latin typeface="Arial" panose="020B0604020202020204" pitchFamily="34" charset="0"/>
              </a:rPr>
              <a:t> o realizar tareas por sí mismos, utilizando algoritmos y paradigmas de comportamiento humano.</a:t>
            </a:r>
            <a:endParaRPr lang="es-MX" dirty="0">
              <a:solidFill>
                <a:srgbClr val="777777"/>
              </a:solidFill>
              <a:latin typeface="Open Sans"/>
            </a:endParaRPr>
          </a:p>
          <a:p>
            <a:pPr algn="just"/>
            <a:r>
              <a:rPr lang="es-MX" dirty="0">
                <a:solidFill>
                  <a:srgbClr val="777777"/>
                </a:solidFill>
                <a:latin typeface="Arial" panose="020B0604020202020204" pitchFamily="34" charset="0"/>
              </a:rPr>
              <a:t>Se estudia el poder dar a estas entidades una “independencia”, que puedan aprender del entorno y vayan mejorando sus tareas conforme las realizan.</a:t>
            </a:r>
            <a:endParaRPr lang="es-MX" b="0" i="0" dirty="0">
              <a:solidFill>
                <a:srgbClr val="777777"/>
              </a:solidFill>
              <a:effectLst/>
              <a:latin typeface="Open Sans"/>
            </a:endParaRPr>
          </a:p>
        </p:txBody>
      </p:sp>
      <p:pic>
        <p:nvPicPr>
          <p:cNvPr id="13314" name="Picture 2" descr="inteligencia artificial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4" r="27818"/>
          <a:stretch/>
        </p:blipFill>
        <p:spPr bwMode="auto">
          <a:xfrm>
            <a:off x="2057400" y="3155950"/>
            <a:ext cx="49149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3302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905D27FE5664D4E93E6D4D8AA65EBE2" ma:contentTypeVersion="13" ma:contentTypeDescription="Crear nuevo documento." ma:contentTypeScope="" ma:versionID="457c55e9299d33ee1fff153b84e8eae8">
  <xsd:schema xmlns:xsd="http://www.w3.org/2001/XMLSchema" xmlns:xs="http://www.w3.org/2001/XMLSchema" xmlns:p="http://schemas.microsoft.com/office/2006/metadata/properties" xmlns:ns3="5dbc98ff-c33b-4825-9fa1-c2ae696d2b42" xmlns:ns4="b75dab13-8e96-4b0c-a0b1-fc5453bf3da6" targetNamespace="http://schemas.microsoft.com/office/2006/metadata/properties" ma:root="true" ma:fieldsID="36688ba87b2aaf3346cc79148b9faed5" ns3:_="" ns4:_="">
    <xsd:import namespace="5dbc98ff-c33b-4825-9fa1-c2ae696d2b42"/>
    <xsd:import namespace="b75dab13-8e96-4b0c-a0b1-fc5453bf3d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bc98ff-c33b-4825-9fa1-c2ae696d2b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5dab13-8e96-4b0c-a0b1-fc5453bf3da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061CE1-0D98-4314-9870-6C6FBE2E5C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bc98ff-c33b-4825-9fa1-c2ae696d2b42"/>
    <ds:schemaRef ds:uri="b75dab13-8e96-4b0c-a0b1-fc5453bf3d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383755-15A7-406B-9897-E90F19F6A4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56B83A-D2B9-49E7-90A8-9188608A115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2855</TotalTime>
  <Words>1624</Words>
  <Application>Microsoft Office PowerPoint</Application>
  <PresentationFormat>Presentación en pantalla (4:3)</PresentationFormat>
  <Paragraphs>614</Paragraphs>
  <Slides>18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Montserrat</vt:lpstr>
      <vt:lpstr>Open Sans</vt:lpstr>
      <vt:lpstr>Poppins</vt:lpstr>
      <vt:lpstr>Tema de Office</vt:lpstr>
      <vt:lpstr>Estrategia Enerya 4.0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Estrategia Mejora Continua</dc:title>
  <dc:creator>Bertino Hernandez Cancino</dc:creator>
  <cp:lastModifiedBy>Martin Alejandro Villarreal Vazquez</cp:lastModifiedBy>
  <cp:revision>117</cp:revision>
  <dcterms:created xsi:type="dcterms:W3CDTF">2019-06-24T17:17:53Z</dcterms:created>
  <dcterms:modified xsi:type="dcterms:W3CDTF">2020-02-17T22:47:28Z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0x010100D905D27FE5664D4E93E6D4D8AA65EBE2</vt:lpwstr>
  </property>
</Properties>
</file>