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62" y="3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6962" y="4120281"/>
            <a:ext cx="7988300" cy="647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803745" y="2982644"/>
            <a:ext cx="8709660" cy="640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16-Oct-23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16-Oct-23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16-Oct-23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888736"/>
            <a:ext cx="5483225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3511109"/>
            <a:ext cx="17108805" cy="674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4005" y="10819703"/>
            <a:ext cx="286384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882058"/>
            <a:ext cx="1089469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b="0" spc="90" dirty="0">
                <a:latin typeface="Arial MT"/>
                <a:cs typeface="Arial MT"/>
              </a:rPr>
              <a:t>Notação</a:t>
            </a:r>
            <a:r>
              <a:rPr sz="9550" b="0" spc="-450" dirty="0">
                <a:latin typeface="Arial MT"/>
                <a:cs typeface="Arial MT"/>
              </a:rPr>
              <a:t> </a:t>
            </a:r>
            <a:r>
              <a:rPr sz="9550" b="0" spc="20" dirty="0">
                <a:latin typeface="Arial MT"/>
                <a:cs typeface="Arial MT"/>
              </a:rPr>
              <a:t>algorítmica</a:t>
            </a:r>
            <a:endParaRPr sz="9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653034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5" dirty="0"/>
              <a:t>Instruções</a:t>
            </a:r>
            <a:r>
              <a:rPr sz="4500" spc="-20" dirty="0"/>
              <a:t> </a:t>
            </a:r>
            <a:r>
              <a:rPr sz="4500" spc="60" dirty="0"/>
              <a:t>de</a:t>
            </a:r>
            <a:r>
              <a:rPr sz="4500" spc="-15" dirty="0"/>
              <a:t> </a:t>
            </a:r>
            <a:r>
              <a:rPr sz="4500" spc="40" dirty="0"/>
              <a:t>repetição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7601565" cy="42195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5" dirty="0">
                <a:latin typeface="Trebuchet MS"/>
                <a:cs typeface="Trebuchet MS"/>
              </a:rPr>
              <a:t>Existem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3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tipos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instruções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permitem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controlar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iterações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ou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ciclos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processamento.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54" dirty="0">
                <a:latin typeface="Trebuchet MS"/>
                <a:cs typeface="Trebuchet MS"/>
              </a:rPr>
              <a:t>Do</a:t>
            </a:r>
            <a:r>
              <a:rPr sz="3950" spc="-95" dirty="0">
                <a:latin typeface="Trebuchet MS"/>
                <a:cs typeface="Trebuchet MS"/>
              </a:rPr>
              <a:t> while </a:t>
            </a:r>
            <a:r>
              <a:rPr sz="3950" spc="15" dirty="0">
                <a:latin typeface="Trebuchet MS"/>
                <a:cs typeface="Trebuchet MS"/>
              </a:rPr>
              <a:t>&lt;logical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condition&gt;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35" dirty="0">
                <a:latin typeface="Trebuchet MS"/>
                <a:cs typeface="Trebuchet MS"/>
              </a:rPr>
              <a:t>Repeat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until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&lt;logical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condition&gt;</a:t>
            </a:r>
            <a:endParaRPr sz="3950">
              <a:latin typeface="Trebuchet MS"/>
              <a:cs typeface="Trebuchet MS"/>
            </a:endParaRPr>
          </a:p>
          <a:p>
            <a:pPr marL="101790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254" dirty="0">
                <a:latin typeface="Trebuchet MS"/>
                <a:cs typeface="Trebuchet MS"/>
              </a:rPr>
              <a:t>Do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INDEX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&lt;numerical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sequence&gt;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275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07593"/>
            <a:ext cx="17857470" cy="31483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4500" b="1" spc="10" dirty="0">
                <a:latin typeface="Arial"/>
                <a:cs typeface="Arial"/>
              </a:rPr>
              <a:t>Do…While</a:t>
            </a:r>
            <a:endParaRPr sz="4500">
              <a:latin typeface="Arial"/>
              <a:cs typeface="Arial"/>
            </a:endParaRPr>
          </a:p>
          <a:p>
            <a:pPr marL="519430" marR="5080" indent="-502920">
              <a:lnSpc>
                <a:spcPts val="4240"/>
              </a:lnSpc>
              <a:spcBef>
                <a:spcPts val="2060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30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utilizada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quando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necessário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repetir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conjunto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passos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função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determinada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expressão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lógica.</a:t>
            </a:r>
            <a:endParaRPr sz="3950">
              <a:latin typeface="Trebuchet MS"/>
              <a:cs typeface="Trebuchet MS"/>
            </a:endParaRPr>
          </a:p>
          <a:p>
            <a:pPr marL="519430" indent="-503555">
              <a:lnSpc>
                <a:spcPct val="100000"/>
              </a:lnSpc>
              <a:spcBef>
                <a:spcPts val="3155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140" dirty="0">
                <a:latin typeface="Trebuchet MS"/>
                <a:cs typeface="Trebuchet MS"/>
              </a:rPr>
              <a:t>Estes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passos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repetidos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enquanto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expressão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lógica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for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verdadeira.</a:t>
            </a:r>
            <a:endParaRPr sz="3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2996" y="5536884"/>
            <a:ext cx="6774249" cy="381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41376" y="5590053"/>
            <a:ext cx="65849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40" dirty="0">
                <a:latin typeface="Arial"/>
                <a:cs typeface="Arial"/>
              </a:rPr>
              <a:t>Do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spc="-30" dirty="0">
                <a:latin typeface="Arial"/>
                <a:cs typeface="Arial"/>
              </a:rPr>
              <a:t>While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&lt;logical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condition&gt;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7980" y="7166387"/>
            <a:ext cx="3015615" cy="1010285"/>
          </a:xfrm>
          <a:custGeom>
            <a:avLst/>
            <a:gdLst/>
            <a:ahLst/>
            <a:cxnLst/>
            <a:rect l="l" t="t" r="r" b="b"/>
            <a:pathLst>
              <a:path w="3015615" h="1010284">
                <a:moveTo>
                  <a:pt x="0" y="0"/>
                </a:moveTo>
                <a:lnTo>
                  <a:pt x="3015615" y="0"/>
                </a:lnTo>
              </a:path>
              <a:path w="3015615" h="1010284">
                <a:moveTo>
                  <a:pt x="0" y="1009753"/>
                </a:moveTo>
                <a:lnTo>
                  <a:pt x="3015615" y="1009753"/>
                </a:lnTo>
              </a:path>
            </a:pathLst>
          </a:custGeom>
          <a:ln w="25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5280" y="8620834"/>
            <a:ext cx="5283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55" dirty="0">
                <a:latin typeface="Trebuchet MS"/>
                <a:cs typeface="Trebuchet MS"/>
              </a:rPr>
              <a:t>…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7299" y="9452640"/>
            <a:ext cx="8636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solidFill>
                  <a:srgbClr val="5E5E5E"/>
                </a:solidFill>
                <a:latin typeface="Trebuchet MS"/>
                <a:cs typeface="Trebuchet MS"/>
              </a:rPr>
              <a:t>Sintaxe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03233" y="5311960"/>
            <a:ext cx="4415122" cy="4724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199022" y="5160709"/>
            <a:ext cx="1915160" cy="1589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95"/>
              </a:spcBef>
              <a:tabLst>
                <a:tab pos="1021080" algn="l"/>
              </a:tabLst>
            </a:pPr>
            <a:r>
              <a:rPr sz="3950" spc="140" dirty="0">
                <a:latin typeface="Trebuchet MS"/>
                <a:cs typeface="Trebuchet MS"/>
              </a:rPr>
              <a:t>Read</a:t>
            </a:r>
            <a:r>
              <a:rPr sz="3950" spc="-165" dirty="0">
                <a:latin typeface="Trebuchet MS"/>
                <a:cs typeface="Trebuchet MS"/>
              </a:rPr>
              <a:t> </a:t>
            </a:r>
            <a:r>
              <a:rPr sz="3950" spc="-204" dirty="0">
                <a:latin typeface="Trebuchet MS"/>
                <a:cs typeface="Trebuchet MS"/>
              </a:rPr>
              <a:t>(Z)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</a:t>
            </a:r>
            <a:r>
              <a:rPr sz="3950" spc="125" dirty="0">
                <a:latin typeface="Trebuchet MS"/>
                <a:cs typeface="Trebuchet MS"/>
              </a:rPr>
              <a:t>15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9022" y="6920421"/>
            <a:ext cx="42132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54" dirty="0">
                <a:latin typeface="Trebuchet MS"/>
                <a:cs typeface="Trebuchet MS"/>
              </a:rPr>
              <a:t>Do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While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240" dirty="0">
                <a:latin typeface="Trebuchet MS"/>
                <a:cs typeface="Trebuchet MS"/>
              </a:rPr>
              <a:t>Z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&gt;=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135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2926" y="7501283"/>
            <a:ext cx="2784475" cy="1698625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  <a:tabLst>
                <a:tab pos="1021080" algn="l"/>
              </a:tabLst>
            </a:pP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</a:t>
            </a:r>
            <a:r>
              <a:rPr sz="3950" spc="145" dirty="0">
                <a:latin typeface="Trebuchet MS"/>
                <a:cs typeface="Trebuchet MS"/>
              </a:rPr>
              <a:t>X-5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1160780" algn="l"/>
              </a:tabLst>
            </a:pPr>
            <a:r>
              <a:rPr sz="3950" spc="240" dirty="0">
                <a:latin typeface="Trebuchet MS"/>
                <a:cs typeface="Trebuchet MS"/>
              </a:rPr>
              <a:t>Z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40" dirty="0">
                <a:latin typeface="Trebuchet MS"/>
                <a:cs typeface="Trebuchet MS"/>
              </a:rPr>
              <a:t>	</a:t>
            </a:r>
            <a:r>
              <a:rPr sz="3950" spc="-114" dirty="0">
                <a:latin typeface="Trebuchet MS"/>
                <a:cs typeface="Trebuchet MS"/>
              </a:rPr>
              <a:t>(X*4)</a:t>
            </a:r>
            <a:r>
              <a:rPr sz="3950" spc="-165" dirty="0">
                <a:latin typeface="Trebuchet MS"/>
                <a:cs typeface="Trebuchet MS"/>
              </a:rPr>
              <a:t> </a:t>
            </a:r>
            <a:r>
              <a:rPr sz="3950" spc="-315" dirty="0">
                <a:latin typeface="Trebuchet MS"/>
                <a:cs typeface="Trebuchet MS"/>
              </a:rPr>
              <a:t>/3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9022" y="9305518"/>
            <a:ext cx="2615565" cy="1158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14" dirty="0">
                <a:latin typeface="Trebuchet MS"/>
                <a:cs typeface="Trebuchet MS"/>
              </a:rPr>
              <a:t>Print(X,Z)</a:t>
            </a:r>
            <a:endParaRPr sz="3950">
              <a:latin typeface="Trebuchet MS"/>
              <a:cs typeface="Trebuchet MS"/>
            </a:endParaRPr>
          </a:p>
          <a:p>
            <a:pPr marL="1620520">
              <a:lnSpc>
                <a:spcPct val="100000"/>
              </a:lnSpc>
              <a:spcBef>
                <a:spcPts val="1830"/>
              </a:spcBef>
            </a:pPr>
            <a:r>
              <a:rPr sz="1950" spc="45" dirty="0">
                <a:solidFill>
                  <a:srgbClr val="5E5E5E"/>
                </a:solidFill>
                <a:latin typeface="Trebuchet MS"/>
                <a:cs typeface="Trebuchet MS"/>
              </a:rPr>
              <a:t>Exemplo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275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6181" y="5809127"/>
            <a:ext cx="7519670" cy="3810000"/>
            <a:chOff x="1746181" y="5809127"/>
            <a:chExt cx="7519670" cy="381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181" y="5809127"/>
              <a:ext cx="7519106" cy="3810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1164" y="7438629"/>
              <a:ext cx="3015615" cy="1010285"/>
            </a:xfrm>
            <a:custGeom>
              <a:avLst/>
              <a:gdLst/>
              <a:ahLst/>
              <a:cxnLst/>
              <a:rect l="l" t="t" r="r" b="b"/>
              <a:pathLst>
                <a:path w="3015615" h="1010284">
                  <a:moveTo>
                    <a:pt x="0" y="0"/>
                  </a:moveTo>
                  <a:lnTo>
                    <a:pt x="3015615" y="0"/>
                  </a:lnTo>
                </a:path>
                <a:path w="3015615" h="1010284">
                  <a:moveTo>
                    <a:pt x="0" y="1009753"/>
                  </a:moveTo>
                  <a:lnTo>
                    <a:pt x="3015615" y="1009753"/>
                  </a:lnTo>
                </a:path>
              </a:pathLst>
            </a:custGeom>
            <a:ln w="25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88464" y="8893077"/>
            <a:ext cx="5283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55" dirty="0">
                <a:latin typeface="Trebuchet MS"/>
                <a:cs typeface="Trebuchet MS"/>
              </a:rPr>
              <a:t>…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2912" y="9724883"/>
            <a:ext cx="8636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solidFill>
                  <a:srgbClr val="5E5E5E"/>
                </a:solidFill>
                <a:latin typeface="Trebuchet MS"/>
                <a:cs typeface="Trebuchet MS"/>
              </a:rPr>
              <a:t>Sintaxe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5116" y="6122100"/>
            <a:ext cx="6592176" cy="3175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9729" y="1888085"/>
            <a:ext cx="17613630" cy="64706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4500" b="1" spc="70" dirty="0">
                <a:latin typeface="Arial"/>
                <a:cs typeface="Arial"/>
              </a:rPr>
              <a:t>Repeat</a:t>
            </a:r>
            <a:r>
              <a:rPr sz="4500" b="1" spc="-20" dirty="0">
                <a:latin typeface="Arial"/>
                <a:cs typeface="Arial"/>
              </a:rPr>
              <a:t> </a:t>
            </a:r>
            <a:r>
              <a:rPr sz="4500" b="1" spc="-5" dirty="0">
                <a:latin typeface="Arial"/>
                <a:cs typeface="Arial"/>
              </a:rPr>
              <a:t>Until</a:t>
            </a:r>
            <a:endParaRPr sz="4500" dirty="0">
              <a:latin typeface="Arial"/>
              <a:cs typeface="Arial"/>
            </a:endParaRPr>
          </a:p>
          <a:p>
            <a:pPr marL="519430" marR="468630" indent="-502920">
              <a:lnSpc>
                <a:spcPts val="4240"/>
              </a:lnSpc>
              <a:spcBef>
                <a:spcPts val="2225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30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utilizada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quando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necessário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repetir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conjunto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passos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função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duma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determinada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expressão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lógica.</a:t>
            </a:r>
            <a:endParaRPr sz="3950" dirty="0">
              <a:latin typeface="Trebuchet MS"/>
              <a:cs typeface="Trebuchet MS"/>
            </a:endParaRPr>
          </a:p>
          <a:p>
            <a:pPr marL="519430" marR="1261745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360" dirty="0">
                <a:latin typeface="Trebuchet MS"/>
                <a:cs typeface="Trebuchet MS"/>
              </a:rPr>
              <a:t>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referidos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passos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repetidos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0" dirty="0">
                <a:latin typeface="Trebuchet MS"/>
                <a:cs typeface="Trebuchet MS"/>
              </a:rPr>
              <a:t>até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expressão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lógica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75" dirty="0">
                <a:latin typeface="Trebuchet MS"/>
                <a:cs typeface="Trebuchet MS"/>
              </a:rPr>
              <a:t>se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torne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verdadeira.</a:t>
            </a:r>
            <a:endParaRPr sz="3950" dirty="0">
              <a:latin typeface="Trebuchet MS"/>
              <a:cs typeface="Trebuchet MS"/>
            </a:endParaRPr>
          </a:p>
          <a:p>
            <a:pPr marL="827405">
              <a:lnSpc>
                <a:spcPts val="4029"/>
              </a:lnSpc>
              <a:spcBef>
                <a:spcPts val="2280"/>
              </a:spcBef>
            </a:pPr>
            <a:r>
              <a:rPr sz="3950" b="1" spc="50" dirty="0">
                <a:latin typeface="Arial"/>
                <a:cs typeface="Arial"/>
              </a:rPr>
              <a:t>Repeat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spc="-45" dirty="0">
                <a:latin typeface="Arial"/>
                <a:cs typeface="Arial"/>
              </a:rPr>
              <a:t>until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&lt;logical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condition&gt;</a:t>
            </a:r>
            <a:endParaRPr sz="3950" dirty="0">
              <a:latin typeface="Trebuchet MS"/>
              <a:cs typeface="Trebuchet MS"/>
            </a:endParaRPr>
          </a:p>
          <a:p>
            <a:pPr marL="11233785">
              <a:lnSpc>
                <a:spcPts val="4029"/>
              </a:lnSpc>
              <a:tabLst>
                <a:tab pos="12242800" algn="l"/>
              </a:tabLst>
            </a:pPr>
            <a:r>
              <a:rPr lang="pt-PT" sz="3950" spc="215" dirty="0">
                <a:latin typeface="Trebuchet MS"/>
                <a:cs typeface="Trebuchet MS"/>
              </a:rPr>
              <a:t>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</a:t>
            </a:r>
            <a:r>
              <a:rPr sz="3950" spc="125" dirty="0">
                <a:latin typeface="Trebuchet MS"/>
                <a:cs typeface="Trebuchet MS"/>
              </a:rPr>
              <a:t>1</a:t>
            </a:r>
            <a:endParaRPr sz="3950" dirty="0">
              <a:latin typeface="Trebuchet MS"/>
              <a:cs typeface="Trebuchet MS"/>
            </a:endParaRPr>
          </a:p>
          <a:p>
            <a:pPr marL="11233785">
              <a:lnSpc>
                <a:spcPct val="100000"/>
              </a:lnSpc>
              <a:spcBef>
                <a:spcPts val="1040"/>
              </a:spcBef>
            </a:pPr>
            <a:r>
              <a:rPr sz="3950" spc="35" dirty="0">
                <a:latin typeface="Trebuchet MS"/>
                <a:cs typeface="Trebuchet MS"/>
              </a:rPr>
              <a:t>Repeat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155" dirty="0">
                <a:latin typeface="Trebuchet MS"/>
                <a:cs typeface="Trebuchet MS"/>
              </a:rPr>
              <a:t>until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365" dirty="0">
                <a:latin typeface="Trebuchet MS"/>
                <a:cs typeface="Trebuchet MS"/>
              </a:rPr>
              <a:t>K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&gt;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75</a:t>
            </a:r>
            <a:endParaRPr sz="395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3950" spc="220" dirty="0">
                <a:latin typeface="Trebuchet MS"/>
                <a:cs typeface="Trebuchet MS"/>
              </a:rPr>
              <a:t>W</a:t>
            </a:r>
            <a:r>
              <a:rPr sz="3950" spc="-250" dirty="0">
                <a:latin typeface="Trebuchet MS"/>
                <a:cs typeface="Trebuchet MS"/>
              </a:rPr>
              <a:t>rite(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05" dirty="0">
                <a:latin typeface="Trebuchet MS"/>
                <a:cs typeface="Trebuchet MS"/>
              </a:rPr>
              <a:t>NOME</a:t>
            </a:r>
            <a:r>
              <a:rPr sz="3950" spc="-95" dirty="0">
                <a:latin typeface="Trebuchet MS"/>
                <a:cs typeface="Trebuchet MS"/>
              </a:rPr>
              <a:t>_</a:t>
            </a:r>
            <a:r>
              <a:rPr sz="3950" spc="55" dirty="0">
                <a:latin typeface="Trebuchet MS"/>
                <a:cs typeface="Trebuchet MS"/>
              </a:rPr>
              <a:t>ALUNO[K])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94809" y="8543996"/>
            <a:ext cx="2951480" cy="1181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9355" algn="l"/>
              </a:tabLst>
            </a:pPr>
            <a:r>
              <a:rPr sz="3950" spc="365" dirty="0">
                <a:latin typeface="Trebuchet MS"/>
                <a:cs typeface="Trebuchet MS"/>
              </a:rPr>
              <a:t>K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365" dirty="0">
                <a:latin typeface="Trebuchet MS"/>
                <a:cs typeface="Trebuchet MS"/>
              </a:rPr>
              <a:t>	</a:t>
            </a:r>
            <a:r>
              <a:rPr sz="3950" spc="265" dirty="0">
                <a:latin typeface="Trebuchet MS"/>
                <a:cs typeface="Trebuchet MS"/>
              </a:rPr>
              <a:t>K+1</a:t>
            </a:r>
            <a:endParaRPr sz="3950" dirty="0">
              <a:latin typeface="Trebuchet MS"/>
              <a:cs typeface="Trebuchet MS"/>
            </a:endParaRPr>
          </a:p>
          <a:p>
            <a:pPr marL="1956435">
              <a:lnSpc>
                <a:spcPct val="100000"/>
              </a:lnSpc>
              <a:spcBef>
                <a:spcPts val="2005"/>
              </a:spcBef>
            </a:pPr>
            <a:r>
              <a:rPr sz="1950" spc="45" dirty="0">
                <a:solidFill>
                  <a:srgbClr val="5E5E5E"/>
                </a:solidFill>
                <a:latin typeface="Trebuchet MS"/>
                <a:cs typeface="Trebuchet MS"/>
              </a:rPr>
              <a:t>Exemplo</a:t>
            </a:r>
            <a:endParaRPr sz="1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275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741769"/>
            <a:ext cx="15483840" cy="245935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4500" b="1" spc="65" dirty="0">
                <a:latin typeface="Arial"/>
                <a:cs typeface="Arial"/>
              </a:rPr>
              <a:t>Do</a:t>
            </a:r>
            <a:r>
              <a:rPr sz="4500" b="1" spc="-35" dirty="0">
                <a:latin typeface="Arial"/>
                <a:cs typeface="Arial"/>
              </a:rPr>
              <a:t> </a:t>
            </a:r>
            <a:r>
              <a:rPr sz="4500" b="1" spc="-10" dirty="0">
                <a:latin typeface="Arial"/>
                <a:cs typeface="Arial"/>
              </a:rPr>
              <a:t>For</a:t>
            </a:r>
            <a:endParaRPr sz="4500">
              <a:latin typeface="Arial"/>
              <a:cs typeface="Arial"/>
            </a:endParaRPr>
          </a:p>
          <a:p>
            <a:pPr marL="519430" marR="5080" indent="-502920">
              <a:lnSpc>
                <a:spcPts val="4240"/>
              </a:lnSpc>
              <a:spcBef>
                <a:spcPts val="3465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30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utilizada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quando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necessário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45" dirty="0">
                <a:latin typeface="Trebuchet MS"/>
                <a:cs typeface="Trebuchet MS"/>
              </a:rPr>
              <a:t>repetir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conjunto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passos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determinado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número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vezes.</a:t>
            </a:r>
            <a:endParaRPr sz="3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849" y="4447913"/>
            <a:ext cx="7684965" cy="3810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5229" y="4501081"/>
            <a:ext cx="74955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40" dirty="0">
                <a:latin typeface="Arial"/>
                <a:cs typeface="Arial"/>
              </a:rPr>
              <a:t>Do</a:t>
            </a:r>
            <a:r>
              <a:rPr sz="3950" b="1" spc="-10" dirty="0">
                <a:latin typeface="Arial"/>
                <a:cs typeface="Arial"/>
              </a:rPr>
              <a:t> </a:t>
            </a:r>
            <a:r>
              <a:rPr sz="3950" b="1" spc="-20" dirty="0">
                <a:latin typeface="Arial"/>
                <a:cs typeface="Arial"/>
              </a:rPr>
              <a:t>For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spc="225" dirty="0">
                <a:latin typeface="Trebuchet MS"/>
                <a:cs typeface="Trebuchet MS"/>
              </a:rPr>
              <a:t>INDEX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229" dirty="0">
                <a:latin typeface="Trebuchet MS"/>
                <a:cs typeface="Trebuchet MS"/>
              </a:rPr>
              <a:t>N1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29" dirty="0">
                <a:latin typeface="Trebuchet MS"/>
                <a:cs typeface="Trebuchet MS"/>
              </a:rPr>
              <a:t>N2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Step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360" dirty="0">
                <a:latin typeface="Trebuchet MS"/>
                <a:cs typeface="Trebuchet MS"/>
              </a:rPr>
              <a:t>P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1833" y="6077415"/>
            <a:ext cx="3015615" cy="1010285"/>
          </a:xfrm>
          <a:custGeom>
            <a:avLst/>
            <a:gdLst/>
            <a:ahLst/>
            <a:cxnLst/>
            <a:rect l="l" t="t" r="r" b="b"/>
            <a:pathLst>
              <a:path w="3015615" h="1010284">
                <a:moveTo>
                  <a:pt x="0" y="0"/>
                </a:moveTo>
                <a:lnTo>
                  <a:pt x="3015615" y="0"/>
                </a:lnTo>
              </a:path>
              <a:path w="3015615" h="1010284">
                <a:moveTo>
                  <a:pt x="0" y="1009753"/>
                </a:moveTo>
                <a:lnTo>
                  <a:pt x="3015615" y="1009753"/>
                </a:lnTo>
              </a:path>
            </a:pathLst>
          </a:custGeom>
          <a:ln w="25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9133" y="7531861"/>
            <a:ext cx="5283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055" dirty="0">
                <a:latin typeface="Trebuchet MS"/>
                <a:cs typeface="Trebuchet MS"/>
              </a:rPr>
              <a:t>…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441" y="8242424"/>
            <a:ext cx="18007330" cy="242506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013710">
              <a:lnSpc>
                <a:spcPct val="100000"/>
              </a:lnSpc>
              <a:spcBef>
                <a:spcPts val="1080"/>
              </a:spcBef>
            </a:pPr>
            <a:r>
              <a:rPr sz="1950" spc="25" dirty="0">
                <a:solidFill>
                  <a:srgbClr val="5E5E5E"/>
                </a:solidFill>
                <a:latin typeface="Trebuchet MS"/>
                <a:cs typeface="Trebuchet MS"/>
              </a:rPr>
              <a:t>Sintaxe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rebuchet MS"/>
              <a:cs typeface="Trebuchet MS"/>
            </a:endParaRPr>
          </a:p>
          <a:p>
            <a:pPr marL="334010" indent="-321945">
              <a:lnSpc>
                <a:spcPct val="100000"/>
              </a:lnSpc>
              <a:buSzPct val="124000"/>
              <a:buChar char="•"/>
              <a:tabLst>
                <a:tab pos="334010" algn="l"/>
                <a:tab pos="334645" algn="l"/>
              </a:tabLst>
            </a:pPr>
            <a:r>
              <a:rPr sz="2500" spc="160" dirty="0">
                <a:latin typeface="Trebuchet MS"/>
                <a:cs typeface="Trebuchet MS"/>
              </a:rPr>
              <a:t>INDEX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indica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o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índice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que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é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incrementado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em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cada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ciclo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de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processamento.</a:t>
            </a:r>
            <a:endParaRPr sz="2500">
              <a:latin typeface="Trebuchet MS"/>
              <a:cs typeface="Trebuchet MS"/>
            </a:endParaRPr>
          </a:p>
          <a:p>
            <a:pPr marL="334010" indent="-321945">
              <a:lnSpc>
                <a:spcPct val="100000"/>
              </a:lnSpc>
              <a:spcBef>
                <a:spcPts val="2130"/>
              </a:spcBef>
              <a:buSzPct val="124000"/>
              <a:buChar char="•"/>
              <a:tabLst>
                <a:tab pos="334010" algn="l"/>
                <a:tab pos="334645" algn="l"/>
              </a:tabLst>
            </a:pPr>
            <a:r>
              <a:rPr sz="2500" spc="165" dirty="0">
                <a:latin typeface="Trebuchet MS"/>
                <a:cs typeface="Trebuchet MS"/>
              </a:rPr>
              <a:t>N1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165" dirty="0">
                <a:latin typeface="Trebuchet MS"/>
                <a:cs typeface="Trebuchet MS"/>
              </a:rPr>
              <a:t>N2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referem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dois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números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35" dirty="0">
                <a:latin typeface="Trebuchet MS"/>
                <a:cs typeface="Trebuchet MS"/>
              </a:rPr>
              <a:t>inteiros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representativos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do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50" dirty="0">
                <a:latin typeface="Trebuchet MS"/>
                <a:cs typeface="Trebuchet MS"/>
              </a:rPr>
              <a:t>intervalo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inferior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superior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da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sequência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de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números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a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executar.</a:t>
            </a:r>
            <a:endParaRPr sz="2500">
              <a:latin typeface="Trebuchet MS"/>
              <a:cs typeface="Trebuchet MS"/>
            </a:endParaRPr>
          </a:p>
          <a:p>
            <a:pPr marL="334010" indent="-321945">
              <a:lnSpc>
                <a:spcPct val="100000"/>
              </a:lnSpc>
              <a:spcBef>
                <a:spcPts val="2195"/>
              </a:spcBef>
              <a:buSzPct val="124000"/>
              <a:buChar char="•"/>
              <a:tabLst>
                <a:tab pos="334010" algn="l"/>
                <a:tab pos="334645" algn="l"/>
              </a:tabLst>
            </a:pPr>
            <a:r>
              <a:rPr sz="2500" spc="165" dirty="0">
                <a:latin typeface="Trebuchet MS"/>
                <a:cs typeface="Trebuchet MS"/>
              </a:rPr>
              <a:t>A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cláusula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b="1" i="1" spc="40" dirty="0">
                <a:latin typeface="Arial"/>
                <a:cs typeface="Arial"/>
              </a:rPr>
              <a:t>Step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determina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o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5" dirty="0">
                <a:latin typeface="Trebuchet MS"/>
                <a:cs typeface="Trebuchet MS"/>
              </a:rPr>
              <a:t>incremento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na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sequência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numérica.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Por</a:t>
            </a:r>
            <a:r>
              <a:rPr sz="2500" spc="-45" dirty="0">
                <a:latin typeface="Trebuchet MS"/>
                <a:cs typeface="Trebuchet MS"/>
              </a:rPr>
              <a:t> defeito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o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b="1" i="1" spc="40" dirty="0">
                <a:latin typeface="Arial"/>
                <a:cs typeface="Arial"/>
              </a:rPr>
              <a:t>Step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i="1" spc="45" dirty="0">
                <a:latin typeface="Arial"/>
                <a:cs typeface="Arial"/>
              </a:rPr>
              <a:t>tem</a:t>
            </a:r>
            <a:r>
              <a:rPr sz="2500" i="1" spc="10" dirty="0">
                <a:latin typeface="Arial"/>
                <a:cs typeface="Arial"/>
              </a:rPr>
              <a:t> </a:t>
            </a:r>
            <a:r>
              <a:rPr sz="2500" i="1" spc="-10" dirty="0">
                <a:latin typeface="Arial"/>
                <a:cs typeface="Arial"/>
              </a:rPr>
              <a:t>valor</a:t>
            </a:r>
            <a:r>
              <a:rPr sz="2500" i="1" spc="10" dirty="0">
                <a:latin typeface="Arial"/>
                <a:cs typeface="Arial"/>
              </a:rPr>
              <a:t> 1.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4260" y="4237340"/>
            <a:ext cx="4163748" cy="3175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66673" y="5816058"/>
            <a:ext cx="3095625" cy="149415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766445">
              <a:lnSpc>
                <a:spcPct val="100000"/>
              </a:lnSpc>
              <a:spcBef>
                <a:spcPts val="1140"/>
              </a:spcBef>
              <a:tabLst>
                <a:tab pos="1915160" algn="l"/>
              </a:tabLst>
            </a:pP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X</a:t>
            </a:r>
            <a:r>
              <a:rPr sz="3950" spc="-13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+</a:t>
            </a:r>
            <a:r>
              <a:rPr sz="3950" spc="-13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5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950" spc="-80" dirty="0">
                <a:latin typeface="Trebuchet MS"/>
                <a:cs typeface="Trebuchet MS"/>
              </a:rPr>
              <a:t>Print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sz="3950" spc="-215" dirty="0">
                <a:latin typeface="Trebuchet MS"/>
                <a:cs typeface="Trebuchet MS"/>
              </a:rPr>
              <a:t>(X)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51821" y="7513305"/>
            <a:ext cx="66211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26100" algn="l"/>
              </a:tabLst>
            </a:pPr>
            <a:r>
              <a:rPr sz="1950" spc="45" dirty="0">
                <a:solidFill>
                  <a:srgbClr val="5E5E5E"/>
                </a:solidFill>
                <a:latin typeface="Trebuchet MS"/>
                <a:cs typeface="Trebuchet MS"/>
              </a:rPr>
              <a:t>Exemplo	Exemplo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94559" y="4237340"/>
            <a:ext cx="6746977" cy="3175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366673" y="4267500"/>
            <a:ext cx="10871200" cy="149415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1021080" algn="l"/>
                <a:tab pos="4335780" algn="l"/>
                <a:tab pos="5344795" algn="l"/>
              </a:tabLst>
            </a:pP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</a:t>
            </a:r>
            <a:r>
              <a:rPr sz="3950" spc="125" dirty="0">
                <a:latin typeface="Trebuchet MS"/>
                <a:cs typeface="Trebuchet MS"/>
              </a:rPr>
              <a:t>10	</a:t>
            </a: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</a:t>
            </a:r>
            <a:r>
              <a:rPr sz="3950" spc="125" dirty="0">
                <a:latin typeface="Trebuchet MS"/>
                <a:cs typeface="Trebuchet MS"/>
              </a:rPr>
              <a:t>0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4335780" algn="l"/>
              </a:tabLst>
            </a:pPr>
            <a:r>
              <a:rPr sz="3950" spc="254" dirty="0">
                <a:latin typeface="Trebuchet MS"/>
                <a:cs typeface="Trebuchet MS"/>
              </a:rPr>
              <a:t>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For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I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</a:t>
            </a:r>
            <a:r>
              <a:rPr sz="3950" spc="-85" dirty="0">
                <a:latin typeface="Trebuchet MS"/>
                <a:cs typeface="Trebuchet MS"/>
              </a:rPr>
              <a:t> to </a:t>
            </a:r>
            <a:r>
              <a:rPr sz="3950" spc="125" dirty="0">
                <a:latin typeface="Trebuchet MS"/>
                <a:cs typeface="Trebuchet MS"/>
              </a:rPr>
              <a:t>70	</a:t>
            </a:r>
            <a:r>
              <a:rPr sz="3950" spc="254" dirty="0">
                <a:latin typeface="Trebuchet MS"/>
                <a:cs typeface="Trebuchet MS"/>
              </a:rPr>
              <a:t>Do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For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70" dirty="0">
                <a:latin typeface="Trebuchet MS"/>
                <a:cs typeface="Trebuchet MS"/>
              </a:rPr>
              <a:t>J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=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10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100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14" dirty="0">
                <a:latin typeface="Trebuchet MS"/>
                <a:cs typeface="Trebuchet MS"/>
              </a:rPr>
              <a:t>Step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10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90347" y="5816058"/>
            <a:ext cx="3375025" cy="149415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753745" algn="ctr">
              <a:lnSpc>
                <a:spcPct val="100000"/>
              </a:lnSpc>
              <a:spcBef>
                <a:spcPts val="1140"/>
              </a:spcBef>
              <a:tabLst>
                <a:tab pos="1902460" algn="l"/>
              </a:tabLst>
            </a:pP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X</a:t>
            </a:r>
            <a:r>
              <a:rPr sz="3950" spc="-130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+</a:t>
            </a:r>
            <a:r>
              <a:rPr sz="3950" spc="-13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25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950" spc="-80" dirty="0">
                <a:latin typeface="Trebuchet MS"/>
                <a:cs typeface="Trebuchet MS"/>
              </a:rPr>
              <a:t>Print</a:t>
            </a:r>
            <a:r>
              <a:rPr sz="3950" spc="-125" dirty="0">
                <a:latin typeface="Trebuchet MS"/>
                <a:cs typeface="Trebuchet MS"/>
              </a:rPr>
              <a:t> </a:t>
            </a:r>
            <a:r>
              <a:rPr sz="3950" spc="-215" dirty="0">
                <a:latin typeface="Trebuchet MS"/>
                <a:cs typeface="Trebuchet MS"/>
              </a:rPr>
              <a:t>(X)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006983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45" dirty="0"/>
              <a:t>Operações</a:t>
            </a:r>
            <a:r>
              <a:rPr sz="4500" spc="-5" dirty="0"/>
              <a:t> </a:t>
            </a:r>
            <a:r>
              <a:rPr sz="4500" spc="100" dirty="0"/>
              <a:t>e</a:t>
            </a:r>
            <a:r>
              <a:rPr sz="4500" dirty="0"/>
              <a:t> expressões</a:t>
            </a:r>
            <a:r>
              <a:rPr sz="4500" spc="-5" dirty="0"/>
              <a:t> </a:t>
            </a:r>
            <a:r>
              <a:rPr sz="4500" spc="40" dirty="0"/>
              <a:t>aritméticas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12209"/>
            <a:ext cx="17009745" cy="6872393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74015" marR="5080" indent="-361950">
              <a:lnSpc>
                <a:spcPts val="3050"/>
              </a:lnSpc>
              <a:spcBef>
                <a:spcPts val="509"/>
              </a:spcBef>
              <a:buSzPct val="122807"/>
              <a:buChar char="•"/>
              <a:tabLst>
                <a:tab pos="374015" algn="l"/>
                <a:tab pos="374650" algn="l"/>
              </a:tabLst>
            </a:pPr>
            <a:r>
              <a:rPr sz="2850" spc="165" dirty="0">
                <a:latin typeface="Trebuchet MS"/>
                <a:cs typeface="Trebuchet MS"/>
              </a:rPr>
              <a:t>A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25" dirty="0">
                <a:latin typeface="Trebuchet MS"/>
                <a:cs typeface="Trebuchet MS"/>
              </a:rPr>
              <a:t>notação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0" dirty="0">
                <a:latin typeface="Trebuchet MS"/>
                <a:cs typeface="Trebuchet MS"/>
              </a:rPr>
              <a:t>algorítmica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70" dirty="0">
                <a:latin typeface="Trebuchet MS"/>
                <a:cs typeface="Trebuchet MS"/>
              </a:rPr>
              <a:t>inclui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operações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funções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matemáticas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que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50" dirty="0">
                <a:latin typeface="Trebuchet MS"/>
                <a:cs typeface="Trebuchet MS"/>
              </a:rPr>
              <a:t>permitem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85" dirty="0">
                <a:latin typeface="Trebuchet MS"/>
                <a:cs typeface="Trebuchet MS"/>
              </a:rPr>
              <a:t>efetuar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25" dirty="0">
                <a:latin typeface="Trebuchet MS"/>
                <a:cs typeface="Trebuchet MS"/>
              </a:rPr>
              <a:t>variados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cálculos </a:t>
            </a:r>
            <a:r>
              <a:rPr sz="2850" spc="-844" dirty="0">
                <a:latin typeface="Trebuchet MS"/>
                <a:cs typeface="Trebuchet MS"/>
              </a:rPr>
              <a:t> </a:t>
            </a:r>
            <a:r>
              <a:rPr sz="2850" spc="-60" dirty="0">
                <a:latin typeface="Trebuchet MS"/>
                <a:cs typeface="Trebuchet MS"/>
              </a:rPr>
              <a:t>aritméticos.</a:t>
            </a:r>
            <a:endParaRPr sz="2850" dirty="0">
              <a:latin typeface="Trebuchet MS"/>
              <a:cs typeface="Trebuchet MS"/>
            </a:endParaRPr>
          </a:p>
          <a:p>
            <a:pPr marL="374015" indent="-361950">
              <a:lnSpc>
                <a:spcPct val="100000"/>
              </a:lnSpc>
              <a:spcBef>
                <a:spcPts val="2260"/>
              </a:spcBef>
              <a:buSzPct val="122807"/>
              <a:buChar char="•"/>
              <a:tabLst>
                <a:tab pos="374015" algn="l"/>
                <a:tab pos="374650" algn="l"/>
              </a:tabLst>
            </a:pPr>
            <a:r>
              <a:rPr sz="2850" spc="110" dirty="0">
                <a:latin typeface="Trebuchet MS"/>
                <a:cs typeface="Trebuchet MS"/>
              </a:rPr>
              <a:t>Dois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tipos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de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valores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numéricos: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-40" dirty="0">
                <a:latin typeface="Trebuchet MS"/>
                <a:cs typeface="Trebuchet MS"/>
              </a:rPr>
              <a:t>Inteiros</a:t>
            </a:r>
            <a:r>
              <a:rPr sz="2850" spc="-70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e</a:t>
            </a:r>
            <a:r>
              <a:rPr sz="2850" spc="-65" dirty="0">
                <a:latin typeface="Trebuchet MS"/>
                <a:cs typeface="Trebuchet MS"/>
              </a:rPr>
              <a:t> </a:t>
            </a:r>
            <a:r>
              <a:rPr sz="2850" spc="75" dirty="0">
                <a:latin typeface="Trebuchet MS"/>
                <a:cs typeface="Trebuchet MS"/>
              </a:rPr>
              <a:t>Reais</a:t>
            </a:r>
            <a:endParaRPr sz="2850" dirty="0">
              <a:latin typeface="Trebuchet MS"/>
              <a:cs typeface="Trebuchet MS"/>
            </a:endParaRPr>
          </a:p>
          <a:p>
            <a:pPr marL="374015" indent="-361950">
              <a:lnSpc>
                <a:spcPct val="100000"/>
              </a:lnSpc>
              <a:spcBef>
                <a:spcPts val="2300"/>
              </a:spcBef>
              <a:buSzPct val="122807"/>
              <a:buChar char="•"/>
              <a:tabLst>
                <a:tab pos="374015" algn="l"/>
                <a:tab pos="374650" algn="l"/>
              </a:tabLst>
            </a:pPr>
            <a:r>
              <a:rPr sz="2850" spc="100" dirty="0">
                <a:latin typeface="Trebuchet MS"/>
                <a:cs typeface="Trebuchet MS"/>
              </a:rPr>
              <a:t>Regras</a:t>
            </a:r>
            <a:r>
              <a:rPr sz="2850" spc="-85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de</a:t>
            </a:r>
            <a:r>
              <a:rPr sz="2850" spc="-8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precedência:</a:t>
            </a:r>
            <a:endParaRPr sz="2850" dirty="0">
              <a:latin typeface="Trebuchet MS"/>
              <a:cs typeface="Trebuchet MS"/>
            </a:endParaRPr>
          </a:p>
          <a:p>
            <a:pPr marL="1273175" lvl="1" indent="-528320">
              <a:lnSpc>
                <a:spcPct val="100000"/>
              </a:lnSpc>
              <a:spcBef>
                <a:spcPts val="2305"/>
              </a:spcBef>
              <a:buAutoNum type="arabicPeriod"/>
              <a:tabLst>
                <a:tab pos="1273175" algn="l"/>
                <a:tab pos="1273810" algn="l"/>
              </a:tabLst>
            </a:pPr>
            <a:r>
              <a:rPr sz="2850" spc="20" dirty="0">
                <a:latin typeface="Trebuchet MS"/>
                <a:cs typeface="Trebuchet MS"/>
              </a:rPr>
              <a:t>Parêntesis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-</a:t>
            </a:r>
            <a:r>
              <a:rPr sz="2850" spc="-85" dirty="0">
                <a:latin typeface="Trebuchet MS"/>
                <a:cs typeface="Trebuchet MS"/>
              </a:rPr>
              <a:t> </a:t>
            </a:r>
            <a:r>
              <a:rPr sz="2850" spc="-310" dirty="0">
                <a:latin typeface="Trebuchet MS"/>
                <a:cs typeface="Trebuchet MS"/>
              </a:rPr>
              <a:t>()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TIXGeneral-Regular"/>
              </a:rPr>
              <a:t> </a:t>
            </a:r>
            <a:endParaRPr sz="2850" dirty="0">
              <a:latin typeface="Trebuchet MS"/>
              <a:cs typeface="Trebuchet MS"/>
            </a:endParaRPr>
          </a:p>
          <a:p>
            <a:pPr marL="1273175" lvl="1" indent="-528320">
              <a:spcBef>
                <a:spcPts val="2885"/>
              </a:spcBef>
              <a:buFontTx/>
              <a:buAutoNum type="arabicPeriod"/>
              <a:tabLst>
                <a:tab pos="1273175" algn="l"/>
                <a:tab pos="1273810" algn="l"/>
                <a:tab pos="4425315" algn="l"/>
              </a:tabLst>
            </a:pPr>
            <a:r>
              <a:rPr sz="2850" spc="55" dirty="0" err="1">
                <a:latin typeface="Trebuchet MS"/>
                <a:cs typeface="Trebuchet MS"/>
              </a:rPr>
              <a:t>Exponenciação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-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310" dirty="0">
                <a:latin typeface="Trebuchet MS"/>
                <a:cs typeface="Trebuchet MS"/>
              </a:rPr>
              <a:t>(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TIXGeneral-Regular"/>
              </a:rPr>
              <a:t>↑</a:t>
            </a:r>
            <a:r>
              <a:rPr lang="en-US" sz="2850" spc="-310" dirty="0">
                <a:latin typeface="Trebuchet MS"/>
                <a:cs typeface="Trebuchet MS"/>
              </a:rPr>
              <a:t>)</a:t>
            </a:r>
            <a:endParaRPr sz="2850" dirty="0">
              <a:latin typeface="Trebuchet MS"/>
              <a:cs typeface="Trebuchet MS"/>
            </a:endParaRPr>
          </a:p>
          <a:p>
            <a:pPr marL="1273175" lvl="1" indent="-528320">
              <a:lnSpc>
                <a:spcPct val="100000"/>
              </a:lnSpc>
              <a:spcBef>
                <a:spcPts val="2355"/>
              </a:spcBef>
              <a:buAutoNum type="arabicPeriod"/>
              <a:tabLst>
                <a:tab pos="1273175" algn="l"/>
                <a:tab pos="1273810" algn="l"/>
              </a:tabLst>
            </a:pPr>
            <a:r>
              <a:rPr sz="2850" spc="-5" dirty="0">
                <a:latin typeface="Trebuchet MS"/>
                <a:cs typeface="Trebuchet MS"/>
              </a:rPr>
              <a:t>Multiplicação</a:t>
            </a:r>
            <a:r>
              <a:rPr sz="2850" spc="-8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-</a:t>
            </a:r>
            <a:r>
              <a:rPr sz="2850" spc="-80" dirty="0">
                <a:latin typeface="Trebuchet MS"/>
                <a:cs typeface="Trebuchet MS"/>
              </a:rPr>
              <a:t> </a:t>
            </a:r>
            <a:r>
              <a:rPr sz="2850" spc="-220" dirty="0">
                <a:latin typeface="Trebuchet MS"/>
                <a:cs typeface="Trebuchet MS"/>
              </a:rPr>
              <a:t>(*)</a:t>
            </a:r>
            <a:endParaRPr sz="2850" dirty="0">
              <a:latin typeface="Trebuchet MS"/>
              <a:cs typeface="Trebuchet MS"/>
            </a:endParaRPr>
          </a:p>
          <a:p>
            <a:pPr marL="1273175" lvl="1" indent="-528320">
              <a:lnSpc>
                <a:spcPct val="100000"/>
              </a:lnSpc>
              <a:spcBef>
                <a:spcPts val="2300"/>
              </a:spcBef>
              <a:buAutoNum type="arabicPeriod"/>
              <a:tabLst>
                <a:tab pos="1273175" algn="l"/>
                <a:tab pos="1273810" algn="l"/>
              </a:tabLst>
            </a:pPr>
            <a:r>
              <a:rPr sz="2850" spc="45" dirty="0">
                <a:latin typeface="Trebuchet MS"/>
                <a:cs typeface="Trebuchet MS"/>
              </a:rPr>
              <a:t>Divisão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-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-390" dirty="0">
                <a:latin typeface="Trebuchet MS"/>
                <a:cs typeface="Trebuchet MS"/>
              </a:rPr>
              <a:t>(/)</a:t>
            </a:r>
            <a:endParaRPr sz="2850" dirty="0">
              <a:latin typeface="Trebuchet MS"/>
              <a:cs typeface="Trebuchet MS"/>
            </a:endParaRPr>
          </a:p>
          <a:p>
            <a:pPr marL="1273175" lvl="1" indent="-528320">
              <a:lnSpc>
                <a:spcPct val="100000"/>
              </a:lnSpc>
              <a:spcBef>
                <a:spcPts val="2305"/>
              </a:spcBef>
              <a:buAutoNum type="arabicPeriod"/>
              <a:tabLst>
                <a:tab pos="1273175" algn="l"/>
                <a:tab pos="1273810" algn="l"/>
              </a:tabLst>
            </a:pPr>
            <a:r>
              <a:rPr sz="2850" spc="55" dirty="0">
                <a:latin typeface="Trebuchet MS"/>
                <a:cs typeface="Trebuchet MS"/>
              </a:rPr>
              <a:t>Adição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-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-135" dirty="0">
                <a:latin typeface="Trebuchet MS"/>
                <a:cs typeface="Trebuchet MS"/>
              </a:rPr>
              <a:t>(+)</a:t>
            </a:r>
            <a:endParaRPr sz="2850" dirty="0">
              <a:latin typeface="Trebuchet MS"/>
              <a:cs typeface="Trebuchet MS"/>
            </a:endParaRPr>
          </a:p>
          <a:p>
            <a:pPr marL="1273175" lvl="1" indent="-528320">
              <a:lnSpc>
                <a:spcPct val="100000"/>
              </a:lnSpc>
              <a:spcBef>
                <a:spcPts val="2300"/>
              </a:spcBef>
              <a:buAutoNum type="arabicPeriod"/>
              <a:tabLst>
                <a:tab pos="1273175" algn="l"/>
                <a:tab pos="1273810" algn="l"/>
              </a:tabLst>
            </a:pPr>
            <a:r>
              <a:rPr sz="2850" spc="55" dirty="0">
                <a:latin typeface="Trebuchet MS"/>
                <a:cs typeface="Trebuchet MS"/>
              </a:rPr>
              <a:t>Subtração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-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-185" dirty="0">
                <a:latin typeface="Trebuchet MS"/>
                <a:cs typeface="Trebuchet MS"/>
              </a:rPr>
              <a:t>(-)</a:t>
            </a:r>
            <a:endParaRPr sz="28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275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140" y="1975902"/>
            <a:ext cx="17198975" cy="76687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135"/>
              </a:spcBef>
            </a:pPr>
            <a:r>
              <a:rPr sz="4500" b="1" spc="45" dirty="0">
                <a:latin typeface="Arial"/>
                <a:cs typeface="Arial"/>
              </a:rPr>
              <a:t>Operações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100" dirty="0">
                <a:latin typeface="Arial"/>
                <a:cs typeface="Arial"/>
              </a:rPr>
              <a:t>e</a:t>
            </a:r>
            <a:r>
              <a:rPr sz="4500" b="1" dirty="0">
                <a:latin typeface="Arial"/>
                <a:cs typeface="Arial"/>
              </a:rPr>
              <a:t> expressões </a:t>
            </a:r>
            <a:r>
              <a:rPr sz="4500" b="1" spc="40" dirty="0">
                <a:latin typeface="Arial"/>
                <a:cs typeface="Arial"/>
              </a:rPr>
              <a:t>aritméticas</a:t>
            </a:r>
            <a:endParaRPr sz="45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350"/>
              </a:spcBef>
              <a:buSzPct val="124561"/>
              <a:buChar char="•"/>
              <a:tabLst>
                <a:tab pos="379095" algn="l"/>
                <a:tab pos="379730" algn="l"/>
              </a:tabLst>
            </a:pPr>
            <a:r>
              <a:rPr sz="2850" spc="30" dirty="0">
                <a:latin typeface="Trebuchet MS"/>
                <a:cs typeface="Trebuchet MS"/>
              </a:rPr>
              <a:t>Determinadas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funções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matemáticas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95" dirty="0">
                <a:latin typeface="Trebuchet MS"/>
                <a:cs typeface="Trebuchet MS"/>
              </a:rPr>
              <a:t>podem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ser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utilizadas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na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-10" dirty="0">
                <a:latin typeface="Trebuchet MS"/>
                <a:cs typeface="Trebuchet MS"/>
              </a:rPr>
              <a:t>definição</a:t>
            </a:r>
            <a:r>
              <a:rPr sz="2850" spc="-4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95" dirty="0">
                <a:latin typeface="Trebuchet MS"/>
                <a:cs typeface="Trebuchet MS"/>
              </a:rPr>
              <a:t>expressões</a:t>
            </a:r>
            <a:r>
              <a:rPr sz="2850" spc="-50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computacionais:</a:t>
            </a:r>
            <a:endParaRPr sz="2850" dirty="0">
              <a:latin typeface="Trebuchet MS"/>
              <a:cs typeface="Trebuchet MS"/>
            </a:endParaRPr>
          </a:p>
          <a:p>
            <a:pPr marL="882015" lvl="1" indent="-367665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882015" algn="l"/>
                <a:tab pos="882650" algn="l"/>
              </a:tabLst>
            </a:pPr>
            <a:r>
              <a:rPr sz="2850" spc="30" dirty="0">
                <a:latin typeface="Trebuchet MS"/>
                <a:cs typeface="Trebuchet MS"/>
              </a:rPr>
              <a:t>mod(M,N)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75" dirty="0">
                <a:latin typeface="Trebuchet MS"/>
                <a:cs typeface="Trebuchet MS"/>
              </a:rPr>
              <a:t>-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função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que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retorna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125" dirty="0">
                <a:latin typeface="Trebuchet MS"/>
                <a:cs typeface="Trebuchet MS"/>
              </a:rPr>
              <a:t>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5" dirty="0">
                <a:latin typeface="Trebuchet MS"/>
                <a:cs typeface="Trebuchet MS"/>
              </a:rPr>
              <a:t>resto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85" dirty="0">
                <a:latin typeface="Trebuchet MS"/>
                <a:cs typeface="Trebuchet MS"/>
              </a:rPr>
              <a:t>da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divisão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490" dirty="0">
                <a:latin typeface="Trebuchet MS"/>
                <a:cs typeface="Trebuchet MS"/>
              </a:rPr>
              <a:t>M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por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265" dirty="0">
                <a:latin typeface="Trebuchet MS"/>
                <a:cs typeface="Trebuchet MS"/>
              </a:rPr>
              <a:t>N</a:t>
            </a:r>
            <a:endParaRPr sz="2850" dirty="0">
              <a:latin typeface="Trebuchet MS"/>
              <a:cs typeface="Trebuchet MS"/>
            </a:endParaRPr>
          </a:p>
          <a:p>
            <a:pPr marL="882015" lvl="1" indent="-367665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882015" algn="l"/>
                <a:tab pos="882650" algn="l"/>
              </a:tabLst>
            </a:pPr>
            <a:r>
              <a:rPr sz="2850" spc="5" dirty="0">
                <a:latin typeface="Trebuchet MS"/>
                <a:cs typeface="Trebuchet MS"/>
              </a:rPr>
              <a:t>int(NUM)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75" dirty="0">
                <a:latin typeface="Trebuchet MS"/>
                <a:cs typeface="Trebuchet MS"/>
              </a:rPr>
              <a:t>-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função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que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retorna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0" dirty="0">
                <a:latin typeface="Trebuchet MS"/>
                <a:cs typeface="Trebuchet MS"/>
              </a:rPr>
              <a:t>parte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90" dirty="0">
                <a:latin typeface="Trebuchet MS"/>
                <a:cs typeface="Trebuchet MS"/>
              </a:rPr>
              <a:t>inteira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um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número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120" dirty="0">
                <a:latin typeface="Trebuchet MS"/>
                <a:cs typeface="Trebuchet MS"/>
              </a:rPr>
              <a:t>real.</a:t>
            </a:r>
            <a:endParaRPr sz="2850" dirty="0">
              <a:latin typeface="Trebuchet MS"/>
              <a:cs typeface="Trebuchet MS"/>
            </a:endParaRPr>
          </a:p>
          <a:p>
            <a:pPr marL="882015" lvl="1" indent="-367665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882015" algn="l"/>
                <a:tab pos="882650" algn="l"/>
              </a:tabLst>
            </a:pPr>
            <a:r>
              <a:rPr sz="2850" spc="80" dirty="0">
                <a:latin typeface="Trebuchet MS"/>
                <a:cs typeface="Trebuchet MS"/>
              </a:rPr>
              <a:t>sqr(NUM)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75" dirty="0">
                <a:latin typeface="Trebuchet MS"/>
                <a:cs typeface="Trebuchet MS"/>
              </a:rPr>
              <a:t>-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função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que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retorna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a</a:t>
            </a:r>
            <a:r>
              <a:rPr sz="2850" spc="-60" dirty="0">
                <a:latin typeface="Trebuchet MS"/>
                <a:cs typeface="Trebuchet MS"/>
              </a:rPr>
              <a:t> raiz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quadrada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60" dirty="0">
                <a:latin typeface="Trebuchet MS"/>
                <a:cs typeface="Trebuchet MS"/>
              </a:rPr>
              <a:t>de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um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número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85" dirty="0">
                <a:latin typeface="Trebuchet MS"/>
                <a:cs typeface="Trebuchet MS"/>
              </a:rPr>
              <a:t>inteiro</a:t>
            </a:r>
            <a:r>
              <a:rPr sz="2850" spc="-60" dirty="0">
                <a:latin typeface="Trebuchet MS"/>
                <a:cs typeface="Trebuchet MS"/>
              </a:rPr>
              <a:t> </a:t>
            </a:r>
            <a:r>
              <a:rPr sz="2850" spc="85" dirty="0">
                <a:latin typeface="Trebuchet MS"/>
                <a:cs typeface="Trebuchet MS"/>
              </a:rPr>
              <a:t>ou</a:t>
            </a:r>
            <a:r>
              <a:rPr sz="2850" spc="-55" dirty="0">
                <a:latin typeface="Trebuchet MS"/>
                <a:cs typeface="Trebuchet MS"/>
              </a:rPr>
              <a:t> </a:t>
            </a:r>
            <a:r>
              <a:rPr sz="2850" spc="-120" dirty="0">
                <a:latin typeface="Trebuchet MS"/>
                <a:cs typeface="Trebuchet MS"/>
              </a:rPr>
              <a:t>real.</a:t>
            </a:r>
            <a:endParaRPr sz="2850" dirty="0">
              <a:latin typeface="Trebuchet MS"/>
              <a:cs typeface="Trebuchet MS"/>
            </a:endParaRPr>
          </a:p>
          <a:p>
            <a:pPr marL="755650" marR="10494645">
              <a:lnSpc>
                <a:spcPct val="186400"/>
              </a:lnSpc>
              <a:spcBef>
                <a:spcPts val="3679"/>
              </a:spcBef>
              <a:tabLst>
                <a:tab pos="1904364" algn="l"/>
                <a:tab pos="1960245" algn="l"/>
                <a:tab pos="3586479" algn="l"/>
              </a:tabLst>
            </a:pPr>
            <a:r>
              <a:rPr lang="pt-BR" sz="3950" spc="215" dirty="0">
                <a:latin typeface="Trebuchet MS"/>
                <a:cs typeface="Trebuchet MS"/>
              </a:rPr>
              <a:t>X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lang="pt-BR" sz="3950" spc="30" dirty="0">
                <a:latin typeface="Trebuchet MS"/>
                <a:cs typeface="Trebuchet MS"/>
              </a:rPr>
              <a:t>(A+B)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↑</a:t>
            </a:r>
            <a:r>
              <a:rPr lang="pt-BR" sz="3950" spc="125" dirty="0">
                <a:latin typeface="Trebuchet MS"/>
                <a:cs typeface="Trebuchet MS"/>
              </a:rPr>
              <a:t>3</a:t>
            </a:r>
            <a:r>
              <a:rPr lang="pt-BR" sz="3950" spc="-110" dirty="0">
                <a:latin typeface="Trebuchet MS"/>
                <a:cs typeface="Trebuchet MS"/>
              </a:rPr>
              <a:t> </a:t>
            </a:r>
            <a:r>
              <a:rPr lang="pt-BR" sz="3950" spc="85" dirty="0">
                <a:latin typeface="Trebuchet MS"/>
                <a:cs typeface="Trebuchet MS"/>
              </a:rPr>
              <a:t>-</a:t>
            </a:r>
            <a:r>
              <a:rPr lang="pt-BR" sz="3950" spc="-105" dirty="0">
                <a:latin typeface="Trebuchet MS"/>
                <a:cs typeface="Trebuchet MS"/>
              </a:rPr>
              <a:t> </a:t>
            </a:r>
            <a:r>
              <a:rPr lang="pt-BR" sz="3950" spc="-135" dirty="0">
                <a:latin typeface="Trebuchet MS"/>
                <a:cs typeface="Trebuchet MS"/>
              </a:rPr>
              <a:t>(A-A/3)</a:t>
            </a:r>
            <a:r>
              <a:rPr lang="pt-BR" sz="3950" spc="-105" dirty="0">
                <a:latin typeface="Trebuchet MS"/>
                <a:cs typeface="Trebuchet MS"/>
              </a:rPr>
              <a:t> </a:t>
            </a:r>
            <a:r>
              <a:rPr lang="pt-BR" sz="3950" spc="-60" dirty="0">
                <a:latin typeface="Trebuchet MS"/>
                <a:cs typeface="Trebuchet MS"/>
              </a:rPr>
              <a:t>*</a:t>
            </a:r>
            <a:r>
              <a:rPr lang="pt-BR" sz="3950" spc="475" dirty="0">
                <a:latin typeface="Trebuchet MS"/>
                <a:cs typeface="Trebuchet MS"/>
              </a:rPr>
              <a:t>B </a:t>
            </a:r>
            <a:r>
              <a:rPr lang="pt-BR" sz="3950" spc="-1175" dirty="0">
                <a:latin typeface="Trebuchet MS"/>
                <a:cs typeface="Trebuchet MS"/>
              </a:rPr>
              <a:t> </a:t>
            </a:r>
            <a:r>
              <a:rPr lang="pt-BR" sz="3950" spc="335" dirty="0">
                <a:latin typeface="Trebuchet MS"/>
                <a:cs typeface="Trebuchet MS"/>
              </a:rPr>
              <a:t>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lang="pt-BR" sz="3950" spc="335" dirty="0">
                <a:latin typeface="Trebuchet MS"/>
                <a:cs typeface="Trebuchet MS"/>
              </a:rPr>
              <a:t>	</a:t>
            </a:r>
            <a:r>
              <a:rPr lang="pt-BR" sz="3950" spc="-50" dirty="0">
                <a:latin typeface="Trebuchet MS"/>
                <a:cs typeface="Trebuchet MS"/>
              </a:rPr>
              <a:t>mod(20,6)</a:t>
            </a:r>
            <a:endParaRPr lang="pt-BR" sz="3950" dirty="0">
              <a:latin typeface="Trebuchet MS"/>
              <a:cs typeface="Trebuchet MS"/>
            </a:endParaRPr>
          </a:p>
          <a:p>
            <a:pPr marL="755650">
              <a:lnSpc>
                <a:spcPct val="100000"/>
              </a:lnSpc>
              <a:spcBef>
                <a:spcPts val="4095"/>
              </a:spcBef>
              <a:tabLst>
                <a:tab pos="3105150" algn="l"/>
              </a:tabLst>
            </a:pPr>
            <a:r>
              <a:rPr sz="3950" spc="420" dirty="0">
                <a:latin typeface="Trebuchet MS"/>
                <a:cs typeface="Trebuchet MS"/>
              </a:rPr>
              <a:t>RNUM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90" dirty="0" err="1">
                <a:latin typeface="Trebuchet MS"/>
                <a:cs typeface="Trebuchet MS"/>
              </a:rPr>
              <a:t>sqr</a:t>
            </a:r>
            <a:r>
              <a:rPr sz="3950" spc="90" dirty="0">
                <a:latin typeface="Trebuchet MS"/>
                <a:cs typeface="Trebuchet MS"/>
              </a:rPr>
              <a:t>(NUM)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275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7755235" cy="517635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25" dirty="0">
                <a:latin typeface="Arial"/>
                <a:cs typeface="Arial"/>
              </a:rPr>
              <a:t>Operadores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100" dirty="0">
                <a:latin typeface="Arial"/>
                <a:cs typeface="Arial"/>
              </a:rPr>
              <a:t>e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45" dirty="0">
                <a:latin typeface="Arial"/>
                <a:cs typeface="Arial"/>
              </a:rPr>
              <a:t>operações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-5" dirty="0">
                <a:latin typeface="Arial"/>
                <a:cs typeface="Arial"/>
              </a:rPr>
              <a:t>relacionais</a:t>
            </a:r>
            <a:endParaRPr sz="4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 dirty="0">
              <a:latin typeface="Arial"/>
              <a:cs typeface="Arial"/>
            </a:endParaRPr>
          </a:p>
          <a:p>
            <a:pPr marL="448945" marR="756285" indent="-432434">
              <a:lnSpc>
                <a:spcPct val="88000"/>
              </a:lnSpc>
              <a:buSzPct val="122058"/>
              <a:buChar char="•"/>
              <a:tabLst>
                <a:tab pos="448945" algn="l"/>
                <a:tab pos="449580" algn="l"/>
              </a:tabLst>
            </a:pPr>
            <a:r>
              <a:rPr sz="3400" spc="310" dirty="0">
                <a:latin typeface="Trebuchet MS"/>
                <a:cs typeface="Trebuchet MS"/>
              </a:rPr>
              <a:t>Os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35" dirty="0">
                <a:latin typeface="Trebuchet MS"/>
                <a:cs typeface="Trebuchet MS"/>
              </a:rPr>
              <a:t>operadores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matemáticos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-25" dirty="0">
                <a:latin typeface="Trebuchet MS"/>
                <a:cs typeface="Trebuchet MS"/>
              </a:rPr>
              <a:t>relacionais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-370" dirty="0">
                <a:latin typeface="Trebuchet MS"/>
                <a:cs typeface="Trebuchet MS"/>
              </a:rPr>
              <a:t>(</a:t>
            </a:r>
            <a:r>
              <a:rPr sz="3400" spc="120" dirty="0">
                <a:latin typeface="Trebuchet MS"/>
                <a:cs typeface="Trebuchet MS"/>
              </a:rPr>
              <a:t> </a:t>
            </a:r>
            <a:r>
              <a:rPr sz="4100" spc="500" dirty="0">
                <a:latin typeface="Times New Roman"/>
                <a:cs typeface="Times New Roman"/>
              </a:rPr>
              <a:t>=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,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500" dirty="0">
                <a:latin typeface="Times New Roman"/>
                <a:cs typeface="Times New Roman"/>
              </a:rPr>
              <a:t>&lt;</a:t>
            </a:r>
            <a:r>
              <a:rPr sz="4100" spc="114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,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500" dirty="0">
                <a:latin typeface="Times New Roman"/>
                <a:cs typeface="Times New Roman"/>
              </a:rPr>
              <a:t>&gt;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,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-445" dirty="0">
                <a:latin typeface="Lucida Sans Unicode"/>
                <a:cs typeface="Lucida Sans Unicode"/>
              </a:rPr>
              <a:t>≤</a:t>
            </a:r>
            <a:r>
              <a:rPr sz="4100" spc="-155" dirty="0">
                <a:latin typeface="Lucida Sans Unicode"/>
                <a:cs typeface="Lucida Sans Unicode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,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-445" dirty="0">
                <a:latin typeface="Lucida Sans Unicode"/>
                <a:cs typeface="Lucida Sans Unicode"/>
              </a:rPr>
              <a:t>≥</a:t>
            </a:r>
            <a:r>
              <a:rPr sz="4100" spc="-155" dirty="0">
                <a:latin typeface="Lucida Sans Unicode"/>
                <a:cs typeface="Lucida Sans Unicode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,</a:t>
            </a:r>
            <a:r>
              <a:rPr sz="4100" spc="120" dirty="0">
                <a:latin typeface="Times New Roman"/>
                <a:cs typeface="Times New Roman"/>
              </a:rPr>
              <a:t> </a:t>
            </a:r>
            <a:r>
              <a:rPr sz="4100" spc="-445" dirty="0">
                <a:latin typeface="Lucida Sans Unicode"/>
                <a:cs typeface="Lucida Sans Unicode"/>
              </a:rPr>
              <a:t>≠</a:t>
            </a:r>
            <a:r>
              <a:rPr sz="4100" spc="-155" dirty="0">
                <a:latin typeface="Lucida Sans Unicode"/>
                <a:cs typeface="Lucida Sans Unicode"/>
              </a:rPr>
              <a:t> </a:t>
            </a:r>
            <a:r>
              <a:rPr sz="3400" spc="-370" dirty="0">
                <a:latin typeface="Trebuchet MS"/>
                <a:cs typeface="Trebuchet MS"/>
              </a:rPr>
              <a:t>)</a:t>
            </a:r>
            <a:r>
              <a:rPr sz="3400" spc="-75" dirty="0">
                <a:latin typeface="Trebuchet MS"/>
                <a:cs typeface="Trebuchet MS"/>
              </a:rPr>
              <a:t> têm </a:t>
            </a:r>
            <a:r>
              <a:rPr sz="3400" spc="55" dirty="0">
                <a:latin typeface="Trebuchet MS"/>
                <a:cs typeface="Trebuchet MS"/>
              </a:rPr>
              <a:t>um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35" dirty="0">
                <a:latin typeface="Trebuchet MS"/>
                <a:cs typeface="Trebuchet MS"/>
              </a:rPr>
              <a:t>conjunto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de </a:t>
            </a:r>
            <a:r>
              <a:rPr sz="3400" spc="-1010" dirty="0">
                <a:latin typeface="Trebuchet MS"/>
                <a:cs typeface="Trebuchet MS"/>
              </a:rPr>
              <a:t> </a:t>
            </a:r>
            <a:r>
              <a:rPr sz="3400" spc="80" dirty="0">
                <a:latin typeface="Trebuchet MS"/>
                <a:cs typeface="Trebuchet MS"/>
              </a:rPr>
              <a:t>símbolos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35" dirty="0">
                <a:latin typeface="Trebuchet MS"/>
                <a:cs typeface="Trebuchet MS"/>
              </a:rPr>
              <a:t>correspondentes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40" dirty="0">
                <a:latin typeface="Trebuchet MS"/>
                <a:cs typeface="Trebuchet MS"/>
              </a:rPr>
              <a:t>a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85" dirty="0">
                <a:latin typeface="Trebuchet MS"/>
                <a:cs typeface="Trebuchet MS"/>
              </a:rPr>
              <a:t>nível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10" dirty="0">
                <a:latin typeface="Trebuchet MS"/>
                <a:cs typeface="Trebuchet MS"/>
              </a:rPr>
              <a:t>computacional,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55" dirty="0" err="1">
                <a:latin typeface="Trebuchet MS"/>
                <a:cs typeface="Trebuchet MS"/>
              </a:rPr>
              <a:t>respetivamente</a:t>
            </a:r>
            <a:r>
              <a:rPr sz="3400" spc="-55" dirty="0">
                <a:latin typeface="Trebuchet MS"/>
                <a:cs typeface="Trebuchet MS"/>
              </a:rPr>
              <a:t>,</a:t>
            </a:r>
            <a:endParaRPr lang="pt-PT" sz="3400" spc="-55" dirty="0">
              <a:latin typeface="Trebuchet MS"/>
              <a:cs typeface="Trebuchet MS"/>
            </a:endParaRPr>
          </a:p>
          <a:p>
            <a:pPr marL="16511" marR="756285">
              <a:lnSpc>
                <a:spcPct val="88000"/>
              </a:lnSpc>
              <a:buSzPct val="122058"/>
              <a:tabLst>
                <a:tab pos="448945" algn="l"/>
                <a:tab pos="449580" algn="l"/>
              </a:tabLst>
            </a:pPr>
            <a:r>
              <a:rPr lang="en-US" sz="4100" b="0" i="0" dirty="0">
                <a:solidFill>
                  <a:srgbClr val="000000"/>
                </a:solidFill>
                <a:effectLst/>
                <a:latin typeface="STIXGeneral-Regular"/>
              </a:rPr>
              <a:t>    = , &lt; , &gt; , &lt; = , &gt; = , &lt; &gt;</a:t>
            </a:r>
            <a:r>
              <a:rPr lang="en-US" sz="4100" dirty="0"/>
              <a:t> </a:t>
            </a:r>
            <a:r>
              <a:rPr sz="3400" spc="80" dirty="0" err="1">
                <a:latin typeface="Trebuchet MS"/>
                <a:cs typeface="Trebuchet MS"/>
              </a:rPr>
              <a:t>ou</a:t>
            </a:r>
            <a:r>
              <a:rPr lang="pt-PT" sz="3400" spc="80" dirty="0">
                <a:latin typeface="Trebuchet MS"/>
                <a:cs typeface="Trebuchet MS"/>
              </a:rPr>
              <a:t> </a:t>
            </a:r>
            <a:r>
              <a:rPr lang="en-US" sz="4100" b="0" i="0" dirty="0">
                <a:solidFill>
                  <a:srgbClr val="000000"/>
                </a:solidFill>
                <a:effectLst/>
                <a:latin typeface="STIXGeneral-Regular"/>
              </a:rPr>
              <a:t>! =</a:t>
            </a:r>
            <a:r>
              <a:rPr lang="en-US" sz="4100" dirty="0"/>
              <a:t> </a:t>
            </a:r>
            <a:endParaRPr sz="3400" dirty="0">
              <a:latin typeface="Trebuchet MS"/>
              <a:cs typeface="Trebuchet MS"/>
            </a:endParaRPr>
          </a:p>
          <a:p>
            <a:pPr marL="448945" indent="-433070">
              <a:lnSpc>
                <a:spcPct val="100000"/>
              </a:lnSpc>
              <a:spcBef>
                <a:spcPts val="2820"/>
              </a:spcBef>
              <a:buSzPct val="122058"/>
              <a:buChar char="•"/>
              <a:tabLst>
                <a:tab pos="448945" algn="l"/>
                <a:tab pos="449580" algn="l"/>
              </a:tabLst>
            </a:pPr>
            <a:r>
              <a:rPr sz="3400" spc="260" dirty="0">
                <a:latin typeface="Trebuchet MS"/>
                <a:cs typeface="Trebuchet MS"/>
              </a:rPr>
              <a:t>As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95" dirty="0">
                <a:latin typeface="Trebuchet MS"/>
                <a:cs typeface="Trebuchet MS"/>
              </a:rPr>
              <a:t>expressões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60" dirty="0">
                <a:latin typeface="Trebuchet MS"/>
                <a:cs typeface="Trebuchet MS"/>
              </a:rPr>
              <a:t>lógicas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25" dirty="0">
                <a:latin typeface="Trebuchet MS"/>
                <a:cs typeface="Trebuchet MS"/>
              </a:rPr>
              <a:t>representam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10" dirty="0">
                <a:latin typeface="Trebuchet MS"/>
                <a:cs typeface="Trebuchet MS"/>
              </a:rPr>
              <a:t>relações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110" dirty="0">
                <a:latin typeface="Trebuchet MS"/>
                <a:cs typeface="Trebuchet MS"/>
              </a:rPr>
              <a:t>entre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valores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125" dirty="0">
                <a:latin typeface="Trebuchet MS"/>
                <a:cs typeface="Trebuchet MS"/>
              </a:rPr>
              <a:t>do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114" dirty="0">
                <a:latin typeface="Trebuchet MS"/>
                <a:cs typeface="Trebuchet MS"/>
              </a:rPr>
              <a:t>mesmo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60" dirty="0">
                <a:latin typeface="Trebuchet MS"/>
                <a:cs typeface="Trebuchet MS"/>
              </a:rPr>
              <a:t>tipo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de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70" dirty="0">
                <a:latin typeface="Trebuchet MS"/>
                <a:cs typeface="Trebuchet MS"/>
              </a:rPr>
              <a:t>dados.</a:t>
            </a:r>
            <a:endParaRPr sz="3400" dirty="0">
              <a:latin typeface="Trebuchet MS"/>
              <a:cs typeface="Trebuchet MS"/>
            </a:endParaRPr>
          </a:p>
          <a:p>
            <a:pPr marL="448945" indent="-433070">
              <a:lnSpc>
                <a:spcPts val="3895"/>
              </a:lnSpc>
              <a:spcBef>
                <a:spcPts val="2760"/>
              </a:spcBef>
              <a:buSzPct val="122058"/>
              <a:buChar char="•"/>
              <a:tabLst>
                <a:tab pos="448945" algn="l"/>
                <a:tab pos="449580" algn="l"/>
              </a:tabLst>
            </a:pPr>
            <a:r>
              <a:rPr sz="3400" spc="295" dirty="0">
                <a:latin typeface="Trebuchet MS"/>
                <a:cs typeface="Trebuchet MS"/>
              </a:rPr>
              <a:t>O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20" dirty="0">
                <a:latin typeface="Trebuchet MS"/>
                <a:cs typeface="Trebuchet MS"/>
              </a:rPr>
              <a:t>resultado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80" dirty="0">
                <a:latin typeface="Trebuchet MS"/>
                <a:cs typeface="Trebuchet MS"/>
              </a:rPr>
              <a:t>da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avaliação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de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50" dirty="0">
                <a:latin typeface="Trebuchet MS"/>
                <a:cs typeface="Trebuchet MS"/>
              </a:rPr>
              <a:t>uma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75" dirty="0">
                <a:latin typeface="Trebuchet MS"/>
                <a:cs typeface="Trebuchet MS"/>
              </a:rPr>
              <a:t>expressão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15" dirty="0">
                <a:latin typeface="Trebuchet MS"/>
                <a:cs typeface="Trebuchet MS"/>
              </a:rPr>
              <a:t>lógica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85" dirty="0">
                <a:latin typeface="Trebuchet MS"/>
                <a:cs typeface="Trebuchet MS"/>
              </a:rPr>
              <a:t>pode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-165" dirty="0">
                <a:latin typeface="Trebuchet MS"/>
                <a:cs typeface="Trebuchet MS"/>
              </a:rPr>
              <a:t>ter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55" dirty="0">
                <a:latin typeface="Trebuchet MS"/>
                <a:cs typeface="Trebuchet MS"/>
              </a:rPr>
              <a:t>um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de</a:t>
            </a:r>
            <a:r>
              <a:rPr sz="3400" spc="-80" dirty="0">
                <a:latin typeface="Trebuchet MS"/>
                <a:cs typeface="Trebuchet MS"/>
              </a:rPr>
              <a:t> </a:t>
            </a:r>
            <a:r>
              <a:rPr sz="3400" spc="90" dirty="0">
                <a:latin typeface="Trebuchet MS"/>
                <a:cs typeface="Trebuchet MS"/>
              </a:rPr>
              <a:t>dois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valores</a:t>
            </a:r>
            <a:r>
              <a:rPr sz="3400" spc="-75" dirty="0">
                <a:latin typeface="Trebuchet MS"/>
                <a:cs typeface="Trebuchet MS"/>
              </a:rPr>
              <a:t> </a:t>
            </a:r>
            <a:r>
              <a:rPr sz="3400" spc="50" dirty="0">
                <a:latin typeface="Trebuchet MS"/>
                <a:cs typeface="Trebuchet MS"/>
              </a:rPr>
              <a:t>possíveis:</a:t>
            </a:r>
            <a:endParaRPr sz="3400" dirty="0">
              <a:latin typeface="Trebuchet MS"/>
              <a:cs typeface="Trebuchet MS"/>
            </a:endParaRPr>
          </a:p>
          <a:p>
            <a:pPr marL="448945">
              <a:lnSpc>
                <a:spcPts val="3895"/>
              </a:lnSpc>
            </a:pPr>
            <a:r>
              <a:rPr sz="3400" b="1" spc="15" dirty="0">
                <a:latin typeface="Arial"/>
                <a:cs typeface="Arial"/>
              </a:rPr>
              <a:t>true</a:t>
            </a:r>
            <a:r>
              <a:rPr sz="3400" b="1" spc="-10" dirty="0">
                <a:latin typeface="Arial"/>
                <a:cs typeface="Arial"/>
              </a:rPr>
              <a:t> </a:t>
            </a:r>
            <a:r>
              <a:rPr sz="3400" spc="-90" dirty="0">
                <a:latin typeface="Trebuchet MS"/>
                <a:cs typeface="Trebuchet MS"/>
              </a:rPr>
              <a:t>(verdadeiro)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spc="80" dirty="0">
                <a:latin typeface="Trebuchet MS"/>
                <a:cs typeface="Trebuchet MS"/>
              </a:rPr>
              <a:t>ou</a:t>
            </a:r>
            <a:r>
              <a:rPr sz="3400" spc="-85" dirty="0">
                <a:latin typeface="Trebuchet MS"/>
                <a:cs typeface="Trebuchet MS"/>
              </a:rPr>
              <a:t> </a:t>
            </a:r>
            <a:r>
              <a:rPr sz="3400" b="1" spc="-5" dirty="0">
                <a:latin typeface="Arial"/>
                <a:cs typeface="Arial"/>
              </a:rPr>
              <a:t>false</a:t>
            </a:r>
            <a:r>
              <a:rPr sz="3400" b="1" spc="-10" dirty="0">
                <a:latin typeface="Arial"/>
                <a:cs typeface="Arial"/>
              </a:rPr>
              <a:t> </a:t>
            </a:r>
            <a:r>
              <a:rPr sz="3400" spc="-130" dirty="0">
                <a:latin typeface="Trebuchet MS"/>
                <a:cs typeface="Trebuchet MS"/>
              </a:rPr>
              <a:t>(falso).</a:t>
            </a:r>
            <a:endParaRPr sz="3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223" y="7354449"/>
            <a:ext cx="2960370" cy="2537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9830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29" dirty="0">
                <a:latin typeface="Trebuchet MS"/>
                <a:cs typeface="Trebuchet MS"/>
              </a:rPr>
              <a:t>	</a:t>
            </a:r>
            <a:r>
              <a:rPr sz="3950" spc="125" dirty="0">
                <a:latin typeface="Trebuchet MS"/>
                <a:cs typeface="Trebuchet MS"/>
              </a:rPr>
              <a:t>20</a:t>
            </a:r>
            <a:endParaRPr sz="3950" dirty="0">
              <a:latin typeface="Trebuchet MS"/>
              <a:cs typeface="Trebuchet MS"/>
            </a:endParaRPr>
          </a:p>
          <a:p>
            <a:pPr marL="12700" marR="5080">
              <a:lnSpc>
                <a:spcPct val="167700"/>
              </a:lnSpc>
              <a:spcBef>
                <a:spcPts val="80"/>
              </a:spcBef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&lt;=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10/3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215" dirty="0">
                <a:latin typeface="Trebuchet MS"/>
                <a:cs typeface="Trebuchet MS"/>
              </a:rPr>
              <a:t>+5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&lt;&gt;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185" dirty="0">
                <a:latin typeface="Trebuchet MS"/>
                <a:cs typeface="Trebuchet MS"/>
              </a:rPr>
              <a:t>+10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5835" y="8298525"/>
            <a:ext cx="3171825" cy="9347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02200"/>
              </a:lnSpc>
              <a:spcBef>
                <a:spcPts val="75"/>
              </a:spcBef>
            </a:pPr>
            <a:r>
              <a:rPr sz="1950" spc="130" dirty="0">
                <a:solidFill>
                  <a:srgbClr val="5E5E5E"/>
                </a:solidFill>
                <a:latin typeface="Trebuchet MS"/>
                <a:cs typeface="Trebuchet MS"/>
              </a:rPr>
              <a:t>A</a:t>
            </a:r>
            <a:r>
              <a:rPr sz="1950" spc="-6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E5E5E"/>
                </a:solidFill>
                <a:latin typeface="Trebuchet MS"/>
                <a:cs typeface="Trebuchet MS"/>
              </a:rPr>
              <a:t>primeira</a:t>
            </a:r>
            <a:r>
              <a:rPr sz="1950" spc="-5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relação</a:t>
            </a:r>
            <a:r>
              <a:rPr sz="1950" spc="-5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E5E5E"/>
                </a:solidFill>
                <a:latin typeface="Trebuchet MS"/>
                <a:cs typeface="Trebuchet MS"/>
              </a:rPr>
              <a:t>tem</a:t>
            </a:r>
            <a:r>
              <a:rPr sz="1950" spc="-5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E5E5E"/>
                </a:solidFill>
                <a:latin typeface="Trebuchet MS"/>
                <a:cs typeface="Trebuchet MS"/>
              </a:rPr>
              <a:t>valor </a:t>
            </a:r>
            <a:r>
              <a:rPr sz="1950" spc="-57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E5E5E"/>
                </a:solidFill>
                <a:latin typeface="Trebuchet MS"/>
                <a:cs typeface="Trebuchet MS"/>
              </a:rPr>
              <a:t>falso </a:t>
            </a: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e </a:t>
            </a:r>
            <a:r>
              <a:rPr sz="1950" spc="35" dirty="0">
                <a:solidFill>
                  <a:srgbClr val="5E5E5E"/>
                </a:solidFill>
                <a:latin typeface="Trebuchet MS"/>
                <a:cs typeface="Trebuchet MS"/>
              </a:rPr>
              <a:t>a </a:t>
            </a:r>
            <a:r>
              <a:rPr sz="1950" spc="75" dirty="0">
                <a:solidFill>
                  <a:srgbClr val="5E5E5E"/>
                </a:solidFill>
                <a:latin typeface="Trebuchet MS"/>
                <a:cs typeface="Trebuchet MS"/>
              </a:rPr>
              <a:t>segunda </a:t>
            </a: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relação </a:t>
            </a:r>
            <a:r>
              <a:rPr sz="19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E5E5E"/>
                </a:solidFill>
                <a:latin typeface="Trebuchet MS"/>
                <a:cs typeface="Trebuchet MS"/>
              </a:rPr>
              <a:t>tem</a:t>
            </a:r>
            <a:r>
              <a:rPr sz="195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15" dirty="0">
                <a:solidFill>
                  <a:srgbClr val="5E5E5E"/>
                </a:solidFill>
                <a:latin typeface="Trebuchet MS"/>
                <a:cs typeface="Trebuchet MS"/>
              </a:rPr>
              <a:t>valor</a:t>
            </a:r>
            <a:r>
              <a:rPr sz="195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5E5E5E"/>
                </a:solidFill>
                <a:latin typeface="Trebuchet MS"/>
                <a:cs typeface="Trebuchet MS"/>
              </a:rPr>
              <a:t>verdadeiro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96112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Operadores</a:t>
            </a:r>
            <a:r>
              <a:rPr sz="4500" spc="-10" dirty="0"/>
              <a:t> </a:t>
            </a:r>
            <a:r>
              <a:rPr sz="4500" spc="100" dirty="0"/>
              <a:t>e</a:t>
            </a:r>
            <a:r>
              <a:rPr sz="4500" spc="-10" dirty="0"/>
              <a:t> </a:t>
            </a:r>
            <a:r>
              <a:rPr sz="4500" spc="45" dirty="0"/>
              <a:t>operações</a:t>
            </a:r>
            <a:r>
              <a:rPr sz="4500" spc="-10" dirty="0"/>
              <a:t> </a:t>
            </a:r>
            <a:r>
              <a:rPr sz="4500" dirty="0"/>
              <a:t>lógicas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405318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notação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algorítmica</a:t>
            </a:r>
            <a:r>
              <a:rPr sz="3950" spc="-90" dirty="0">
                <a:latin typeface="Trebuchet MS"/>
                <a:cs typeface="Trebuchet MS"/>
              </a:rPr>
              <a:t> inclui </a:t>
            </a:r>
            <a:r>
              <a:rPr sz="3950" spc="265" dirty="0">
                <a:latin typeface="Trebuchet MS"/>
                <a:cs typeface="Trebuchet MS"/>
              </a:rPr>
              <a:t>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seguinte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operadores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lógicos:</a:t>
            </a:r>
            <a:endParaRPr sz="39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7503" y="4779959"/>
          <a:ext cx="6607808" cy="2716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Operador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Notação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600" spc="110" dirty="0">
                          <a:latin typeface="Trebuchet MS"/>
                          <a:cs typeface="Trebuchet MS"/>
                        </a:rPr>
                        <a:t>Negação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600" spc="-15" dirty="0">
                          <a:latin typeface="Trebuchet MS"/>
                          <a:cs typeface="Trebuchet MS"/>
                        </a:rPr>
                        <a:t>not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55" dirty="0">
                          <a:latin typeface="Trebuchet MS"/>
                          <a:cs typeface="Trebuchet MS"/>
                        </a:rPr>
                        <a:t>Conjunção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70" dirty="0">
                          <a:latin typeface="Trebuchet MS"/>
                          <a:cs typeface="Trebuchet MS"/>
                        </a:rPr>
                        <a:t>and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40" dirty="0">
                          <a:latin typeface="Trebuchet MS"/>
                          <a:cs typeface="Trebuchet MS"/>
                        </a:rPr>
                        <a:t>Disjunção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10" dirty="0">
                          <a:latin typeface="Trebuchet MS"/>
                          <a:cs typeface="Trebuchet MS"/>
                        </a:rPr>
                        <a:t>or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397619" y="4779959"/>
          <a:ext cx="6607808" cy="2716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Precedência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600" b="1" spc="30" dirty="0">
                          <a:latin typeface="Arial"/>
                          <a:cs typeface="Arial"/>
                        </a:rPr>
                        <a:t>Operador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600" spc="40" dirty="0">
                          <a:latin typeface="Trebuchet MS"/>
                          <a:cs typeface="Trebuchet MS"/>
                        </a:rPr>
                        <a:t>Parêntesis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2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600" spc="-10" dirty="0">
                          <a:latin typeface="Trebuchet MS"/>
                          <a:cs typeface="Trebuchet MS"/>
                        </a:rPr>
                        <a:t>Aritméticos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3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600" spc="15" dirty="0">
                          <a:latin typeface="Trebuchet MS"/>
                          <a:cs typeface="Trebuchet MS"/>
                        </a:rPr>
                        <a:t>Relacional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4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600" spc="95" dirty="0">
                          <a:latin typeface="Trebuchet MS"/>
                          <a:cs typeface="Trebuchet MS"/>
                        </a:rPr>
                        <a:t>Lógico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11340" y="7649061"/>
            <a:ext cx="5287010" cy="29591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50" dirty="0">
                <a:latin typeface="Trebuchet MS"/>
                <a:cs typeface="Trebuchet MS"/>
              </a:rPr>
              <a:t>Considere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que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300" dirty="0">
                <a:latin typeface="Trebuchet MS"/>
                <a:cs typeface="Trebuchet MS"/>
              </a:rPr>
              <a:t>NUM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tem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110" dirty="0">
                <a:latin typeface="Trebuchet MS"/>
                <a:cs typeface="Trebuchet MS"/>
              </a:rPr>
              <a:t>o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valor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1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rebuchet MS"/>
              <a:cs typeface="Trebuchet MS"/>
            </a:endParaRPr>
          </a:p>
          <a:p>
            <a:pPr marL="745490" indent="-733425">
              <a:lnSpc>
                <a:spcPct val="100000"/>
              </a:lnSpc>
              <a:buAutoNum type="arabicPeriod"/>
              <a:tabLst>
                <a:tab pos="745490" algn="l"/>
                <a:tab pos="746125" algn="l"/>
              </a:tabLst>
            </a:pPr>
            <a:r>
              <a:rPr sz="2700" spc="155" dirty="0">
                <a:latin typeface="Trebuchet MS"/>
                <a:cs typeface="Trebuchet MS"/>
              </a:rPr>
              <a:t>(NUM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215" dirty="0">
                <a:latin typeface="Trebuchet MS"/>
                <a:cs typeface="Trebuchet MS"/>
              </a:rPr>
              <a:t>&lt;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2)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and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155" dirty="0">
                <a:latin typeface="Trebuchet MS"/>
                <a:cs typeface="Trebuchet MS"/>
              </a:rPr>
              <a:t>(NUM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215" dirty="0">
                <a:latin typeface="Trebuchet MS"/>
                <a:cs typeface="Trebuchet MS"/>
              </a:rPr>
              <a:t>&lt;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0)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900">
              <a:latin typeface="Trebuchet MS"/>
              <a:cs typeface="Trebuchet MS"/>
            </a:endParaRPr>
          </a:p>
          <a:p>
            <a:pPr marL="745490" indent="-7334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2700" spc="155" dirty="0">
                <a:latin typeface="Trebuchet MS"/>
                <a:cs typeface="Trebuchet MS"/>
              </a:rPr>
              <a:t>(NUM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215" dirty="0">
                <a:latin typeface="Trebuchet MS"/>
                <a:cs typeface="Trebuchet MS"/>
              </a:rPr>
              <a:t>&lt;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2)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or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155" dirty="0">
                <a:latin typeface="Trebuchet MS"/>
                <a:cs typeface="Trebuchet MS"/>
              </a:rPr>
              <a:t>(NUM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215" dirty="0">
                <a:latin typeface="Trebuchet MS"/>
                <a:cs typeface="Trebuchet MS"/>
              </a:rPr>
              <a:t>&lt;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0)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900">
              <a:latin typeface="Trebuchet MS"/>
              <a:cs typeface="Trebuchet MS"/>
            </a:endParaRPr>
          </a:p>
          <a:p>
            <a:pPr marL="745490" indent="-7334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2700" spc="-90" dirty="0">
                <a:latin typeface="Trebuchet MS"/>
                <a:cs typeface="Trebuchet MS"/>
              </a:rPr>
              <a:t>not(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300" dirty="0">
                <a:latin typeface="Trebuchet MS"/>
                <a:cs typeface="Trebuchet MS"/>
              </a:rPr>
              <a:t>NUM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215" dirty="0">
                <a:latin typeface="Trebuchet MS"/>
                <a:cs typeface="Trebuchet MS"/>
              </a:rPr>
              <a:t>&lt;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2)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9523" y="8820037"/>
            <a:ext cx="4545330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2900" marR="5080" indent="-330835">
              <a:lnSpc>
                <a:spcPct val="102200"/>
              </a:lnSpc>
              <a:spcBef>
                <a:spcPts val="75"/>
              </a:spcBef>
            </a:pPr>
            <a:r>
              <a:rPr sz="1950" spc="165" dirty="0">
                <a:solidFill>
                  <a:srgbClr val="5E5E5E"/>
                </a:solidFill>
                <a:latin typeface="Trebuchet MS"/>
                <a:cs typeface="Trebuchet MS"/>
              </a:rPr>
              <a:t>As</a:t>
            </a:r>
            <a:r>
              <a:rPr sz="195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5E5E5E"/>
                </a:solidFill>
                <a:latin typeface="Trebuchet MS"/>
                <a:cs typeface="Trebuchet MS"/>
              </a:rPr>
              <a:t>expressões</a:t>
            </a:r>
            <a:r>
              <a:rPr sz="195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1,2</a:t>
            </a:r>
            <a:r>
              <a:rPr sz="195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e</a:t>
            </a:r>
            <a:r>
              <a:rPr sz="195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E5E5E"/>
                </a:solidFill>
                <a:latin typeface="Trebuchet MS"/>
                <a:cs typeface="Trebuchet MS"/>
              </a:rPr>
              <a:t>3</a:t>
            </a:r>
            <a:r>
              <a:rPr sz="195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30" dirty="0">
                <a:solidFill>
                  <a:srgbClr val="5E5E5E"/>
                </a:solidFill>
                <a:latin typeface="Trebuchet MS"/>
                <a:cs typeface="Trebuchet MS"/>
              </a:rPr>
              <a:t>têm</a:t>
            </a:r>
            <a:r>
              <a:rPr sz="195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10" dirty="0">
                <a:solidFill>
                  <a:srgbClr val="5E5E5E"/>
                </a:solidFill>
                <a:latin typeface="Trebuchet MS"/>
                <a:cs typeface="Trebuchet MS"/>
              </a:rPr>
              <a:t>valores</a:t>
            </a:r>
            <a:r>
              <a:rPr sz="195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5E5E5E"/>
                </a:solidFill>
                <a:latin typeface="Trebuchet MS"/>
                <a:cs typeface="Trebuchet MS"/>
              </a:rPr>
              <a:t>falso, </a:t>
            </a:r>
            <a:r>
              <a:rPr sz="1950" spc="-57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5E5E5E"/>
                </a:solidFill>
                <a:latin typeface="Trebuchet MS"/>
                <a:cs typeface="Trebuchet MS"/>
              </a:rPr>
              <a:t>verdadeiro</a:t>
            </a:r>
            <a:r>
              <a:rPr sz="195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e</a:t>
            </a:r>
            <a:r>
              <a:rPr sz="195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5E5E5E"/>
                </a:solidFill>
                <a:latin typeface="Trebuchet MS"/>
                <a:cs typeface="Trebuchet MS"/>
              </a:rPr>
              <a:t>falso,</a:t>
            </a:r>
            <a:r>
              <a:rPr sz="195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5E5E5E"/>
                </a:solidFill>
                <a:latin typeface="Trebuchet MS"/>
                <a:cs typeface="Trebuchet MS"/>
              </a:rPr>
              <a:t>respetivamente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928878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-30" dirty="0"/>
              <a:t>Exercício:</a:t>
            </a:r>
            <a:r>
              <a:rPr sz="4500" dirty="0"/>
              <a:t> </a:t>
            </a:r>
            <a:r>
              <a:rPr sz="4500" spc="70" dirty="0"/>
              <a:t>Máximo</a:t>
            </a:r>
            <a:r>
              <a:rPr sz="4500" spc="5" dirty="0"/>
              <a:t> </a:t>
            </a:r>
            <a:r>
              <a:rPr sz="4500" spc="-50" dirty="0"/>
              <a:t>divisor</a:t>
            </a:r>
            <a:r>
              <a:rPr sz="4500" spc="5" dirty="0"/>
              <a:t> </a:t>
            </a:r>
            <a:r>
              <a:rPr sz="4500" spc="55" dirty="0"/>
              <a:t>comum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8376"/>
            <a:ext cx="17873980" cy="2978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500" spc="-5" dirty="0">
                <a:latin typeface="Trebuchet MS"/>
                <a:cs typeface="Trebuchet MS"/>
              </a:rPr>
              <a:t>Pretende-se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05" dirty="0">
                <a:latin typeface="Trebuchet MS"/>
                <a:cs typeface="Trebuchet MS"/>
              </a:rPr>
              <a:t>implementar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30" dirty="0">
                <a:latin typeface="Trebuchet MS"/>
                <a:cs typeface="Trebuchet MS"/>
              </a:rPr>
              <a:t>em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05" dirty="0">
                <a:latin typeface="Trebuchet MS"/>
                <a:cs typeface="Trebuchet MS"/>
              </a:rPr>
              <a:t>pseudo-código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5" dirty="0">
                <a:latin typeface="Trebuchet MS"/>
                <a:cs typeface="Trebuchet MS"/>
              </a:rPr>
              <a:t>máximo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35" dirty="0">
                <a:latin typeface="Trebuchet MS"/>
                <a:cs typeface="Trebuchet MS"/>
              </a:rPr>
              <a:t>divisor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90" dirty="0">
                <a:latin typeface="Trebuchet MS"/>
                <a:cs typeface="Trebuchet MS"/>
              </a:rPr>
              <a:t>comum </a:t>
            </a:r>
            <a:r>
              <a:rPr sz="4500" spc="-1340" dirty="0">
                <a:latin typeface="Trebuchet MS"/>
                <a:cs typeface="Trebuchet MS"/>
              </a:rPr>
              <a:t> </a:t>
            </a:r>
            <a:r>
              <a:rPr sz="4500" spc="-200" dirty="0">
                <a:latin typeface="Trebuchet MS"/>
                <a:cs typeface="Trebuchet MS"/>
              </a:rPr>
              <a:t>ent</a:t>
            </a:r>
            <a:r>
              <a:rPr sz="4500" spc="-245" dirty="0">
                <a:latin typeface="Trebuchet MS"/>
                <a:cs typeface="Trebuchet MS"/>
              </a:rPr>
              <a:t>r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85" dirty="0">
                <a:latin typeface="Trebuchet MS"/>
                <a:cs typeface="Trebuchet MS"/>
              </a:rPr>
              <a:t>doi</a:t>
            </a:r>
            <a:r>
              <a:rPr sz="4500" spc="120" dirty="0">
                <a:latin typeface="Trebuchet MS"/>
                <a:cs typeface="Trebuchet MS"/>
              </a:rPr>
              <a:t>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50" dirty="0">
                <a:latin typeface="Trebuchet MS"/>
                <a:cs typeface="Trebuchet MS"/>
              </a:rPr>
              <a:t>núme</a:t>
            </a:r>
            <a:r>
              <a:rPr sz="4500" spc="-130" dirty="0">
                <a:latin typeface="Trebuchet MS"/>
                <a:cs typeface="Trebuchet MS"/>
              </a:rPr>
              <a:t>r</a:t>
            </a:r>
            <a:r>
              <a:rPr sz="4500" spc="30" dirty="0">
                <a:latin typeface="Trebuchet MS"/>
                <a:cs typeface="Trebuchet MS"/>
              </a:rPr>
              <a:t>os.</a:t>
            </a:r>
            <a:endParaRPr sz="4500" dirty="0">
              <a:latin typeface="Trebuchet MS"/>
              <a:cs typeface="Trebuchet MS"/>
            </a:endParaRPr>
          </a:p>
          <a:p>
            <a:pPr marL="12700" marR="1336675">
              <a:lnSpc>
                <a:spcPct val="100800"/>
              </a:lnSpc>
              <a:spcBef>
                <a:spcPts val="1480"/>
              </a:spcBef>
            </a:pPr>
            <a:r>
              <a:rPr sz="4500" spc="75" dirty="0">
                <a:latin typeface="Trebuchet MS"/>
                <a:cs typeface="Trebuchet MS"/>
              </a:rPr>
              <a:t>Recorde-se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40" dirty="0">
                <a:latin typeface="Trebuchet MS"/>
                <a:cs typeface="Trebuchet MS"/>
              </a:rPr>
              <a:t>que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5" dirty="0">
                <a:latin typeface="Trebuchet MS"/>
                <a:cs typeface="Trebuchet MS"/>
              </a:rPr>
              <a:t>máximo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35" dirty="0">
                <a:latin typeface="Trebuchet MS"/>
                <a:cs typeface="Trebuchet MS"/>
              </a:rPr>
              <a:t>divisor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00" dirty="0">
                <a:latin typeface="Trebuchet MS"/>
                <a:cs typeface="Trebuchet MS"/>
              </a:rPr>
              <a:t>comum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-175" dirty="0">
                <a:latin typeface="Trebuchet MS"/>
                <a:cs typeface="Trebuchet MS"/>
              </a:rPr>
              <a:t>entre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95" dirty="0">
                <a:latin typeface="Trebuchet MS"/>
                <a:cs typeface="Trebuchet MS"/>
              </a:rPr>
              <a:t>dois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35" dirty="0">
                <a:latin typeface="Trebuchet MS"/>
                <a:cs typeface="Trebuchet MS"/>
              </a:rPr>
              <a:t>números</a:t>
            </a:r>
            <a:r>
              <a:rPr sz="4500" spc="-18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é</a:t>
            </a:r>
            <a:r>
              <a:rPr sz="4500" spc="-185" dirty="0">
                <a:latin typeface="Trebuchet MS"/>
                <a:cs typeface="Trebuchet MS"/>
              </a:rPr>
              <a:t> </a:t>
            </a:r>
            <a:r>
              <a:rPr sz="4500" spc="185" dirty="0">
                <a:latin typeface="Trebuchet MS"/>
                <a:cs typeface="Trebuchet MS"/>
              </a:rPr>
              <a:t>o </a:t>
            </a:r>
            <a:r>
              <a:rPr sz="4500" spc="-1340" dirty="0">
                <a:latin typeface="Trebuchet MS"/>
                <a:cs typeface="Trebuchet MS"/>
              </a:rPr>
              <a:t> </a:t>
            </a:r>
            <a:r>
              <a:rPr sz="4500" spc="-65" dirty="0">
                <a:latin typeface="Trebuchet MS"/>
                <a:cs typeface="Trebuchet MS"/>
              </a:rPr>
              <a:t>maior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25" dirty="0">
                <a:latin typeface="Trebuchet MS"/>
                <a:cs typeface="Trebuchet MS"/>
              </a:rPr>
              <a:t>número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40" dirty="0">
                <a:latin typeface="Trebuchet MS"/>
                <a:cs typeface="Trebuchet MS"/>
              </a:rPr>
              <a:t>que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é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95" dirty="0">
                <a:latin typeface="Trebuchet MS"/>
                <a:cs typeface="Trebuchet MS"/>
              </a:rPr>
              <a:t>divisível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por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0" dirty="0">
                <a:latin typeface="Trebuchet MS"/>
                <a:cs typeface="Trebuchet MS"/>
              </a:rPr>
              <a:t>ambos.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275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852072"/>
            <a:ext cx="9288780" cy="587468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4500" b="1" spc="-30" dirty="0">
                <a:latin typeface="Arial"/>
                <a:cs typeface="Arial"/>
              </a:rPr>
              <a:t>Exercício: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70" dirty="0">
                <a:latin typeface="Arial"/>
                <a:cs typeface="Arial"/>
              </a:rPr>
              <a:t>Máximo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-50" dirty="0">
                <a:latin typeface="Arial"/>
                <a:cs typeface="Arial"/>
              </a:rPr>
              <a:t>divisor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55" dirty="0">
                <a:latin typeface="Arial"/>
                <a:cs typeface="Arial"/>
              </a:rPr>
              <a:t>comum</a:t>
            </a:r>
            <a:endParaRPr sz="4500" dirty="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490"/>
              </a:spcBef>
            </a:pPr>
            <a:r>
              <a:rPr sz="2050" spc="75" dirty="0">
                <a:latin typeface="Trebuchet MS"/>
                <a:cs typeface="Trebuchet MS"/>
              </a:rPr>
              <a:t>Read</a:t>
            </a:r>
            <a:r>
              <a:rPr sz="2050" spc="-120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(M,N)</a:t>
            </a:r>
            <a:endParaRPr sz="2050" dirty="0">
              <a:latin typeface="Trebuchet MS"/>
              <a:cs typeface="Trebuchet MS"/>
            </a:endParaRPr>
          </a:p>
          <a:p>
            <a:pPr marL="16510">
              <a:lnSpc>
                <a:spcPct val="100000"/>
              </a:lnSpc>
              <a:spcBef>
                <a:spcPts val="695"/>
              </a:spcBef>
            </a:pPr>
            <a:r>
              <a:rPr sz="2050" spc="-100" dirty="0">
                <a:latin typeface="Trebuchet MS"/>
                <a:cs typeface="Trebuchet MS"/>
              </a:rPr>
              <a:t>If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360" dirty="0">
                <a:latin typeface="Trebuchet MS"/>
                <a:cs typeface="Trebuchet MS"/>
              </a:rPr>
              <a:t>M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175" dirty="0">
                <a:latin typeface="Trebuchet MS"/>
                <a:cs typeface="Trebuchet MS"/>
              </a:rPr>
              <a:t>&lt;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195" dirty="0">
                <a:latin typeface="Trebuchet MS"/>
                <a:cs typeface="Trebuchet MS"/>
              </a:rPr>
              <a:t>N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Then</a:t>
            </a:r>
            <a:endParaRPr sz="2050" dirty="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1125"/>
              </a:spcBef>
              <a:tabLst>
                <a:tab pos="1314450" algn="l"/>
              </a:tabLst>
            </a:pPr>
            <a:r>
              <a:rPr sz="2050" spc="160" dirty="0">
                <a:latin typeface="Trebuchet MS"/>
                <a:cs typeface="Trebuchet MS"/>
              </a:rPr>
              <a:t>MIN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050" spc="160" dirty="0">
                <a:latin typeface="Trebuchet MS"/>
                <a:cs typeface="Trebuchet MS"/>
              </a:rPr>
              <a:t>	</a:t>
            </a:r>
            <a:r>
              <a:rPr sz="2050" spc="360" dirty="0">
                <a:latin typeface="Trebuchet MS"/>
                <a:cs typeface="Trebuchet MS"/>
              </a:rPr>
              <a:t>M</a:t>
            </a:r>
            <a:endParaRPr sz="2050" dirty="0">
              <a:latin typeface="Trebuchet MS"/>
              <a:cs typeface="Trebuchet MS"/>
            </a:endParaRPr>
          </a:p>
          <a:p>
            <a:pPr marL="16510">
              <a:lnSpc>
                <a:spcPct val="100000"/>
              </a:lnSpc>
              <a:spcBef>
                <a:spcPts val="790"/>
              </a:spcBef>
            </a:pPr>
            <a:r>
              <a:rPr sz="2050" spc="35" dirty="0">
                <a:latin typeface="Trebuchet MS"/>
                <a:cs typeface="Trebuchet MS"/>
              </a:rPr>
              <a:t>Else</a:t>
            </a:r>
            <a:endParaRPr sz="2050" dirty="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1120"/>
              </a:spcBef>
              <a:tabLst>
                <a:tab pos="1314450" algn="l"/>
              </a:tabLst>
            </a:pPr>
            <a:r>
              <a:rPr sz="2050" spc="160" dirty="0">
                <a:latin typeface="Trebuchet MS"/>
                <a:cs typeface="Trebuchet MS"/>
              </a:rPr>
              <a:t>MIN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050" spc="160" dirty="0">
                <a:latin typeface="Trebuchet MS"/>
                <a:cs typeface="Trebuchet MS"/>
              </a:rPr>
              <a:t>	</a:t>
            </a:r>
            <a:r>
              <a:rPr sz="2050" spc="195" dirty="0">
                <a:latin typeface="Trebuchet MS"/>
                <a:cs typeface="Trebuchet MS"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TIXGeneral-Regular"/>
              </a:rPr>
              <a:t> </a:t>
            </a:r>
            <a:endParaRPr sz="2400" dirty="0">
              <a:latin typeface="Trebuchet MS"/>
              <a:cs typeface="Trebuchet MS"/>
            </a:endParaRPr>
          </a:p>
          <a:p>
            <a:pPr marL="16510">
              <a:lnSpc>
                <a:spcPct val="100000"/>
              </a:lnSpc>
              <a:spcBef>
                <a:spcPts val="1590"/>
              </a:spcBef>
              <a:tabLst>
                <a:tab pos="1055370" algn="l"/>
              </a:tabLst>
            </a:pPr>
            <a:r>
              <a:rPr sz="2050" spc="265" dirty="0">
                <a:latin typeface="Trebuchet MS"/>
                <a:cs typeface="Trebuchet MS"/>
              </a:rPr>
              <a:t>MDC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050" spc="265" dirty="0">
                <a:latin typeface="Trebuchet MS"/>
                <a:cs typeface="Trebuchet MS"/>
              </a:rPr>
              <a:t>	</a:t>
            </a:r>
            <a:r>
              <a:rPr sz="2050" spc="150" dirty="0">
                <a:latin typeface="Trebuchet MS"/>
                <a:cs typeface="Trebuchet MS"/>
              </a:rPr>
              <a:t>MIN</a:t>
            </a:r>
            <a:endParaRPr sz="2050" dirty="0">
              <a:latin typeface="Trebuchet MS"/>
              <a:cs typeface="Trebuchet MS"/>
            </a:endParaRPr>
          </a:p>
          <a:p>
            <a:pPr marL="16510">
              <a:lnSpc>
                <a:spcPct val="100000"/>
              </a:lnSpc>
              <a:spcBef>
                <a:spcPts val="1215"/>
              </a:spcBef>
              <a:tabLst>
                <a:tab pos="1116330" algn="l"/>
              </a:tabLst>
            </a:pPr>
            <a:r>
              <a:rPr sz="2050" spc="125" dirty="0">
                <a:latin typeface="Trebuchet MS"/>
                <a:cs typeface="Trebuchet MS"/>
              </a:rPr>
              <a:t>FLAG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050" spc="125" dirty="0">
                <a:latin typeface="Trebuchet MS"/>
                <a:cs typeface="Trebuchet MS"/>
              </a:rPr>
              <a:t>	</a:t>
            </a:r>
            <a:r>
              <a:rPr sz="2050" spc="80" dirty="0">
                <a:latin typeface="Trebuchet MS"/>
                <a:cs typeface="Trebuchet MS"/>
              </a:rPr>
              <a:t>0</a:t>
            </a:r>
            <a:endParaRPr sz="2050" dirty="0">
              <a:latin typeface="Trebuchet MS"/>
              <a:cs typeface="Trebuchet MS"/>
            </a:endParaRPr>
          </a:p>
          <a:p>
            <a:pPr marL="16510">
              <a:lnSpc>
                <a:spcPct val="100000"/>
              </a:lnSpc>
              <a:spcBef>
                <a:spcPts val="790"/>
              </a:spcBef>
            </a:pPr>
            <a:r>
              <a:rPr sz="2050" spc="140" dirty="0">
                <a:latin typeface="Trebuchet MS"/>
                <a:cs typeface="Trebuchet MS"/>
              </a:rPr>
              <a:t>Do</a:t>
            </a:r>
            <a:r>
              <a:rPr sz="2050" spc="-95" dirty="0">
                <a:latin typeface="Trebuchet MS"/>
                <a:cs typeface="Trebuchet MS"/>
              </a:rPr>
              <a:t> </a:t>
            </a:r>
            <a:r>
              <a:rPr sz="2050" spc="-30" dirty="0">
                <a:latin typeface="Trebuchet MS"/>
                <a:cs typeface="Trebuchet MS"/>
              </a:rPr>
              <a:t>While</a:t>
            </a:r>
            <a:r>
              <a:rPr sz="2050" spc="-95" dirty="0">
                <a:latin typeface="Trebuchet MS"/>
                <a:cs typeface="Trebuchet MS"/>
              </a:rPr>
              <a:t> </a:t>
            </a:r>
            <a:r>
              <a:rPr sz="2050" spc="125" dirty="0">
                <a:latin typeface="Trebuchet MS"/>
                <a:cs typeface="Trebuchet MS"/>
              </a:rPr>
              <a:t>FLAG</a:t>
            </a:r>
            <a:r>
              <a:rPr sz="2050" spc="-90" dirty="0">
                <a:latin typeface="Trebuchet MS"/>
                <a:cs typeface="Trebuchet MS"/>
              </a:rPr>
              <a:t> </a:t>
            </a:r>
            <a:r>
              <a:rPr sz="2050" spc="175" dirty="0">
                <a:latin typeface="Trebuchet MS"/>
                <a:cs typeface="Trebuchet MS"/>
              </a:rPr>
              <a:t>=</a:t>
            </a:r>
            <a:r>
              <a:rPr sz="2050" spc="-95" dirty="0">
                <a:latin typeface="Trebuchet MS"/>
                <a:cs typeface="Trebuchet MS"/>
              </a:rPr>
              <a:t> </a:t>
            </a:r>
            <a:r>
              <a:rPr sz="2050" spc="80" dirty="0">
                <a:latin typeface="Trebuchet MS"/>
                <a:cs typeface="Trebuchet MS"/>
              </a:rPr>
              <a:t>0</a:t>
            </a:r>
            <a:endParaRPr sz="2050" dirty="0">
              <a:latin typeface="Trebuchet MS"/>
              <a:cs typeface="Trebuchet MS"/>
            </a:endParaRPr>
          </a:p>
          <a:p>
            <a:pPr marL="393700" marR="6494780">
              <a:lnSpc>
                <a:spcPts val="3679"/>
              </a:lnSpc>
              <a:spcBef>
                <a:spcPts val="229"/>
              </a:spcBef>
              <a:tabLst>
                <a:tab pos="1155065" algn="l"/>
              </a:tabLst>
            </a:pPr>
            <a:r>
              <a:rPr sz="2050" spc="140" dirty="0">
                <a:latin typeface="Trebuchet MS"/>
                <a:cs typeface="Trebuchet MS"/>
              </a:rPr>
              <a:t>R</a:t>
            </a:r>
            <a:r>
              <a:rPr sz="2050" spc="150" dirty="0">
                <a:latin typeface="Trebuchet MS"/>
                <a:cs typeface="Trebuchet MS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050" dirty="0">
                <a:latin typeface="Trebuchet MS"/>
                <a:cs typeface="Trebuchet MS"/>
              </a:rPr>
              <a:t>	</a:t>
            </a:r>
            <a:r>
              <a:rPr sz="2050" spc="15" dirty="0">
                <a:latin typeface="Trebuchet MS"/>
                <a:cs typeface="Trebuchet MS"/>
              </a:rPr>
              <a:t>mod(M</a:t>
            </a:r>
            <a:r>
              <a:rPr sz="2050" spc="25" dirty="0">
                <a:latin typeface="Trebuchet MS"/>
                <a:cs typeface="Trebuchet MS"/>
              </a:rPr>
              <a:t>,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110" dirty="0">
                <a:latin typeface="Trebuchet MS"/>
                <a:cs typeface="Trebuchet MS"/>
              </a:rPr>
              <a:t>MDC)  </a:t>
            </a:r>
            <a:r>
              <a:rPr sz="2050" spc="145" dirty="0">
                <a:latin typeface="Trebuchet MS"/>
                <a:cs typeface="Trebuchet MS"/>
              </a:rPr>
              <a:t>R2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050" spc="145" dirty="0">
                <a:latin typeface="Trebuchet MS"/>
                <a:cs typeface="Trebuchet MS"/>
              </a:rPr>
              <a:t>	</a:t>
            </a:r>
            <a:r>
              <a:rPr sz="2050" spc="-10" dirty="0">
                <a:latin typeface="Trebuchet MS"/>
                <a:cs typeface="Trebuchet MS"/>
              </a:rPr>
              <a:t>mod(N,</a:t>
            </a:r>
            <a:r>
              <a:rPr sz="2050" spc="-130" dirty="0">
                <a:latin typeface="Trebuchet MS"/>
                <a:cs typeface="Trebuchet MS"/>
              </a:rPr>
              <a:t> </a:t>
            </a:r>
            <a:r>
              <a:rPr sz="2050" spc="135" dirty="0">
                <a:latin typeface="Trebuchet MS"/>
                <a:cs typeface="Trebuchet MS"/>
              </a:rPr>
              <a:t>MDC)</a:t>
            </a:r>
            <a:endParaRPr sz="2050" dirty="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455"/>
              </a:spcBef>
            </a:pPr>
            <a:r>
              <a:rPr sz="2050" spc="-100" dirty="0">
                <a:latin typeface="Trebuchet MS"/>
                <a:cs typeface="Trebuchet MS"/>
              </a:rPr>
              <a:t>If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140" dirty="0">
                <a:latin typeface="Trebuchet MS"/>
                <a:cs typeface="Trebuchet MS"/>
              </a:rPr>
              <a:t>R</a:t>
            </a:r>
            <a:r>
              <a:rPr sz="2050" spc="150" dirty="0">
                <a:latin typeface="Trebuchet MS"/>
                <a:cs typeface="Trebuchet MS"/>
              </a:rPr>
              <a:t>1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175" dirty="0">
                <a:latin typeface="Trebuchet MS"/>
                <a:cs typeface="Trebuchet MS"/>
              </a:rPr>
              <a:t>=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80" dirty="0">
                <a:latin typeface="Trebuchet MS"/>
                <a:cs typeface="Trebuchet MS"/>
              </a:rPr>
              <a:t>0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an</a:t>
            </a:r>
            <a:r>
              <a:rPr sz="2050" spc="60" dirty="0">
                <a:latin typeface="Trebuchet MS"/>
                <a:cs typeface="Trebuchet MS"/>
              </a:rPr>
              <a:t>d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140" dirty="0">
                <a:latin typeface="Trebuchet MS"/>
                <a:cs typeface="Trebuchet MS"/>
              </a:rPr>
              <a:t>R</a:t>
            </a:r>
            <a:r>
              <a:rPr sz="2050" spc="150" dirty="0">
                <a:latin typeface="Trebuchet MS"/>
                <a:cs typeface="Trebuchet MS"/>
              </a:rPr>
              <a:t>2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175" dirty="0">
                <a:latin typeface="Trebuchet MS"/>
                <a:cs typeface="Trebuchet MS"/>
              </a:rPr>
              <a:t>=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80" dirty="0">
                <a:latin typeface="Trebuchet MS"/>
                <a:cs typeface="Trebuchet MS"/>
              </a:rPr>
              <a:t>0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Then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869" y="7890077"/>
            <a:ext cx="1649730" cy="141064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880"/>
              </a:spcBef>
              <a:tabLst>
                <a:tab pos="1489075" algn="l"/>
              </a:tabLst>
            </a:pPr>
            <a:r>
              <a:rPr sz="2050" spc="110" dirty="0">
                <a:latin typeface="Trebuchet MS"/>
                <a:cs typeface="Trebuchet MS"/>
              </a:rPr>
              <a:t>FLA</a:t>
            </a:r>
            <a:r>
              <a:rPr sz="2050" spc="170" dirty="0">
                <a:latin typeface="Trebuchet MS"/>
                <a:cs typeface="Trebuchet MS"/>
              </a:rPr>
              <a:t>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050" dirty="0">
                <a:latin typeface="Trebuchet MS"/>
                <a:cs typeface="Trebuchet MS"/>
              </a:rPr>
              <a:t>	</a:t>
            </a:r>
            <a:r>
              <a:rPr sz="2050" spc="80" dirty="0">
                <a:latin typeface="Trebuchet MS"/>
                <a:cs typeface="Trebuchet MS"/>
              </a:rPr>
              <a:t>1</a:t>
            </a:r>
            <a:endParaRPr sz="2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50" spc="35" dirty="0">
                <a:latin typeface="Trebuchet MS"/>
                <a:cs typeface="Trebuchet MS"/>
              </a:rPr>
              <a:t>Else</a:t>
            </a:r>
            <a:endParaRPr sz="2050" dirty="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120"/>
              </a:spcBef>
            </a:pPr>
            <a:r>
              <a:rPr sz="2050" spc="254" dirty="0">
                <a:latin typeface="Trebuchet MS"/>
                <a:cs typeface="Trebuchet MS"/>
              </a:rPr>
              <a:t>MDC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3050" y="8925889"/>
            <a:ext cx="94234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65" dirty="0">
                <a:latin typeface="Trebuchet MS"/>
                <a:cs typeface="Trebuchet MS"/>
              </a:rPr>
              <a:t>MDC</a:t>
            </a:r>
            <a:r>
              <a:rPr sz="2050" spc="-155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-1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729" y="9300720"/>
            <a:ext cx="743585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90"/>
              </a:spcBef>
            </a:pPr>
            <a:r>
              <a:rPr sz="2050" spc="-75" dirty="0">
                <a:latin typeface="Trebuchet MS"/>
                <a:cs typeface="Trebuchet MS"/>
              </a:rPr>
              <a:t>Write(‘O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15" dirty="0">
                <a:latin typeface="Trebuchet MS"/>
                <a:cs typeface="Trebuchet MS"/>
              </a:rPr>
              <a:t>máximo</a:t>
            </a:r>
            <a:r>
              <a:rPr sz="2050" spc="-75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divisor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55" dirty="0">
                <a:latin typeface="Trebuchet MS"/>
                <a:cs typeface="Trebuchet MS"/>
              </a:rPr>
              <a:t>comum</a:t>
            </a:r>
            <a:r>
              <a:rPr sz="2050" spc="-75" dirty="0">
                <a:latin typeface="Trebuchet MS"/>
                <a:cs typeface="Trebuchet MS"/>
              </a:rPr>
              <a:t> </a:t>
            </a:r>
            <a:r>
              <a:rPr sz="2050" spc="35" dirty="0">
                <a:latin typeface="Trebuchet MS"/>
                <a:cs typeface="Trebuchet MS"/>
              </a:rPr>
              <a:t>de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-190" dirty="0">
                <a:latin typeface="Trebuchet MS"/>
                <a:cs typeface="Trebuchet MS"/>
              </a:rPr>
              <a:t>‘,</a:t>
            </a:r>
            <a:r>
              <a:rPr sz="2050" spc="-75" dirty="0">
                <a:latin typeface="Trebuchet MS"/>
                <a:cs typeface="Trebuchet MS"/>
              </a:rPr>
              <a:t> </a:t>
            </a:r>
            <a:r>
              <a:rPr sz="2050" spc="80" dirty="0">
                <a:latin typeface="Trebuchet MS"/>
                <a:cs typeface="Trebuchet MS"/>
              </a:rPr>
              <a:t>M,</a:t>
            </a:r>
            <a:r>
              <a:rPr sz="2050" spc="-75" dirty="0">
                <a:latin typeface="Trebuchet MS"/>
                <a:cs typeface="Trebuchet MS"/>
              </a:rPr>
              <a:t> </a:t>
            </a:r>
            <a:r>
              <a:rPr sz="2050" spc="-105" dirty="0">
                <a:latin typeface="Trebuchet MS"/>
                <a:cs typeface="Trebuchet MS"/>
              </a:rPr>
              <a:t>‘e’,N,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-100" dirty="0">
                <a:latin typeface="Trebuchet MS"/>
                <a:cs typeface="Trebuchet MS"/>
              </a:rPr>
              <a:t>‘é</a:t>
            </a:r>
            <a:r>
              <a:rPr sz="2050" spc="-75" dirty="0">
                <a:latin typeface="Trebuchet MS"/>
                <a:cs typeface="Trebuchet MS"/>
              </a:rPr>
              <a:t> </a:t>
            </a:r>
            <a:r>
              <a:rPr sz="2050" spc="-25" dirty="0">
                <a:latin typeface="Trebuchet MS"/>
                <a:cs typeface="Trebuchet MS"/>
              </a:rPr>
              <a:t>igual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40" dirty="0">
                <a:latin typeface="Trebuchet MS"/>
                <a:cs typeface="Trebuchet MS"/>
              </a:rPr>
              <a:t>a</a:t>
            </a:r>
            <a:r>
              <a:rPr sz="2050" spc="-75" dirty="0">
                <a:latin typeface="Trebuchet MS"/>
                <a:cs typeface="Trebuchet MS"/>
              </a:rPr>
              <a:t> </a:t>
            </a:r>
            <a:r>
              <a:rPr sz="2050" spc="-190" dirty="0">
                <a:latin typeface="Trebuchet MS"/>
                <a:cs typeface="Trebuchet MS"/>
              </a:rPr>
              <a:t>‘,</a:t>
            </a:r>
            <a:r>
              <a:rPr sz="2050" spc="-80" dirty="0">
                <a:latin typeface="Trebuchet MS"/>
                <a:cs typeface="Trebuchet MS"/>
              </a:rPr>
              <a:t> </a:t>
            </a:r>
            <a:r>
              <a:rPr sz="2050" spc="140" dirty="0">
                <a:latin typeface="Trebuchet MS"/>
                <a:cs typeface="Trebuchet MS"/>
              </a:rPr>
              <a:t>MDC) </a:t>
            </a:r>
            <a:r>
              <a:rPr sz="2050" spc="-600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Exit</a:t>
            </a:r>
            <a:endParaRPr sz="20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3083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Notação</a:t>
            </a:r>
            <a:r>
              <a:rPr spc="-330" dirty="0"/>
              <a:t> </a:t>
            </a:r>
            <a:r>
              <a:rPr spc="-125" dirty="0"/>
              <a:t>algorítmica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653979"/>
            <a:ext cx="16736060" cy="7713345"/>
          </a:xfrm>
          <a:prstGeom prst="rect">
            <a:avLst/>
          </a:prstGeom>
        </p:spPr>
        <p:txBody>
          <a:bodyPr vert="horz" wrap="square" lIns="0" tIns="339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4500" b="1" spc="25" dirty="0">
                <a:latin typeface="Arial"/>
                <a:cs typeface="Arial"/>
              </a:rPr>
              <a:t>Prefácio</a:t>
            </a:r>
            <a:endParaRPr sz="4500">
              <a:latin typeface="Arial"/>
              <a:cs typeface="Arial"/>
            </a:endParaRPr>
          </a:p>
          <a:p>
            <a:pPr marL="519430" indent="-503555">
              <a:lnSpc>
                <a:spcPct val="100000"/>
              </a:lnSpc>
              <a:spcBef>
                <a:spcPts val="3645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190" dirty="0">
                <a:latin typeface="Trebuchet MS"/>
                <a:cs typeface="Trebuchet MS"/>
              </a:rPr>
              <a:t>Na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fase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desenvolvimento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dum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algoritmo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podemos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75" dirty="0">
                <a:latin typeface="Trebuchet MS"/>
                <a:cs typeface="Trebuchet MS"/>
              </a:rPr>
              <a:t>utilizar:</a:t>
            </a:r>
            <a:endParaRPr sz="3950">
              <a:latin typeface="Trebuchet MS"/>
              <a:cs typeface="Trebuchet MS"/>
            </a:endParaRPr>
          </a:p>
          <a:p>
            <a:pPr marL="1021715" lvl="1" indent="-502920">
              <a:lnSpc>
                <a:spcPct val="100000"/>
              </a:lnSpc>
              <a:spcBef>
                <a:spcPts val="3210"/>
              </a:spcBef>
              <a:buSzPct val="122784"/>
              <a:buChar char="•"/>
              <a:tabLst>
                <a:tab pos="1021715" algn="l"/>
                <a:tab pos="1022350" algn="l"/>
              </a:tabLst>
            </a:pPr>
            <a:r>
              <a:rPr sz="3950" spc="80" dirty="0">
                <a:latin typeface="Trebuchet MS"/>
                <a:cs typeface="Trebuchet MS"/>
              </a:rPr>
              <a:t>Linguagem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00" dirty="0">
                <a:latin typeface="Trebuchet MS"/>
                <a:cs typeface="Trebuchet MS"/>
              </a:rPr>
              <a:t>auxiliar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(pseudo-código)</a:t>
            </a:r>
            <a:endParaRPr sz="3950">
              <a:latin typeface="Trebuchet MS"/>
              <a:cs typeface="Trebuchet MS"/>
            </a:endParaRPr>
          </a:p>
          <a:p>
            <a:pPr marL="1147445" marR="5080">
              <a:lnSpc>
                <a:spcPts val="4240"/>
              </a:lnSpc>
              <a:spcBef>
                <a:spcPts val="3769"/>
              </a:spcBef>
            </a:pPr>
            <a:r>
              <a:rPr sz="3950" spc="80" dirty="0">
                <a:latin typeface="Trebuchet MS"/>
                <a:cs typeface="Trebuchet MS"/>
              </a:rPr>
              <a:t>Linguagem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representação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alto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0" dirty="0">
                <a:latin typeface="Trebuchet MS"/>
                <a:cs typeface="Trebuchet MS"/>
              </a:rPr>
              <a:t>nível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pode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ser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traduzida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qualquer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linguagem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programação</a:t>
            </a:r>
            <a:endParaRPr sz="3950">
              <a:latin typeface="Trebuchet MS"/>
              <a:cs typeface="Trebuchet MS"/>
            </a:endParaRPr>
          </a:p>
          <a:p>
            <a:pPr marL="1147445" marR="8557260" lvl="1" indent="-628650">
              <a:lnSpc>
                <a:spcPts val="7950"/>
              </a:lnSpc>
              <a:spcBef>
                <a:spcPts val="740"/>
              </a:spcBef>
              <a:buSzPct val="122784"/>
              <a:buChar char="•"/>
              <a:tabLst>
                <a:tab pos="1021715" algn="l"/>
                <a:tab pos="1022350" algn="l"/>
              </a:tabLst>
            </a:pPr>
            <a:r>
              <a:rPr sz="3950" spc="50" dirty="0">
                <a:latin typeface="Trebuchet MS"/>
                <a:cs typeface="Trebuchet MS"/>
              </a:rPr>
              <a:t>Diagrama</a:t>
            </a:r>
            <a:r>
              <a:rPr sz="3950" spc="-11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Fluxo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(fluxograma) </a:t>
            </a:r>
            <a:r>
              <a:rPr sz="3950" spc="-1180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Notação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gráfica</a:t>
            </a:r>
            <a:endParaRPr sz="3950">
              <a:latin typeface="Trebuchet MS"/>
              <a:cs typeface="Trebuchet MS"/>
            </a:endParaRPr>
          </a:p>
          <a:p>
            <a:pPr marL="1021715" lvl="1" indent="-502920">
              <a:lnSpc>
                <a:spcPct val="100000"/>
              </a:lnSpc>
              <a:spcBef>
                <a:spcPts val="2415"/>
              </a:spcBef>
              <a:buSzPct val="122784"/>
              <a:buChar char="•"/>
              <a:tabLst>
                <a:tab pos="1021715" algn="l"/>
                <a:tab pos="1022350" algn="l"/>
              </a:tabLst>
            </a:pPr>
            <a:r>
              <a:rPr sz="3950" spc="105" dirty="0">
                <a:latin typeface="Trebuchet MS"/>
                <a:cs typeface="Trebuchet MS"/>
              </a:rPr>
              <a:t>Linguagens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programação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85" dirty="0">
                <a:latin typeface="Trebuchet MS"/>
                <a:cs typeface="Trebuchet MS"/>
              </a:rPr>
              <a:t>(ex: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C,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85" dirty="0">
                <a:latin typeface="Trebuchet MS"/>
                <a:cs typeface="Trebuchet MS"/>
              </a:rPr>
              <a:t>C++,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Java,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0" dirty="0">
                <a:latin typeface="Trebuchet MS"/>
                <a:cs typeface="Trebuchet MS"/>
              </a:rPr>
              <a:t>C#,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95" dirty="0">
                <a:latin typeface="Trebuchet MS"/>
                <a:cs typeface="Trebuchet MS"/>
              </a:rPr>
              <a:t>etc.)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882058"/>
            <a:ext cx="1080643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b="0" spc="-30" dirty="0">
                <a:latin typeface="Arial MT"/>
                <a:cs typeface="Arial MT"/>
              </a:rPr>
              <a:t>Diagramas</a:t>
            </a:r>
            <a:r>
              <a:rPr sz="9550" b="0" spc="-409" dirty="0">
                <a:latin typeface="Arial MT"/>
                <a:cs typeface="Arial MT"/>
              </a:rPr>
              <a:t> </a:t>
            </a:r>
            <a:r>
              <a:rPr sz="9550" b="0" spc="170" dirty="0">
                <a:latin typeface="Arial MT"/>
                <a:cs typeface="Arial MT"/>
              </a:rPr>
              <a:t>de</a:t>
            </a:r>
            <a:r>
              <a:rPr sz="9550" b="0" spc="-405" dirty="0">
                <a:latin typeface="Arial MT"/>
                <a:cs typeface="Arial MT"/>
              </a:rPr>
              <a:t> </a:t>
            </a:r>
            <a:r>
              <a:rPr sz="9550" b="0" spc="-15" dirty="0">
                <a:latin typeface="Arial MT"/>
                <a:cs typeface="Arial MT"/>
              </a:rPr>
              <a:t>Fluxo</a:t>
            </a:r>
            <a:endParaRPr sz="9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1673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Diagramas</a:t>
            </a:r>
            <a:r>
              <a:rPr spc="-295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250" dirty="0"/>
              <a:t>Fluxo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dirty="0"/>
              <a:t>Fluxogramas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8376"/>
            <a:ext cx="17933670" cy="454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500" spc="215" dirty="0">
                <a:latin typeface="Trebuchet MS"/>
                <a:cs typeface="Trebuchet MS"/>
              </a:rPr>
              <a:t>Um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diagrama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-100" dirty="0">
                <a:latin typeface="Trebuchet MS"/>
                <a:cs typeface="Trebuchet MS"/>
              </a:rPr>
              <a:t>fluxo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75" dirty="0">
                <a:latin typeface="Trebuchet MS"/>
                <a:cs typeface="Trebuchet MS"/>
              </a:rPr>
              <a:t>representa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uma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75" dirty="0">
                <a:latin typeface="Trebuchet MS"/>
                <a:cs typeface="Trebuchet MS"/>
              </a:rPr>
              <a:t>forma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65" dirty="0">
                <a:latin typeface="Trebuchet MS"/>
                <a:cs typeface="Trebuchet MS"/>
              </a:rPr>
              <a:t>gráfica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229" dirty="0">
                <a:latin typeface="Trebuchet MS"/>
                <a:cs typeface="Trebuchet MS"/>
              </a:rPr>
              <a:t>as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" dirty="0">
                <a:latin typeface="Trebuchet MS"/>
                <a:cs typeface="Trebuchet MS"/>
              </a:rPr>
              <a:t>instruções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 </a:t>
            </a:r>
            <a:r>
              <a:rPr sz="4500" spc="-1340" dirty="0">
                <a:latin typeface="Trebuchet MS"/>
                <a:cs typeface="Trebuchet MS"/>
              </a:rPr>
              <a:t> </a:t>
            </a:r>
            <a:r>
              <a:rPr sz="4500" spc="-25" dirty="0">
                <a:latin typeface="Trebuchet MS"/>
                <a:cs typeface="Trebuchet MS"/>
              </a:rPr>
              <a:t>respetivas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65" dirty="0">
                <a:latin typeface="Trebuchet MS"/>
                <a:cs typeface="Trebuchet MS"/>
              </a:rPr>
              <a:t>operações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30" dirty="0">
                <a:latin typeface="Trebuchet MS"/>
                <a:cs typeface="Trebuchet MS"/>
              </a:rPr>
              <a:t>incluídas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30" dirty="0">
                <a:latin typeface="Trebuchet MS"/>
                <a:cs typeface="Trebuchet MS"/>
              </a:rPr>
              <a:t>em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55" dirty="0">
                <a:latin typeface="Trebuchet MS"/>
                <a:cs typeface="Trebuchet MS"/>
              </a:rPr>
              <a:t>determinado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14" dirty="0">
                <a:latin typeface="Trebuchet MS"/>
                <a:cs typeface="Trebuchet MS"/>
              </a:rPr>
              <a:t>algoritmo.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200">
              <a:latin typeface="Trebuchet MS"/>
              <a:cs typeface="Trebuchet MS"/>
            </a:endParaRPr>
          </a:p>
          <a:p>
            <a:pPr marL="12700" marR="869315">
              <a:lnSpc>
                <a:spcPct val="100800"/>
              </a:lnSpc>
              <a:spcBef>
                <a:spcPts val="5"/>
              </a:spcBef>
            </a:pPr>
            <a:r>
              <a:rPr sz="4500" spc="409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35" dirty="0">
                <a:latin typeface="Trebuchet MS"/>
                <a:cs typeface="Trebuchet MS"/>
              </a:rPr>
              <a:t>objetiv</a:t>
            </a:r>
            <a:r>
              <a:rPr sz="4500" spc="-100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100" dirty="0">
                <a:latin typeface="Trebuchet MS"/>
                <a:cs typeface="Trebuchet MS"/>
              </a:rPr>
              <a:t>principa</a:t>
            </a:r>
            <a:r>
              <a:rPr sz="4500" spc="-35" dirty="0">
                <a:latin typeface="Trebuchet MS"/>
                <a:cs typeface="Trebuchet MS"/>
              </a:rPr>
              <a:t>l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é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15" dirty="0">
                <a:latin typeface="Trebuchet MS"/>
                <a:cs typeface="Trebuchet MS"/>
              </a:rPr>
              <a:t>facilita</a:t>
            </a:r>
            <a:r>
              <a:rPr sz="4500" spc="-160" dirty="0">
                <a:latin typeface="Trebuchet MS"/>
                <a:cs typeface="Trebuchet MS"/>
              </a:rPr>
              <a:t>r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70" dirty="0">
                <a:latin typeface="Trebuchet MS"/>
                <a:cs typeface="Trebuchet MS"/>
              </a:rPr>
              <a:t>a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50" dirty="0">
                <a:latin typeface="Trebuchet MS"/>
                <a:cs typeface="Trebuchet MS"/>
              </a:rPr>
              <a:t>comp</a:t>
            </a:r>
            <a:r>
              <a:rPr sz="4500" spc="-65" dirty="0">
                <a:latin typeface="Trebuchet MS"/>
                <a:cs typeface="Trebuchet MS"/>
              </a:rPr>
              <a:t>r</a:t>
            </a:r>
            <a:r>
              <a:rPr sz="4500" spc="70" dirty="0">
                <a:latin typeface="Trebuchet MS"/>
                <a:cs typeface="Trebuchet MS"/>
              </a:rPr>
              <a:t>eensã</a:t>
            </a:r>
            <a:r>
              <a:rPr sz="4500" spc="125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0" dirty="0">
                <a:latin typeface="Trebuchet MS"/>
                <a:cs typeface="Trebuchet MS"/>
              </a:rPr>
              <a:t>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-25" dirty="0">
                <a:latin typeface="Trebuchet MS"/>
                <a:cs typeface="Trebuchet MS"/>
              </a:rPr>
              <a:t>desenvolviment</a:t>
            </a:r>
            <a:r>
              <a:rPr sz="4500" spc="25" dirty="0">
                <a:latin typeface="Trebuchet MS"/>
                <a:cs typeface="Trebuchet MS"/>
              </a:rPr>
              <a:t>o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10" dirty="0">
                <a:latin typeface="Trebuchet MS"/>
                <a:cs typeface="Trebuchet MS"/>
              </a:rPr>
              <a:t>de  </a:t>
            </a:r>
            <a:r>
              <a:rPr sz="4500" spc="-30" dirty="0">
                <a:latin typeface="Trebuchet MS"/>
                <a:cs typeface="Trebuchet MS"/>
              </a:rPr>
              <a:t>algoritmos </a:t>
            </a:r>
            <a:r>
              <a:rPr sz="4500" spc="-20" dirty="0">
                <a:latin typeface="Trebuchet MS"/>
                <a:cs typeface="Trebuchet MS"/>
              </a:rPr>
              <a:t>para </a:t>
            </a:r>
            <a:r>
              <a:rPr sz="4500" spc="70" dirty="0">
                <a:latin typeface="Trebuchet MS"/>
                <a:cs typeface="Trebuchet MS"/>
              </a:rPr>
              <a:t>a </a:t>
            </a:r>
            <a:r>
              <a:rPr sz="4500" spc="10" dirty="0">
                <a:latin typeface="Trebuchet MS"/>
                <a:cs typeface="Trebuchet MS"/>
              </a:rPr>
              <a:t>resolução </a:t>
            </a:r>
            <a:r>
              <a:rPr sz="4500" spc="55" dirty="0">
                <a:latin typeface="Trebuchet MS"/>
                <a:cs typeface="Trebuchet MS"/>
              </a:rPr>
              <a:t>de </a:t>
            </a:r>
            <a:r>
              <a:rPr sz="4500" spc="15" dirty="0">
                <a:latin typeface="Trebuchet MS"/>
                <a:cs typeface="Trebuchet MS"/>
              </a:rPr>
              <a:t>problemas </a:t>
            </a:r>
            <a:r>
              <a:rPr sz="4500" spc="-40" dirty="0">
                <a:latin typeface="Trebuchet MS"/>
                <a:cs typeface="Trebuchet MS"/>
              </a:rPr>
              <a:t>através </a:t>
            </a:r>
            <a:r>
              <a:rPr sz="4500" spc="100" dirty="0">
                <a:latin typeface="Trebuchet MS"/>
                <a:cs typeface="Trebuchet MS"/>
              </a:rPr>
              <a:t>da </a:t>
            </a:r>
            <a:r>
              <a:rPr sz="4500" spc="-105" dirty="0">
                <a:latin typeface="Trebuchet MS"/>
                <a:cs typeface="Trebuchet MS"/>
              </a:rPr>
              <a:t>utilização </a:t>
            </a:r>
            <a:r>
              <a:rPr sz="4500" spc="-20" dirty="0">
                <a:latin typeface="Trebuchet MS"/>
                <a:cs typeface="Trebuchet MS"/>
              </a:rPr>
              <a:t>e </a:t>
            </a:r>
            <a:r>
              <a:rPr sz="4500" spc="-15" dirty="0">
                <a:latin typeface="Trebuchet MS"/>
                <a:cs typeface="Trebuchet MS"/>
              </a:rPr>
              <a:t> </a:t>
            </a:r>
            <a:r>
              <a:rPr sz="4500" spc="105" dirty="0">
                <a:latin typeface="Trebuchet MS"/>
                <a:cs typeface="Trebuchet MS"/>
              </a:rPr>
              <a:t>composição</a:t>
            </a:r>
            <a:r>
              <a:rPr sz="4500" spc="-195" dirty="0">
                <a:latin typeface="Trebuchet MS"/>
                <a:cs typeface="Trebuchet MS"/>
              </a:rPr>
              <a:t> </a:t>
            </a:r>
            <a:r>
              <a:rPr sz="4500" spc="55" dirty="0">
                <a:latin typeface="Trebuchet MS"/>
                <a:cs typeface="Trebuchet MS"/>
              </a:rPr>
              <a:t>de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spc="75" dirty="0">
                <a:latin typeface="Trebuchet MS"/>
                <a:cs typeface="Trebuchet MS"/>
              </a:rPr>
              <a:t>símbolos</a:t>
            </a:r>
            <a:r>
              <a:rPr sz="4500" spc="-190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gráficos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1673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Diagramas</a:t>
            </a:r>
            <a:r>
              <a:rPr spc="-295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250" dirty="0"/>
              <a:t>Fluxo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75" dirty="0"/>
              <a:t>Notação</a:t>
            </a:r>
            <a:r>
              <a:rPr sz="4500" spc="-20" dirty="0"/>
              <a:t> </a:t>
            </a:r>
            <a:r>
              <a:rPr sz="4500" spc="50" dirty="0"/>
              <a:t>gráfica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965" y="2978966"/>
            <a:ext cx="9713810" cy="71528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1673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Diagramas</a:t>
            </a:r>
            <a:r>
              <a:rPr spc="-295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250" dirty="0"/>
              <a:t>Fluxo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Estrutura</a:t>
            </a:r>
            <a:r>
              <a:rPr sz="4500" spc="-25" dirty="0"/>
              <a:t> </a:t>
            </a:r>
            <a:r>
              <a:rPr sz="4500" spc="5" dirty="0"/>
              <a:t>If…Then…Else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4923" y="3324505"/>
            <a:ext cx="13849181" cy="74631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1673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Diagramas</a:t>
            </a:r>
            <a:r>
              <a:rPr spc="-295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250" dirty="0"/>
              <a:t>Fluxo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Estrutura</a:t>
            </a:r>
            <a:r>
              <a:rPr sz="4500" spc="-25" dirty="0"/>
              <a:t> </a:t>
            </a:r>
            <a:r>
              <a:rPr sz="4500" spc="10" dirty="0"/>
              <a:t>Do…While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977" y="3495872"/>
            <a:ext cx="5652264" cy="72204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1673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Diagramas</a:t>
            </a:r>
            <a:r>
              <a:rPr spc="-295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250" dirty="0"/>
              <a:t>Fluxo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Estrutura</a:t>
            </a:r>
            <a:r>
              <a:rPr sz="4500" spc="-5" dirty="0"/>
              <a:t> </a:t>
            </a:r>
            <a:r>
              <a:rPr sz="4500" spc="35" dirty="0"/>
              <a:t>Repeat…Until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107" y="3189200"/>
            <a:ext cx="5803220" cy="74649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16737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Diagramas</a:t>
            </a:r>
            <a:r>
              <a:rPr spc="-295" dirty="0"/>
              <a:t> </a:t>
            </a:r>
            <a:r>
              <a:rPr spc="-5" dirty="0"/>
              <a:t>de</a:t>
            </a:r>
            <a:r>
              <a:rPr spc="-295" dirty="0"/>
              <a:t> </a:t>
            </a:r>
            <a:r>
              <a:rPr spc="-250" dirty="0"/>
              <a:t>Fluxo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5" dirty="0"/>
              <a:t>Estrutura</a:t>
            </a:r>
            <a:r>
              <a:rPr sz="4500" spc="-15" dirty="0"/>
              <a:t> </a:t>
            </a:r>
            <a:r>
              <a:rPr sz="4500" spc="-80" dirty="0"/>
              <a:t>For…To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246" y="2862946"/>
            <a:ext cx="4118301" cy="82571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4344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Pseudo-código/Fluxograma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157" y="1975902"/>
            <a:ext cx="8630285" cy="7124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35"/>
              </a:spcBef>
            </a:pPr>
            <a:r>
              <a:rPr sz="4500" b="1" spc="40" dirty="0">
                <a:latin typeface="Arial"/>
                <a:cs typeface="Arial"/>
              </a:rPr>
              <a:t>Soma</a:t>
            </a:r>
            <a:r>
              <a:rPr sz="4500" b="1" spc="-20" dirty="0">
                <a:latin typeface="Arial"/>
                <a:cs typeface="Arial"/>
              </a:rPr>
              <a:t> </a:t>
            </a:r>
            <a:r>
              <a:rPr sz="4500" b="1" spc="-25" dirty="0">
                <a:latin typeface="Arial"/>
                <a:cs typeface="Arial"/>
              </a:rPr>
              <a:t>valores</a:t>
            </a:r>
            <a:endParaRPr sz="4500" dirty="0">
              <a:latin typeface="Arial"/>
              <a:cs typeface="Arial"/>
            </a:endParaRPr>
          </a:p>
          <a:p>
            <a:pPr marL="166370" marR="5080">
              <a:lnSpc>
                <a:spcPct val="100400"/>
              </a:lnSpc>
              <a:spcBef>
                <a:spcPts val="2315"/>
              </a:spcBef>
            </a:pPr>
            <a:r>
              <a:rPr sz="2600" spc="40" dirty="0">
                <a:latin typeface="Trebuchet MS"/>
                <a:cs typeface="Trebuchet MS"/>
              </a:rPr>
              <a:t>Este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algoritmo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determina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o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somatório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de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um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determinado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número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de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valores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numéricos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a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introduzir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pelo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utilizador.</a:t>
            </a:r>
            <a:endParaRPr sz="2600" dirty="0">
              <a:latin typeface="Trebuchet MS"/>
              <a:cs typeface="Trebuchet MS"/>
            </a:endParaRPr>
          </a:p>
          <a:p>
            <a:pPr marL="12700" marR="2004060">
              <a:lnSpc>
                <a:spcPct val="144500"/>
              </a:lnSpc>
              <a:spcBef>
                <a:spcPts val="1580"/>
              </a:spcBef>
              <a:tabLst>
                <a:tab pos="2078355" algn="l"/>
              </a:tabLst>
            </a:pPr>
            <a:r>
              <a:rPr sz="3550" dirty="0">
                <a:latin typeface="Trebuchet MS"/>
                <a:cs typeface="Trebuchet MS"/>
              </a:rPr>
              <a:t>Read(‘Nº</a:t>
            </a:r>
            <a:r>
              <a:rPr sz="3550" spc="-165" dirty="0">
                <a:latin typeface="Trebuchet MS"/>
                <a:cs typeface="Trebuchet MS"/>
              </a:rPr>
              <a:t> </a:t>
            </a:r>
            <a:r>
              <a:rPr sz="3550" spc="45" dirty="0">
                <a:latin typeface="Trebuchet MS"/>
                <a:cs typeface="Trebuchet MS"/>
              </a:rPr>
              <a:t>de</a:t>
            </a:r>
            <a:r>
              <a:rPr sz="3550" spc="-165" dirty="0">
                <a:latin typeface="Trebuchet MS"/>
                <a:cs typeface="Trebuchet MS"/>
              </a:rPr>
              <a:t> </a:t>
            </a:r>
            <a:r>
              <a:rPr sz="3550" spc="-20" dirty="0">
                <a:latin typeface="Trebuchet MS"/>
                <a:cs typeface="Trebuchet MS"/>
              </a:rPr>
              <a:t>valores</a:t>
            </a:r>
            <a:r>
              <a:rPr sz="3550" spc="-165" dirty="0">
                <a:latin typeface="Trebuchet MS"/>
                <a:cs typeface="Trebuchet MS"/>
              </a:rPr>
              <a:t> </a:t>
            </a:r>
            <a:r>
              <a:rPr sz="3550" spc="55" dirty="0">
                <a:latin typeface="Trebuchet MS"/>
                <a:cs typeface="Trebuchet MS"/>
              </a:rPr>
              <a:t>a</a:t>
            </a:r>
            <a:r>
              <a:rPr sz="3550" spc="-165" dirty="0">
                <a:latin typeface="Trebuchet MS"/>
                <a:cs typeface="Trebuchet MS"/>
              </a:rPr>
              <a:t> </a:t>
            </a:r>
            <a:r>
              <a:rPr sz="3550" spc="-90" dirty="0">
                <a:latin typeface="Trebuchet MS"/>
                <a:cs typeface="Trebuchet MS"/>
              </a:rPr>
              <a:t>somar:’,</a:t>
            </a:r>
            <a:r>
              <a:rPr sz="3550" spc="-165" dirty="0">
                <a:latin typeface="Trebuchet MS"/>
                <a:cs typeface="Trebuchet MS"/>
              </a:rPr>
              <a:t> </a:t>
            </a:r>
            <a:r>
              <a:rPr sz="3550" spc="-70" dirty="0">
                <a:latin typeface="Trebuchet MS"/>
                <a:cs typeface="Trebuchet MS"/>
              </a:rPr>
              <a:t>N) </a:t>
            </a:r>
            <a:r>
              <a:rPr sz="3550" spc="-1055" dirty="0">
                <a:latin typeface="Trebuchet MS"/>
                <a:cs typeface="Trebuchet MS"/>
              </a:rPr>
              <a:t> </a:t>
            </a:r>
            <a:r>
              <a:rPr sz="3550" spc="409" dirty="0">
                <a:latin typeface="Trebuchet MS"/>
                <a:cs typeface="Trebuchet MS"/>
              </a:rPr>
              <a:t>SOMA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550" spc="409" dirty="0">
                <a:latin typeface="Trebuchet MS"/>
                <a:cs typeface="Trebuchet MS"/>
              </a:rPr>
              <a:t>	</a:t>
            </a:r>
            <a:r>
              <a:rPr sz="3550" spc="130" dirty="0">
                <a:latin typeface="Trebuchet MS"/>
                <a:cs typeface="Trebuchet MS"/>
              </a:rPr>
              <a:t>0</a:t>
            </a:r>
            <a:endParaRPr sz="3550" dirty="0">
              <a:latin typeface="Trebuchet MS"/>
              <a:cs typeface="Trebuchet MS"/>
            </a:endParaRPr>
          </a:p>
          <a:p>
            <a:pPr marL="389255" marR="2569210" indent="-377190">
              <a:lnSpc>
                <a:spcPct val="126200"/>
              </a:lnSpc>
              <a:spcBef>
                <a:spcPts val="160"/>
              </a:spcBef>
            </a:pPr>
            <a:r>
              <a:rPr sz="3550" spc="225" dirty="0">
                <a:latin typeface="Trebuchet MS"/>
                <a:cs typeface="Trebuchet MS"/>
              </a:rPr>
              <a:t>Do </a:t>
            </a:r>
            <a:r>
              <a:rPr sz="3550" spc="25" dirty="0">
                <a:latin typeface="Trebuchet MS"/>
                <a:cs typeface="Trebuchet MS"/>
              </a:rPr>
              <a:t>For </a:t>
            </a:r>
            <a:r>
              <a:rPr sz="3550" spc="-65" dirty="0">
                <a:latin typeface="Trebuchet MS"/>
                <a:cs typeface="Trebuchet MS"/>
              </a:rPr>
              <a:t>I </a:t>
            </a:r>
            <a:r>
              <a:rPr sz="3550" spc="285" dirty="0">
                <a:latin typeface="Trebuchet MS"/>
                <a:cs typeface="Trebuchet MS"/>
              </a:rPr>
              <a:t>= </a:t>
            </a:r>
            <a:r>
              <a:rPr sz="3550" spc="130" dirty="0">
                <a:latin typeface="Trebuchet MS"/>
                <a:cs typeface="Trebuchet MS"/>
              </a:rPr>
              <a:t>1 </a:t>
            </a:r>
            <a:r>
              <a:rPr sz="3550" spc="-85" dirty="0">
                <a:latin typeface="Trebuchet MS"/>
                <a:cs typeface="Trebuchet MS"/>
              </a:rPr>
              <a:t>to </a:t>
            </a:r>
            <a:r>
              <a:rPr sz="3550" spc="320" dirty="0">
                <a:latin typeface="Trebuchet MS"/>
                <a:cs typeface="Trebuchet MS"/>
              </a:rPr>
              <a:t>N </a:t>
            </a:r>
            <a:r>
              <a:rPr sz="3550" spc="325" dirty="0">
                <a:latin typeface="Trebuchet MS"/>
                <a:cs typeface="Trebuchet MS"/>
              </a:rPr>
              <a:t> </a:t>
            </a:r>
            <a:r>
              <a:rPr sz="3550" spc="-55" dirty="0">
                <a:latin typeface="Trebuchet MS"/>
                <a:cs typeface="Trebuchet MS"/>
              </a:rPr>
              <a:t>Read(‘Introduza</a:t>
            </a:r>
            <a:r>
              <a:rPr sz="3550" spc="-155" dirty="0">
                <a:latin typeface="Trebuchet MS"/>
                <a:cs typeface="Trebuchet MS"/>
              </a:rPr>
              <a:t> </a:t>
            </a:r>
            <a:r>
              <a:rPr sz="3550" spc="150" dirty="0">
                <a:latin typeface="Trebuchet MS"/>
                <a:cs typeface="Trebuchet MS"/>
              </a:rPr>
              <a:t>o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-10" dirty="0">
                <a:latin typeface="Trebuchet MS"/>
                <a:cs typeface="Trebuchet MS"/>
              </a:rPr>
              <a:t>Nº:’,NUM)</a:t>
            </a:r>
            <a:endParaRPr sz="3550" dirty="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895"/>
              </a:spcBef>
              <a:tabLst>
                <a:tab pos="2455545" algn="l"/>
              </a:tabLst>
            </a:pPr>
            <a:r>
              <a:rPr sz="3550" spc="409" dirty="0">
                <a:latin typeface="Trebuchet MS"/>
                <a:cs typeface="Trebuchet MS"/>
              </a:rPr>
              <a:t>SOMA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550" spc="409" dirty="0">
                <a:latin typeface="Trebuchet MS"/>
                <a:cs typeface="Trebuchet MS"/>
              </a:rPr>
              <a:t>	SOMA</a:t>
            </a:r>
            <a:r>
              <a:rPr sz="3550" spc="-175" dirty="0">
                <a:latin typeface="Trebuchet MS"/>
                <a:cs typeface="Trebuchet MS"/>
              </a:rPr>
              <a:t> </a:t>
            </a:r>
            <a:r>
              <a:rPr sz="3550" spc="285" dirty="0">
                <a:latin typeface="Trebuchet MS"/>
                <a:cs typeface="Trebuchet MS"/>
              </a:rPr>
              <a:t>+</a:t>
            </a:r>
            <a:r>
              <a:rPr sz="3550" spc="-175" dirty="0">
                <a:latin typeface="Trebuchet MS"/>
                <a:cs typeface="Trebuchet MS"/>
              </a:rPr>
              <a:t> </a:t>
            </a:r>
            <a:r>
              <a:rPr sz="3550" spc="360" dirty="0">
                <a:latin typeface="Trebuchet MS"/>
                <a:cs typeface="Trebuchet MS"/>
              </a:rPr>
              <a:t>NUM</a:t>
            </a:r>
            <a:endParaRPr sz="3550" dirty="0">
              <a:latin typeface="Trebuchet MS"/>
              <a:cs typeface="Trebuchet MS"/>
            </a:endParaRPr>
          </a:p>
          <a:p>
            <a:pPr marL="12700" marR="1180465">
              <a:lnSpc>
                <a:spcPct val="126200"/>
              </a:lnSpc>
              <a:spcBef>
                <a:spcPts val="160"/>
              </a:spcBef>
            </a:pPr>
            <a:r>
              <a:rPr sz="3550" spc="-35" dirty="0">
                <a:latin typeface="Trebuchet MS"/>
                <a:cs typeface="Trebuchet MS"/>
              </a:rPr>
              <a:t>W</a:t>
            </a:r>
            <a:r>
              <a:rPr sz="3550" spc="-10" dirty="0">
                <a:latin typeface="Trebuchet MS"/>
                <a:cs typeface="Trebuchet MS"/>
              </a:rPr>
              <a:t>r</a:t>
            </a:r>
            <a:r>
              <a:rPr sz="3550" spc="-260" dirty="0">
                <a:latin typeface="Trebuchet MS"/>
                <a:cs typeface="Trebuchet MS"/>
              </a:rPr>
              <a:t>i</a:t>
            </a:r>
            <a:r>
              <a:rPr sz="3550" spc="-320" dirty="0">
                <a:latin typeface="Trebuchet MS"/>
                <a:cs typeface="Trebuchet MS"/>
              </a:rPr>
              <a:t>t</a:t>
            </a:r>
            <a:r>
              <a:rPr sz="3550" spc="-55" dirty="0">
                <a:latin typeface="Trebuchet MS"/>
                <a:cs typeface="Trebuchet MS"/>
              </a:rPr>
              <a:t>e</a:t>
            </a:r>
            <a:r>
              <a:rPr sz="3550" spc="-420" dirty="0">
                <a:latin typeface="Trebuchet MS"/>
                <a:cs typeface="Trebuchet MS"/>
              </a:rPr>
              <a:t>(</a:t>
            </a:r>
            <a:r>
              <a:rPr sz="3550" spc="-350" dirty="0">
                <a:latin typeface="Trebuchet MS"/>
                <a:cs typeface="Trebuchet MS"/>
              </a:rPr>
              <a:t>‘</a:t>
            </a:r>
            <a:r>
              <a:rPr sz="3550" spc="330" dirty="0">
                <a:latin typeface="Trebuchet MS"/>
                <a:cs typeface="Trebuchet MS"/>
              </a:rPr>
              <a:t>O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310" dirty="0">
                <a:latin typeface="Trebuchet MS"/>
                <a:cs typeface="Trebuchet MS"/>
              </a:rPr>
              <a:t>s</a:t>
            </a:r>
            <a:r>
              <a:rPr sz="3550" spc="110" dirty="0">
                <a:latin typeface="Trebuchet MS"/>
                <a:cs typeface="Trebuchet MS"/>
              </a:rPr>
              <a:t>o</a:t>
            </a:r>
            <a:r>
              <a:rPr sz="3550" spc="65" dirty="0">
                <a:latin typeface="Trebuchet MS"/>
                <a:cs typeface="Trebuchet MS"/>
              </a:rPr>
              <a:t>m</a:t>
            </a:r>
            <a:r>
              <a:rPr sz="3550" spc="15" dirty="0">
                <a:latin typeface="Trebuchet MS"/>
                <a:cs typeface="Trebuchet MS"/>
              </a:rPr>
              <a:t>a</a:t>
            </a:r>
            <a:r>
              <a:rPr sz="3550" spc="-320" dirty="0">
                <a:latin typeface="Trebuchet MS"/>
                <a:cs typeface="Trebuchet MS"/>
              </a:rPr>
              <a:t>t</a:t>
            </a:r>
            <a:r>
              <a:rPr sz="3550" spc="110" dirty="0">
                <a:latin typeface="Trebuchet MS"/>
                <a:cs typeface="Trebuchet MS"/>
              </a:rPr>
              <a:t>ó</a:t>
            </a:r>
            <a:r>
              <a:rPr sz="3550" spc="-229" dirty="0">
                <a:latin typeface="Trebuchet MS"/>
                <a:cs typeface="Trebuchet MS"/>
              </a:rPr>
              <a:t>r</a:t>
            </a:r>
            <a:r>
              <a:rPr sz="3550" spc="-260" dirty="0">
                <a:latin typeface="Trebuchet MS"/>
                <a:cs typeface="Trebuchet MS"/>
              </a:rPr>
              <a:t>i</a:t>
            </a:r>
            <a:r>
              <a:rPr sz="3550" spc="150" dirty="0">
                <a:latin typeface="Trebuchet MS"/>
                <a:cs typeface="Trebuchet MS"/>
              </a:rPr>
              <a:t>o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-15" dirty="0">
                <a:latin typeface="Trebuchet MS"/>
                <a:cs typeface="Trebuchet MS"/>
              </a:rPr>
              <a:t>é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-260" dirty="0">
                <a:latin typeface="Trebuchet MS"/>
                <a:cs typeface="Trebuchet MS"/>
              </a:rPr>
              <a:t>i</a:t>
            </a:r>
            <a:r>
              <a:rPr sz="3550" spc="229" dirty="0">
                <a:latin typeface="Trebuchet MS"/>
                <a:cs typeface="Trebuchet MS"/>
              </a:rPr>
              <a:t>g</a:t>
            </a:r>
            <a:r>
              <a:rPr sz="3550" spc="10" dirty="0">
                <a:latin typeface="Trebuchet MS"/>
                <a:cs typeface="Trebuchet MS"/>
              </a:rPr>
              <a:t>u</a:t>
            </a:r>
            <a:r>
              <a:rPr sz="3550" spc="15" dirty="0">
                <a:latin typeface="Trebuchet MS"/>
                <a:cs typeface="Trebuchet MS"/>
              </a:rPr>
              <a:t>a</a:t>
            </a:r>
            <a:r>
              <a:rPr sz="3550" spc="-254" dirty="0">
                <a:latin typeface="Trebuchet MS"/>
                <a:cs typeface="Trebuchet MS"/>
              </a:rPr>
              <a:t>l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55" dirty="0">
                <a:latin typeface="Trebuchet MS"/>
                <a:cs typeface="Trebuchet MS"/>
              </a:rPr>
              <a:t>a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-350" dirty="0">
                <a:latin typeface="Trebuchet MS"/>
                <a:cs typeface="Trebuchet MS"/>
              </a:rPr>
              <a:t>‘</a:t>
            </a:r>
            <a:r>
              <a:rPr sz="3550" spc="-310" dirty="0">
                <a:latin typeface="Trebuchet MS"/>
                <a:cs typeface="Trebuchet MS"/>
              </a:rPr>
              <a:t>,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570" dirty="0">
                <a:latin typeface="Trebuchet MS"/>
                <a:cs typeface="Trebuchet MS"/>
              </a:rPr>
              <a:t>S</a:t>
            </a:r>
            <a:r>
              <a:rPr sz="3550" spc="290" dirty="0">
                <a:latin typeface="Trebuchet MS"/>
                <a:cs typeface="Trebuchet MS"/>
              </a:rPr>
              <a:t>O</a:t>
            </a:r>
            <a:r>
              <a:rPr sz="3550" spc="560" dirty="0">
                <a:latin typeface="Trebuchet MS"/>
                <a:cs typeface="Trebuchet MS"/>
              </a:rPr>
              <a:t>M</a:t>
            </a:r>
            <a:r>
              <a:rPr sz="3550" spc="185" dirty="0">
                <a:latin typeface="Trebuchet MS"/>
                <a:cs typeface="Trebuchet MS"/>
              </a:rPr>
              <a:t>A</a:t>
            </a:r>
            <a:r>
              <a:rPr sz="3550" spc="-335" dirty="0">
                <a:latin typeface="Trebuchet MS"/>
                <a:cs typeface="Trebuchet MS"/>
              </a:rPr>
              <a:t>)  </a:t>
            </a:r>
            <a:r>
              <a:rPr sz="3550" spc="-75" dirty="0">
                <a:latin typeface="Trebuchet MS"/>
                <a:cs typeface="Trebuchet MS"/>
              </a:rPr>
              <a:t>Exit</a:t>
            </a:r>
            <a:endParaRPr sz="355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7755" y="283639"/>
            <a:ext cx="4208359" cy="1095229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659537"/>
            <a:ext cx="11918315" cy="268605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7000" b="1" spc="-140" dirty="0">
                <a:latin typeface="Arial"/>
                <a:cs typeface="Arial"/>
              </a:rPr>
              <a:t>P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85" dirty="0">
                <a:latin typeface="Arial"/>
                <a:cs typeface="Arial"/>
              </a:rPr>
              <a:t>ov</a:t>
            </a:r>
            <a:r>
              <a:rPr sz="7000" b="1" spc="-40" dirty="0">
                <a:latin typeface="Arial"/>
                <a:cs typeface="Arial"/>
              </a:rPr>
              <a:t>a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12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15" dirty="0">
                <a:latin typeface="Arial"/>
                <a:cs typeface="Arial"/>
              </a:rPr>
              <a:t>T</a:t>
            </a:r>
            <a:r>
              <a:rPr sz="7000" b="1" spc="-85" dirty="0">
                <a:latin typeface="Arial"/>
                <a:cs typeface="Arial"/>
              </a:rPr>
              <a:t>est</a:t>
            </a:r>
            <a:r>
              <a:rPr sz="7000" b="1" spc="70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d</a:t>
            </a:r>
            <a:r>
              <a:rPr sz="7000" b="1" spc="60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85" dirty="0">
                <a:latin typeface="Arial"/>
                <a:cs typeface="Arial"/>
              </a:rPr>
              <a:t>Algoritmos</a:t>
            </a:r>
            <a:endParaRPr sz="7000">
              <a:latin typeface="Arial"/>
              <a:cs typeface="Arial"/>
            </a:endParaRPr>
          </a:p>
          <a:p>
            <a:pPr marL="12700" marR="411480">
              <a:lnSpc>
                <a:spcPct val="100000"/>
              </a:lnSpc>
              <a:spcBef>
                <a:spcPts val="509"/>
              </a:spcBef>
            </a:pPr>
            <a:r>
              <a:rPr sz="2000" spc="110" dirty="0">
                <a:latin typeface="Trebuchet MS"/>
                <a:cs typeface="Trebuchet MS"/>
              </a:rPr>
              <a:t>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prova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teste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algoritmos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programas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permite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seguir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execução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um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algoritmo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passo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passo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verificar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evolução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todas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as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variáveis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635"/>
              </a:spcBef>
            </a:pPr>
            <a:r>
              <a:rPr sz="2000" spc="20" dirty="0">
                <a:latin typeface="Trebuchet MS"/>
                <a:cs typeface="Trebuchet MS"/>
              </a:rPr>
              <a:t>Este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processo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é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apresentado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através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uma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tabela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que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constar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todas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as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variáveis,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testes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lógicos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efetuados,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entrada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dados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saída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resultados.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80282" y="181304"/>
            <a:ext cx="186690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b="0" spc="80" dirty="0">
                <a:latin typeface="Trebuchet MS"/>
                <a:cs typeface="Trebuchet MS"/>
              </a:rPr>
              <a:t>Read</a:t>
            </a:r>
            <a:r>
              <a:rPr sz="2950" b="0" spc="-204" dirty="0">
                <a:latin typeface="Trebuchet MS"/>
                <a:cs typeface="Trebuchet MS"/>
              </a:rPr>
              <a:t> </a:t>
            </a:r>
            <a:r>
              <a:rPr sz="2950" b="0" spc="-70" dirty="0">
                <a:latin typeface="Trebuchet MS"/>
                <a:cs typeface="Trebuchet MS"/>
              </a:rPr>
              <a:t>(M,N)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0282" y="754061"/>
            <a:ext cx="225425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160" dirty="0">
                <a:latin typeface="Trebuchet MS"/>
                <a:cs typeface="Trebuchet MS"/>
              </a:rPr>
              <a:t>f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470" dirty="0">
                <a:latin typeface="Trebuchet MS"/>
                <a:cs typeface="Trebuchet MS"/>
              </a:rPr>
              <a:t>M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220" dirty="0">
                <a:latin typeface="Trebuchet MS"/>
                <a:cs typeface="Trebuchet MS"/>
              </a:rPr>
              <a:t>&lt;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245" dirty="0">
                <a:latin typeface="Trebuchet MS"/>
                <a:cs typeface="Trebuchet MS"/>
              </a:rPr>
              <a:t>N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Then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80282" y="1257117"/>
            <a:ext cx="2030095" cy="192616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200"/>
              </a:spcBef>
              <a:tabLst>
                <a:tab pos="1690370" algn="l"/>
              </a:tabLst>
            </a:pPr>
            <a:r>
              <a:rPr sz="2950" spc="170" dirty="0">
                <a:latin typeface="Trebuchet MS"/>
                <a:cs typeface="Trebuchet MS"/>
              </a:rPr>
              <a:t>MI</a:t>
            </a:r>
            <a:r>
              <a:rPr sz="2950" spc="254" dirty="0">
                <a:latin typeface="Trebuchet MS"/>
                <a:cs typeface="Trebuchet MS"/>
              </a:rPr>
              <a:t>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470" dirty="0">
                <a:latin typeface="Trebuchet MS"/>
                <a:cs typeface="Trebuchet MS"/>
              </a:rPr>
              <a:t>M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950" spc="30" dirty="0">
                <a:latin typeface="Trebuchet MS"/>
                <a:cs typeface="Trebuchet MS"/>
              </a:rPr>
              <a:t>Else</a:t>
            </a:r>
            <a:endParaRPr sz="2950" dirty="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525"/>
              </a:spcBef>
              <a:tabLst>
                <a:tab pos="1690370" algn="l"/>
              </a:tabLst>
            </a:pPr>
            <a:r>
              <a:rPr sz="2950" spc="200" dirty="0">
                <a:latin typeface="Trebuchet MS"/>
                <a:cs typeface="Trebuchet MS"/>
              </a:rPr>
              <a:t>MIN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950" spc="200" dirty="0">
                <a:latin typeface="Trebuchet MS"/>
                <a:cs typeface="Trebuchet MS"/>
              </a:rPr>
              <a:t>	</a:t>
            </a:r>
            <a:r>
              <a:rPr sz="2950" spc="245" dirty="0">
                <a:latin typeface="Trebuchet MS"/>
                <a:cs typeface="Trebuchet MS"/>
              </a:rPr>
              <a:t>N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80282" y="3651739"/>
            <a:ext cx="4606925" cy="392607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  <a:tabLst>
                <a:tab pos="1480185" algn="l"/>
              </a:tabLst>
            </a:pPr>
            <a:r>
              <a:rPr sz="2950" spc="345" dirty="0">
                <a:latin typeface="Trebuchet MS"/>
                <a:cs typeface="Trebuchet MS"/>
              </a:rPr>
              <a:t>MDC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950" spc="345" dirty="0">
                <a:latin typeface="Trebuchet MS"/>
                <a:cs typeface="Trebuchet MS"/>
              </a:rPr>
              <a:t>	</a:t>
            </a:r>
            <a:r>
              <a:rPr sz="2950" spc="190" dirty="0">
                <a:latin typeface="Trebuchet MS"/>
                <a:cs typeface="Trebuchet MS"/>
              </a:rPr>
              <a:t>MIN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  <a:tabLst>
                <a:tab pos="1566545" algn="l"/>
              </a:tabLst>
            </a:pPr>
            <a:r>
              <a:rPr sz="2950" spc="150" dirty="0">
                <a:latin typeface="Trebuchet MS"/>
                <a:cs typeface="Trebuchet MS"/>
              </a:rPr>
              <a:t>FLAG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950" spc="150" dirty="0">
                <a:latin typeface="Trebuchet MS"/>
                <a:cs typeface="Trebuchet MS"/>
              </a:rPr>
              <a:t>	</a:t>
            </a:r>
            <a:r>
              <a:rPr sz="2950" spc="90" dirty="0">
                <a:latin typeface="Trebuchet MS"/>
                <a:cs typeface="Trebuchet MS"/>
              </a:rPr>
              <a:t>0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950" spc="170" dirty="0">
                <a:latin typeface="Trebuchet MS"/>
                <a:cs typeface="Trebuchet MS"/>
              </a:rPr>
              <a:t>Do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-65" dirty="0">
                <a:latin typeface="Trebuchet MS"/>
                <a:cs typeface="Trebuchet MS"/>
              </a:rPr>
              <a:t>While</a:t>
            </a:r>
            <a:r>
              <a:rPr sz="2950" spc="-140" dirty="0">
                <a:latin typeface="Trebuchet MS"/>
                <a:cs typeface="Trebuchet MS"/>
              </a:rPr>
              <a:t> </a:t>
            </a:r>
            <a:r>
              <a:rPr sz="2950" spc="150" dirty="0">
                <a:latin typeface="Trebuchet MS"/>
                <a:cs typeface="Trebuchet MS"/>
              </a:rPr>
              <a:t>FLAG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220" dirty="0">
                <a:latin typeface="Trebuchet MS"/>
                <a:cs typeface="Trebuchet MS"/>
              </a:rPr>
              <a:t>=</a:t>
            </a:r>
            <a:r>
              <a:rPr sz="2950" spc="-140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0</a:t>
            </a:r>
            <a:endParaRPr sz="2950" dirty="0">
              <a:latin typeface="Trebuchet MS"/>
              <a:cs typeface="Trebuchet MS"/>
            </a:endParaRPr>
          </a:p>
          <a:p>
            <a:pPr marL="389255" marR="829944">
              <a:lnSpc>
                <a:spcPts val="5200"/>
              </a:lnSpc>
              <a:spcBef>
                <a:spcPts val="315"/>
              </a:spcBef>
              <a:tabLst>
                <a:tab pos="1465580" algn="l"/>
              </a:tabLst>
            </a:pPr>
            <a:r>
              <a:rPr sz="2950" spc="180" dirty="0">
                <a:latin typeface="Trebuchet MS"/>
                <a:cs typeface="Trebuchet MS"/>
              </a:rPr>
              <a:t>R1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950" spc="180" dirty="0">
                <a:latin typeface="Trebuchet MS"/>
                <a:cs typeface="Trebuchet MS"/>
              </a:rPr>
              <a:t>	</a:t>
            </a:r>
            <a:r>
              <a:rPr sz="2950" dirty="0">
                <a:latin typeface="Trebuchet MS"/>
                <a:cs typeface="Trebuchet MS"/>
              </a:rPr>
              <a:t>mod(M,</a:t>
            </a:r>
            <a:r>
              <a:rPr sz="2950" spc="-204" dirty="0">
                <a:latin typeface="Trebuchet MS"/>
                <a:cs typeface="Trebuchet MS"/>
              </a:rPr>
              <a:t> </a:t>
            </a:r>
            <a:r>
              <a:rPr sz="2950" spc="165" dirty="0">
                <a:latin typeface="Trebuchet MS"/>
                <a:cs typeface="Trebuchet MS"/>
              </a:rPr>
              <a:t>MDC)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175" dirty="0">
                <a:latin typeface="Trebuchet MS"/>
                <a:cs typeface="Trebuchet MS"/>
              </a:rPr>
              <a:t>R</a:t>
            </a:r>
            <a:r>
              <a:rPr sz="2950" spc="185" dirty="0">
                <a:latin typeface="Trebuchet MS"/>
                <a:cs typeface="Trebuchet MS"/>
              </a:rPr>
              <a:t>2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45" dirty="0">
                <a:latin typeface="Trebuchet MS"/>
                <a:cs typeface="Trebuchet MS"/>
              </a:rPr>
              <a:t>mod(N</a:t>
            </a:r>
            <a:r>
              <a:rPr sz="2950" spc="-10" dirty="0">
                <a:latin typeface="Trebuchet MS"/>
                <a:cs typeface="Trebuchet MS"/>
              </a:rPr>
              <a:t>,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165" dirty="0">
                <a:latin typeface="Trebuchet MS"/>
                <a:cs typeface="Trebuchet MS"/>
              </a:rPr>
              <a:t>MDC)</a:t>
            </a:r>
            <a:endParaRPr sz="2950" dirty="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645"/>
              </a:spcBef>
            </a:pPr>
            <a:r>
              <a:rPr sz="2950" spc="-150" dirty="0">
                <a:latin typeface="Trebuchet MS"/>
                <a:cs typeface="Trebuchet MS"/>
              </a:rPr>
              <a:t>I</a:t>
            </a:r>
            <a:r>
              <a:rPr sz="2950" spc="-160" dirty="0">
                <a:latin typeface="Trebuchet MS"/>
                <a:cs typeface="Trebuchet MS"/>
              </a:rPr>
              <a:t>f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175" dirty="0">
                <a:latin typeface="Trebuchet MS"/>
                <a:cs typeface="Trebuchet MS"/>
              </a:rPr>
              <a:t>R</a:t>
            </a:r>
            <a:r>
              <a:rPr sz="2950" spc="185" dirty="0">
                <a:latin typeface="Trebuchet MS"/>
                <a:cs typeface="Trebuchet MS"/>
              </a:rPr>
              <a:t>1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220" dirty="0">
                <a:latin typeface="Trebuchet MS"/>
                <a:cs typeface="Trebuchet MS"/>
              </a:rPr>
              <a:t>=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0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an</a:t>
            </a:r>
            <a:r>
              <a:rPr sz="2950" spc="55" dirty="0">
                <a:latin typeface="Trebuchet MS"/>
                <a:cs typeface="Trebuchet MS"/>
              </a:rPr>
              <a:t>d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175" dirty="0">
                <a:latin typeface="Trebuchet MS"/>
                <a:cs typeface="Trebuchet MS"/>
              </a:rPr>
              <a:t>R</a:t>
            </a:r>
            <a:r>
              <a:rPr sz="2950" spc="185" dirty="0">
                <a:latin typeface="Trebuchet MS"/>
                <a:cs typeface="Trebuchet MS"/>
              </a:rPr>
              <a:t>2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220" dirty="0">
                <a:latin typeface="Trebuchet MS"/>
                <a:cs typeface="Trebuchet MS"/>
              </a:rPr>
              <a:t>=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0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Then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57235" y="7506772"/>
            <a:ext cx="2164715" cy="192616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200"/>
              </a:spcBef>
              <a:tabLst>
                <a:tab pos="1943100" algn="l"/>
              </a:tabLst>
            </a:pPr>
            <a:r>
              <a:rPr sz="2950" spc="130" dirty="0">
                <a:latin typeface="Trebuchet MS"/>
                <a:cs typeface="Trebuchet MS"/>
              </a:rPr>
              <a:t>FLA</a:t>
            </a:r>
            <a:r>
              <a:rPr sz="2950" spc="204" dirty="0">
                <a:latin typeface="Trebuchet MS"/>
                <a:cs typeface="Trebuchet MS"/>
              </a:rPr>
              <a:t>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90" dirty="0">
                <a:latin typeface="Trebuchet MS"/>
                <a:cs typeface="Trebuchet MS"/>
              </a:rPr>
              <a:t>1</a:t>
            </a: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950" spc="30" dirty="0">
                <a:latin typeface="Trebuchet MS"/>
                <a:cs typeface="Trebuchet MS"/>
              </a:rPr>
              <a:t>Else</a:t>
            </a:r>
            <a:endParaRPr sz="2950" dirty="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525"/>
              </a:spcBef>
            </a:pPr>
            <a:r>
              <a:rPr sz="2950" spc="335" dirty="0">
                <a:latin typeface="Trebuchet MS"/>
                <a:cs typeface="Trebuchet MS"/>
              </a:rPr>
              <a:t>MDC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TIXGeneral-Regular"/>
              </a:rPr>
              <a:t> ←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8339" y="8957960"/>
            <a:ext cx="132080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345" dirty="0">
                <a:latin typeface="Trebuchet MS"/>
                <a:cs typeface="Trebuchet MS"/>
              </a:rPr>
              <a:t>MDC</a:t>
            </a:r>
            <a:r>
              <a:rPr sz="2950" spc="-2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-1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80282" y="9468774"/>
            <a:ext cx="5796915" cy="149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950" spc="-55" dirty="0">
                <a:latin typeface="Trebuchet MS"/>
                <a:cs typeface="Trebuchet MS"/>
              </a:rPr>
              <a:t>W</a:t>
            </a:r>
            <a:r>
              <a:rPr sz="2950" spc="-15" dirty="0">
                <a:latin typeface="Trebuchet MS"/>
                <a:cs typeface="Trebuchet MS"/>
              </a:rPr>
              <a:t>r</a:t>
            </a:r>
            <a:r>
              <a:rPr sz="2950" spc="-220" dirty="0">
                <a:latin typeface="Trebuchet MS"/>
                <a:cs typeface="Trebuchet MS"/>
              </a:rPr>
              <a:t>i</a:t>
            </a:r>
            <a:r>
              <a:rPr sz="2950" spc="-275" dirty="0">
                <a:latin typeface="Trebuchet MS"/>
                <a:cs typeface="Trebuchet MS"/>
              </a:rPr>
              <a:t>t</a:t>
            </a:r>
            <a:r>
              <a:rPr sz="2950" spc="-60" dirty="0">
                <a:latin typeface="Trebuchet MS"/>
                <a:cs typeface="Trebuchet MS"/>
              </a:rPr>
              <a:t>e</a:t>
            </a:r>
            <a:r>
              <a:rPr sz="2950" spc="-350" dirty="0">
                <a:latin typeface="Trebuchet MS"/>
                <a:cs typeface="Trebuchet MS"/>
              </a:rPr>
              <a:t>(</a:t>
            </a:r>
            <a:r>
              <a:rPr sz="2950" spc="-295" dirty="0">
                <a:latin typeface="Trebuchet MS"/>
                <a:cs typeface="Trebuchet MS"/>
              </a:rPr>
              <a:t>‘</a:t>
            </a:r>
            <a:r>
              <a:rPr sz="2950" spc="250" dirty="0">
                <a:latin typeface="Trebuchet MS"/>
                <a:cs typeface="Trebuchet MS"/>
              </a:rPr>
              <a:t>O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35" dirty="0">
                <a:latin typeface="Trebuchet MS"/>
                <a:cs typeface="Trebuchet MS"/>
              </a:rPr>
              <a:t>m</a:t>
            </a:r>
            <a:r>
              <a:rPr sz="2950" dirty="0">
                <a:latin typeface="Trebuchet MS"/>
                <a:cs typeface="Trebuchet MS"/>
              </a:rPr>
              <a:t>á</a:t>
            </a:r>
            <a:r>
              <a:rPr sz="2950" spc="15" dirty="0">
                <a:latin typeface="Trebuchet MS"/>
                <a:cs typeface="Trebuchet MS"/>
              </a:rPr>
              <a:t>x</a:t>
            </a:r>
            <a:r>
              <a:rPr sz="2950" spc="-220" dirty="0">
                <a:latin typeface="Trebuchet MS"/>
                <a:cs typeface="Trebuchet MS"/>
              </a:rPr>
              <a:t>i</a:t>
            </a:r>
            <a:r>
              <a:rPr sz="2950" spc="35" dirty="0">
                <a:latin typeface="Trebuchet MS"/>
                <a:cs typeface="Trebuchet MS"/>
              </a:rPr>
              <a:t>m</a:t>
            </a:r>
            <a:r>
              <a:rPr sz="2950" spc="105" dirty="0">
                <a:latin typeface="Trebuchet MS"/>
                <a:cs typeface="Trebuchet MS"/>
              </a:rPr>
              <a:t>o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70" dirty="0">
                <a:latin typeface="Trebuchet MS"/>
                <a:cs typeface="Trebuchet MS"/>
              </a:rPr>
              <a:t>d</a:t>
            </a:r>
            <a:r>
              <a:rPr sz="2950" spc="-220" dirty="0">
                <a:latin typeface="Trebuchet MS"/>
                <a:cs typeface="Trebuchet MS"/>
              </a:rPr>
              <a:t>i</a:t>
            </a:r>
            <a:r>
              <a:rPr sz="2950" spc="-5" dirty="0">
                <a:latin typeface="Trebuchet MS"/>
                <a:cs typeface="Trebuchet MS"/>
              </a:rPr>
              <a:t>v</a:t>
            </a:r>
            <a:r>
              <a:rPr sz="2950" spc="-220" dirty="0">
                <a:latin typeface="Trebuchet MS"/>
                <a:cs typeface="Trebuchet MS"/>
              </a:rPr>
              <a:t>i</a:t>
            </a:r>
            <a:r>
              <a:rPr sz="2950" spc="245" dirty="0">
                <a:latin typeface="Trebuchet MS"/>
                <a:cs typeface="Trebuchet MS"/>
              </a:rPr>
              <a:t>s</a:t>
            </a:r>
            <a:r>
              <a:rPr sz="2950" spc="75" dirty="0">
                <a:latin typeface="Trebuchet MS"/>
                <a:cs typeface="Trebuchet MS"/>
              </a:rPr>
              <a:t>o</a:t>
            </a:r>
            <a:r>
              <a:rPr sz="2950" spc="-170" dirty="0">
                <a:latin typeface="Trebuchet MS"/>
                <a:cs typeface="Trebuchet MS"/>
              </a:rPr>
              <a:t>r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c</a:t>
            </a:r>
            <a:r>
              <a:rPr sz="2950" spc="75" dirty="0">
                <a:latin typeface="Trebuchet MS"/>
                <a:cs typeface="Trebuchet MS"/>
              </a:rPr>
              <a:t>o</a:t>
            </a:r>
            <a:r>
              <a:rPr sz="2950" spc="35" dirty="0">
                <a:latin typeface="Trebuchet MS"/>
                <a:cs typeface="Trebuchet MS"/>
              </a:rPr>
              <a:t>m</a:t>
            </a:r>
            <a:r>
              <a:rPr sz="2950" spc="-5" dirty="0">
                <a:latin typeface="Trebuchet MS"/>
                <a:cs typeface="Trebuchet MS"/>
              </a:rPr>
              <a:t>u</a:t>
            </a:r>
            <a:r>
              <a:rPr sz="2950" spc="65" dirty="0">
                <a:latin typeface="Trebuchet MS"/>
                <a:cs typeface="Trebuchet MS"/>
              </a:rPr>
              <a:t>m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70" dirty="0">
                <a:latin typeface="Trebuchet MS"/>
                <a:cs typeface="Trebuchet MS"/>
              </a:rPr>
              <a:t>d</a:t>
            </a:r>
            <a:r>
              <a:rPr sz="2950" spc="-20" dirty="0">
                <a:latin typeface="Trebuchet MS"/>
                <a:cs typeface="Trebuchet MS"/>
              </a:rPr>
              <a:t>e  </a:t>
            </a:r>
            <a:r>
              <a:rPr sz="2950" spc="-295" dirty="0">
                <a:latin typeface="Trebuchet MS"/>
                <a:cs typeface="Trebuchet MS"/>
              </a:rPr>
              <a:t>‘</a:t>
            </a:r>
            <a:r>
              <a:rPr sz="2950" spc="-265" dirty="0">
                <a:latin typeface="Trebuchet MS"/>
                <a:cs typeface="Trebuchet MS"/>
              </a:rPr>
              <a:t>,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105" dirty="0">
                <a:latin typeface="Trebuchet MS"/>
                <a:cs typeface="Trebuchet MS"/>
              </a:rPr>
              <a:t>M</a:t>
            </a:r>
            <a:r>
              <a:rPr sz="2950" spc="70" dirty="0">
                <a:latin typeface="Trebuchet MS"/>
                <a:cs typeface="Trebuchet MS"/>
              </a:rPr>
              <a:t>,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-175" dirty="0">
                <a:latin typeface="Trebuchet MS"/>
                <a:cs typeface="Trebuchet MS"/>
              </a:rPr>
              <a:t>‘e’,N</a:t>
            </a:r>
            <a:r>
              <a:rPr sz="2950" spc="-120" dirty="0">
                <a:latin typeface="Trebuchet MS"/>
                <a:cs typeface="Trebuchet MS"/>
              </a:rPr>
              <a:t>,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-150" dirty="0">
                <a:latin typeface="Trebuchet MS"/>
                <a:cs typeface="Trebuchet MS"/>
              </a:rPr>
              <a:t>‘</a:t>
            </a:r>
            <a:r>
              <a:rPr sz="2950" spc="-175" dirty="0">
                <a:latin typeface="Trebuchet MS"/>
                <a:cs typeface="Trebuchet MS"/>
              </a:rPr>
              <a:t>é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-60" dirty="0">
                <a:latin typeface="Trebuchet MS"/>
                <a:cs typeface="Trebuchet MS"/>
              </a:rPr>
              <a:t>igua</a:t>
            </a:r>
            <a:r>
              <a:rPr sz="2950" spc="-20" dirty="0">
                <a:latin typeface="Trebuchet MS"/>
                <a:cs typeface="Trebuchet MS"/>
              </a:rPr>
              <a:t>l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30" dirty="0">
                <a:latin typeface="Trebuchet MS"/>
                <a:cs typeface="Trebuchet MS"/>
              </a:rPr>
              <a:t>a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-295" dirty="0">
                <a:latin typeface="Trebuchet MS"/>
                <a:cs typeface="Trebuchet MS"/>
              </a:rPr>
              <a:t>‘</a:t>
            </a:r>
            <a:r>
              <a:rPr sz="2950" spc="-265" dirty="0">
                <a:latin typeface="Trebuchet MS"/>
                <a:cs typeface="Trebuchet MS"/>
              </a:rPr>
              <a:t>,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165" dirty="0">
                <a:latin typeface="Trebuchet MS"/>
                <a:cs typeface="Trebuchet MS"/>
              </a:rPr>
              <a:t>MDC)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950" spc="-70" dirty="0">
                <a:latin typeface="Trebuchet MS"/>
                <a:cs typeface="Trebuchet MS"/>
              </a:rPr>
              <a:t>Exit</a:t>
            </a:r>
            <a:endParaRPr sz="295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79937"/>
              </p:ext>
            </p:extLst>
          </p:nvPr>
        </p:nvGraphicFramePr>
        <p:xfrm>
          <a:off x="1083736" y="3743341"/>
          <a:ext cx="9744072" cy="7384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2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20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7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805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33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33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335"/>
                        </a:spcBef>
                      </a:pPr>
                      <a:r>
                        <a:rPr sz="2600" b="1" spc="120" dirty="0">
                          <a:latin typeface="Arial"/>
                          <a:cs typeface="Arial"/>
                        </a:rPr>
                        <a:t>MIN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335"/>
                        </a:spcBef>
                      </a:pPr>
                      <a:r>
                        <a:rPr sz="2600" b="1" spc="55" dirty="0">
                          <a:latin typeface="Arial"/>
                          <a:cs typeface="Arial"/>
                        </a:rPr>
                        <a:t>mdc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600"/>
                        </a:lnSpc>
                        <a:spcBef>
                          <a:spcPts val="335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R1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600"/>
                        </a:lnSpc>
                        <a:spcBef>
                          <a:spcPts val="33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pt-PT" sz="2600" b="1" dirty="0">
                          <a:latin typeface="Arial"/>
                          <a:cs typeface="Arial"/>
                        </a:rPr>
                        <a:t>2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335"/>
                        </a:spcBef>
                      </a:pPr>
                      <a:r>
                        <a:rPr sz="2600" b="1" spc="-3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2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335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R1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6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R2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Bef>
                          <a:spcPts val="335"/>
                        </a:spcBef>
                      </a:pPr>
                      <a:r>
                        <a:rPr sz="2600" b="1" spc="40" dirty="0">
                          <a:latin typeface="Arial"/>
                          <a:cs typeface="Arial"/>
                        </a:rPr>
                        <a:t>Entrada/Saída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8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  <a:spcBef>
                          <a:spcPts val="350"/>
                        </a:spcBef>
                      </a:pPr>
                      <a:r>
                        <a:rPr sz="2600" spc="100" dirty="0">
                          <a:latin typeface="Trebuchet MS"/>
                          <a:cs typeface="Trebuchet MS"/>
                        </a:rPr>
                        <a:t>20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Read(8,20)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8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8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4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7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V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6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6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V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2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2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5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V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3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4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V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5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5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V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265"/>
                        </a:spcBef>
                      </a:pPr>
                      <a:r>
                        <a:rPr sz="2600" dirty="0">
                          <a:latin typeface="Trebuchet MS"/>
                          <a:cs typeface="Trebuchet MS"/>
                        </a:rPr>
                        <a:t>Escreve(4)</a:t>
                      </a: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831215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Notação</a:t>
            </a:r>
            <a:r>
              <a:rPr spc="-330" dirty="0"/>
              <a:t> </a:t>
            </a:r>
            <a:r>
              <a:rPr spc="-125" dirty="0"/>
              <a:t>algorítmica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5" dirty="0"/>
              <a:t>Pseudo-código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268487"/>
            <a:ext cx="17826355" cy="652018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97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0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notação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algorítmica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muito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próxima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linguagem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25" dirty="0">
                <a:latin typeface="Trebuchet MS"/>
                <a:cs typeface="Trebuchet MS"/>
              </a:rPr>
              <a:t>natural.</a:t>
            </a:r>
            <a:endParaRPr sz="3950">
              <a:latin typeface="Trebuchet MS"/>
              <a:cs typeface="Trebuchet MS"/>
            </a:endParaRPr>
          </a:p>
          <a:p>
            <a:pPr marL="514984" marR="1178560" indent="-502920">
              <a:lnSpc>
                <a:spcPts val="4240"/>
              </a:lnSpc>
              <a:spcBef>
                <a:spcPts val="3769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9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algoritmo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identificado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por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nome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que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deverá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ser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elucidativo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problema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causa.</a:t>
            </a:r>
            <a:endParaRPr sz="3950">
              <a:latin typeface="Trebuchet MS"/>
              <a:cs typeface="Trebuchet MS"/>
            </a:endParaRPr>
          </a:p>
          <a:p>
            <a:pPr marL="514984" marR="527050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95" dirty="0">
                <a:latin typeface="Trebuchet MS"/>
                <a:cs typeface="Trebuchet MS"/>
              </a:rPr>
              <a:t>Por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convenção,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nome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algoritmo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seguido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duma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breve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descrição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das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tarefas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executadas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pelo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algoritmo.</a:t>
            </a:r>
            <a:endParaRPr sz="3950">
              <a:latin typeface="Trebuchet MS"/>
              <a:cs typeface="Trebuchet MS"/>
            </a:endParaRPr>
          </a:p>
          <a:p>
            <a:pPr marL="514984" indent="-502920">
              <a:lnSpc>
                <a:spcPct val="100000"/>
              </a:lnSpc>
              <a:spcBef>
                <a:spcPts val="315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19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algoritmo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construído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através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0" dirty="0">
                <a:latin typeface="Trebuchet MS"/>
                <a:cs typeface="Trebuchet MS"/>
              </a:rPr>
              <a:t>uma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sequência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passos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numerados.</a:t>
            </a:r>
            <a:endParaRPr sz="3950">
              <a:latin typeface="Trebuchet MS"/>
              <a:cs typeface="Trebuchet MS"/>
            </a:endParaRPr>
          </a:p>
          <a:p>
            <a:pPr marL="1017905" marR="184150" lvl="1" indent="-502920">
              <a:lnSpc>
                <a:spcPts val="4240"/>
              </a:lnSpc>
              <a:spcBef>
                <a:spcPts val="3765"/>
              </a:spcBef>
              <a:buSzPct val="122784"/>
              <a:buChar char="•"/>
              <a:tabLst>
                <a:tab pos="1017269" algn="l"/>
                <a:tab pos="1017905" algn="l"/>
              </a:tabLst>
            </a:pPr>
            <a:r>
              <a:rPr sz="3950" spc="185" dirty="0">
                <a:latin typeface="Trebuchet MS"/>
                <a:cs typeface="Trebuchet MS"/>
              </a:rPr>
              <a:t>Cada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20" dirty="0">
                <a:latin typeface="Trebuchet MS"/>
                <a:cs typeface="Trebuchet MS"/>
              </a:rPr>
              <a:t>passo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deverá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conter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comentário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explicativo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tarefa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executar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no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contexto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global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algoritmo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627951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30" dirty="0"/>
              <a:t>Regras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505099"/>
            <a:ext cx="18046700" cy="621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5490" indent="-73342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3950" spc="135" dirty="0">
                <a:latin typeface="Trebuchet MS"/>
                <a:cs typeface="Trebuchet MS"/>
              </a:rPr>
              <a:t>Nome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algoritmo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letras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maiúsculas</a:t>
            </a:r>
            <a:endParaRPr sz="3950">
              <a:latin typeface="Trebuchet MS"/>
              <a:cs typeface="Trebuchet MS"/>
            </a:endParaRPr>
          </a:p>
          <a:p>
            <a:pPr marL="745490" indent="-733425">
              <a:lnSpc>
                <a:spcPct val="100000"/>
              </a:lnSpc>
              <a:spcBef>
                <a:spcPts val="3210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3950" spc="30" dirty="0">
                <a:latin typeface="Trebuchet MS"/>
                <a:cs typeface="Trebuchet MS"/>
              </a:rPr>
              <a:t>Breve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comentário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90" dirty="0">
                <a:latin typeface="Trebuchet MS"/>
                <a:cs typeface="Trebuchet MS"/>
              </a:rPr>
              <a:t>das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tarefas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5" dirty="0">
                <a:latin typeface="Trebuchet MS"/>
                <a:cs typeface="Trebuchet MS"/>
              </a:rPr>
              <a:t>desenvolver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pelo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algoritmo</a:t>
            </a:r>
            <a:endParaRPr sz="3950">
              <a:latin typeface="Trebuchet MS"/>
              <a:cs typeface="Trebuchet MS"/>
            </a:endParaRPr>
          </a:p>
          <a:p>
            <a:pPr marL="745490" indent="-733425">
              <a:lnSpc>
                <a:spcPct val="100000"/>
              </a:lnSpc>
              <a:spcBef>
                <a:spcPts val="3215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3950" dirty="0">
                <a:latin typeface="Trebuchet MS"/>
                <a:cs typeface="Trebuchet MS"/>
              </a:rPr>
              <a:t>Conjunto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45" dirty="0">
                <a:latin typeface="Trebuchet MS"/>
                <a:cs typeface="Trebuchet MS"/>
              </a:rPr>
              <a:t>passos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0" dirty="0">
                <a:latin typeface="Trebuchet MS"/>
                <a:cs typeface="Trebuchet MS"/>
              </a:rPr>
              <a:t>numerados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comentados</a:t>
            </a:r>
            <a:endParaRPr sz="3950">
              <a:latin typeface="Trebuchet MS"/>
              <a:cs typeface="Trebuchet MS"/>
            </a:endParaRPr>
          </a:p>
          <a:p>
            <a:pPr marL="745490" indent="-733425">
              <a:lnSpc>
                <a:spcPct val="100000"/>
              </a:lnSpc>
              <a:spcBef>
                <a:spcPts val="3209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3950" spc="10" dirty="0">
                <a:latin typeface="Trebuchet MS"/>
                <a:cs typeface="Trebuchet MS"/>
              </a:rPr>
              <a:t>Estruturas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dados,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funções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sub-rotinas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65" dirty="0">
                <a:latin typeface="Trebuchet MS"/>
                <a:cs typeface="Trebuchet MS"/>
              </a:rPr>
              <a:t>letra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maiúscula</a:t>
            </a:r>
            <a:endParaRPr sz="3950">
              <a:latin typeface="Trebuchet MS"/>
              <a:cs typeface="Trebuchet MS"/>
            </a:endParaRPr>
          </a:p>
          <a:p>
            <a:pPr marL="745490" indent="-733425">
              <a:lnSpc>
                <a:spcPct val="100000"/>
              </a:lnSpc>
              <a:spcBef>
                <a:spcPts val="3210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3950" spc="10" dirty="0">
                <a:latin typeface="Trebuchet MS"/>
                <a:cs typeface="Trebuchet MS"/>
              </a:rPr>
              <a:t>Estruturas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controlo: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85" dirty="0">
                <a:latin typeface="Trebuchet MS"/>
                <a:cs typeface="Trebuchet MS"/>
              </a:rPr>
              <a:t>primeira </a:t>
            </a:r>
            <a:r>
              <a:rPr sz="3950" spc="-165" dirty="0">
                <a:latin typeface="Trebuchet MS"/>
                <a:cs typeface="Trebuchet MS"/>
              </a:rPr>
              <a:t>letra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0" dirty="0">
                <a:latin typeface="Trebuchet MS"/>
                <a:cs typeface="Trebuchet MS"/>
              </a:rPr>
              <a:t>em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" dirty="0">
                <a:latin typeface="Trebuchet MS"/>
                <a:cs typeface="Trebuchet MS"/>
              </a:rPr>
              <a:t>maiúscula.</a:t>
            </a:r>
            <a:endParaRPr sz="3950">
              <a:latin typeface="Trebuchet MS"/>
              <a:cs typeface="Trebuchet MS"/>
            </a:endParaRPr>
          </a:p>
          <a:p>
            <a:pPr marL="745490" marR="5080" indent="-733425">
              <a:lnSpc>
                <a:spcPts val="4240"/>
              </a:lnSpc>
              <a:spcBef>
                <a:spcPts val="3769"/>
              </a:spcBef>
              <a:buAutoNum type="arabicPeriod"/>
              <a:tabLst>
                <a:tab pos="745490" algn="l"/>
                <a:tab pos="746125" algn="l"/>
              </a:tabLst>
            </a:pP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algoritmo</a:t>
            </a:r>
            <a:r>
              <a:rPr sz="3950" spc="-90" dirty="0">
                <a:latin typeface="Trebuchet MS"/>
                <a:cs typeface="Trebuchet MS"/>
              </a:rPr>
              <a:t> termina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com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instrução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i="1" spc="-35" dirty="0">
                <a:latin typeface="Arial"/>
                <a:cs typeface="Arial"/>
              </a:rPr>
              <a:t>Exit</a:t>
            </a:r>
            <a:r>
              <a:rPr sz="3950" i="1" dirty="0">
                <a:latin typeface="Arial"/>
                <a:cs typeface="Arial"/>
              </a:rPr>
              <a:t> </a:t>
            </a:r>
            <a:r>
              <a:rPr sz="3950" spc="-220" dirty="0">
                <a:latin typeface="Trebuchet MS"/>
                <a:cs typeface="Trebuchet MS"/>
              </a:rPr>
              <a:t>(fim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lógico).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45" dirty="0">
                <a:latin typeface="Trebuchet MS"/>
                <a:cs typeface="Trebuchet MS"/>
              </a:rPr>
              <a:t>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símbolo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representa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150" dirty="0">
                <a:latin typeface="Trebuchet MS"/>
                <a:cs typeface="Trebuchet MS"/>
              </a:rPr>
              <a:t>fim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físico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algoritmo.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275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876282"/>
            <a:ext cx="9394190" cy="8933343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4500" b="1" spc="20" dirty="0">
                <a:latin typeface="Arial"/>
                <a:cs typeface="Arial"/>
              </a:rPr>
              <a:t>Factorial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20" dirty="0">
                <a:latin typeface="Arial"/>
                <a:cs typeface="Arial"/>
              </a:rPr>
              <a:t>dum</a:t>
            </a:r>
            <a:r>
              <a:rPr sz="4500" b="1" spc="5" dirty="0">
                <a:latin typeface="Arial"/>
                <a:cs typeface="Arial"/>
              </a:rPr>
              <a:t> número </a:t>
            </a:r>
            <a:r>
              <a:rPr sz="4500" b="1" spc="-15" dirty="0">
                <a:latin typeface="Arial"/>
                <a:cs typeface="Arial"/>
              </a:rPr>
              <a:t>inteiro</a:t>
            </a:r>
            <a:endParaRPr sz="4500" dirty="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365"/>
              </a:spcBef>
            </a:pPr>
            <a:r>
              <a:rPr sz="2100" spc="-15" dirty="0">
                <a:latin typeface="Trebuchet MS"/>
                <a:cs typeface="Trebuchet MS"/>
              </a:rPr>
              <a:t>Algoritmo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FACTORIAL.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40" dirty="0">
                <a:latin typeface="Trebuchet MS"/>
                <a:cs typeface="Trebuchet MS"/>
              </a:rPr>
              <a:t>Este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algoritmo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calcula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o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factorial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de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um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número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-90" dirty="0">
                <a:latin typeface="Trebuchet MS"/>
                <a:cs typeface="Trebuchet MS"/>
              </a:rPr>
              <a:t>inteiro.</a:t>
            </a:r>
            <a:endParaRPr sz="2100" dirty="0">
              <a:latin typeface="Trebuchet MS"/>
              <a:cs typeface="Trebuchet MS"/>
            </a:endParaRPr>
          </a:p>
          <a:p>
            <a:pPr marL="393700" marR="6666865" indent="-377190">
              <a:lnSpc>
                <a:spcPct val="166600"/>
              </a:lnSpc>
              <a:buAutoNum type="arabicPeriod"/>
              <a:tabLst>
                <a:tab pos="405130" algn="l"/>
                <a:tab pos="405765" algn="l"/>
              </a:tabLst>
            </a:pPr>
            <a:r>
              <a:rPr sz="2100" spc="-70" dirty="0">
                <a:latin typeface="Trebuchet MS"/>
                <a:cs typeface="Trebuchet MS"/>
              </a:rPr>
              <a:t>[Leitura</a:t>
            </a:r>
            <a:r>
              <a:rPr sz="2100" spc="-8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do</a:t>
            </a:r>
            <a:r>
              <a:rPr sz="2100" spc="-8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número]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Read(N)</a:t>
            </a:r>
          </a:p>
          <a:p>
            <a:pPr marL="393700" marR="4837430" indent="-377190">
              <a:lnSpc>
                <a:spcPct val="166600"/>
              </a:lnSpc>
              <a:buAutoNum type="arabicPeriod"/>
              <a:tabLst>
                <a:tab pos="405130" algn="l"/>
                <a:tab pos="405765" algn="l"/>
              </a:tabLst>
            </a:pPr>
            <a:r>
              <a:rPr sz="2100" spc="65" dirty="0">
                <a:latin typeface="Trebuchet MS"/>
                <a:cs typeface="Trebuchet MS"/>
              </a:rPr>
              <a:t>[Caso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particular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de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N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=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0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ou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170" dirty="0">
                <a:latin typeface="Trebuchet MS"/>
                <a:cs typeface="Trebuchet MS"/>
              </a:rPr>
              <a:t>N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=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1]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If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N=0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Or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N=1</a:t>
            </a:r>
            <a:endParaRPr sz="2100" dirty="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2120"/>
              </a:spcBef>
              <a:tabLst>
                <a:tab pos="2161540" algn="l"/>
              </a:tabLst>
            </a:pPr>
            <a:r>
              <a:rPr sz="2100" dirty="0">
                <a:latin typeface="Trebuchet MS"/>
                <a:cs typeface="Trebuchet MS"/>
              </a:rPr>
              <a:t>Then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FACT</a:t>
            </a:r>
            <a:r>
              <a:rPr lang="pt-PT" sz="2100" spc="85" dirty="0">
                <a:latin typeface="Trebuchet MS"/>
                <a:cs typeface="Trebuchet MS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TIXGeneral-Regular"/>
              </a:rPr>
              <a:t>←</a:t>
            </a:r>
            <a:r>
              <a:rPr lang="en-US" sz="2400" dirty="0"/>
              <a:t> </a:t>
            </a:r>
            <a:r>
              <a:rPr sz="2100" spc="60" dirty="0">
                <a:latin typeface="Trebuchet MS"/>
                <a:cs typeface="Trebuchet MS"/>
              </a:rPr>
              <a:t>1</a:t>
            </a:r>
            <a:endParaRPr sz="2100" dirty="0">
              <a:latin typeface="Trebuchet MS"/>
              <a:cs typeface="Trebuchet MS"/>
            </a:endParaRPr>
          </a:p>
          <a:p>
            <a:pPr marL="393700" marR="6927850" indent="-377190">
              <a:lnSpc>
                <a:spcPts val="4640"/>
              </a:lnSpc>
              <a:spcBef>
                <a:spcPts val="110"/>
              </a:spcBef>
              <a:buAutoNum type="arabicPeriod" startAt="3"/>
              <a:tabLst>
                <a:tab pos="405130" algn="l"/>
                <a:tab pos="405765" algn="l"/>
                <a:tab pos="1993900" algn="l"/>
              </a:tabLst>
            </a:pPr>
            <a:r>
              <a:rPr sz="2100" spc="-15" dirty="0">
                <a:latin typeface="Trebuchet MS"/>
                <a:cs typeface="Trebuchet MS"/>
              </a:rPr>
              <a:t>[Outros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números]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45" dirty="0">
                <a:latin typeface="Trebuchet MS"/>
                <a:cs typeface="Trebuchet MS"/>
              </a:rPr>
              <a:t>Else</a:t>
            </a:r>
            <a:r>
              <a:rPr sz="2100" spc="-45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FACT</a:t>
            </a:r>
            <a:r>
              <a:rPr lang="pt-PT" sz="2100" spc="85" dirty="0">
                <a:latin typeface="Trebuchet MS"/>
                <a:cs typeface="Trebuchet MS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TIXGeneral-Regular"/>
              </a:rPr>
              <a:t>←</a:t>
            </a:r>
            <a:r>
              <a:rPr lang="en-US" sz="2400" dirty="0"/>
              <a:t>  </a:t>
            </a:r>
            <a:r>
              <a:rPr sz="2100" spc="170" dirty="0">
                <a:latin typeface="Trebuchet MS"/>
                <a:cs typeface="Trebuchet MS"/>
              </a:rPr>
              <a:t>N</a:t>
            </a:r>
            <a:endParaRPr sz="2100" dirty="0">
              <a:latin typeface="Trebuchet MS"/>
              <a:cs typeface="Trebuchet MS"/>
            </a:endParaRPr>
          </a:p>
          <a:p>
            <a:pPr marL="770255">
              <a:lnSpc>
                <a:spcPct val="100000"/>
              </a:lnSpc>
              <a:spcBef>
                <a:spcPts val="1655"/>
              </a:spcBef>
              <a:tabLst>
                <a:tab pos="1833245" algn="l"/>
              </a:tabLst>
            </a:pPr>
            <a:r>
              <a:rPr sz="2100" spc="220" dirty="0">
                <a:latin typeface="Trebuchet MS"/>
                <a:cs typeface="Trebuchet MS"/>
              </a:rPr>
              <a:t>NUM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100" spc="220" dirty="0">
                <a:latin typeface="Trebuchet MS"/>
                <a:cs typeface="Trebuchet MS"/>
              </a:rPr>
              <a:t>	</a:t>
            </a:r>
            <a:r>
              <a:rPr sz="2100" spc="170" dirty="0">
                <a:latin typeface="Trebuchet MS"/>
                <a:cs typeface="Trebuchet MS"/>
              </a:rPr>
              <a:t>N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-1</a:t>
            </a:r>
            <a:endParaRPr sz="2100" dirty="0">
              <a:latin typeface="Trebuchet MS"/>
              <a:cs typeface="Trebuchet MS"/>
            </a:endParaRPr>
          </a:p>
          <a:p>
            <a:pPr marL="1147445" marR="5208905" indent="-377190">
              <a:lnSpc>
                <a:spcPts val="4640"/>
              </a:lnSpc>
              <a:spcBef>
                <a:spcPts val="105"/>
              </a:spcBef>
              <a:tabLst>
                <a:tab pos="2249805" algn="l"/>
              </a:tabLst>
            </a:pPr>
            <a:r>
              <a:rPr sz="2100" spc="130" dirty="0">
                <a:latin typeface="Trebuchet MS"/>
                <a:cs typeface="Trebuchet MS"/>
              </a:rPr>
              <a:t>Do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For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I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=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220" dirty="0">
                <a:latin typeface="Trebuchet MS"/>
                <a:cs typeface="Trebuchet MS"/>
              </a:rPr>
              <a:t>NUM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90" dirty="0">
                <a:latin typeface="Trebuchet MS"/>
                <a:cs typeface="Trebuchet MS"/>
              </a:rPr>
              <a:t>To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1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55" dirty="0">
                <a:latin typeface="Trebuchet MS"/>
                <a:cs typeface="Trebuchet MS"/>
              </a:rPr>
              <a:t>Step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-1 </a:t>
            </a:r>
            <a:r>
              <a:rPr sz="2100" spc="-620" dirty="0">
                <a:latin typeface="Trebuchet MS"/>
                <a:cs typeface="Trebuchet MS"/>
              </a:rPr>
              <a:t> </a:t>
            </a:r>
            <a:r>
              <a:rPr sz="2100" spc="85" dirty="0">
                <a:latin typeface="Trebuchet MS"/>
                <a:cs typeface="Trebuchet MS"/>
              </a:rPr>
              <a:t>FACT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2100" spc="85" dirty="0">
                <a:latin typeface="Trebuchet MS"/>
                <a:cs typeface="Trebuchet MS"/>
              </a:rPr>
              <a:t>	FACT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*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I</a:t>
            </a:r>
            <a:endParaRPr sz="2100" dirty="0">
              <a:latin typeface="Trebuchet MS"/>
              <a:cs typeface="Trebuchet MS"/>
            </a:endParaRPr>
          </a:p>
          <a:p>
            <a:pPr marL="405130" indent="-389255">
              <a:lnSpc>
                <a:spcPct val="100000"/>
              </a:lnSpc>
              <a:spcBef>
                <a:spcPts val="1210"/>
              </a:spcBef>
              <a:buAutoNum type="arabicPeriod" startAt="4"/>
              <a:tabLst>
                <a:tab pos="405130" algn="l"/>
                <a:tab pos="405765" algn="l"/>
              </a:tabLst>
            </a:pPr>
            <a:r>
              <a:rPr sz="2100" spc="15" dirty="0">
                <a:latin typeface="Trebuchet MS"/>
                <a:cs typeface="Trebuchet MS"/>
              </a:rPr>
              <a:t>[Impressão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do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resultado</a:t>
            </a:r>
            <a:r>
              <a:rPr sz="2100" spc="-60" dirty="0">
                <a:latin typeface="Trebuchet MS"/>
                <a:cs typeface="Trebuchet MS"/>
              </a:rPr>
              <a:t> </a:t>
            </a:r>
            <a:r>
              <a:rPr sz="2100" spc="-150" dirty="0">
                <a:latin typeface="Trebuchet MS"/>
                <a:cs typeface="Trebuchet MS"/>
              </a:rPr>
              <a:t>(N!)]</a:t>
            </a:r>
            <a:endParaRPr sz="2100" dirty="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1680"/>
              </a:spcBef>
            </a:pPr>
            <a:r>
              <a:rPr sz="2100" spc="-60" dirty="0">
                <a:latin typeface="Trebuchet MS"/>
                <a:cs typeface="Trebuchet MS"/>
              </a:rPr>
              <a:t>Print(‘O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Factorial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25" dirty="0">
                <a:latin typeface="Trebuchet MS"/>
                <a:cs typeface="Trebuchet MS"/>
              </a:rPr>
              <a:t>de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20" dirty="0">
                <a:latin typeface="Trebuchet MS"/>
                <a:cs typeface="Trebuchet MS"/>
              </a:rPr>
              <a:t>‘,N,’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é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igual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20" dirty="0">
                <a:latin typeface="Trebuchet MS"/>
                <a:cs typeface="Trebuchet MS"/>
              </a:rPr>
              <a:t>a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190" dirty="0">
                <a:latin typeface="Trebuchet MS"/>
                <a:cs typeface="Trebuchet MS"/>
              </a:rPr>
              <a:t>‘,</a:t>
            </a:r>
            <a:r>
              <a:rPr sz="2100" spc="-5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F</a:t>
            </a:r>
            <a:r>
              <a:rPr sz="2100" spc="30" dirty="0">
                <a:latin typeface="Trebuchet MS"/>
                <a:cs typeface="Trebuchet MS"/>
              </a:rPr>
              <a:t>ACT)</a:t>
            </a:r>
            <a:endParaRPr sz="2100" dirty="0">
              <a:latin typeface="Trebuchet MS"/>
              <a:cs typeface="Trebuchet MS"/>
            </a:endParaRPr>
          </a:p>
          <a:p>
            <a:pPr marL="393700" marR="7910195" indent="-377190">
              <a:lnSpc>
                <a:spcPct val="166600"/>
              </a:lnSpc>
              <a:buAutoNum type="arabicPeriod" startAt="5"/>
              <a:tabLst>
                <a:tab pos="405130" algn="l"/>
                <a:tab pos="405765" algn="l"/>
              </a:tabLst>
            </a:pPr>
            <a:r>
              <a:rPr sz="2100" spc="-229" dirty="0">
                <a:latin typeface="Trebuchet MS"/>
                <a:cs typeface="Trebuchet MS"/>
              </a:rPr>
              <a:t>[</a:t>
            </a:r>
            <a:r>
              <a:rPr sz="2100" spc="-254" dirty="0">
                <a:latin typeface="Trebuchet MS"/>
                <a:cs typeface="Trebuchet MS"/>
              </a:rPr>
              <a:t>T</a:t>
            </a:r>
            <a:r>
              <a:rPr sz="2100" spc="-55" dirty="0">
                <a:latin typeface="Trebuchet MS"/>
                <a:cs typeface="Trebuchet MS"/>
              </a:rPr>
              <a:t>ermina]  </a:t>
            </a:r>
            <a:r>
              <a:rPr sz="2100" spc="-30" dirty="0">
                <a:latin typeface="Trebuchet MS"/>
                <a:cs typeface="Trebuchet MS"/>
              </a:rPr>
              <a:t>Exit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6391275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25" dirty="0"/>
              <a:t>Instrução</a:t>
            </a:r>
            <a:r>
              <a:rPr sz="4500" spc="-20" dirty="0"/>
              <a:t> </a:t>
            </a:r>
            <a:r>
              <a:rPr sz="4500" spc="60" dirty="0"/>
              <a:t>de</a:t>
            </a:r>
            <a:r>
              <a:rPr sz="4500" spc="-20" dirty="0"/>
              <a:t> </a:t>
            </a:r>
            <a:r>
              <a:rPr sz="4500" spc="20" dirty="0"/>
              <a:t>atribuição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023917" y="3317487"/>
            <a:ext cx="17226280" cy="1852430"/>
          </a:xfrm>
          <a:prstGeom prst="rect">
            <a:avLst/>
          </a:prstGeom>
        </p:spPr>
        <p:txBody>
          <a:bodyPr vert="horz" wrap="square" lIns="0" tIns="292735" rIns="0" bIns="0" rtlCol="0">
            <a:spAutoFit/>
          </a:bodyPr>
          <a:lstStyle/>
          <a:p>
            <a:pPr marL="439420" indent="-427355">
              <a:lnSpc>
                <a:spcPct val="100000"/>
              </a:lnSpc>
              <a:spcBef>
                <a:spcPts val="2305"/>
              </a:spcBef>
              <a:buSzPct val="122388"/>
              <a:buChar char="•"/>
              <a:tabLst>
                <a:tab pos="439420" algn="l"/>
                <a:tab pos="440055" algn="l"/>
              </a:tabLst>
            </a:pPr>
            <a:r>
              <a:rPr sz="3350" spc="260" dirty="0">
                <a:latin typeface="Trebuchet MS"/>
                <a:cs typeface="Trebuchet MS"/>
              </a:rPr>
              <a:t>É</a:t>
            </a:r>
            <a:r>
              <a:rPr sz="3350" spc="-85" dirty="0">
                <a:latin typeface="Trebuchet MS"/>
                <a:cs typeface="Trebuchet MS"/>
              </a:rPr>
              <a:t> </a:t>
            </a:r>
            <a:r>
              <a:rPr sz="3350" spc="-30" dirty="0">
                <a:latin typeface="Trebuchet MS"/>
                <a:cs typeface="Trebuchet MS"/>
              </a:rPr>
              <a:t>representa</a:t>
            </a:r>
            <a:r>
              <a:rPr sz="3350" spc="-8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através</a:t>
            </a:r>
            <a:r>
              <a:rPr sz="3350" spc="-85" dirty="0">
                <a:latin typeface="Trebuchet MS"/>
                <a:cs typeface="Trebuchet MS"/>
              </a:rPr>
              <a:t> </a:t>
            </a:r>
            <a:r>
              <a:rPr sz="3350" spc="130" dirty="0">
                <a:latin typeface="Trebuchet MS"/>
                <a:cs typeface="Trebuchet MS"/>
              </a:rPr>
              <a:t>do</a:t>
            </a:r>
            <a:r>
              <a:rPr sz="3350" spc="-85" dirty="0">
                <a:latin typeface="Trebuchet MS"/>
                <a:cs typeface="Trebuchet MS"/>
              </a:rPr>
              <a:t> </a:t>
            </a:r>
            <a:r>
              <a:rPr sz="3350" spc="50" dirty="0" err="1">
                <a:latin typeface="Trebuchet MS"/>
                <a:cs typeface="Trebuchet MS"/>
              </a:rPr>
              <a:t>símbolo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</a:t>
            </a:r>
            <a:endParaRPr sz="3350" dirty="0">
              <a:latin typeface="Trebuchet MS"/>
              <a:cs typeface="Trebuchet MS"/>
            </a:endParaRPr>
          </a:p>
          <a:p>
            <a:pPr marL="942340" lvl="1" indent="-427990">
              <a:lnSpc>
                <a:spcPct val="100000"/>
              </a:lnSpc>
              <a:spcBef>
                <a:spcPts val="3490"/>
              </a:spcBef>
              <a:buSzPct val="122388"/>
              <a:buChar char="•"/>
              <a:tabLst>
                <a:tab pos="942340" algn="l"/>
                <a:tab pos="942975" algn="l"/>
                <a:tab pos="16746219" algn="l"/>
              </a:tabLst>
            </a:pPr>
            <a:r>
              <a:rPr sz="3350" spc="100" dirty="0">
                <a:latin typeface="Trebuchet MS"/>
                <a:cs typeface="Trebuchet MS"/>
              </a:rPr>
              <a:t>Que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-25" dirty="0">
                <a:latin typeface="Trebuchet MS"/>
                <a:cs typeface="Trebuchet MS"/>
              </a:rPr>
              <a:t>é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75" dirty="0">
                <a:latin typeface="Trebuchet MS"/>
                <a:cs typeface="Trebuchet MS"/>
              </a:rPr>
              <a:t>colocado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45" dirty="0">
                <a:latin typeface="Trebuchet MS"/>
                <a:cs typeface="Trebuchet MS"/>
              </a:rPr>
              <a:t>à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-90" dirty="0">
                <a:latin typeface="Trebuchet MS"/>
                <a:cs typeface="Trebuchet MS"/>
              </a:rPr>
              <a:t>di</a:t>
            </a:r>
            <a:r>
              <a:rPr sz="3350" spc="-150" dirty="0">
                <a:latin typeface="Trebuchet MS"/>
                <a:cs typeface="Trebuchet MS"/>
              </a:rPr>
              <a:t>r</a:t>
            </a:r>
            <a:r>
              <a:rPr sz="3350" spc="-114" dirty="0">
                <a:latin typeface="Trebuchet MS"/>
                <a:cs typeface="Trebuchet MS"/>
              </a:rPr>
              <a:t>eita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85" dirty="0">
                <a:latin typeface="Trebuchet MS"/>
                <a:cs typeface="Trebuchet MS"/>
              </a:rPr>
              <a:t>da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-60" dirty="0">
                <a:latin typeface="Trebuchet MS"/>
                <a:cs typeface="Trebuchet MS"/>
              </a:rPr>
              <a:t>variável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45" dirty="0">
                <a:latin typeface="Trebuchet MS"/>
                <a:cs typeface="Trebuchet MS"/>
              </a:rPr>
              <a:t>que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-250" dirty="0">
                <a:latin typeface="Trebuchet MS"/>
                <a:cs typeface="Trebuchet MS"/>
              </a:rPr>
              <a:t>r</a:t>
            </a:r>
            <a:r>
              <a:rPr sz="3350" spc="40" dirty="0">
                <a:latin typeface="Trebuchet MS"/>
                <a:cs typeface="Trebuchet MS"/>
              </a:rPr>
              <a:t>ecebe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130" dirty="0">
                <a:latin typeface="Trebuchet MS"/>
                <a:cs typeface="Trebuchet MS"/>
              </a:rPr>
              <a:t>o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-45" dirty="0">
                <a:latin typeface="Trebuchet MS"/>
                <a:cs typeface="Trebuchet MS"/>
              </a:rPr>
              <a:t>valor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85" dirty="0">
                <a:latin typeface="Trebuchet MS"/>
                <a:cs typeface="Trebuchet MS"/>
              </a:rPr>
              <a:t>da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-35" dirty="0">
                <a:latin typeface="Trebuchet MS"/>
                <a:cs typeface="Trebuchet MS"/>
              </a:rPr>
              <a:t>atribuição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-155" dirty="0">
                <a:latin typeface="Trebuchet MS"/>
                <a:cs typeface="Trebuchet MS"/>
              </a:rPr>
              <a:t>(ex:</a:t>
            </a:r>
            <a:r>
              <a:rPr sz="3350" spc="-75" dirty="0">
                <a:latin typeface="Trebuchet MS"/>
                <a:cs typeface="Trebuchet MS"/>
              </a:rPr>
              <a:t> </a:t>
            </a:r>
            <a:r>
              <a:rPr sz="3350" spc="-15" dirty="0">
                <a:latin typeface="Trebuchet MS"/>
                <a:cs typeface="Trebuchet MS"/>
              </a:rPr>
              <a:t>F</a:t>
            </a:r>
            <a:r>
              <a:rPr sz="3350" spc="200" dirty="0">
                <a:latin typeface="Trebuchet MS"/>
                <a:cs typeface="Trebuchet MS"/>
              </a:rPr>
              <a:t>ACT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350" dirty="0">
                <a:latin typeface="Trebuchet MS"/>
                <a:cs typeface="Trebuchet MS"/>
              </a:rPr>
              <a:t>	</a:t>
            </a:r>
            <a:r>
              <a:rPr sz="3350" spc="-185" dirty="0">
                <a:latin typeface="Trebuchet MS"/>
                <a:cs typeface="Trebuchet MS"/>
              </a:rPr>
              <a:t>1).</a:t>
            </a:r>
            <a:endParaRPr sz="33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5503144"/>
            <a:ext cx="11170920" cy="478656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942340" marR="5080" indent="-427355">
              <a:lnSpc>
                <a:spcPts val="3720"/>
              </a:lnSpc>
              <a:spcBef>
                <a:spcPts val="484"/>
              </a:spcBef>
              <a:buSzPct val="122388"/>
              <a:buChar char="•"/>
              <a:tabLst>
                <a:tab pos="942340" algn="l"/>
                <a:tab pos="942975" algn="l"/>
              </a:tabLst>
            </a:pPr>
            <a:r>
              <a:rPr sz="3350" spc="-200" dirty="0">
                <a:solidFill>
                  <a:srgbClr val="B51700"/>
                </a:solidFill>
                <a:latin typeface="Trebuchet MS"/>
                <a:cs typeface="Trebuchet MS"/>
              </a:rPr>
              <a:t>Ter</a:t>
            </a:r>
            <a:r>
              <a:rPr sz="3350" spc="-75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30" dirty="0">
                <a:solidFill>
                  <a:srgbClr val="B51700"/>
                </a:solidFill>
                <a:latin typeface="Trebuchet MS"/>
                <a:cs typeface="Trebuchet MS"/>
              </a:rPr>
              <a:t>em</a:t>
            </a:r>
            <a:r>
              <a:rPr sz="3350" spc="-75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15" dirty="0">
                <a:solidFill>
                  <a:srgbClr val="B51700"/>
                </a:solidFill>
                <a:latin typeface="Trebuchet MS"/>
                <a:cs typeface="Trebuchet MS"/>
              </a:rPr>
              <a:t>atenção</a:t>
            </a:r>
            <a:r>
              <a:rPr sz="3350" spc="-7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45" dirty="0">
                <a:solidFill>
                  <a:srgbClr val="B51700"/>
                </a:solidFill>
                <a:latin typeface="Trebuchet MS"/>
                <a:cs typeface="Trebuchet MS"/>
              </a:rPr>
              <a:t>a</a:t>
            </a:r>
            <a:r>
              <a:rPr sz="3350" spc="-75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-45" dirty="0">
                <a:solidFill>
                  <a:srgbClr val="B51700"/>
                </a:solidFill>
                <a:latin typeface="Trebuchet MS"/>
                <a:cs typeface="Trebuchet MS"/>
              </a:rPr>
              <a:t>diferença</a:t>
            </a:r>
            <a:r>
              <a:rPr sz="3350" spc="-7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-105" dirty="0">
                <a:solidFill>
                  <a:srgbClr val="B51700"/>
                </a:solidFill>
                <a:latin typeface="Trebuchet MS"/>
                <a:cs typeface="Trebuchet MS"/>
              </a:rPr>
              <a:t>entre</a:t>
            </a:r>
            <a:r>
              <a:rPr sz="3350" spc="-75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130" dirty="0">
                <a:solidFill>
                  <a:srgbClr val="B51700"/>
                </a:solidFill>
                <a:latin typeface="Trebuchet MS"/>
                <a:cs typeface="Trebuchet MS"/>
              </a:rPr>
              <a:t>o</a:t>
            </a:r>
            <a:r>
              <a:rPr sz="3350" spc="-7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B51700"/>
                </a:solidFill>
                <a:latin typeface="Trebuchet MS"/>
                <a:cs typeface="Trebuchet MS"/>
              </a:rPr>
              <a:t>sinal</a:t>
            </a:r>
            <a:r>
              <a:rPr sz="3350" spc="-75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B51700"/>
                </a:solidFill>
                <a:latin typeface="Trebuchet MS"/>
                <a:cs typeface="Trebuchet MS"/>
              </a:rPr>
              <a:t>de</a:t>
            </a:r>
            <a:r>
              <a:rPr sz="3350" spc="-7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-35" dirty="0" err="1">
                <a:solidFill>
                  <a:srgbClr val="B51700"/>
                </a:solidFill>
                <a:latin typeface="Trebuchet MS"/>
                <a:cs typeface="Trebuchet MS"/>
              </a:rPr>
              <a:t>atribuição</a:t>
            </a:r>
            <a:r>
              <a:rPr sz="3350" spc="-35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-994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20" dirty="0">
                <a:solidFill>
                  <a:srgbClr val="B51700"/>
                </a:solidFill>
                <a:latin typeface="Trebuchet MS"/>
                <a:cs typeface="Trebuchet MS"/>
              </a:rPr>
              <a:t>operador</a:t>
            </a:r>
            <a:r>
              <a:rPr sz="3350" spc="-80" dirty="0">
                <a:solidFill>
                  <a:srgbClr val="B51700"/>
                </a:solidFill>
                <a:latin typeface="Trebuchet MS"/>
                <a:cs typeface="Trebuchet MS"/>
              </a:rPr>
              <a:t> relacional.</a:t>
            </a:r>
            <a:endParaRPr sz="3350" dirty="0">
              <a:latin typeface="Trebuchet MS"/>
              <a:cs typeface="Trebuchet MS"/>
            </a:endParaRPr>
          </a:p>
          <a:p>
            <a:pPr marL="389255" marR="8392160" indent="-377190">
              <a:lnSpc>
                <a:spcPts val="7440"/>
              </a:lnSpc>
              <a:spcBef>
                <a:spcPts val="100"/>
              </a:spcBef>
              <a:buSzPct val="122388"/>
              <a:buChar char="•"/>
              <a:tabLst>
                <a:tab pos="439420" algn="l"/>
                <a:tab pos="440055" algn="l"/>
              </a:tabLst>
            </a:pPr>
            <a:r>
              <a:rPr sz="3350" spc="45" dirty="0">
                <a:latin typeface="Trebuchet MS"/>
                <a:cs typeface="Trebuchet MS"/>
              </a:rPr>
              <a:t>Exemplos:</a:t>
            </a:r>
            <a:endParaRPr sz="3350" dirty="0">
              <a:latin typeface="Trebuchet MS"/>
              <a:cs typeface="Trebuchet MS"/>
            </a:endParaRPr>
          </a:p>
          <a:p>
            <a:pPr marL="389255" marR="8392160">
              <a:lnSpc>
                <a:spcPts val="7440"/>
              </a:lnSpc>
              <a:tabLst>
                <a:tab pos="1915795" algn="l"/>
              </a:tabLst>
            </a:pPr>
            <a:r>
              <a:rPr sz="3350" spc="-70" dirty="0">
                <a:latin typeface="Trebuchet MS"/>
                <a:cs typeface="Trebuchet MS"/>
              </a:rPr>
              <a:t>V</a:t>
            </a:r>
            <a:r>
              <a:rPr sz="3350" spc="275" dirty="0">
                <a:latin typeface="Trebuchet MS"/>
                <a:cs typeface="Trebuchet MS"/>
              </a:rPr>
              <a:t>AR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350" dirty="0">
                <a:latin typeface="Trebuchet MS"/>
                <a:cs typeface="Trebuchet MS"/>
              </a:rPr>
              <a:t>	</a:t>
            </a:r>
            <a:r>
              <a:rPr sz="3350" spc="-75" dirty="0">
                <a:latin typeface="Trebuchet MS"/>
                <a:cs typeface="Trebuchet MS"/>
              </a:rPr>
              <a:t>12/7</a:t>
            </a:r>
            <a:endParaRPr sz="3350" dirty="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2670"/>
              </a:spcBef>
              <a:tabLst>
                <a:tab pos="2157095" algn="l"/>
              </a:tabLst>
            </a:pPr>
            <a:r>
              <a:rPr sz="3350" spc="150" dirty="0">
                <a:latin typeface="Trebuchet MS"/>
                <a:cs typeface="Trebuchet MS"/>
              </a:rPr>
              <a:t>FACT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350" spc="150" dirty="0">
                <a:latin typeface="Trebuchet MS"/>
                <a:cs typeface="Trebuchet MS"/>
              </a:rPr>
              <a:t>	FACT</a:t>
            </a:r>
            <a:r>
              <a:rPr sz="3350" spc="-105" dirty="0">
                <a:latin typeface="Trebuchet MS"/>
                <a:cs typeface="Trebuchet MS"/>
              </a:rPr>
              <a:t> </a:t>
            </a:r>
            <a:r>
              <a:rPr sz="3350" spc="-50" dirty="0">
                <a:latin typeface="Trebuchet MS"/>
                <a:cs typeface="Trebuchet MS"/>
              </a:rPr>
              <a:t>*</a:t>
            </a:r>
            <a:r>
              <a:rPr sz="3350" spc="-105" dirty="0">
                <a:latin typeface="Trebuchet MS"/>
                <a:cs typeface="Trebuchet MS"/>
              </a:rPr>
              <a:t> </a:t>
            </a:r>
            <a:r>
              <a:rPr sz="3350" spc="365" dirty="0">
                <a:latin typeface="Trebuchet MS"/>
                <a:cs typeface="Trebuchet MS"/>
              </a:rPr>
              <a:t>NUM</a:t>
            </a:r>
            <a:endParaRPr sz="3350" dirty="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3485"/>
              </a:spcBef>
              <a:tabLst>
                <a:tab pos="1412875" algn="l"/>
              </a:tabLst>
            </a:pPr>
            <a:r>
              <a:rPr sz="3350" spc="290" dirty="0">
                <a:latin typeface="Trebuchet MS"/>
                <a:cs typeface="Trebuchet MS"/>
              </a:rPr>
              <a:t>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350" spc="290" dirty="0">
                <a:latin typeface="Trebuchet MS"/>
                <a:cs typeface="Trebuchet MS"/>
              </a:rPr>
              <a:t>	</a:t>
            </a:r>
            <a:r>
              <a:rPr sz="3350" spc="200" dirty="0">
                <a:latin typeface="Trebuchet MS"/>
                <a:cs typeface="Trebuchet MS"/>
              </a:rPr>
              <a:t>MOD(</a:t>
            </a:r>
            <a:r>
              <a:rPr sz="3350" spc="-100" dirty="0">
                <a:latin typeface="Trebuchet MS"/>
                <a:cs typeface="Trebuchet MS"/>
              </a:rPr>
              <a:t> </a:t>
            </a:r>
            <a:r>
              <a:rPr sz="3350" spc="180" dirty="0">
                <a:latin typeface="Trebuchet MS"/>
                <a:cs typeface="Trebuchet MS"/>
              </a:rPr>
              <a:t>NUM1,</a:t>
            </a:r>
            <a:r>
              <a:rPr sz="3350" spc="-95" dirty="0">
                <a:latin typeface="Trebuchet MS"/>
                <a:cs typeface="Trebuchet MS"/>
              </a:rPr>
              <a:t> </a:t>
            </a:r>
            <a:r>
              <a:rPr sz="3350" spc="170" dirty="0">
                <a:latin typeface="Trebuchet MS"/>
                <a:cs typeface="Trebuchet MS"/>
              </a:rPr>
              <a:t>NUM2)</a:t>
            </a:r>
            <a:endParaRPr sz="33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4837" y="5503144"/>
            <a:ext cx="677181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600" b="0" i="0" dirty="0">
                <a:solidFill>
                  <a:srgbClr val="FF0000"/>
                </a:solidFill>
                <a:effectLst/>
                <a:latin typeface="STIXGeneral-Regular"/>
              </a:rPr>
              <a:t>← </a:t>
            </a:r>
            <a:r>
              <a:rPr sz="3350" spc="-25" dirty="0">
                <a:solidFill>
                  <a:srgbClr val="B51700"/>
                </a:solidFill>
                <a:latin typeface="Trebuchet MS"/>
                <a:cs typeface="Trebuchet MS"/>
              </a:rPr>
              <a:t>e</a:t>
            </a:r>
            <a:r>
              <a:rPr sz="3350" spc="-8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130" dirty="0">
                <a:solidFill>
                  <a:srgbClr val="B51700"/>
                </a:solidFill>
                <a:latin typeface="Trebuchet MS"/>
                <a:cs typeface="Trebuchet MS"/>
              </a:rPr>
              <a:t>o</a:t>
            </a:r>
            <a:r>
              <a:rPr sz="3350" spc="-8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B51700"/>
                </a:solidFill>
                <a:latin typeface="Trebuchet MS"/>
                <a:cs typeface="Trebuchet MS"/>
              </a:rPr>
              <a:t>sinal</a:t>
            </a:r>
            <a:r>
              <a:rPr sz="3350" spc="-8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B51700"/>
                </a:solidFill>
                <a:latin typeface="Trebuchet MS"/>
                <a:cs typeface="Trebuchet MS"/>
              </a:rPr>
              <a:t>=</a:t>
            </a:r>
            <a:r>
              <a:rPr sz="3350" spc="-8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45" dirty="0">
                <a:solidFill>
                  <a:srgbClr val="B51700"/>
                </a:solidFill>
                <a:latin typeface="Trebuchet MS"/>
                <a:cs typeface="Trebuchet MS"/>
              </a:rPr>
              <a:t>que</a:t>
            </a:r>
            <a:r>
              <a:rPr sz="3350" spc="-75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-25" dirty="0">
                <a:solidFill>
                  <a:srgbClr val="B51700"/>
                </a:solidFill>
                <a:latin typeface="Trebuchet MS"/>
                <a:cs typeface="Trebuchet MS"/>
              </a:rPr>
              <a:t>é</a:t>
            </a:r>
            <a:r>
              <a:rPr sz="3350" spc="-8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-65" dirty="0">
                <a:solidFill>
                  <a:srgbClr val="B51700"/>
                </a:solidFill>
                <a:latin typeface="Trebuchet MS"/>
                <a:cs typeface="Trebuchet MS"/>
              </a:rPr>
              <a:t>utilizado</a:t>
            </a:r>
            <a:r>
              <a:rPr sz="3350" spc="-80" dirty="0">
                <a:solidFill>
                  <a:srgbClr val="B51700"/>
                </a:solidFill>
                <a:latin typeface="Trebuchet MS"/>
                <a:cs typeface="Trebuchet MS"/>
              </a:rPr>
              <a:t> </a:t>
            </a:r>
            <a:r>
              <a:rPr sz="3350" spc="125" dirty="0">
                <a:solidFill>
                  <a:srgbClr val="B51700"/>
                </a:solidFill>
                <a:latin typeface="Trebuchet MS"/>
                <a:cs typeface="Trebuchet MS"/>
              </a:rPr>
              <a:t>como</a:t>
            </a:r>
            <a:endParaRPr sz="3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7170420" cy="1804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spc="15" dirty="0"/>
              <a:t>Leitura</a:t>
            </a:r>
            <a:r>
              <a:rPr sz="4500" spc="-5" dirty="0"/>
              <a:t> </a:t>
            </a:r>
            <a:r>
              <a:rPr sz="4500" spc="100" dirty="0"/>
              <a:t>e</a:t>
            </a:r>
            <a:r>
              <a:rPr sz="4500" dirty="0"/>
              <a:t> </a:t>
            </a:r>
            <a:r>
              <a:rPr sz="4500" spc="35" dirty="0"/>
              <a:t>escrita</a:t>
            </a:r>
            <a:r>
              <a:rPr sz="4500" spc="-5" dirty="0"/>
              <a:t> </a:t>
            </a:r>
            <a:r>
              <a:rPr sz="4500" spc="60" dirty="0"/>
              <a:t>de</a:t>
            </a:r>
            <a:r>
              <a:rPr sz="4500" dirty="0"/>
              <a:t> </a:t>
            </a:r>
            <a:r>
              <a:rPr sz="4500" spc="15" dirty="0"/>
              <a:t>dados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779540" y="3373325"/>
            <a:ext cx="17891125" cy="749300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1230"/>
              </a:spcBef>
              <a:buSzPct val="123404"/>
              <a:buChar char="•"/>
              <a:tabLst>
                <a:tab pos="313690" algn="l"/>
                <a:tab pos="314325" algn="l"/>
              </a:tabLst>
            </a:pPr>
            <a:r>
              <a:rPr sz="2350" spc="190" dirty="0">
                <a:latin typeface="Trebuchet MS"/>
                <a:cs typeface="Trebuchet MS"/>
              </a:rPr>
              <a:t>É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possível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obter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(ou </a:t>
            </a:r>
            <a:r>
              <a:rPr sz="2350" spc="-140" dirty="0">
                <a:latin typeface="Trebuchet MS"/>
                <a:cs typeface="Trebuchet MS"/>
              </a:rPr>
              <a:t>ler)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valores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variáveis,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85" dirty="0">
                <a:latin typeface="Trebuchet MS"/>
                <a:cs typeface="Trebuchet MS"/>
              </a:rPr>
              <a:t>assim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como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escrever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(ou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75" dirty="0">
                <a:latin typeface="Trebuchet MS"/>
                <a:cs typeface="Trebuchet MS"/>
              </a:rPr>
              <a:t>imprimir)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165" dirty="0">
                <a:latin typeface="Trebuchet MS"/>
                <a:cs typeface="Trebuchet MS"/>
              </a:rPr>
              <a:t>os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valores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140" dirty="0">
                <a:latin typeface="Trebuchet MS"/>
                <a:cs typeface="Trebuchet MS"/>
              </a:rPr>
              <a:t>dessas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variáveis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através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de:</a:t>
            </a:r>
            <a:endParaRPr sz="2350">
              <a:latin typeface="Trebuchet MS"/>
              <a:cs typeface="Trebuchet MS"/>
            </a:endParaRPr>
          </a:p>
          <a:p>
            <a:pPr marL="816610" lvl="1" indent="-302260">
              <a:lnSpc>
                <a:spcPct val="100000"/>
              </a:lnSpc>
              <a:spcBef>
                <a:spcPts val="1935"/>
              </a:spcBef>
              <a:buSzPct val="123404"/>
              <a:buChar char="•"/>
              <a:tabLst>
                <a:tab pos="816610" algn="l"/>
                <a:tab pos="817244" algn="l"/>
              </a:tabLst>
            </a:pPr>
            <a:r>
              <a:rPr sz="2350" spc="30" dirty="0">
                <a:latin typeface="Trebuchet MS"/>
                <a:cs typeface="Trebuchet MS"/>
              </a:rPr>
              <a:t>instruções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80" dirty="0">
                <a:latin typeface="Trebuchet MS"/>
                <a:cs typeface="Trebuchet MS"/>
              </a:rPr>
              <a:t>leitura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45" dirty="0">
                <a:latin typeface="Trebuchet MS"/>
                <a:cs typeface="Trebuchet MS"/>
              </a:rPr>
              <a:t>(entrada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dados)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105" dirty="0">
                <a:latin typeface="Trebuchet MS"/>
                <a:cs typeface="Trebuchet MS"/>
              </a:rPr>
              <a:t>e;</a:t>
            </a:r>
            <a:endParaRPr sz="2350">
              <a:latin typeface="Trebuchet MS"/>
              <a:cs typeface="Trebuchet MS"/>
            </a:endParaRPr>
          </a:p>
          <a:p>
            <a:pPr marL="816610" lvl="1" indent="-302260">
              <a:lnSpc>
                <a:spcPct val="100000"/>
              </a:lnSpc>
              <a:spcBef>
                <a:spcPts val="1935"/>
              </a:spcBef>
              <a:buSzPct val="123404"/>
              <a:buChar char="•"/>
              <a:tabLst>
                <a:tab pos="816610" algn="l"/>
                <a:tab pos="817244" algn="l"/>
              </a:tabLst>
            </a:pPr>
            <a:r>
              <a:rPr sz="2350" spc="30" dirty="0">
                <a:latin typeface="Trebuchet MS"/>
                <a:cs typeface="Trebuchet MS"/>
              </a:rPr>
              <a:t>instruções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escrita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250" dirty="0">
                <a:latin typeface="Trebuchet MS"/>
                <a:cs typeface="Trebuchet MS"/>
              </a:rPr>
              <a:t>(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50" dirty="0">
                <a:latin typeface="Trebuchet MS"/>
                <a:cs typeface="Trebuchet MS"/>
              </a:rPr>
              <a:t>saída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15" dirty="0">
                <a:latin typeface="Trebuchet MS"/>
                <a:cs typeface="Trebuchet MS"/>
              </a:rPr>
              <a:t>dados).</a:t>
            </a:r>
            <a:endParaRPr sz="2350">
              <a:latin typeface="Trebuchet MS"/>
              <a:cs typeface="Trebuchet MS"/>
            </a:endParaRPr>
          </a:p>
          <a:p>
            <a:pPr marL="313690" marR="15295244" indent="-313690">
              <a:lnSpc>
                <a:spcPct val="168600"/>
              </a:lnSpc>
              <a:buSzPct val="123404"/>
              <a:buChar char="•"/>
              <a:tabLst>
                <a:tab pos="313690" algn="l"/>
                <a:tab pos="314325" algn="l"/>
              </a:tabLst>
            </a:pPr>
            <a:r>
              <a:rPr sz="2350" spc="-40" dirty="0">
                <a:latin typeface="Trebuchet MS"/>
                <a:cs typeface="Trebuchet MS"/>
              </a:rPr>
              <a:t>Leitura</a:t>
            </a:r>
            <a:r>
              <a:rPr sz="2350" spc="-8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</a:t>
            </a:r>
            <a:r>
              <a:rPr sz="2350" spc="-80" dirty="0">
                <a:latin typeface="Trebuchet MS"/>
                <a:cs typeface="Trebuchet MS"/>
              </a:rPr>
              <a:t> </a:t>
            </a:r>
            <a:r>
              <a:rPr sz="2350" spc="114" dirty="0">
                <a:latin typeface="Trebuchet MS"/>
                <a:cs typeface="Trebuchet MS"/>
              </a:rPr>
              <a:t>dados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Sintaxe:</a:t>
            </a:r>
            <a:endParaRPr sz="235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935"/>
              </a:spcBef>
            </a:pPr>
            <a:r>
              <a:rPr sz="2350" spc="50" dirty="0">
                <a:latin typeface="Trebuchet MS"/>
                <a:cs typeface="Trebuchet MS"/>
              </a:rPr>
              <a:t>Read(&lt;nome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da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variável&gt;)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ex: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95" dirty="0">
                <a:latin typeface="Trebuchet MS"/>
                <a:cs typeface="Trebuchet MS"/>
              </a:rPr>
              <a:t>Read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(N_ALUNO)</a:t>
            </a:r>
            <a:endParaRPr sz="2350">
              <a:latin typeface="Trebuchet MS"/>
              <a:cs typeface="Trebuchet MS"/>
            </a:endParaRPr>
          </a:p>
          <a:p>
            <a:pPr marL="313690" marR="15452090" indent="-313690">
              <a:lnSpc>
                <a:spcPct val="168600"/>
              </a:lnSpc>
              <a:spcBef>
                <a:spcPts val="5"/>
              </a:spcBef>
              <a:buSzPct val="123404"/>
              <a:buChar char="•"/>
              <a:tabLst>
                <a:tab pos="313690" algn="l"/>
                <a:tab pos="314325" algn="l"/>
              </a:tabLst>
            </a:pPr>
            <a:r>
              <a:rPr sz="2350" spc="85" dirty="0">
                <a:latin typeface="Trebuchet MS"/>
                <a:cs typeface="Trebuchet MS"/>
              </a:rPr>
              <a:t>Saída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</a:t>
            </a:r>
            <a:r>
              <a:rPr sz="2350" spc="-90" dirty="0">
                <a:latin typeface="Trebuchet MS"/>
                <a:cs typeface="Trebuchet MS"/>
              </a:rPr>
              <a:t> </a:t>
            </a:r>
            <a:r>
              <a:rPr sz="2350" spc="114" dirty="0">
                <a:latin typeface="Trebuchet MS"/>
                <a:cs typeface="Trebuchet MS"/>
              </a:rPr>
              <a:t>dados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Sintaxe:</a:t>
            </a:r>
            <a:endParaRPr sz="2350">
              <a:latin typeface="Trebuchet MS"/>
              <a:cs typeface="Trebuchet MS"/>
            </a:endParaRPr>
          </a:p>
          <a:p>
            <a:pPr marL="389255" marR="10999470">
              <a:lnSpc>
                <a:spcPct val="168600"/>
              </a:lnSpc>
            </a:pPr>
            <a:r>
              <a:rPr sz="2350" spc="-65" dirty="0">
                <a:latin typeface="Trebuchet MS"/>
                <a:cs typeface="Trebuchet MS"/>
              </a:rPr>
              <a:t>Write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(&lt;nome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variável&gt;)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ex: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Write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rebuchet MS"/>
                <a:cs typeface="Trebuchet MS"/>
              </a:rPr>
              <a:t>(N_ALUNO)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ou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Write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70" dirty="0">
                <a:latin typeface="Trebuchet MS"/>
                <a:cs typeface="Trebuchet MS"/>
              </a:rPr>
              <a:t>(&lt;‘texto’&gt;)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ex:</a:t>
            </a:r>
            <a:r>
              <a:rPr sz="2350" spc="-50" dirty="0">
                <a:latin typeface="Trebuchet MS"/>
                <a:cs typeface="Trebuchet MS"/>
              </a:rPr>
              <a:t> Write(‘so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5" dirty="0">
                <a:latin typeface="Trebuchet MS"/>
                <a:cs typeface="Trebuchet MS"/>
              </a:rPr>
              <a:t>texto…’)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ou</a:t>
            </a:r>
            <a:endParaRPr sz="235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935"/>
              </a:spcBef>
            </a:pPr>
            <a:r>
              <a:rPr sz="2350" spc="-65" dirty="0">
                <a:latin typeface="Trebuchet MS"/>
                <a:cs typeface="Trebuchet MS"/>
              </a:rPr>
              <a:t>Write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(&lt;nome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da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variável,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110" dirty="0">
                <a:latin typeface="Trebuchet MS"/>
                <a:cs typeface="Trebuchet MS"/>
              </a:rPr>
              <a:t>‘texto’)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55" dirty="0">
                <a:latin typeface="Trebuchet MS"/>
                <a:cs typeface="Trebuchet MS"/>
              </a:rPr>
              <a:t>ex: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Write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80" dirty="0">
                <a:latin typeface="Trebuchet MS"/>
                <a:cs typeface="Trebuchet MS"/>
              </a:rPr>
              <a:t>(‘O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número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alunos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é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igual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a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-204" dirty="0">
                <a:latin typeface="Trebuchet MS"/>
                <a:cs typeface="Trebuchet MS"/>
              </a:rPr>
              <a:t>‘,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rebuchet MS"/>
                <a:cs typeface="Trebuchet MS"/>
              </a:rPr>
              <a:t>N_ALUNO)</a:t>
            </a:r>
            <a:endParaRPr sz="2350">
              <a:latin typeface="Trebuchet MS"/>
              <a:cs typeface="Trebuchet MS"/>
            </a:endParaRPr>
          </a:p>
          <a:p>
            <a:pPr marL="389255" marR="5080">
              <a:lnSpc>
                <a:spcPts val="2530"/>
              </a:lnSpc>
              <a:spcBef>
                <a:spcPts val="2260"/>
              </a:spcBef>
              <a:tabLst>
                <a:tab pos="10723880" algn="l"/>
              </a:tabLst>
            </a:pPr>
            <a:r>
              <a:rPr sz="2350" spc="-65" dirty="0">
                <a:latin typeface="Trebuchet MS"/>
                <a:cs typeface="Trebuchet MS"/>
              </a:rPr>
              <a:t>Write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-250" dirty="0">
                <a:latin typeface="Trebuchet MS"/>
                <a:cs typeface="Trebuchet MS"/>
              </a:rPr>
              <a:t>(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-105" dirty="0">
                <a:latin typeface="Trebuchet MS"/>
                <a:cs typeface="Trebuchet MS"/>
              </a:rPr>
              <a:t>‘texto’,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75" dirty="0">
                <a:latin typeface="Trebuchet MS"/>
                <a:cs typeface="Trebuchet MS"/>
              </a:rPr>
              <a:t>&lt;nome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da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variável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25" dirty="0">
                <a:latin typeface="Trebuchet MS"/>
                <a:cs typeface="Trebuchet MS"/>
              </a:rPr>
              <a:t>1&gt;,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-105" dirty="0">
                <a:latin typeface="Trebuchet MS"/>
                <a:cs typeface="Trebuchet MS"/>
              </a:rPr>
              <a:t>‘texto’,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75" dirty="0">
                <a:latin typeface="Trebuchet MS"/>
                <a:cs typeface="Trebuchet MS"/>
              </a:rPr>
              <a:t>&lt;nome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da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-40" dirty="0">
                <a:latin typeface="Trebuchet MS"/>
                <a:cs typeface="Trebuchet MS"/>
              </a:rPr>
              <a:t>variável</a:t>
            </a:r>
            <a:r>
              <a:rPr sz="2350" spc="-35" dirty="0">
                <a:latin typeface="Trebuchet MS"/>
                <a:cs typeface="Trebuchet MS"/>
              </a:rPr>
              <a:t> </a:t>
            </a:r>
            <a:r>
              <a:rPr sz="2350" spc="-60" dirty="0">
                <a:latin typeface="Trebuchet MS"/>
                <a:cs typeface="Trebuchet MS"/>
              </a:rPr>
              <a:t>2,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‘texto,…)	</a:t>
            </a:r>
            <a:r>
              <a:rPr sz="2350" spc="-55" dirty="0">
                <a:latin typeface="Trebuchet MS"/>
                <a:cs typeface="Trebuchet MS"/>
              </a:rPr>
              <a:t>ex: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Write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-80" dirty="0">
                <a:latin typeface="Trebuchet MS"/>
                <a:cs typeface="Trebuchet MS"/>
              </a:rPr>
              <a:t>(‘O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10" dirty="0">
                <a:latin typeface="Trebuchet MS"/>
                <a:cs typeface="Trebuchet MS"/>
              </a:rPr>
              <a:t>número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20" dirty="0">
                <a:latin typeface="Trebuchet MS"/>
                <a:cs typeface="Trebuchet MS"/>
              </a:rPr>
              <a:t>’,N_ALUNO,‘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refere-se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70" dirty="0">
                <a:latin typeface="Trebuchet MS"/>
                <a:cs typeface="Trebuchet MS"/>
              </a:rPr>
              <a:t>ao</a:t>
            </a:r>
            <a:r>
              <a:rPr sz="2350" spc="-40" dirty="0">
                <a:latin typeface="Trebuchet MS"/>
                <a:cs typeface="Trebuchet MS"/>
              </a:rPr>
              <a:t> n.º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 </a:t>
            </a:r>
            <a:r>
              <a:rPr sz="2350" spc="-695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alunos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da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disciplina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spc="45" dirty="0">
                <a:latin typeface="Trebuchet MS"/>
                <a:cs typeface="Trebuchet MS"/>
              </a:rPr>
              <a:t>de</a:t>
            </a:r>
            <a:r>
              <a:rPr sz="2350" spc="-50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programação’)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275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809974"/>
            <a:ext cx="16229330" cy="36741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4500" b="1" spc="5" dirty="0">
                <a:latin typeface="Arial"/>
                <a:cs typeface="Arial"/>
              </a:rPr>
              <a:t>Estrutura</a:t>
            </a:r>
            <a:r>
              <a:rPr sz="4500" b="1" spc="-25" dirty="0">
                <a:latin typeface="Arial"/>
                <a:cs typeface="Arial"/>
              </a:rPr>
              <a:t> </a:t>
            </a:r>
            <a:r>
              <a:rPr sz="4500" b="1" dirty="0">
                <a:latin typeface="Arial"/>
                <a:cs typeface="Arial"/>
              </a:rPr>
              <a:t>condicional</a:t>
            </a:r>
            <a:endParaRPr sz="4500">
              <a:latin typeface="Arial"/>
              <a:cs typeface="Arial"/>
            </a:endParaRPr>
          </a:p>
          <a:p>
            <a:pPr marL="373380" indent="-357505">
              <a:lnSpc>
                <a:spcPct val="100000"/>
              </a:lnSpc>
              <a:spcBef>
                <a:spcPts val="1660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b="1" i="1" spc="55" dirty="0">
                <a:latin typeface="Arial"/>
                <a:cs typeface="Arial"/>
              </a:rPr>
              <a:t>If</a:t>
            </a:r>
            <a:r>
              <a:rPr sz="2800" b="1" i="1" spc="-10" dirty="0">
                <a:latin typeface="Arial"/>
                <a:cs typeface="Arial"/>
              </a:rPr>
              <a:t> </a:t>
            </a:r>
            <a:r>
              <a:rPr sz="2800" b="1" i="1" spc="55" dirty="0">
                <a:latin typeface="Arial"/>
                <a:cs typeface="Arial"/>
              </a:rPr>
              <a:t>Statement</a:t>
            </a:r>
            <a:r>
              <a:rPr sz="2800" b="1" i="1" spc="-5" dirty="0">
                <a:latin typeface="Arial"/>
                <a:cs typeface="Arial"/>
              </a:rPr>
              <a:t> </a:t>
            </a:r>
            <a:r>
              <a:rPr sz="2800" b="1" i="1" spc="210" dirty="0">
                <a:latin typeface="Arial"/>
                <a:cs typeface="Arial"/>
              </a:rPr>
              <a:t>-</a:t>
            </a:r>
            <a:r>
              <a:rPr sz="2800" b="1" i="1" spc="-5" dirty="0">
                <a:latin typeface="Arial"/>
                <a:cs typeface="Arial"/>
              </a:rPr>
              <a:t> </a:t>
            </a:r>
            <a:r>
              <a:rPr sz="2800" b="1" i="1" spc="55" dirty="0">
                <a:latin typeface="Arial"/>
                <a:cs typeface="Arial"/>
              </a:rPr>
              <a:t>If</a:t>
            </a:r>
            <a:r>
              <a:rPr sz="2800" b="1" i="1" spc="-5" dirty="0">
                <a:latin typeface="Arial"/>
                <a:cs typeface="Arial"/>
              </a:rPr>
              <a:t> </a:t>
            </a:r>
            <a:r>
              <a:rPr sz="2800" b="1" i="1" spc="5" dirty="0">
                <a:latin typeface="Arial"/>
                <a:cs typeface="Arial"/>
              </a:rPr>
              <a:t>…</a:t>
            </a:r>
            <a:r>
              <a:rPr sz="2800" b="1" i="1" spc="-5" dirty="0">
                <a:latin typeface="Arial"/>
                <a:cs typeface="Arial"/>
              </a:rPr>
              <a:t> </a:t>
            </a:r>
            <a:r>
              <a:rPr sz="2800" b="1" i="1" spc="15" dirty="0">
                <a:latin typeface="Arial"/>
                <a:cs typeface="Arial"/>
              </a:rPr>
              <a:t>Then</a:t>
            </a:r>
            <a:r>
              <a:rPr sz="2800" b="1" i="1" spc="-10" dirty="0">
                <a:latin typeface="Arial"/>
                <a:cs typeface="Arial"/>
              </a:rPr>
              <a:t> </a:t>
            </a:r>
            <a:r>
              <a:rPr sz="2800" b="1" i="1" spc="5" dirty="0">
                <a:latin typeface="Arial"/>
                <a:cs typeface="Arial"/>
              </a:rPr>
              <a:t>…</a:t>
            </a:r>
            <a:r>
              <a:rPr sz="2800" b="1" i="1" spc="-5" dirty="0">
                <a:latin typeface="Arial"/>
                <a:cs typeface="Arial"/>
              </a:rPr>
              <a:t> </a:t>
            </a:r>
            <a:r>
              <a:rPr sz="2800" b="1" i="1" spc="-25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373380" indent="-357505">
              <a:lnSpc>
                <a:spcPct val="100000"/>
              </a:lnSpc>
              <a:spcBef>
                <a:spcPts val="2255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75" dirty="0">
                <a:latin typeface="Trebuchet MS"/>
                <a:cs typeface="Trebuchet MS"/>
              </a:rPr>
              <a:t>Esta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declaração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representa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um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teste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condição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lógica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(se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750" dirty="0">
                <a:latin typeface="Trebuchet MS"/>
                <a:cs typeface="Trebuchet MS"/>
              </a:rPr>
              <a:t>…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então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750" dirty="0">
                <a:latin typeface="Trebuchet MS"/>
                <a:cs typeface="Trebuchet MS"/>
              </a:rPr>
              <a:t>…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senão).</a:t>
            </a:r>
            <a:endParaRPr sz="2800">
              <a:latin typeface="Trebuchet MS"/>
              <a:cs typeface="Trebuchet MS"/>
            </a:endParaRPr>
          </a:p>
          <a:p>
            <a:pPr marL="373380" indent="-357505">
              <a:lnSpc>
                <a:spcPct val="100000"/>
              </a:lnSpc>
              <a:spcBef>
                <a:spcPts val="2250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215" dirty="0">
                <a:latin typeface="Trebuchet MS"/>
                <a:cs typeface="Trebuchet MS"/>
              </a:rPr>
              <a:t>É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executado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um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conjunto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de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instruções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consoante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condição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especificada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for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verdadeira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ou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falsa.</a:t>
            </a:r>
            <a:endParaRPr sz="2800">
              <a:latin typeface="Trebuchet MS"/>
              <a:cs typeface="Trebuchet MS"/>
            </a:endParaRPr>
          </a:p>
          <a:p>
            <a:pPr marL="373380" indent="-357505">
              <a:lnSpc>
                <a:spcPct val="100000"/>
              </a:lnSpc>
              <a:spcBef>
                <a:spcPts val="2250"/>
              </a:spcBef>
              <a:buSzPct val="123214"/>
              <a:buChar char="•"/>
              <a:tabLst>
                <a:tab pos="373380" algn="l"/>
                <a:tab pos="374015" algn="l"/>
              </a:tabLst>
            </a:pPr>
            <a:r>
              <a:rPr sz="2800" spc="110" dirty="0">
                <a:latin typeface="Trebuchet MS"/>
                <a:cs typeface="Trebuchet MS"/>
              </a:rPr>
              <a:t>Pode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ter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uma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das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seguintes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formas: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6879" y="7161195"/>
            <a:ext cx="3258820" cy="8362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latin typeface="Arial"/>
                <a:cs typeface="Arial"/>
              </a:rPr>
              <a:t>If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Condition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5485" algn="l"/>
              </a:tabLst>
            </a:pPr>
            <a:r>
              <a:rPr sz="2600" b="1" spc="10" dirty="0">
                <a:latin typeface="Arial"/>
                <a:cs typeface="Arial"/>
              </a:rPr>
              <a:t>Then </a:t>
            </a:r>
            <a:r>
              <a:rPr sz="26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7920" y="8358864"/>
            <a:ext cx="2345690" cy="0"/>
          </a:xfrm>
          <a:custGeom>
            <a:avLst/>
            <a:gdLst/>
            <a:ahLst/>
            <a:cxnLst/>
            <a:rect l="l" t="t" r="r" b="b"/>
            <a:pathLst>
              <a:path w="2345690">
                <a:moveTo>
                  <a:pt x="0" y="0"/>
                </a:moveTo>
                <a:lnTo>
                  <a:pt x="2345478" y="0"/>
                </a:lnTo>
              </a:path>
            </a:pathLst>
          </a:custGeom>
          <a:ln w="16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2021" y="6752831"/>
            <a:ext cx="2421255" cy="8362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30" dirty="0">
                <a:latin typeface="Arial"/>
                <a:cs typeface="Arial"/>
              </a:rPr>
              <a:t>If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Condition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7920" algn="l"/>
              </a:tabLst>
            </a:pPr>
            <a:r>
              <a:rPr sz="2600" b="1" spc="10" dirty="0">
                <a:latin typeface="Arial"/>
                <a:cs typeface="Arial"/>
              </a:rPr>
              <a:t>Then </a:t>
            </a:r>
            <a:r>
              <a:rPr sz="26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03062" y="7950500"/>
            <a:ext cx="1508125" cy="0"/>
          </a:xfrm>
          <a:custGeom>
            <a:avLst/>
            <a:gdLst/>
            <a:ahLst/>
            <a:cxnLst/>
            <a:rect l="l" t="t" r="r" b="b"/>
            <a:pathLst>
              <a:path w="1508125">
                <a:moveTo>
                  <a:pt x="0" y="0"/>
                </a:moveTo>
                <a:lnTo>
                  <a:pt x="1507807" y="0"/>
                </a:lnTo>
              </a:path>
            </a:pathLst>
          </a:custGeom>
          <a:ln w="16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52021" y="7977924"/>
            <a:ext cx="24701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56815" algn="l"/>
              </a:tabLst>
            </a:pPr>
            <a:r>
              <a:rPr sz="2600" b="1" spc="-10" dirty="0">
                <a:latin typeface="Arial"/>
                <a:cs typeface="Arial"/>
              </a:rPr>
              <a:t>Else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09912" y="8767229"/>
            <a:ext cx="1675764" cy="0"/>
          </a:xfrm>
          <a:custGeom>
            <a:avLst/>
            <a:gdLst/>
            <a:ahLst/>
            <a:cxnLst/>
            <a:rect l="l" t="t" r="r" b="b"/>
            <a:pathLst>
              <a:path w="1675765">
                <a:moveTo>
                  <a:pt x="0" y="0"/>
                </a:moveTo>
                <a:lnTo>
                  <a:pt x="1675341" y="0"/>
                </a:lnTo>
              </a:path>
            </a:pathLst>
          </a:custGeom>
          <a:ln w="16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62750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Pseudo-código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892681"/>
            <a:ext cx="17755235" cy="42837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4500" b="1" spc="5" dirty="0">
                <a:latin typeface="Arial"/>
                <a:cs typeface="Arial"/>
              </a:rPr>
              <a:t>Estrutura</a:t>
            </a:r>
            <a:r>
              <a:rPr sz="4500" b="1" spc="-25" dirty="0">
                <a:latin typeface="Arial"/>
                <a:cs typeface="Arial"/>
              </a:rPr>
              <a:t> </a:t>
            </a:r>
            <a:r>
              <a:rPr sz="4500" b="1" dirty="0">
                <a:latin typeface="Arial"/>
                <a:cs typeface="Arial"/>
              </a:rPr>
              <a:t>condicional</a:t>
            </a:r>
            <a:endParaRPr sz="4500">
              <a:latin typeface="Arial"/>
              <a:cs typeface="Arial"/>
            </a:endParaRPr>
          </a:p>
          <a:p>
            <a:pPr marL="519430" marR="5080" indent="-502920">
              <a:lnSpc>
                <a:spcPts val="4250"/>
              </a:lnSpc>
              <a:spcBef>
                <a:spcPts val="2175"/>
              </a:spcBef>
              <a:buSzPct val="122784"/>
              <a:buChar char="•"/>
              <a:tabLst>
                <a:tab pos="519430" algn="l"/>
                <a:tab pos="520065" algn="l"/>
              </a:tabLst>
            </a:pP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seguir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à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clausula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b="1" spc="-15" dirty="0">
                <a:latin typeface="Arial"/>
                <a:cs typeface="Arial"/>
              </a:rPr>
              <a:t>Then</a:t>
            </a:r>
            <a:r>
              <a:rPr sz="3950" b="1" dirty="0">
                <a:latin typeface="Arial"/>
                <a:cs typeface="Arial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um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conjunto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instruções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é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executado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no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85" dirty="0">
                <a:latin typeface="Trebuchet MS"/>
                <a:cs typeface="Trebuchet MS"/>
              </a:rPr>
              <a:t>caso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da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condição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ser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verdadeira.</a:t>
            </a:r>
            <a:endParaRPr sz="3950">
              <a:latin typeface="Trebuchet MS"/>
              <a:cs typeface="Trebuchet MS"/>
            </a:endParaRPr>
          </a:p>
          <a:p>
            <a:pPr marL="519430" marR="734060" indent="-502920">
              <a:lnSpc>
                <a:spcPts val="4250"/>
              </a:lnSpc>
              <a:spcBef>
                <a:spcPts val="3769"/>
              </a:spcBef>
              <a:buSzPct val="122784"/>
              <a:buChar char="•"/>
              <a:tabLst>
                <a:tab pos="519430" algn="l"/>
                <a:tab pos="520065" algn="l"/>
                <a:tab pos="14825344" algn="l"/>
              </a:tabLst>
            </a:pPr>
            <a:r>
              <a:rPr sz="3950" spc="265" dirty="0">
                <a:latin typeface="Trebuchet MS"/>
                <a:cs typeface="Trebuchet MS"/>
              </a:rPr>
              <a:t>Caso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contrário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-170" dirty="0">
                <a:latin typeface="Trebuchet MS"/>
                <a:cs typeface="Trebuchet MS"/>
              </a:rPr>
              <a:t>(</a:t>
            </a:r>
            <a:r>
              <a:rPr sz="3950" b="1" spc="-170" dirty="0">
                <a:latin typeface="Arial"/>
                <a:cs typeface="Arial"/>
              </a:rPr>
              <a:t>Else</a:t>
            </a:r>
            <a:r>
              <a:rPr sz="3950" spc="-170" dirty="0">
                <a:latin typeface="Trebuchet MS"/>
                <a:cs typeface="Trebuchet MS"/>
              </a:rPr>
              <a:t>)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será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executado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50" dirty="0">
                <a:latin typeface="Trebuchet MS"/>
                <a:cs typeface="Trebuchet MS"/>
              </a:rPr>
              <a:t>o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conjunto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instruções	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13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seguir</a:t>
            </a:r>
            <a:r>
              <a:rPr sz="3950" spc="-13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à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20" dirty="0">
                <a:latin typeface="Trebuchet MS"/>
                <a:cs typeface="Trebuchet MS"/>
              </a:rPr>
              <a:t>clausula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i="1" spc="-90" dirty="0">
                <a:latin typeface="Arial"/>
                <a:cs typeface="Arial"/>
              </a:rPr>
              <a:t>Else</a:t>
            </a:r>
            <a:endParaRPr sz="3950">
              <a:latin typeface="Arial"/>
              <a:cs typeface="Arial"/>
            </a:endParaRPr>
          </a:p>
          <a:p>
            <a:pPr marL="9450705">
              <a:lnSpc>
                <a:spcPts val="4490"/>
              </a:lnSpc>
            </a:pPr>
            <a:r>
              <a:rPr sz="3950" spc="-185" dirty="0">
                <a:latin typeface="Trebuchet MS"/>
                <a:cs typeface="Trebuchet MS"/>
              </a:rPr>
              <a:t>If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335" dirty="0">
                <a:latin typeface="Trebuchet MS"/>
                <a:cs typeface="Trebuchet MS"/>
              </a:rPr>
              <a:t>N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&gt;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10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Then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6264938"/>
            <a:ext cx="4222115" cy="276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85" dirty="0">
                <a:latin typeface="Trebuchet MS"/>
                <a:cs typeface="Trebuchet MS"/>
              </a:rPr>
              <a:t>If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335" dirty="0">
                <a:latin typeface="Trebuchet MS"/>
                <a:cs typeface="Trebuchet MS"/>
              </a:rPr>
              <a:t>N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&gt;</a:t>
            </a:r>
            <a:r>
              <a:rPr sz="3950" spc="-100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10</a:t>
            </a:r>
            <a:r>
              <a:rPr sz="3950" spc="-105" dirty="0">
                <a:latin typeface="Trebuchet MS"/>
                <a:cs typeface="Trebuchet MS"/>
              </a:rPr>
              <a:t> </a:t>
            </a:r>
            <a:r>
              <a:rPr sz="3950" spc="5" dirty="0">
                <a:latin typeface="Trebuchet MS"/>
                <a:cs typeface="Trebuchet MS"/>
              </a:rPr>
              <a:t>Then</a:t>
            </a:r>
            <a:endParaRPr sz="3950" dirty="0">
              <a:latin typeface="Trebuchet MS"/>
              <a:cs typeface="Trebuchet MS"/>
            </a:endParaRPr>
          </a:p>
          <a:p>
            <a:pPr marL="753745" algn="ctr">
              <a:lnSpc>
                <a:spcPct val="100000"/>
              </a:lnSpc>
              <a:spcBef>
                <a:spcPts val="4015"/>
              </a:spcBef>
              <a:tabLst>
                <a:tab pos="1902460" algn="l"/>
              </a:tabLst>
            </a:pP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</a:t>
            </a:r>
            <a:r>
              <a:rPr sz="3950" spc="-105" dirty="0">
                <a:latin typeface="Trebuchet MS"/>
                <a:cs typeface="Trebuchet MS"/>
              </a:rPr>
              <a:t>(X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+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15)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-315" dirty="0">
                <a:latin typeface="Trebuchet MS"/>
                <a:cs typeface="Trebuchet MS"/>
              </a:rPr>
              <a:t>/2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</a:pPr>
            <a:r>
              <a:rPr sz="3950" spc="-130" dirty="0">
                <a:latin typeface="Trebuchet MS"/>
                <a:cs typeface="Trebuchet MS"/>
              </a:rPr>
              <a:t>Print(X)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12089" y="6374083"/>
            <a:ext cx="34683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0780" algn="l"/>
              </a:tabLst>
            </a:pP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</a:t>
            </a:r>
            <a:r>
              <a:rPr sz="3950" spc="-105" dirty="0">
                <a:latin typeface="Trebuchet MS"/>
                <a:cs typeface="Trebuchet MS"/>
              </a:rPr>
              <a:t>(X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300" dirty="0">
                <a:latin typeface="Trebuchet MS"/>
                <a:cs typeface="Trebuchet MS"/>
              </a:rPr>
              <a:t>+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15)</a:t>
            </a:r>
            <a:r>
              <a:rPr sz="3950" spc="-114" dirty="0">
                <a:latin typeface="Trebuchet MS"/>
                <a:cs typeface="Trebuchet MS"/>
              </a:rPr>
              <a:t> </a:t>
            </a:r>
            <a:r>
              <a:rPr sz="3950" spc="-315" dirty="0">
                <a:latin typeface="Trebuchet MS"/>
                <a:cs typeface="Trebuchet MS"/>
              </a:rPr>
              <a:t>/2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8185" y="7161536"/>
            <a:ext cx="2971165" cy="320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6740" indent="753745">
              <a:lnSpc>
                <a:spcPct val="120300"/>
              </a:lnSpc>
              <a:spcBef>
                <a:spcPts val="100"/>
              </a:spcBef>
            </a:pPr>
            <a:r>
              <a:rPr sz="3950" spc="-120" dirty="0">
                <a:latin typeface="Trebuchet MS"/>
                <a:cs typeface="Trebuchet MS"/>
              </a:rPr>
              <a:t>Print(X)  </a:t>
            </a:r>
            <a:r>
              <a:rPr sz="3950" spc="90" dirty="0">
                <a:latin typeface="Trebuchet MS"/>
                <a:cs typeface="Trebuchet MS"/>
              </a:rPr>
              <a:t>Else</a:t>
            </a:r>
            <a:endParaRPr sz="3950" dirty="0">
              <a:latin typeface="Trebuchet MS"/>
              <a:cs typeface="Trebuchet MS"/>
            </a:endParaRPr>
          </a:p>
          <a:p>
            <a:pPr marL="766445">
              <a:lnSpc>
                <a:spcPct val="100000"/>
              </a:lnSpc>
              <a:spcBef>
                <a:spcPts val="1764"/>
              </a:spcBef>
              <a:tabLst>
                <a:tab pos="1915160" algn="l"/>
              </a:tabLst>
            </a:pPr>
            <a:r>
              <a:rPr sz="3950" spc="215" dirty="0">
                <a:latin typeface="Trebuchet MS"/>
                <a:cs typeface="Trebuchet MS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TIXGeneral-Regular"/>
              </a:rPr>
              <a:t> ← </a:t>
            </a:r>
            <a:r>
              <a:rPr sz="3950" spc="215" dirty="0">
                <a:latin typeface="Trebuchet MS"/>
                <a:cs typeface="Trebuchet MS"/>
              </a:rPr>
              <a:t>	X</a:t>
            </a:r>
            <a:r>
              <a:rPr sz="3950" spc="-135" dirty="0">
                <a:latin typeface="Trebuchet MS"/>
                <a:cs typeface="Trebuchet MS"/>
              </a:rPr>
              <a:t> </a:t>
            </a:r>
            <a:r>
              <a:rPr sz="3950" spc="-60" dirty="0">
                <a:latin typeface="Trebuchet MS"/>
                <a:cs typeface="Trebuchet MS"/>
              </a:rPr>
              <a:t>*</a:t>
            </a:r>
            <a:r>
              <a:rPr sz="3950" spc="-135" dirty="0">
                <a:latin typeface="Trebuchet MS"/>
                <a:cs typeface="Trebuchet MS"/>
              </a:rPr>
              <a:t> </a:t>
            </a:r>
            <a:r>
              <a:rPr sz="3950" spc="125" dirty="0">
                <a:latin typeface="Trebuchet MS"/>
                <a:cs typeface="Trebuchet MS"/>
              </a:rPr>
              <a:t>5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3950" spc="-130" dirty="0">
                <a:latin typeface="Trebuchet MS"/>
                <a:cs typeface="Trebuchet MS"/>
              </a:rPr>
              <a:t>Print(X)</a:t>
            </a:r>
            <a:endParaRPr sz="39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1842</Words>
  <Application>Microsoft Office PowerPoint</Application>
  <PresentationFormat>Custom</PresentationFormat>
  <Paragraphs>288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MT</vt:lpstr>
      <vt:lpstr>Calibri</vt:lpstr>
      <vt:lpstr>Courier New</vt:lpstr>
      <vt:lpstr>Lucida Sans Unicode</vt:lpstr>
      <vt:lpstr>STIXGeneral-Regular</vt:lpstr>
      <vt:lpstr>Times New Roman</vt:lpstr>
      <vt:lpstr>Trebuchet MS</vt:lpstr>
      <vt:lpstr>Office Theme</vt:lpstr>
      <vt:lpstr>Notação algorítmica</vt:lpstr>
      <vt:lpstr>Notação algorítmica</vt:lpstr>
      <vt:lpstr>Notação algorítmica Pseudo-código</vt:lpstr>
      <vt:lpstr>Pseudo-código Regras</vt:lpstr>
      <vt:lpstr>Pseudo-código</vt:lpstr>
      <vt:lpstr>Pseudo-código Instrução de atribuição</vt:lpstr>
      <vt:lpstr>Pseudo-código Leitura e escrita de dados</vt:lpstr>
      <vt:lpstr>Pseudo-código</vt:lpstr>
      <vt:lpstr>Pseudo-código</vt:lpstr>
      <vt:lpstr>Pseudo-código Instruções de repetição</vt:lpstr>
      <vt:lpstr>Pseudo-código</vt:lpstr>
      <vt:lpstr>Pseudo-código</vt:lpstr>
      <vt:lpstr>Pseudo-código</vt:lpstr>
      <vt:lpstr>Pseudo-código Operações e expressões aritméticas</vt:lpstr>
      <vt:lpstr>Pseudo-código</vt:lpstr>
      <vt:lpstr>Pseudo-código</vt:lpstr>
      <vt:lpstr>Pseudo-código Operadores e operações lógicas</vt:lpstr>
      <vt:lpstr>Pseudo-código Exercício: Máximo divisor comum</vt:lpstr>
      <vt:lpstr>Pseudo-código</vt:lpstr>
      <vt:lpstr>Diagramas de Fluxo</vt:lpstr>
      <vt:lpstr>Diagramas de Fluxo Fluxogramas</vt:lpstr>
      <vt:lpstr>Diagramas de Fluxo Notação gráfica</vt:lpstr>
      <vt:lpstr>Diagramas de Fluxo Estrutura If…Then…Else</vt:lpstr>
      <vt:lpstr>Diagramas de Fluxo Estrutura Do…While</vt:lpstr>
      <vt:lpstr>Diagramas de Fluxo Estrutura Repeat…Until</vt:lpstr>
      <vt:lpstr>Diagramas de Fluxo Estrutura For…To</vt:lpstr>
      <vt:lpstr>Pseudo-código/Fluxograma</vt:lpstr>
      <vt:lpstr>Read (M,N)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</dc:title>
  <cp:lastModifiedBy>Jose Alberto Fernandes Salgado</cp:lastModifiedBy>
  <cp:revision>49</cp:revision>
  <dcterms:created xsi:type="dcterms:W3CDTF">2023-09-27T21:14:39Z</dcterms:created>
  <dcterms:modified xsi:type="dcterms:W3CDTF">2023-10-16T18:11:43Z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2023-09-27T00:00:00Z</vt:filetime>
  </property>
</Properties>
</file>