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6962" y="4120281"/>
            <a:ext cx="7988300" cy="647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803745" y="2982644"/>
            <a:ext cx="8709660" cy="640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888736"/>
            <a:ext cx="5483225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3511109"/>
            <a:ext cx="17108805" cy="674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4005" y="10819703"/>
            <a:ext cx="286384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882058"/>
            <a:ext cx="722947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b="0" spc="25" dirty="0">
                <a:latin typeface="Arial MT"/>
                <a:cs typeface="Arial MT"/>
              </a:rPr>
              <a:t>Linguagem</a:t>
            </a:r>
            <a:r>
              <a:rPr sz="9550" b="0" spc="-445" dirty="0">
                <a:latin typeface="Arial MT"/>
                <a:cs typeface="Arial MT"/>
              </a:rPr>
              <a:t> </a:t>
            </a:r>
            <a:r>
              <a:rPr sz="9550" b="0" spc="5" dirty="0">
                <a:latin typeface="Arial MT"/>
                <a:cs typeface="Arial MT"/>
              </a:rPr>
              <a:t>C</a:t>
            </a:r>
            <a:endParaRPr sz="9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70510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-25" dirty="0">
                <a:latin typeface="Arial"/>
                <a:cs typeface="Arial"/>
              </a:rPr>
              <a:t>Compilar,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-10" dirty="0">
                <a:latin typeface="Arial"/>
                <a:cs typeface="Arial"/>
              </a:rPr>
              <a:t>ligar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100" dirty="0">
                <a:latin typeface="Arial"/>
                <a:cs typeface="Arial"/>
              </a:rPr>
              <a:t>e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45" dirty="0">
                <a:latin typeface="Arial"/>
                <a:cs typeface="Arial"/>
              </a:rPr>
              <a:t>executar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508" y="2979600"/>
            <a:ext cx="14330044" cy="3284220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315"/>
              </a:spcBef>
            </a:pPr>
            <a:r>
              <a:rPr sz="3350" spc="95" dirty="0">
                <a:latin typeface="Trebuchet MS"/>
                <a:cs typeface="Trebuchet MS"/>
              </a:rPr>
              <a:t>Invocamos</a:t>
            </a:r>
            <a:r>
              <a:rPr sz="3350" spc="-70" dirty="0">
                <a:latin typeface="Trebuchet MS"/>
                <a:cs typeface="Trebuchet MS"/>
              </a:rPr>
              <a:t> </a:t>
            </a:r>
            <a:r>
              <a:rPr sz="3350" spc="130" dirty="0">
                <a:latin typeface="Trebuchet MS"/>
                <a:cs typeface="Trebuchet MS"/>
              </a:rPr>
              <a:t>o</a:t>
            </a:r>
            <a:r>
              <a:rPr sz="3350" spc="-65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compilador</a:t>
            </a:r>
            <a:r>
              <a:rPr sz="3350" spc="-65" dirty="0">
                <a:latin typeface="Trebuchet MS"/>
                <a:cs typeface="Trebuchet MS"/>
              </a:rPr>
              <a:t> </a:t>
            </a:r>
            <a:r>
              <a:rPr sz="3350" spc="114" dirty="0">
                <a:latin typeface="Trebuchet MS"/>
                <a:cs typeface="Trebuchet MS"/>
              </a:rPr>
              <a:t>usando</a:t>
            </a:r>
            <a:r>
              <a:rPr sz="3350" spc="-65" dirty="0">
                <a:latin typeface="Trebuchet MS"/>
                <a:cs typeface="Trebuchet MS"/>
              </a:rPr>
              <a:t> </a:t>
            </a:r>
            <a:r>
              <a:rPr sz="3350" spc="130" dirty="0">
                <a:latin typeface="Trebuchet MS"/>
                <a:cs typeface="Trebuchet MS"/>
              </a:rPr>
              <a:t>o</a:t>
            </a:r>
            <a:r>
              <a:rPr sz="3350" spc="-65" dirty="0">
                <a:latin typeface="Trebuchet MS"/>
                <a:cs typeface="Trebuchet MS"/>
              </a:rPr>
              <a:t> </a:t>
            </a:r>
            <a:r>
              <a:rPr sz="3350" spc="-75" dirty="0">
                <a:latin typeface="Trebuchet MS"/>
                <a:cs typeface="Trebuchet MS"/>
              </a:rPr>
              <a:t>interpretador</a:t>
            </a:r>
            <a:r>
              <a:rPr sz="3350" spc="-65" dirty="0">
                <a:latin typeface="Trebuchet MS"/>
                <a:cs typeface="Trebuchet MS"/>
              </a:rPr>
              <a:t> </a:t>
            </a:r>
            <a:r>
              <a:rPr sz="3350" spc="50" dirty="0">
                <a:latin typeface="Trebuchet MS"/>
                <a:cs typeface="Trebuchet MS"/>
              </a:rPr>
              <a:t>de</a:t>
            </a:r>
            <a:r>
              <a:rPr sz="3350" spc="-70" dirty="0">
                <a:latin typeface="Trebuchet MS"/>
                <a:cs typeface="Trebuchet MS"/>
              </a:rPr>
              <a:t> </a:t>
            </a:r>
            <a:r>
              <a:rPr sz="3350" spc="130" dirty="0">
                <a:latin typeface="Trebuchet MS"/>
                <a:cs typeface="Trebuchet MS"/>
              </a:rPr>
              <a:t>comandos</a:t>
            </a:r>
            <a:r>
              <a:rPr sz="3350" spc="-65" dirty="0">
                <a:latin typeface="Trebuchet MS"/>
                <a:cs typeface="Trebuchet MS"/>
              </a:rPr>
              <a:t> linux </a:t>
            </a:r>
            <a:r>
              <a:rPr sz="3350" spc="-140" dirty="0">
                <a:latin typeface="Trebuchet MS"/>
                <a:cs typeface="Trebuchet MS"/>
              </a:rPr>
              <a:t>(</a:t>
            </a:r>
            <a:r>
              <a:rPr sz="3350" i="1" spc="-140" dirty="0">
                <a:latin typeface="Arial"/>
                <a:cs typeface="Arial"/>
              </a:rPr>
              <a:t>shell</a:t>
            </a:r>
            <a:r>
              <a:rPr sz="3350" spc="-140" dirty="0">
                <a:latin typeface="Trebuchet MS"/>
                <a:cs typeface="Trebuchet MS"/>
              </a:rPr>
              <a:t>):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  <a:tabLst>
                <a:tab pos="598805" algn="l"/>
              </a:tabLst>
            </a:pPr>
            <a:r>
              <a:rPr sz="2550" spc="5" dirty="0">
                <a:latin typeface="Courier New"/>
                <a:cs typeface="Courier New"/>
              </a:rPr>
              <a:t>$	gcc</a:t>
            </a:r>
            <a:r>
              <a:rPr sz="2550" spc="-10" dirty="0">
                <a:latin typeface="Courier New"/>
                <a:cs typeface="Courier New"/>
              </a:rPr>
              <a:t> </a:t>
            </a:r>
            <a:r>
              <a:rPr sz="2550" spc="5" dirty="0">
                <a:latin typeface="Courier New"/>
                <a:cs typeface="Courier New"/>
              </a:rPr>
              <a:t>-o</a:t>
            </a:r>
            <a:r>
              <a:rPr sz="2550" spc="-5" dirty="0">
                <a:latin typeface="Courier New"/>
                <a:cs typeface="Courier New"/>
              </a:rPr>
              <a:t> </a:t>
            </a:r>
            <a:r>
              <a:rPr sz="2550" spc="5" dirty="0">
                <a:latin typeface="Courier New"/>
                <a:cs typeface="Courier New"/>
              </a:rPr>
              <a:t>hello</a:t>
            </a:r>
            <a:r>
              <a:rPr sz="2550" spc="-5" dirty="0">
                <a:latin typeface="Courier New"/>
                <a:cs typeface="Courier New"/>
              </a:rPr>
              <a:t> </a:t>
            </a:r>
            <a:r>
              <a:rPr sz="2550" spc="5" dirty="0">
                <a:latin typeface="Courier New"/>
                <a:cs typeface="Courier New"/>
              </a:rPr>
              <a:t>hello.c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Courier New"/>
              <a:cs typeface="Courier New"/>
            </a:endParaRPr>
          </a:p>
          <a:p>
            <a:pPr marL="49530">
              <a:lnSpc>
                <a:spcPct val="100000"/>
              </a:lnSpc>
            </a:pPr>
            <a:r>
              <a:rPr sz="3950" spc="70" dirty="0">
                <a:latin typeface="Trebuchet MS"/>
                <a:cs typeface="Trebuchet MS"/>
              </a:rPr>
              <a:t>Produz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ficheiro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dirty="0">
                <a:latin typeface="Arial"/>
                <a:cs typeface="Arial"/>
              </a:rPr>
              <a:t>hello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podemos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executar:</a:t>
            </a:r>
            <a:endParaRPr sz="3950">
              <a:latin typeface="Trebuchet MS"/>
              <a:cs typeface="Trebuchet MS"/>
            </a:endParaRPr>
          </a:p>
          <a:p>
            <a:pPr marL="92075">
              <a:lnSpc>
                <a:spcPts val="2425"/>
              </a:lnSpc>
              <a:spcBef>
                <a:spcPts val="755"/>
              </a:spcBef>
            </a:pPr>
            <a:r>
              <a:rPr sz="2050" spc="10" dirty="0">
                <a:latin typeface="Courier New"/>
                <a:cs typeface="Courier New"/>
              </a:rPr>
              <a:t>$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./hello</a:t>
            </a:r>
            <a:endParaRPr sz="2050">
              <a:latin typeface="Courier New"/>
              <a:cs typeface="Courier New"/>
            </a:endParaRPr>
          </a:p>
          <a:p>
            <a:pPr marL="92075">
              <a:lnSpc>
                <a:spcPts val="2425"/>
              </a:lnSpc>
            </a:pPr>
            <a:r>
              <a:rPr sz="2050" spc="10" dirty="0">
                <a:latin typeface="Courier New"/>
                <a:cs typeface="Courier New"/>
              </a:rPr>
              <a:t>To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C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or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not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to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C,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that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is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the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question.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84301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Estrutura</a:t>
            </a:r>
            <a:r>
              <a:rPr sz="4500" spc="-10" dirty="0"/>
              <a:t> </a:t>
            </a:r>
            <a:r>
              <a:rPr sz="4500" spc="60" dirty="0"/>
              <a:t>de</a:t>
            </a:r>
            <a:r>
              <a:rPr sz="4500" spc="-5" dirty="0"/>
              <a:t> </a:t>
            </a:r>
            <a:r>
              <a:rPr sz="4500" spc="25" dirty="0"/>
              <a:t>programas</a:t>
            </a:r>
            <a:r>
              <a:rPr sz="4500" spc="-5" dirty="0"/>
              <a:t> </a:t>
            </a:r>
            <a:r>
              <a:rPr sz="4500" spc="-10" dirty="0"/>
              <a:t>simples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2053264" y="4515914"/>
            <a:ext cx="27495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" dirty="0">
                <a:latin typeface="Courier New"/>
                <a:cs typeface="Courier New"/>
              </a:rPr>
              <a:t>diretivas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3264" y="5688653"/>
            <a:ext cx="4262120" cy="2388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680"/>
              </a:lnSpc>
              <a:spcBef>
                <a:spcPts val="105"/>
              </a:spcBef>
            </a:pPr>
            <a:r>
              <a:rPr sz="3950" spc="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39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950" spc="10" dirty="0">
                <a:solidFill>
                  <a:srgbClr val="795E26"/>
                </a:solidFill>
                <a:latin typeface="Courier New"/>
                <a:cs typeface="Courier New"/>
              </a:rPr>
              <a:t>main</a:t>
            </a:r>
            <a:r>
              <a:rPr sz="3950" spc="10" dirty="0">
                <a:latin typeface="Courier New"/>
                <a:cs typeface="Courier New"/>
              </a:rPr>
              <a:t>(</a:t>
            </a:r>
            <a:r>
              <a:rPr sz="3950" spc="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3950" spc="10" dirty="0">
                <a:latin typeface="Courier New"/>
                <a:cs typeface="Courier New"/>
              </a:rPr>
              <a:t>)</a:t>
            </a:r>
            <a:endParaRPr sz="3950">
              <a:latin typeface="Courier New"/>
              <a:cs typeface="Courier New"/>
            </a:endParaRPr>
          </a:p>
          <a:p>
            <a:pPr marL="12700">
              <a:lnSpc>
                <a:spcPts val="4615"/>
              </a:lnSpc>
            </a:pPr>
            <a:r>
              <a:rPr sz="3950" spc="10" dirty="0">
                <a:latin typeface="Courier New"/>
                <a:cs typeface="Courier New"/>
              </a:rPr>
              <a:t>{</a:t>
            </a:r>
            <a:endParaRPr sz="3950">
              <a:latin typeface="Courier New"/>
              <a:cs typeface="Courier New"/>
            </a:endParaRPr>
          </a:p>
          <a:p>
            <a:pPr marL="1223010">
              <a:lnSpc>
                <a:spcPts val="4615"/>
              </a:lnSpc>
            </a:pPr>
            <a:r>
              <a:rPr sz="3950" spc="10" dirty="0">
                <a:latin typeface="Courier New"/>
                <a:cs typeface="Courier New"/>
              </a:rPr>
              <a:t>instruções</a:t>
            </a:r>
            <a:endParaRPr sz="395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3950" spc="10" dirty="0">
                <a:latin typeface="Courier New"/>
                <a:cs typeface="Courier New"/>
              </a:rPr>
              <a:t>}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5139" y="2949151"/>
            <a:ext cx="238760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b="1" spc="-5" dirty="0">
                <a:latin typeface="Arial"/>
                <a:cs typeface="Arial"/>
              </a:rPr>
              <a:t>Di</a:t>
            </a:r>
            <a:r>
              <a:rPr sz="4450" b="1" spc="-85" dirty="0">
                <a:latin typeface="Arial"/>
                <a:cs typeface="Arial"/>
              </a:rPr>
              <a:t>r</a:t>
            </a:r>
            <a:r>
              <a:rPr sz="4450" b="1" spc="-20" dirty="0">
                <a:latin typeface="Arial"/>
                <a:cs typeface="Arial"/>
              </a:rPr>
              <a:t>etivas</a:t>
            </a:r>
            <a:endParaRPr sz="4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7439" y="4089252"/>
            <a:ext cx="11293475" cy="62045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04825" marR="5080" indent="-492759">
              <a:lnSpc>
                <a:spcPts val="4170"/>
              </a:lnSpc>
              <a:spcBef>
                <a:spcPts val="640"/>
              </a:spcBef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3850" spc="155" dirty="0">
                <a:latin typeface="Trebuchet MS"/>
                <a:cs typeface="Trebuchet MS"/>
              </a:rPr>
              <a:t>Uma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-105" dirty="0">
                <a:latin typeface="Trebuchet MS"/>
                <a:cs typeface="Trebuchet MS"/>
              </a:rPr>
              <a:t>diretiva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-20" dirty="0">
                <a:latin typeface="Trebuchet MS"/>
                <a:cs typeface="Trebuchet MS"/>
              </a:rPr>
              <a:t>é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20" dirty="0">
                <a:latin typeface="Trebuchet MS"/>
                <a:cs typeface="Trebuchet MS"/>
              </a:rPr>
              <a:t>indicada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35" dirty="0">
                <a:latin typeface="Trebuchet MS"/>
                <a:cs typeface="Trebuchet MS"/>
              </a:rPr>
              <a:t>por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75" dirty="0">
                <a:latin typeface="Trebuchet MS"/>
                <a:cs typeface="Trebuchet MS"/>
              </a:rPr>
              <a:t>uma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-70" dirty="0">
                <a:latin typeface="Trebuchet MS"/>
                <a:cs typeface="Trebuchet MS"/>
              </a:rPr>
              <a:t>linha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110" dirty="0">
                <a:latin typeface="Trebuchet MS"/>
                <a:cs typeface="Trebuchet MS"/>
              </a:rPr>
              <a:t>começada </a:t>
            </a:r>
            <a:r>
              <a:rPr sz="3850" spc="-1145" dirty="0">
                <a:latin typeface="Trebuchet MS"/>
                <a:cs typeface="Trebuchet MS"/>
              </a:rPr>
              <a:t> </a:t>
            </a:r>
            <a:r>
              <a:rPr sz="3850" spc="45" dirty="0">
                <a:latin typeface="Trebuchet MS"/>
                <a:cs typeface="Trebuchet MS"/>
              </a:rPr>
              <a:t>em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-100" dirty="0">
                <a:latin typeface="Trebuchet MS"/>
                <a:cs typeface="Trebuchet MS"/>
              </a:rPr>
              <a:t>#;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-100" dirty="0">
                <a:latin typeface="Trebuchet MS"/>
                <a:cs typeface="Trebuchet MS"/>
              </a:rPr>
              <a:t>e.g:</a:t>
            </a:r>
            <a:endParaRPr sz="3850">
              <a:latin typeface="Trebuchet MS"/>
              <a:cs typeface="Trebuchet MS"/>
            </a:endParaRPr>
          </a:p>
          <a:p>
            <a:pPr marL="531495">
              <a:lnSpc>
                <a:spcPct val="100000"/>
              </a:lnSpc>
              <a:spcBef>
                <a:spcPts val="3360"/>
              </a:spcBef>
            </a:pPr>
            <a:r>
              <a:rPr sz="3400" dirty="0">
                <a:solidFill>
                  <a:srgbClr val="AF00DB"/>
                </a:solidFill>
                <a:latin typeface="Courier New"/>
                <a:cs typeface="Courier New"/>
              </a:rPr>
              <a:t>#include</a:t>
            </a:r>
            <a:r>
              <a:rPr sz="3400" spc="-3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3400" dirty="0">
                <a:solidFill>
                  <a:srgbClr val="A31515"/>
                </a:solidFill>
                <a:latin typeface="Courier New"/>
                <a:cs typeface="Courier New"/>
              </a:rPr>
              <a:t>&lt;stdio.h&gt;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Courier New"/>
              <a:cs typeface="Courier New"/>
            </a:endParaRPr>
          </a:p>
          <a:p>
            <a:pPr marL="504825" marR="1529080" indent="-492759">
              <a:lnSpc>
                <a:spcPts val="4170"/>
              </a:lnSpc>
              <a:buSzPct val="123376"/>
              <a:buChar char="•"/>
              <a:tabLst>
                <a:tab pos="504825" algn="l"/>
                <a:tab pos="505459" algn="l"/>
              </a:tabLst>
            </a:pPr>
            <a:r>
              <a:rPr sz="3850" spc="240" dirty="0">
                <a:latin typeface="Trebuchet MS"/>
                <a:cs typeface="Trebuchet MS"/>
              </a:rPr>
              <a:t>A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35" dirty="0">
                <a:latin typeface="Trebuchet MS"/>
                <a:cs typeface="Trebuchet MS"/>
              </a:rPr>
              <a:t>linguagem</a:t>
            </a:r>
            <a:r>
              <a:rPr sz="3850" spc="-80" dirty="0">
                <a:latin typeface="Trebuchet MS"/>
                <a:cs typeface="Trebuchet MS"/>
              </a:rPr>
              <a:t> </a:t>
            </a:r>
            <a:r>
              <a:rPr sz="3850" spc="495" dirty="0">
                <a:latin typeface="Trebuchet MS"/>
                <a:cs typeface="Trebuchet MS"/>
              </a:rPr>
              <a:t>C</a:t>
            </a:r>
            <a:r>
              <a:rPr sz="3850" spc="-80" dirty="0">
                <a:latin typeface="Trebuchet MS"/>
                <a:cs typeface="Trebuchet MS"/>
              </a:rPr>
              <a:t> inclui </a:t>
            </a:r>
            <a:r>
              <a:rPr sz="3850" spc="-35" dirty="0">
                <a:latin typeface="Trebuchet MS"/>
                <a:cs typeface="Trebuchet MS"/>
              </a:rPr>
              <a:t>ficheiros</a:t>
            </a:r>
            <a:r>
              <a:rPr sz="3850" spc="-80" dirty="0">
                <a:latin typeface="Trebuchet MS"/>
                <a:cs typeface="Trebuchet MS"/>
              </a:rPr>
              <a:t> </a:t>
            </a:r>
            <a:r>
              <a:rPr sz="3850" i="1" spc="-15" dirty="0">
                <a:latin typeface="Arial"/>
                <a:cs typeface="Arial"/>
              </a:rPr>
              <a:t>header</a:t>
            </a:r>
            <a:r>
              <a:rPr sz="3850" i="1" spc="10" dirty="0">
                <a:latin typeface="Arial"/>
                <a:cs typeface="Arial"/>
              </a:rPr>
              <a:t> </a:t>
            </a:r>
            <a:r>
              <a:rPr sz="3850" spc="145" dirty="0">
                <a:latin typeface="Trebuchet MS"/>
                <a:cs typeface="Trebuchet MS"/>
              </a:rPr>
              <a:t>com </a:t>
            </a:r>
            <a:r>
              <a:rPr sz="3850" spc="-1145" dirty="0">
                <a:latin typeface="Trebuchet MS"/>
                <a:cs typeface="Trebuchet MS"/>
              </a:rPr>
              <a:t> </a:t>
            </a:r>
            <a:r>
              <a:rPr sz="3850" spc="55" dirty="0">
                <a:latin typeface="Trebuchet MS"/>
                <a:cs typeface="Trebuchet MS"/>
              </a:rPr>
              <a:t>declarações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65" dirty="0">
                <a:latin typeface="Trebuchet MS"/>
                <a:cs typeface="Trebuchet MS"/>
              </a:rPr>
              <a:t>de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bibliotecas</a:t>
            </a:r>
            <a:endParaRPr sz="3850">
              <a:latin typeface="Trebuchet MS"/>
              <a:cs typeface="Trebuchet MS"/>
            </a:endParaRPr>
          </a:p>
          <a:p>
            <a:pPr marL="504825" marR="1438275" indent="-492759">
              <a:lnSpc>
                <a:spcPts val="4170"/>
              </a:lnSpc>
              <a:spcBef>
                <a:spcPts val="3629"/>
              </a:spcBef>
              <a:buSzPct val="123376"/>
              <a:buChar char="•"/>
              <a:tabLst>
                <a:tab pos="505459" algn="l"/>
              </a:tabLst>
            </a:pPr>
            <a:r>
              <a:rPr sz="3850" i="1" spc="50" dirty="0">
                <a:latin typeface="Arial"/>
                <a:cs typeface="Arial"/>
              </a:rPr>
              <a:t>stdio.h</a:t>
            </a:r>
            <a:r>
              <a:rPr sz="3850" i="1" dirty="0">
                <a:latin typeface="Arial"/>
                <a:cs typeface="Arial"/>
              </a:rPr>
              <a:t> </a:t>
            </a:r>
            <a:r>
              <a:rPr sz="3850" spc="30" dirty="0">
                <a:latin typeface="Trebuchet MS"/>
                <a:cs typeface="Trebuchet MS"/>
              </a:rPr>
              <a:t>contém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220" dirty="0">
                <a:latin typeface="Trebuchet MS"/>
                <a:cs typeface="Trebuchet MS"/>
              </a:rPr>
              <a:t>as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10" dirty="0">
                <a:latin typeface="Trebuchet MS"/>
                <a:cs typeface="Trebuchet MS"/>
              </a:rPr>
              <a:t>definições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spc="155" dirty="0">
                <a:latin typeface="Trebuchet MS"/>
                <a:cs typeface="Trebuchet MS"/>
              </a:rPr>
              <a:t>associadas</a:t>
            </a:r>
            <a:r>
              <a:rPr sz="3850" spc="-90" dirty="0">
                <a:latin typeface="Trebuchet MS"/>
                <a:cs typeface="Trebuchet MS"/>
              </a:rPr>
              <a:t> </a:t>
            </a:r>
            <a:r>
              <a:rPr sz="3850" spc="55" dirty="0">
                <a:latin typeface="Trebuchet MS"/>
                <a:cs typeface="Trebuchet MS"/>
              </a:rPr>
              <a:t>a </a:t>
            </a:r>
            <a:r>
              <a:rPr sz="3850" spc="-1145" dirty="0">
                <a:latin typeface="Trebuchet MS"/>
                <a:cs typeface="Trebuchet MS"/>
              </a:rPr>
              <a:t> </a:t>
            </a:r>
            <a:r>
              <a:rPr sz="3850" spc="-40" dirty="0">
                <a:latin typeface="Trebuchet MS"/>
                <a:cs typeface="Trebuchet MS"/>
              </a:rPr>
              <a:t>entrada/saída</a:t>
            </a:r>
            <a:endParaRPr sz="3850">
              <a:latin typeface="Trebuchet MS"/>
              <a:cs typeface="Trebuchet MS"/>
            </a:endParaRPr>
          </a:p>
          <a:p>
            <a:pPr marL="504825" indent="-492759">
              <a:lnSpc>
                <a:spcPct val="100000"/>
              </a:lnSpc>
              <a:spcBef>
                <a:spcPts val="3115"/>
              </a:spcBef>
              <a:buSzPct val="123376"/>
              <a:buFont typeface="Arial"/>
              <a:buChar char="•"/>
              <a:tabLst>
                <a:tab pos="505459" algn="l"/>
              </a:tabLst>
            </a:pPr>
            <a:r>
              <a:rPr sz="3850" spc="20" dirty="0">
                <a:latin typeface="Trebuchet MS"/>
                <a:cs typeface="Trebuchet MS"/>
              </a:rPr>
              <a:t>Exemplo: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i="1" spc="65" dirty="0">
                <a:latin typeface="Arial"/>
                <a:cs typeface="Arial"/>
              </a:rPr>
              <a:t>printf</a:t>
            </a:r>
            <a:r>
              <a:rPr sz="3850" i="1" spc="10" dirty="0">
                <a:latin typeface="Arial"/>
                <a:cs typeface="Arial"/>
              </a:rPr>
              <a:t> </a:t>
            </a:r>
            <a:r>
              <a:rPr sz="3850" spc="25" dirty="0">
                <a:latin typeface="Trebuchet MS"/>
                <a:cs typeface="Trebuchet MS"/>
              </a:rPr>
              <a:t>está</a:t>
            </a:r>
            <a:r>
              <a:rPr sz="3850" spc="-80" dirty="0">
                <a:latin typeface="Trebuchet MS"/>
                <a:cs typeface="Trebuchet MS"/>
              </a:rPr>
              <a:t> </a:t>
            </a:r>
            <a:r>
              <a:rPr sz="3850" spc="30" dirty="0">
                <a:latin typeface="Trebuchet MS"/>
                <a:cs typeface="Trebuchet MS"/>
              </a:rPr>
              <a:t>declarado</a:t>
            </a:r>
            <a:r>
              <a:rPr sz="3850" spc="-80" dirty="0">
                <a:latin typeface="Trebuchet MS"/>
                <a:cs typeface="Trebuchet MS"/>
              </a:rPr>
              <a:t> </a:t>
            </a:r>
            <a:r>
              <a:rPr sz="3850" spc="15" dirty="0">
                <a:latin typeface="Trebuchet MS"/>
                <a:cs typeface="Trebuchet MS"/>
              </a:rPr>
              <a:t>neste</a:t>
            </a:r>
            <a:r>
              <a:rPr sz="3850" spc="-85" dirty="0">
                <a:latin typeface="Trebuchet MS"/>
                <a:cs typeface="Trebuchet MS"/>
              </a:rPr>
              <a:t> </a:t>
            </a:r>
            <a:r>
              <a:rPr sz="3850" i="1" spc="-15" dirty="0">
                <a:latin typeface="Arial"/>
                <a:cs typeface="Arial"/>
              </a:rPr>
              <a:t>header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Funções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6931005" cy="3446779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45" dirty="0">
                <a:latin typeface="Trebuchet MS"/>
                <a:cs typeface="Trebuchet MS"/>
              </a:rPr>
              <a:t>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função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agrupa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sequência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instruções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nome</a:t>
            </a:r>
            <a:endParaRPr sz="3950">
              <a:latin typeface="Trebuchet MS"/>
              <a:cs typeface="Trebuchet MS"/>
            </a:endParaRPr>
          </a:p>
          <a:p>
            <a:pPr marL="514984" marR="5080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45" dirty="0">
                <a:latin typeface="Trebuchet MS"/>
                <a:cs typeface="Trebuchet MS"/>
              </a:rPr>
              <a:t>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implementação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linguagem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90" dirty="0">
                <a:latin typeface="Trebuchet MS"/>
                <a:cs typeface="Trebuchet MS"/>
              </a:rPr>
              <a:t>C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disponibiliza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várias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35" dirty="0">
                <a:latin typeface="Arial"/>
                <a:cs typeface="Arial"/>
              </a:rPr>
              <a:t>bibliotecas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funções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pré-definidas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resultado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duma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função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especificado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instrução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10" dirty="0">
                <a:latin typeface="Arial"/>
                <a:cs typeface="Arial"/>
              </a:rPr>
              <a:t>return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Função</a:t>
            </a:r>
            <a:r>
              <a:rPr sz="4500" spc="-25" dirty="0"/>
              <a:t> </a:t>
            </a:r>
            <a:r>
              <a:rPr sz="4500" i="1" spc="35" dirty="0">
                <a:latin typeface="Arial"/>
                <a:cs typeface="Arial"/>
              </a:rPr>
              <a:t>main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3513340"/>
            <a:ext cx="17904460" cy="61963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99745" marR="74295" indent="-487680">
              <a:lnSpc>
                <a:spcPts val="4079"/>
              </a:lnSpc>
              <a:spcBef>
                <a:spcPts val="675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210" dirty="0">
                <a:latin typeface="Trebuchet MS"/>
                <a:cs typeface="Trebuchet MS"/>
              </a:rPr>
              <a:t>Um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50" dirty="0">
                <a:latin typeface="Trebuchet MS"/>
                <a:cs typeface="Trebuchet MS"/>
              </a:rPr>
              <a:t>programa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25" dirty="0">
                <a:latin typeface="Trebuchet MS"/>
                <a:cs typeface="Trebuchet MS"/>
              </a:rPr>
              <a:t>completo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spc="45" dirty="0">
                <a:latin typeface="Trebuchet MS"/>
                <a:cs typeface="Trebuchet MS"/>
              </a:rPr>
              <a:t>deve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-105" dirty="0">
                <a:latin typeface="Trebuchet MS"/>
                <a:cs typeface="Trebuchet MS"/>
              </a:rPr>
              <a:t>definir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spc="80" dirty="0">
                <a:latin typeface="Trebuchet MS"/>
                <a:cs typeface="Trebuchet MS"/>
              </a:rPr>
              <a:t>uma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40" dirty="0">
                <a:latin typeface="Trebuchet MS"/>
                <a:cs typeface="Trebuchet MS"/>
              </a:rPr>
              <a:t>função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i="1" dirty="0">
                <a:latin typeface="Arial"/>
                <a:cs typeface="Arial"/>
              </a:rPr>
              <a:t>main</a:t>
            </a:r>
            <a:r>
              <a:rPr sz="3800" i="1" spc="15" dirty="0">
                <a:latin typeface="Arial"/>
                <a:cs typeface="Arial"/>
              </a:rPr>
              <a:t> </a:t>
            </a:r>
            <a:r>
              <a:rPr sz="3800" spc="65" dirty="0">
                <a:latin typeface="Trebuchet MS"/>
                <a:cs typeface="Trebuchet MS"/>
              </a:rPr>
              <a:t>que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-15" dirty="0">
                <a:latin typeface="Trebuchet MS"/>
                <a:cs typeface="Trebuchet MS"/>
              </a:rPr>
              <a:t>é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spc="30" dirty="0">
                <a:latin typeface="Trebuchet MS"/>
                <a:cs typeface="Trebuchet MS"/>
              </a:rPr>
              <a:t>executada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110" dirty="0">
                <a:latin typeface="Trebuchet MS"/>
                <a:cs typeface="Trebuchet MS"/>
              </a:rPr>
              <a:t>quando </a:t>
            </a:r>
            <a:r>
              <a:rPr sz="3800" spc="-1130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o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50" dirty="0">
                <a:latin typeface="Trebuchet MS"/>
                <a:cs typeface="Trebuchet MS"/>
              </a:rPr>
              <a:t>programa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-105" dirty="0">
                <a:latin typeface="Trebuchet MS"/>
                <a:cs typeface="Trebuchet MS"/>
              </a:rPr>
              <a:t>inicia.</a:t>
            </a:r>
            <a:endParaRPr sz="3800">
              <a:latin typeface="Trebuchet MS"/>
              <a:cs typeface="Trebuchet MS"/>
            </a:endParaRPr>
          </a:p>
          <a:p>
            <a:pPr marL="499745" indent="-487680">
              <a:lnSpc>
                <a:spcPct val="100000"/>
              </a:lnSpc>
              <a:spcBef>
                <a:spcPts val="3160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355" dirty="0">
                <a:latin typeface="Trebuchet MS"/>
                <a:cs typeface="Trebuchet MS"/>
              </a:rPr>
              <a:t>O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spc="-40" dirty="0">
                <a:latin typeface="Trebuchet MS"/>
                <a:cs typeface="Trebuchet MS"/>
              </a:rPr>
              <a:t>valor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spc="-15" dirty="0">
                <a:latin typeface="Trebuchet MS"/>
                <a:cs typeface="Trebuchet MS"/>
              </a:rPr>
              <a:t>retornado</a:t>
            </a:r>
            <a:r>
              <a:rPr sz="3800" spc="-70" dirty="0">
                <a:latin typeface="Trebuchet MS"/>
                <a:cs typeface="Trebuchet MS"/>
              </a:rPr>
              <a:t> </a:t>
            </a:r>
            <a:r>
              <a:rPr sz="3800" spc="70" dirty="0">
                <a:latin typeface="Trebuchet MS"/>
                <a:cs typeface="Trebuchet MS"/>
              </a:rPr>
              <a:t>de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i="1" dirty="0">
                <a:latin typeface="Arial"/>
                <a:cs typeface="Arial"/>
              </a:rPr>
              <a:t>main</a:t>
            </a:r>
            <a:r>
              <a:rPr sz="3800" i="1" spc="15" dirty="0">
                <a:latin typeface="Arial"/>
                <a:cs typeface="Arial"/>
              </a:rPr>
              <a:t> </a:t>
            </a:r>
            <a:r>
              <a:rPr sz="3800" spc="-25" dirty="0">
                <a:latin typeface="Trebuchet MS"/>
                <a:cs typeface="Trebuchet MS"/>
              </a:rPr>
              <a:t>representa</a:t>
            </a:r>
            <a:r>
              <a:rPr sz="3800" spc="-70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o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i="1" spc="100" dirty="0">
                <a:latin typeface="Arial"/>
                <a:cs typeface="Arial"/>
              </a:rPr>
              <a:t>código</a:t>
            </a:r>
            <a:r>
              <a:rPr sz="3800" i="1" spc="20" dirty="0">
                <a:latin typeface="Arial"/>
                <a:cs typeface="Arial"/>
              </a:rPr>
              <a:t> </a:t>
            </a:r>
            <a:r>
              <a:rPr sz="3800" i="1" spc="55" dirty="0">
                <a:latin typeface="Arial"/>
                <a:cs typeface="Arial"/>
              </a:rPr>
              <a:t>de</a:t>
            </a:r>
            <a:r>
              <a:rPr sz="3800" i="1" spc="15" dirty="0">
                <a:latin typeface="Arial"/>
                <a:cs typeface="Arial"/>
              </a:rPr>
              <a:t> </a:t>
            </a:r>
            <a:r>
              <a:rPr sz="3800" i="1" spc="-5" dirty="0">
                <a:latin typeface="Arial"/>
                <a:cs typeface="Arial"/>
              </a:rPr>
              <a:t>erro</a:t>
            </a:r>
            <a:r>
              <a:rPr sz="3800" i="1" spc="15" dirty="0">
                <a:latin typeface="Arial"/>
                <a:cs typeface="Arial"/>
              </a:rPr>
              <a:t> </a:t>
            </a:r>
            <a:r>
              <a:rPr sz="3800" spc="20" dirty="0">
                <a:latin typeface="Trebuchet MS"/>
                <a:cs typeface="Trebuchet MS"/>
              </a:rPr>
              <a:t>para</a:t>
            </a:r>
            <a:r>
              <a:rPr sz="3800" spc="-70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o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spc="55" dirty="0">
                <a:latin typeface="Trebuchet MS"/>
                <a:cs typeface="Trebuchet MS"/>
              </a:rPr>
              <a:t>sistema</a:t>
            </a:r>
            <a:r>
              <a:rPr sz="3800" spc="-70" dirty="0">
                <a:latin typeface="Trebuchet MS"/>
                <a:cs typeface="Trebuchet MS"/>
              </a:rPr>
              <a:t> </a:t>
            </a:r>
            <a:r>
              <a:rPr sz="3800" spc="-15" dirty="0">
                <a:latin typeface="Trebuchet MS"/>
                <a:cs typeface="Trebuchet MS"/>
              </a:rPr>
              <a:t>operativo</a:t>
            </a:r>
            <a:endParaRPr sz="3800">
              <a:latin typeface="Trebuchet MS"/>
              <a:cs typeface="Trebuchet MS"/>
            </a:endParaRPr>
          </a:p>
          <a:p>
            <a:pPr marL="499745" indent="-487680">
              <a:lnSpc>
                <a:spcPct val="100000"/>
              </a:lnSpc>
              <a:spcBef>
                <a:spcPts val="3120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5" dirty="0">
                <a:latin typeface="Trebuchet MS"/>
                <a:cs typeface="Trebuchet MS"/>
              </a:rPr>
              <a:t>Retornar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-20" dirty="0">
                <a:latin typeface="Trebuchet MS"/>
                <a:cs typeface="Trebuchet MS"/>
              </a:rPr>
              <a:t>zero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significa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spc="65" dirty="0">
                <a:latin typeface="Trebuchet MS"/>
                <a:cs typeface="Trebuchet MS"/>
              </a:rPr>
              <a:t>que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o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spc="50" dirty="0">
                <a:latin typeface="Trebuchet MS"/>
                <a:cs typeface="Trebuchet MS"/>
              </a:rPr>
              <a:t>programa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-45" dirty="0">
                <a:latin typeface="Trebuchet MS"/>
                <a:cs typeface="Trebuchet MS"/>
              </a:rPr>
              <a:t>terminou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spc="-45" dirty="0">
                <a:latin typeface="Trebuchet MS"/>
                <a:cs typeface="Trebuchet MS"/>
              </a:rPr>
              <a:t>corretamente</a:t>
            </a:r>
            <a:endParaRPr sz="3800">
              <a:latin typeface="Trebuchet MS"/>
              <a:cs typeface="Trebuchet MS"/>
            </a:endParaRPr>
          </a:p>
          <a:p>
            <a:pPr marL="389255">
              <a:lnSpc>
                <a:spcPts val="3360"/>
              </a:lnSpc>
              <a:spcBef>
                <a:spcPts val="2790"/>
              </a:spcBef>
            </a:pPr>
            <a:r>
              <a:rPr sz="2850" spc="2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85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50" spc="20" dirty="0">
                <a:solidFill>
                  <a:srgbClr val="795E26"/>
                </a:solidFill>
                <a:latin typeface="Courier New"/>
                <a:cs typeface="Courier New"/>
              </a:rPr>
              <a:t>main</a:t>
            </a:r>
            <a:r>
              <a:rPr sz="2850" spc="20" dirty="0">
                <a:latin typeface="Courier New"/>
                <a:cs typeface="Courier New"/>
              </a:rPr>
              <a:t>(</a:t>
            </a:r>
            <a:r>
              <a:rPr sz="2850" spc="2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850" spc="20" dirty="0">
                <a:latin typeface="Courier New"/>
                <a:cs typeface="Courier New"/>
              </a:rPr>
              <a:t>){</a:t>
            </a:r>
            <a:endParaRPr sz="2850">
              <a:latin typeface="Courier New"/>
              <a:cs typeface="Courier New"/>
            </a:endParaRPr>
          </a:p>
          <a:p>
            <a:pPr marL="1270000">
              <a:lnSpc>
                <a:spcPts val="3300"/>
              </a:lnSpc>
            </a:pPr>
            <a:r>
              <a:rPr sz="2850" spc="20" dirty="0">
                <a:latin typeface="Courier New"/>
                <a:cs typeface="Courier New"/>
              </a:rPr>
              <a:t>....</a:t>
            </a:r>
            <a:endParaRPr sz="2850">
              <a:latin typeface="Courier New"/>
              <a:cs typeface="Courier New"/>
            </a:endParaRPr>
          </a:p>
          <a:p>
            <a:pPr marL="1270000">
              <a:lnSpc>
                <a:spcPts val="3300"/>
              </a:lnSpc>
            </a:pPr>
            <a:r>
              <a:rPr sz="2850" spc="20" dirty="0">
                <a:solidFill>
                  <a:srgbClr val="AF00DB"/>
                </a:solidFill>
                <a:latin typeface="Courier New"/>
                <a:cs typeface="Courier New"/>
              </a:rPr>
              <a:t>return</a:t>
            </a:r>
            <a:r>
              <a:rPr sz="2850" spc="-3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850" spc="20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850" spc="20" dirty="0">
                <a:latin typeface="Courier New"/>
                <a:cs typeface="Courier New"/>
              </a:rPr>
              <a:t>;</a:t>
            </a:r>
            <a:endParaRPr sz="2850">
              <a:latin typeface="Courier New"/>
              <a:cs typeface="Courier New"/>
            </a:endParaRPr>
          </a:p>
          <a:p>
            <a:pPr marL="389255">
              <a:lnSpc>
                <a:spcPts val="3360"/>
              </a:lnSpc>
            </a:pPr>
            <a:r>
              <a:rPr sz="2850" spc="20" dirty="0">
                <a:latin typeface="Courier New"/>
                <a:cs typeface="Courier New"/>
              </a:rPr>
              <a:t>}</a:t>
            </a:r>
            <a:endParaRPr sz="2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499745" indent="-487680">
              <a:lnSpc>
                <a:spcPct val="100000"/>
              </a:lnSpc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215" dirty="0">
                <a:latin typeface="Trebuchet MS"/>
                <a:cs typeface="Trebuchet MS"/>
              </a:rPr>
              <a:t>Em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260" dirty="0">
                <a:latin typeface="Trebuchet MS"/>
                <a:cs typeface="Trebuchet MS"/>
              </a:rPr>
              <a:t>C99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podemos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-114" dirty="0">
                <a:latin typeface="Trebuchet MS"/>
                <a:cs typeface="Trebuchet MS"/>
              </a:rPr>
              <a:t>omitir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o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i="1" spc="25" dirty="0">
                <a:latin typeface="Arial"/>
                <a:cs typeface="Arial"/>
              </a:rPr>
              <a:t>return</a:t>
            </a:r>
            <a:r>
              <a:rPr sz="3800" i="1" spc="10" dirty="0">
                <a:latin typeface="Arial"/>
                <a:cs typeface="Arial"/>
              </a:rPr>
              <a:t> </a:t>
            </a:r>
            <a:r>
              <a:rPr sz="3800" spc="-65" dirty="0">
                <a:latin typeface="Trebuchet MS"/>
                <a:cs typeface="Trebuchet MS"/>
              </a:rPr>
              <a:t>(equivale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60" dirty="0">
                <a:latin typeface="Trebuchet MS"/>
                <a:cs typeface="Trebuchet MS"/>
              </a:rPr>
              <a:t>a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-80" dirty="0">
                <a:latin typeface="Trebuchet MS"/>
                <a:cs typeface="Trebuchet MS"/>
              </a:rPr>
              <a:t>retornar </a:t>
            </a:r>
            <a:r>
              <a:rPr sz="3800" spc="-130" dirty="0">
                <a:latin typeface="Trebuchet MS"/>
                <a:cs typeface="Trebuchet MS"/>
              </a:rPr>
              <a:t>0)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5" dirty="0"/>
              <a:t>Instruções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8002250" cy="5937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corpo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função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sequência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15" dirty="0">
                <a:latin typeface="Arial"/>
                <a:cs typeface="Arial"/>
              </a:rPr>
              <a:t>instruções</a:t>
            </a:r>
            <a:endParaRPr sz="3950">
              <a:latin typeface="Arial"/>
              <a:cs typeface="Arial"/>
            </a:endParaRPr>
          </a:p>
          <a:p>
            <a:pPr marL="389255" marR="9888220">
              <a:lnSpc>
                <a:spcPts val="3379"/>
              </a:lnSpc>
              <a:spcBef>
                <a:spcPts val="3065"/>
              </a:spcBef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"To C or not to C, "</a:t>
            </a:r>
            <a:r>
              <a:rPr sz="2950" spc="15" dirty="0">
                <a:latin typeface="Courier New"/>
                <a:cs typeface="Courier New"/>
              </a:rPr>
              <a:t>); </a:t>
            </a:r>
            <a:r>
              <a:rPr sz="2950" spc="20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"that</a:t>
            </a:r>
            <a:r>
              <a:rPr sz="295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295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sz="295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question.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);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return</a:t>
            </a:r>
            <a:r>
              <a:rPr sz="2950" spc="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950" spc="15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/>
              <a:cs typeface="Courier New"/>
            </a:endParaRPr>
          </a:p>
          <a:p>
            <a:pPr marL="514984" indent="-502920">
              <a:lnSpc>
                <a:spcPts val="449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80" dirty="0">
                <a:latin typeface="Trebuchet MS"/>
                <a:cs typeface="Trebuchet MS"/>
              </a:rPr>
              <a:t>Este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exemplo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5" dirty="0">
                <a:latin typeface="Trebuchet MS"/>
                <a:cs typeface="Trebuchet MS"/>
              </a:rPr>
              <a:t>usa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apenas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dois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tipos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instruções: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0" dirty="0">
                <a:latin typeface="Trebuchet MS"/>
                <a:cs typeface="Trebuchet MS"/>
              </a:rPr>
              <a:t>chamadas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função</a:t>
            </a:r>
            <a:endParaRPr sz="3950">
              <a:latin typeface="Trebuchet MS"/>
              <a:cs typeface="Trebuchet MS"/>
            </a:endParaRPr>
          </a:p>
          <a:p>
            <a:pPr marL="514984">
              <a:lnSpc>
                <a:spcPts val="4490"/>
              </a:lnSpc>
            </a:pPr>
            <a:r>
              <a:rPr sz="3950" i="1" spc="60" dirty="0">
                <a:latin typeface="Arial"/>
                <a:cs typeface="Arial"/>
              </a:rPr>
              <a:t>printf</a:t>
            </a:r>
            <a:r>
              <a:rPr sz="3950" i="1" spc="-20" dirty="0">
                <a:latin typeface="Arial"/>
                <a:cs typeface="Arial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i="1" spc="10" dirty="0">
                <a:latin typeface="Arial"/>
                <a:cs typeface="Arial"/>
              </a:rPr>
              <a:t>return</a:t>
            </a:r>
            <a:endParaRPr sz="395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chamada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45" dirty="0">
                <a:latin typeface="Arial"/>
                <a:cs typeface="Arial"/>
              </a:rPr>
              <a:t>printf(“…”)</a:t>
            </a:r>
            <a:r>
              <a:rPr sz="3950" i="1" spc="10" dirty="0">
                <a:latin typeface="Arial"/>
                <a:cs typeface="Arial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imprime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texto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entre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00" dirty="0">
                <a:latin typeface="Trebuchet MS"/>
                <a:cs typeface="Trebuchet MS"/>
              </a:rPr>
              <a:t>aspas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na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saída-padrão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80" dirty="0">
                <a:latin typeface="Trebuchet MS"/>
                <a:cs typeface="Trebuchet MS"/>
              </a:rPr>
              <a:t>(terminal)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Trebuchet MS"/>
                <a:cs typeface="Trebuchet MS"/>
              </a:rPr>
              <a:t>Imprime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seguinte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mensagem: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-254" dirty="0">
                <a:latin typeface="Arial"/>
                <a:cs typeface="Arial"/>
              </a:rPr>
              <a:t>To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i="1" dirty="0">
                <a:latin typeface="Arial"/>
                <a:cs typeface="Arial"/>
              </a:rPr>
              <a:t>C </a:t>
            </a:r>
            <a:r>
              <a:rPr sz="3950" i="1" spc="35" dirty="0">
                <a:latin typeface="Arial"/>
                <a:cs typeface="Arial"/>
              </a:rPr>
              <a:t>or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75" dirty="0">
                <a:latin typeface="Arial"/>
                <a:cs typeface="Arial"/>
              </a:rPr>
              <a:t>not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110" dirty="0">
                <a:latin typeface="Arial"/>
                <a:cs typeface="Arial"/>
              </a:rPr>
              <a:t>to</a:t>
            </a:r>
            <a:r>
              <a:rPr sz="3950" i="1" dirty="0">
                <a:latin typeface="Arial"/>
                <a:cs typeface="Arial"/>
              </a:rPr>
              <a:t> C,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i="1" spc="35" dirty="0">
                <a:latin typeface="Arial"/>
                <a:cs typeface="Arial"/>
              </a:rPr>
              <a:t>that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-40" dirty="0">
                <a:latin typeface="Arial"/>
                <a:cs typeface="Arial"/>
              </a:rPr>
              <a:t>is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25" dirty="0">
                <a:latin typeface="Arial"/>
                <a:cs typeface="Arial"/>
              </a:rPr>
              <a:t>the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25" dirty="0">
                <a:latin typeface="Arial"/>
                <a:cs typeface="Arial"/>
              </a:rPr>
              <a:t>question.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5" dirty="0"/>
              <a:t>Instruções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9914"/>
            <a:ext cx="16939895" cy="6955155"/>
          </a:xfrm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509905" indent="-497840">
              <a:lnSpc>
                <a:spcPct val="100000"/>
              </a:lnSpc>
              <a:spcBef>
                <a:spcPts val="1935"/>
              </a:spcBef>
              <a:buSzPct val="123076"/>
              <a:buChar char="•"/>
              <a:tabLst>
                <a:tab pos="509905" algn="l"/>
                <a:tab pos="510540" algn="l"/>
              </a:tabLst>
            </a:pPr>
            <a:r>
              <a:rPr sz="3900" spc="185" dirty="0">
                <a:latin typeface="Trebuchet MS"/>
                <a:cs typeface="Trebuchet MS"/>
              </a:rPr>
              <a:t>Cada</a:t>
            </a:r>
            <a:r>
              <a:rPr sz="3900" spc="-95" dirty="0">
                <a:latin typeface="Trebuchet MS"/>
                <a:cs typeface="Trebuchet MS"/>
              </a:rPr>
              <a:t> </a:t>
            </a:r>
            <a:r>
              <a:rPr sz="3900" spc="10" dirty="0">
                <a:latin typeface="Trebuchet MS"/>
                <a:cs typeface="Trebuchet MS"/>
              </a:rPr>
              <a:t>instrução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-85" dirty="0">
                <a:latin typeface="Trebuchet MS"/>
                <a:cs typeface="Trebuchet MS"/>
              </a:rPr>
              <a:t>termina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140" dirty="0">
                <a:latin typeface="Trebuchet MS"/>
                <a:cs typeface="Trebuchet MS"/>
              </a:rPr>
              <a:t>com</a:t>
            </a:r>
            <a:r>
              <a:rPr sz="3900" spc="-95" dirty="0">
                <a:latin typeface="Trebuchet MS"/>
                <a:cs typeface="Trebuchet MS"/>
              </a:rPr>
              <a:t> </a:t>
            </a:r>
            <a:r>
              <a:rPr sz="3900" spc="-5" dirty="0">
                <a:latin typeface="Trebuchet MS"/>
                <a:cs typeface="Trebuchet MS"/>
              </a:rPr>
              <a:t>ponto-e-vírgula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-280" dirty="0">
                <a:latin typeface="Trebuchet MS"/>
                <a:cs typeface="Trebuchet MS"/>
              </a:rPr>
              <a:t>(</a:t>
            </a:r>
            <a:r>
              <a:rPr sz="3900" i="1" spc="-280" dirty="0">
                <a:latin typeface="Arial"/>
                <a:cs typeface="Arial"/>
              </a:rPr>
              <a:t>;</a:t>
            </a:r>
            <a:r>
              <a:rPr sz="3900" spc="-280" dirty="0">
                <a:latin typeface="Trebuchet MS"/>
                <a:cs typeface="Trebuchet MS"/>
              </a:rPr>
              <a:t>)</a:t>
            </a:r>
            <a:endParaRPr sz="3900">
              <a:latin typeface="Trebuchet MS"/>
              <a:cs typeface="Trebuchet MS"/>
            </a:endParaRPr>
          </a:p>
          <a:p>
            <a:pPr marL="509905" indent="-497840">
              <a:lnSpc>
                <a:spcPct val="100000"/>
              </a:lnSpc>
              <a:spcBef>
                <a:spcPts val="3160"/>
              </a:spcBef>
              <a:buSzPct val="123076"/>
              <a:buChar char="•"/>
              <a:tabLst>
                <a:tab pos="509905" algn="l"/>
                <a:tab pos="510540" algn="l"/>
              </a:tabLst>
            </a:pPr>
            <a:r>
              <a:rPr sz="3900" spc="150" dirty="0">
                <a:latin typeface="Trebuchet MS"/>
                <a:cs typeface="Trebuchet MS"/>
              </a:rPr>
              <a:t>Uma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10" dirty="0">
                <a:latin typeface="Trebuchet MS"/>
                <a:cs typeface="Trebuchet MS"/>
              </a:rPr>
              <a:t>instrução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105" dirty="0">
                <a:latin typeface="Trebuchet MS"/>
                <a:cs typeface="Trebuchet MS"/>
              </a:rPr>
              <a:t>pode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45" dirty="0">
                <a:latin typeface="Trebuchet MS"/>
                <a:cs typeface="Trebuchet MS"/>
              </a:rPr>
              <a:t>ser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-25" dirty="0">
                <a:latin typeface="Trebuchet MS"/>
                <a:cs typeface="Trebuchet MS"/>
              </a:rPr>
              <a:t>dividida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40" dirty="0">
                <a:latin typeface="Trebuchet MS"/>
                <a:cs typeface="Trebuchet MS"/>
              </a:rPr>
              <a:t>em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spc="10" dirty="0">
                <a:latin typeface="Trebuchet MS"/>
                <a:cs typeface="Trebuchet MS"/>
              </a:rPr>
              <a:t>várias</a:t>
            </a:r>
            <a:r>
              <a:rPr sz="3900" spc="-90" dirty="0">
                <a:latin typeface="Trebuchet MS"/>
                <a:cs typeface="Trebuchet MS"/>
              </a:rPr>
              <a:t> </a:t>
            </a:r>
            <a:r>
              <a:rPr sz="3900" spc="-50" dirty="0">
                <a:latin typeface="Trebuchet MS"/>
                <a:cs typeface="Trebuchet MS"/>
              </a:rPr>
              <a:t>linhas:</a:t>
            </a:r>
            <a:endParaRPr sz="3900">
              <a:latin typeface="Trebuchet MS"/>
              <a:cs typeface="Trebuchet MS"/>
            </a:endParaRPr>
          </a:p>
          <a:p>
            <a:pPr marL="766445">
              <a:lnSpc>
                <a:spcPts val="3429"/>
              </a:lnSpc>
              <a:spcBef>
                <a:spcPts val="2880"/>
              </a:spcBef>
            </a:pPr>
            <a:r>
              <a:rPr sz="2900" spc="2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00" spc="25" dirty="0">
                <a:latin typeface="Courier New"/>
                <a:cs typeface="Courier New"/>
              </a:rPr>
              <a:t>(</a:t>
            </a:r>
            <a:endParaRPr sz="2900">
              <a:latin typeface="Courier New"/>
              <a:cs typeface="Courier New"/>
            </a:endParaRPr>
          </a:p>
          <a:p>
            <a:pPr marL="1664970">
              <a:lnSpc>
                <a:spcPts val="3379"/>
              </a:lnSpc>
            </a:pP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"To</a:t>
            </a:r>
            <a:r>
              <a:rPr sz="2900" spc="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C</a:t>
            </a:r>
            <a:r>
              <a:rPr sz="2900" spc="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or</a:t>
            </a:r>
            <a:r>
              <a:rPr sz="2900" spc="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not</a:t>
            </a:r>
            <a:r>
              <a:rPr sz="2900" spc="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to</a:t>
            </a:r>
            <a:r>
              <a:rPr sz="2900" spc="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C,</a:t>
            </a:r>
            <a:r>
              <a:rPr sz="2900" spc="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endParaRPr sz="2900">
              <a:latin typeface="Courier New"/>
              <a:cs typeface="Courier New"/>
            </a:endParaRPr>
          </a:p>
          <a:p>
            <a:pPr marL="766445">
              <a:lnSpc>
                <a:spcPts val="3429"/>
              </a:lnSpc>
            </a:pPr>
            <a:r>
              <a:rPr sz="2900" spc="25" dirty="0">
                <a:latin typeface="Courier New"/>
                <a:cs typeface="Courier New"/>
              </a:rPr>
              <a:t>);</a:t>
            </a:r>
            <a:endParaRPr sz="2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ourier New"/>
              <a:cs typeface="Courier New"/>
            </a:endParaRPr>
          </a:p>
          <a:p>
            <a:pPr marL="509905" indent="-497840">
              <a:lnSpc>
                <a:spcPct val="100000"/>
              </a:lnSpc>
              <a:spcBef>
                <a:spcPts val="5"/>
              </a:spcBef>
              <a:buSzPct val="123076"/>
              <a:buChar char="•"/>
              <a:tabLst>
                <a:tab pos="509905" algn="l"/>
                <a:tab pos="510540" algn="l"/>
              </a:tabLst>
            </a:pPr>
            <a:r>
              <a:rPr sz="3900" spc="-10" dirty="0">
                <a:latin typeface="Trebuchet MS"/>
                <a:cs typeface="Trebuchet MS"/>
              </a:rPr>
              <a:t>Também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spc="150" dirty="0">
                <a:latin typeface="Trebuchet MS"/>
                <a:cs typeface="Trebuchet MS"/>
              </a:rPr>
              <a:t>podemos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dirty="0">
                <a:latin typeface="Trebuchet MS"/>
                <a:cs typeface="Trebuchet MS"/>
              </a:rPr>
              <a:t>escrever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10" dirty="0">
                <a:latin typeface="Trebuchet MS"/>
                <a:cs typeface="Trebuchet MS"/>
              </a:rPr>
              <a:t>várias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spc="35" dirty="0">
                <a:latin typeface="Trebuchet MS"/>
                <a:cs typeface="Trebuchet MS"/>
              </a:rPr>
              <a:t>instruções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60" dirty="0">
                <a:latin typeface="Trebuchet MS"/>
                <a:cs typeface="Trebuchet MS"/>
              </a:rPr>
              <a:t>numa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spc="-120" dirty="0">
                <a:latin typeface="Trebuchet MS"/>
                <a:cs typeface="Trebuchet MS"/>
              </a:rPr>
              <a:t>linha:</a:t>
            </a:r>
            <a:endParaRPr sz="3900">
              <a:latin typeface="Trebuchet MS"/>
              <a:cs typeface="Trebuchet MS"/>
            </a:endParaRPr>
          </a:p>
          <a:p>
            <a:pPr marL="766445">
              <a:lnSpc>
                <a:spcPct val="100000"/>
              </a:lnSpc>
              <a:spcBef>
                <a:spcPts val="2880"/>
              </a:spcBef>
            </a:pPr>
            <a:r>
              <a:rPr sz="2900" spc="2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00" spc="25" dirty="0">
                <a:latin typeface="Courier New"/>
                <a:cs typeface="Courier New"/>
              </a:rPr>
              <a:t>(</a:t>
            </a: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"To C or "</a:t>
            </a:r>
            <a:r>
              <a:rPr sz="2900" spc="25" dirty="0">
                <a:latin typeface="Courier New"/>
                <a:cs typeface="Courier New"/>
              </a:rPr>
              <a:t>); </a:t>
            </a:r>
            <a:r>
              <a:rPr sz="2900" spc="2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00" spc="25" dirty="0">
                <a:latin typeface="Courier New"/>
                <a:cs typeface="Courier New"/>
              </a:rPr>
              <a:t>(</a:t>
            </a: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"not</a:t>
            </a:r>
            <a:r>
              <a:rPr sz="2900" spc="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00" spc="25" dirty="0">
                <a:solidFill>
                  <a:srgbClr val="A31515"/>
                </a:solidFill>
                <a:latin typeface="Courier New"/>
                <a:cs typeface="Courier New"/>
              </a:rPr>
              <a:t>to C, "</a:t>
            </a:r>
            <a:r>
              <a:rPr sz="2900" spc="25" dirty="0">
                <a:latin typeface="Courier New"/>
                <a:cs typeface="Courier New"/>
              </a:rPr>
              <a:t>);</a:t>
            </a:r>
            <a:endParaRPr sz="2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ourier New"/>
              <a:cs typeface="Courier New"/>
            </a:endParaRPr>
          </a:p>
          <a:p>
            <a:pPr marL="509905" marR="5080" indent="-497840">
              <a:lnSpc>
                <a:spcPts val="4180"/>
              </a:lnSpc>
              <a:buSzPct val="123076"/>
              <a:buChar char="•"/>
              <a:tabLst>
                <a:tab pos="509905" algn="l"/>
                <a:tab pos="510540" algn="l"/>
              </a:tabLst>
            </a:pPr>
            <a:r>
              <a:rPr sz="3900" spc="305" dirty="0">
                <a:latin typeface="Trebuchet MS"/>
                <a:cs typeface="Trebuchet MS"/>
              </a:rPr>
              <a:t>As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i="1" spc="-10" dirty="0">
                <a:latin typeface="Arial"/>
                <a:cs typeface="Arial"/>
              </a:rPr>
              <a:t>diretivas</a:t>
            </a:r>
            <a:r>
              <a:rPr sz="3900" i="1" spc="10" dirty="0">
                <a:latin typeface="Arial"/>
                <a:cs typeface="Arial"/>
              </a:rPr>
              <a:t> </a:t>
            </a:r>
            <a:r>
              <a:rPr sz="3900" spc="45" dirty="0">
                <a:latin typeface="Trebuchet MS"/>
                <a:cs typeface="Trebuchet MS"/>
              </a:rPr>
              <a:t>ocupam,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spc="-60" dirty="0">
                <a:latin typeface="Trebuchet MS"/>
                <a:cs typeface="Trebuchet MS"/>
              </a:rPr>
              <a:t>normalmente,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spc="110" dirty="0">
                <a:latin typeface="Trebuchet MS"/>
                <a:cs typeface="Trebuchet MS"/>
              </a:rPr>
              <a:t>apenas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spc="65" dirty="0">
                <a:latin typeface="Trebuchet MS"/>
                <a:cs typeface="Trebuchet MS"/>
              </a:rPr>
              <a:t>uma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spc="-120" dirty="0">
                <a:latin typeface="Trebuchet MS"/>
                <a:cs typeface="Trebuchet MS"/>
              </a:rPr>
              <a:t>linha: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b="1" spc="10" dirty="0">
                <a:latin typeface="Arial"/>
                <a:cs typeface="Arial"/>
              </a:rPr>
              <a:t>não </a:t>
            </a:r>
            <a:r>
              <a:rPr sz="3900" spc="50" dirty="0">
                <a:latin typeface="Trebuchet MS"/>
                <a:cs typeface="Trebuchet MS"/>
              </a:rPr>
              <a:t>necessitam</a:t>
            </a:r>
            <a:r>
              <a:rPr sz="3900" spc="-85" dirty="0">
                <a:latin typeface="Trebuchet MS"/>
                <a:cs typeface="Trebuchet MS"/>
              </a:rPr>
              <a:t> </a:t>
            </a:r>
            <a:r>
              <a:rPr sz="3900" spc="60" dirty="0">
                <a:latin typeface="Trebuchet MS"/>
                <a:cs typeface="Trebuchet MS"/>
              </a:rPr>
              <a:t>de </a:t>
            </a:r>
            <a:r>
              <a:rPr sz="3900" spc="-1160" dirty="0">
                <a:latin typeface="Trebuchet MS"/>
                <a:cs typeface="Trebuchet MS"/>
              </a:rPr>
              <a:t> </a:t>
            </a:r>
            <a:r>
              <a:rPr sz="3900" spc="-5" dirty="0">
                <a:latin typeface="Trebuchet MS"/>
                <a:cs typeface="Trebuchet MS"/>
              </a:rPr>
              <a:t>ponto-e-vírgula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0" dirty="0"/>
              <a:t>Comentários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339300"/>
            <a:ext cx="17964150" cy="678434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1555"/>
              </a:spcBef>
              <a:buSzPct val="124137"/>
              <a:buChar char="•"/>
              <a:tabLst>
                <a:tab pos="384175" algn="l"/>
                <a:tab pos="384810" algn="l"/>
              </a:tabLst>
            </a:pPr>
            <a:r>
              <a:rPr sz="2900" spc="160" dirty="0">
                <a:latin typeface="Trebuchet MS"/>
                <a:cs typeface="Trebuchet MS"/>
              </a:rPr>
              <a:t>Um</a:t>
            </a:r>
            <a:r>
              <a:rPr sz="2900" spc="-60" dirty="0">
                <a:latin typeface="Trebuchet MS"/>
                <a:cs typeface="Trebuchet MS"/>
              </a:rPr>
              <a:t> </a:t>
            </a:r>
            <a:r>
              <a:rPr sz="2900" i="1" spc="35" dirty="0">
                <a:latin typeface="Arial"/>
                <a:cs typeface="Arial"/>
              </a:rPr>
              <a:t>comentário</a:t>
            </a:r>
            <a:r>
              <a:rPr sz="2900" i="1" spc="5" dirty="0">
                <a:latin typeface="Arial"/>
                <a:cs typeface="Arial"/>
              </a:rPr>
              <a:t> </a:t>
            </a:r>
            <a:r>
              <a:rPr sz="2900" spc="85" dirty="0">
                <a:latin typeface="Trebuchet MS"/>
                <a:cs typeface="Trebuchet MS"/>
              </a:rPr>
              <a:t>começa</a:t>
            </a:r>
            <a:r>
              <a:rPr sz="2900" spc="-60" dirty="0">
                <a:latin typeface="Trebuchet MS"/>
                <a:cs typeface="Trebuchet MS"/>
              </a:rPr>
              <a:t> </a:t>
            </a:r>
            <a:r>
              <a:rPr sz="2900" spc="114" dirty="0">
                <a:latin typeface="Trebuchet MS"/>
                <a:cs typeface="Trebuchet MS"/>
              </a:rPr>
              <a:t>com</a:t>
            </a:r>
            <a:r>
              <a:rPr sz="2900" spc="-60" dirty="0">
                <a:latin typeface="Trebuchet MS"/>
                <a:cs typeface="Trebuchet MS"/>
              </a:rPr>
              <a:t> </a:t>
            </a:r>
            <a:r>
              <a:rPr sz="2900" spc="-290" dirty="0">
                <a:latin typeface="Trebuchet MS"/>
                <a:cs typeface="Trebuchet MS"/>
              </a:rPr>
              <a:t>/*</a:t>
            </a:r>
            <a:r>
              <a:rPr sz="2900" spc="-6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e</a:t>
            </a:r>
            <a:r>
              <a:rPr sz="2900" spc="-60" dirty="0">
                <a:latin typeface="Trebuchet MS"/>
                <a:cs typeface="Trebuchet MS"/>
              </a:rPr>
              <a:t> </a:t>
            </a:r>
            <a:r>
              <a:rPr sz="2900" spc="-55" dirty="0">
                <a:latin typeface="Trebuchet MS"/>
                <a:cs typeface="Trebuchet MS"/>
              </a:rPr>
              <a:t>termina</a:t>
            </a:r>
            <a:r>
              <a:rPr sz="2900" spc="-60" dirty="0">
                <a:latin typeface="Trebuchet MS"/>
                <a:cs typeface="Trebuchet MS"/>
              </a:rPr>
              <a:t> </a:t>
            </a:r>
            <a:r>
              <a:rPr sz="2900" spc="114" dirty="0">
                <a:latin typeface="Trebuchet MS"/>
                <a:cs typeface="Trebuchet MS"/>
              </a:rPr>
              <a:t>com</a:t>
            </a:r>
            <a:r>
              <a:rPr sz="2900" spc="-60" dirty="0">
                <a:latin typeface="Trebuchet MS"/>
                <a:cs typeface="Trebuchet MS"/>
              </a:rPr>
              <a:t> </a:t>
            </a:r>
            <a:r>
              <a:rPr sz="2900" spc="-290" dirty="0">
                <a:latin typeface="Trebuchet MS"/>
                <a:cs typeface="Trebuchet MS"/>
              </a:rPr>
              <a:t>*/</a:t>
            </a:r>
            <a:endParaRPr sz="2900">
              <a:latin typeface="Trebuchet MS"/>
              <a:cs typeface="Trebuchet MS"/>
            </a:endParaRPr>
          </a:p>
          <a:p>
            <a:pPr marL="384175" indent="-372110">
              <a:lnSpc>
                <a:spcPct val="100000"/>
              </a:lnSpc>
              <a:spcBef>
                <a:spcPts val="2465"/>
              </a:spcBef>
              <a:buSzPct val="124137"/>
              <a:buChar char="•"/>
              <a:tabLst>
                <a:tab pos="384175" algn="l"/>
                <a:tab pos="384810" algn="l"/>
              </a:tabLst>
            </a:pPr>
            <a:r>
              <a:rPr sz="2900" spc="45" dirty="0">
                <a:latin typeface="Trebuchet MS"/>
                <a:cs typeface="Trebuchet MS"/>
              </a:rPr>
              <a:t>Comentários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85" dirty="0">
                <a:latin typeface="Trebuchet MS"/>
                <a:cs typeface="Trebuchet MS"/>
              </a:rPr>
              <a:t>podem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-20" dirty="0">
                <a:latin typeface="Trebuchet MS"/>
                <a:cs typeface="Trebuchet MS"/>
              </a:rPr>
              <a:t>ocorrer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40" dirty="0">
                <a:latin typeface="Trebuchet MS"/>
                <a:cs typeface="Trebuchet MS"/>
              </a:rPr>
              <a:t>em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linhas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85" dirty="0">
                <a:latin typeface="Trebuchet MS"/>
                <a:cs typeface="Trebuchet MS"/>
              </a:rPr>
              <a:t>separadas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80" dirty="0">
                <a:latin typeface="Trebuchet MS"/>
                <a:cs typeface="Trebuchet MS"/>
              </a:rPr>
              <a:t>ou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80" dirty="0">
                <a:latin typeface="Trebuchet MS"/>
                <a:cs typeface="Trebuchet MS"/>
              </a:rPr>
              <a:t>no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meio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55" dirty="0">
                <a:latin typeface="Trebuchet MS"/>
                <a:cs typeface="Trebuchet MS"/>
              </a:rPr>
              <a:t>de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linhas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55" dirty="0">
                <a:latin typeface="Trebuchet MS"/>
                <a:cs typeface="Trebuchet MS"/>
              </a:rPr>
              <a:t>de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90" dirty="0">
                <a:latin typeface="Trebuchet MS"/>
                <a:cs typeface="Trebuchet MS"/>
              </a:rPr>
              <a:t>código</a:t>
            </a:r>
            <a:endParaRPr sz="2900">
              <a:latin typeface="Trebuchet MS"/>
              <a:cs typeface="Trebuchet MS"/>
            </a:endParaRPr>
          </a:p>
          <a:p>
            <a:pPr marL="384175" indent="-372110">
              <a:lnSpc>
                <a:spcPct val="100000"/>
              </a:lnSpc>
              <a:spcBef>
                <a:spcPts val="2465"/>
              </a:spcBef>
              <a:buSzPct val="124137"/>
              <a:buChar char="•"/>
              <a:tabLst>
                <a:tab pos="384175" algn="l"/>
                <a:tab pos="384810" algn="l"/>
              </a:tabLst>
            </a:pPr>
            <a:r>
              <a:rPr sz="2900" spc="120" dirty="0">
                <a:latin typeface="Trebuchet MS"/>
                <a:cs typeface="Trebuchet MS"/>
              </a:rPr>
              <a:t>Podem</a:t>
            </a:r>
            <a:r>
              <a:rPr sz="2900" spc="-7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extender-se</a:t>
            </a:r>
            <a:r>
              <a:rPr sz="2900" spc="-70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Trebuchet MS"/>
                <a:cs typeface="Trebuchet MS"/>
              </a:rPr>
              <a:t>por</a:t>
            </a:r>
            <a:r>
              <a:rPr sz="2900" spc="-70" dirty="0">
                <a:latin typeface="Trebuchet MS"/>
                <a:cs typeface="Trebuchet MS"/>
              </a:rPr>
              <a:t> </a:t>
            </a:r>
            <a:r>
              <a:rPr sz="2900" spc="15" dirty="0">
                <a:latin typeface="Trebuchet MS"/>
                <a:cs typeface="Trebuchet MS"/>
              </a:rPr>
              <a:t>várias</a:t>
            </a:r>
            <a:r>
              <a:rPr sz="2900" spc="-70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linhas</a:t>
            </a:r>
            <a:endParaRPr sz="2900">
              <a:latin typeface="Trebuchet MS"/>
              <a:cs typeface="Trebuchet MS"/>
            </a:endParaRPr>
          </a:p>
          <a:p>
            <a:pPr marL="766445">
              <a:lnSpc>
                <a:spcPct val="100000"/>
              </a:lnSpc>
              <a:spcBef>
                <a:spcPts val="2170"/>
              </a:spcBef>
            </a:pP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r>
              <a:rPr sz="22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Isto</a:t>
            </a:r>
            <a:r>
              <a:rPr sz="22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é</a:t>
            </a:r>
            <a:r>
              <a:rPr sz="22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um</a:t>
            </a:r>
            <a:r>
              <a:rPr sz="22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comentário</a:t>
            </a:r>
            <a:r>
              <a:rPr sz="22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ourier New"/>
              <a:cs typeface="Courier New"/>
            </a:endParaRPr>
          </a:p>
          <a:p>
            <a:pPr marL="766445">
              <a:lnSpc>
                <a:spcPts val="2600"/>
              </a:lnSpc>
            </a:pP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endParaRPr sz="2200">
              <a:latin typeface="Courier New"/>
              <a:cs typeface="Courier New"/>
            </a:endParaRPr>
          </a:p>
          <a:p>
            <a:pPr marL="1438275" marR="12151360">
              <a:lnSpc>
                <a:spcPts val="2560"/>
              </a:lnSpc>
              <a:spcBef>
                <a:spcPts val="110"/>
              </a:spcBef>
              <a:tabLst>
                <a:tab pos="2949575" algn="l"/>
              </a:tabLst>
            </a:pP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Autor:	Pedro</a:t>
            </a:r>
            <a:r>
              <a:rPr sz="2200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Vasconcelos </a:t>
            </a:r>
            <a:r>
              <a:rPr sz="2200" spc="-13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Ficheiro:</a:t>
            </a:r>
            <a:r>
              <a:rPr sz="22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hello.c</a:t>
            </a:r>
            <a:endParaRPr sz="2200">
              <a:latin typeface="Courier New"/>
              <a:cs typeface="Courier New"/>
            </a:endParaRPr>
          </a:p>
          <a:p>
            <a:pPr marL="1438275">
              <a:lnSpc>
                <a:spcPts val="2440"/>
              </a:lnSpc>
            </a:pP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Programa:</a:t>
            </a:r>
            <a:r>
              <a:rPr sz="22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Imprime</a:t>
            </a:r>
            <a:r>
              <a:rPr sz="22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uma</a:t>
            </a:r>
            <a:r>
              <a:rPr sz="22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mensagem</a:t>
            </a:r>
            <a:r>
              <a:rPr sz="22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de</a:t>
            </a:r>
            <a:r>
              <a:rPr sz="22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exemplo</a:t>
            </a:r>
            <a:endParaRPr sz="2200">
              <a:latin typeface="Courier New"/>
              <a:cs typeface="Courier New"/>
            </a:endParaRPr>
          </a:p>
          <a:p>
            <a:pPr marL="766445">
              <a:lnSpc>
                <a:spcPts val="2600"/>
              </a:lnSpc>
            </a:pP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urier New"/>
              <a:cs typeface="Courier New"/>
            </a:endParaRPr>
          </a:p>
          <a:p>
            <a:pPr marL="384175" indent="-372110">
              <a:lnSpc>
                <a:spcPct val="100000"/>
              </a:lnSpc>
              <a:buSzPct val="124137"/>
              <a:buChar char="•"/>
              <a:tabLst>
                <a:tab pos="384175" algn="l"/>
                <a:tab pos="384810" algn="l"/>
              </a:tabLst>
            </a:pPr>
            <a:r>
              <a:rPr sz="2900" b="1" spc="-15" dirty="0">
                <a:latin typeface="Arial"/>
                <a:cs typeface="Arial"/>
              </a:rPr>
              <a:t>Atenção</a:t>
            </a:r>
            <a:r>
              <a:rPr sz="2900" spc="-15" dirty="0">
                <a:latin typeface="Trebuchet MS"/>
                <a:cs typeface="Trebuchet MS"/>
              </a:rPr>
              <a:t>: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50" dirty="0">
                <a:latin typeface="Trebuchet MS"/>
                <a:cs typeface="Trebuchet MS"/>
              </a:rPr>
              <a:t>esquecer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55" dirty="0">
                <a:latin typeface="Trebuchet MS"/>
                <a:cs typeface="Trebuchet MS"/>
              </a:rPr>
              <a:t>de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fechar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65" dirty="0">
                <a:latin typeface="Trebuchet MS"/>
                <a:cs typeface="Trebuchet MS"/>
              </a:rPr>
              <a:t>um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comentário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85" dirty="0">
                <a:latin typeface="Trebuchet MS"/>
                <a:cs typeface="Trebuchet MS"/>
              </a:rPr>
              <a:t>pode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fazer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114" dirty="0">
                <a:latin typeface="Trebuchet MS"/>
                <a:cs typeface="Trebuchet MS"/>
              </a:rPr>
              <a:t>com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50" dirty="0">
                <a:latin typeface="Trebuchet MS"/>
                <a:cs typeface="Trebuchet MS"/>
              </a:rPr>
              <a:t>que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120" dirty="0">
                <a:latin typeface="Trebuchet MS"/>
                <a:cs typeface="Trebuchet MS"/>
              </a:rPr>
              <a:t>o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20" dirty="0">
                <a:latin typeface="Trebuchet MS"/>
                <a:cs typeface="Trebuchet MS"/>
              </a:rPr>
              <a:t>compilador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ignore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-45" dirty="0">
                <a:latin typeface="Trebuchet MS"/>
                <a:cs typeface="Trebuchet MS"/>
              </a:rPr>
              <a:t>parte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120" dirty="0">
                <a:latin typeface="Trebuchet MS"/>
                <a:cs typeface="Trebuchet MS"/>
              </a:rPr>
              <a:t>do</a:t>
            </a:r>
            <a:r>
              <a:rPr sz="2900" spc="-55" dirty="0">
                <a:latin typeface="Trebuchet MS"/>
                <a:cs typeface="Trebuchet MS"/>
              </a:rPr>
              <a:t> </a:t>
            </a:r>
            <a:r>
              <a:rPr sz="2900" spc="35" dirty="0">
                <a:latin typeface="Trebuchet MS"/>
                <a:cs typeface="Trebuchet MS"/>
              </a:rPr>
              <a:t>programa</a:t>
            </a:r>
            <a:endParaRPr sz="2900">
              <a:latin typeface="Trebuchet MS"/>
              <a:cs typeface="Trebuchet MS"/>
            </a:endParaRPr>
          </a:p>
          <a:p>
            <a:pPr marL="389255" marR="10680700" algn="just">
              <a:lnSpc>
                <a:spcPts val="2560"/>
              </a:lnSpc>
              <a:spcBef>
                <a:spcPts val="2330"/>
              </a:spcBef>
            </a:pPr>
            <a:r>
              <a:rPr sz="2200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A31515"/>
                </a:solidFill>
                <a:latin typeface="Courier New"/>
                <a:cs typeface="Courier New"/>
              </a:rPr>
              <a:t>"To be "</a:t>
            </a:r>
            <a:r>
              <a:rPr sz="2200" dirty="0">
                <a:latin typeface="Courier New"/>
                <a:cs typeface="Courier New"/>
              </a:rPr>
              <a:t>);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/* comentário aberto </a:t>
            </a:r>
            <a:r>
              <a:rPr sz="2200" spc="-13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printf("or not to be; ");</a:t>
            </a:r>
            <a:r>
              <a:rPr sz="220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8000"/>
                </a:solidFill>
                <a:latin typeface="Courier New"/>
                <a:cs typeface="Courier New"/>
              </a:rPr>
              <a:t>/* fechado */ </a:t>
            </a:r>
            <a:r>
              <a:rPr sz="2200" spc="-13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200" dirty="0"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A31515"/>
                </a:solidFill>
                <a:latin typeface="Courier New"/>
                <a:cs typeface="Courier New"/>
              </a:rPr>
              <a:t>"that</a:t>
            </a:r>
            <a:r>
              <a:rPr sz="220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220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sz="220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31515"/>
                </a:solidFill>
                <a:latin typeface="Courier New"/>
                <a:cs typeface="Courier New"/>
              </a:rPr>
              <a:t>question.</a:t>
            </a:r>
            <a:r>
              <a:rPr sz="2200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200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200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0" dirty="0"/>
              <a:t>Comentários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5528290" cy="4539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95" dirty="0">
                <a:latin typeface="Trebuchet MS"/>
                <a:cs typeface="Trebuchet MS"/>
              </a:rPr>
              <a:t>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C99,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podemos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também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escrever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comentários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65" dirty="0">
                <a:latin typeface="Trebuchet MS"/>
                <a:cs typeface="Trebuchet MS"/>
              </a:rPr>
              <a:t>só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25" dirty="0">
                <a:latin typeface="Trebuchet MS"/>
                <a:cs typeface="Trebuchet MS"/>
              </a:rPr>
              <a:t>linha:</a:t>
            </a:r>
            <a:endParaRPr sz="3950">
              <a:latin typeface="Trebuchet MS"/>
              <a:cs typeface="Trebuchet MS"/>
            </a:endParaRPr>
          </a:p>
          <a:p>
            <a:pPr marL="766445">
              <a:lnSpc>
                <a:spcPct val="100000"/>
              </a:lnSpc>
              <a:spcBef>
                <a:spcPts val="2815"/>
              </a:spcBef>
            </a:pP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Isto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é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um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comentário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ourier New"/>
              <a:cs typeface="Courier New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5" dirty="0">
                <a:latin typeface="Trebuchet MS"/>
                <a:cs typeface="Trebuchet MS"/>
              </a:rPr>
              <a:t>Começa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5" dirty="0">
                <a:latin typeface="Trebuchet MS"/>
                <a:cs typeface="Trebuchet MS"/>
              </a:rPr>
              <a:t>//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termina </a:t>
            </a:r>
            <a:r>
              <a:rPr sz="3950" spc="95" dirty="0">
                <a:latin typeface="Trebuchet MS"/>
                <a:cs typeface="Trebuchet MS"/>
              </a:rPr>
              <a:t>no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70" dirty="0">
                <a:latin typeface="Trebuchet MS"/>
                <a:cs typeface="Trebuchet MS"/>
              </a:rPr>
              <a:t>fi</a:t>
            </a:r>
            <a:r>
              <a:rPr sz="3950" spc="-65" dirty="0">
                <a:latin typeface="Trebuchet MS"/>
                <a:cs typeface="Trebuchet MS"/>
              </a:rPr>
              <a:t>nal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0" dirty="0">
                <a:latin typeface="Trebuchet MS"/>
                <a:cs typeface="Trebuchet MS"/>
              </a:rPr>
              <a:t>linha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4" dirty="0">
                <a:latin typeface="Trebuchet MS"/>
                <a:cs typeface="Trebuchet MS"/>
              </a:rPr>
              <a:t>Mais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sucinto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comentários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curtos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Trebuchet MS"/>
                <a:cs typeface="Trebuchet MS"/>
              </a:rPr>
              <a:t>Evita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risco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esquecer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fechar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comentário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619950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5" dirty="0"/>
              <a:t>Variáveis</a:t>
            </a:r>
            <a:r>
              <a:rPr sz="4500" spc="-20" dirty="0"/>
              <a:t> </a:t>
            </a:r>
            <a:r>
              <a:rPr sz="4500" spc="100" dirty="0"/>
              <a:t>e</a:t>
            </a:r>
            <a:r>
              <a:rPr sz="4500" spc="-15" dirty="0"/>
              <a:t> </a:t>
            </a:r>
            <a:r>
              <a:rPr sz="4500" spc="15" dirty="0"/>
              <a:t>atribuições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7595215" cy="1898014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programas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90" dirty="0">
                <a:latin typeface="Trebuchet MS"/>
                <a:cs typeface="Trebuchet MS"/>
              </a:rPr>
              <a:t>C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efetuam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computação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55" dirty="0">
                <a:latin typeface="Arial"/>
                <a:cs typeface="Arial"/>
              </a:rPr>
              <a:t>modificando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dirty="0">
                <a:latin typeface="Trebuchet MS"/>
                <a:cs typeface="Trebuchet MS"/>
              </a:rPr>
              <a:t>valores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memória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locais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guardar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valores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designados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usando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-95" dirty="0">
                <a:latin typeface="Arial"/>
                <a:cs typeface="Arial"/>
              </a:rPr>
              <a:t>variáveis</a:t>
            </a:r>
            <a:r>
              <a:rPr sz="3950" spc="-95" dirty="0">
                <a:latin typeface="Trebuchet MS"/>
                <a:cs typeface="Trebuchet MS"/>
              </a:rPr>
              <a:t>.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029" y="1936084"/>
            <a:ext cx="13677265" cy="60204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45"/>
              </a:spcBef>
            </a:pPr>
            <a:r>
              <a:rPr sz="4500" b="1" spc="-20" dirty="0">
                <a:latin typeface="Arial"/>
                <a:cs typeface="Arial"/>
              </a:rPr>
              <a:t>Tipos</a:t>
            </a:r>
            <a:endParaRPr sz="4500">
              <a:latin typeface="Arial"/>
              <a:cs typeface="Arial"/>
            </a:endParaRPr>
          </a:p>
          <a:p>
            <a:pPr marL="427355" indent="-367665">
              <a:lnSpc>
                <a:spcPct val="100000"/>
              </a:lnSpc>
              <a:spcBef>
                <a:spcPts val="960"/>
              </a:spcBef>
              <a:buSzPct val="124561"/>
              <a:buChar char="•"/>
              <a:tabLst>
                <a:tab pos="427355" algn="l"/>
                <a:tab pos="427990" algn="l"/>
              </a:tabLst>
            </a:pPr>
            <a:r>
              <a:rPr sz="2850" spc="240" dirty="0">
                <a:latin typeface="Trebuchet MS"/>
                <a:cs typeface="Trebuchet MS"/>
              </a:rPr>
              <a:t>As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variáveis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em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380" dirty="0">
                <a:latin typeface="Trebuchet MS"/>
                <a:cs typeface="Trebuchet MS"/>
              </a:rPr>
              <a:t>C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têm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114" dirty="0">
                <a:latin typeface="Trebuchet MS"/>
                <a:cs typeface="Trebuchet MS"/>
              </a:rPr>
              <a:t>associado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um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i="1" spc="95" dirty="0">
                <a:latin typeface="Arial"/>
                <a:cs typeface="Arial"/>
              </a:rPr>
              <a:t>tip</a:t>
            </a:r>
            <a:r>
              <a:rPr sz="2850" spc="95" dirty="0">
                <a:latin typeface="Trebuchet MS"/>
                <a:cs typeface="Trebuchet MS"/>
              </a:rPr>
              <a:t>o</a:t>
            </a:r>
            <a:endParaRPr sz="2850">
              <a:latin typeface="Trebuchet MS"/>
              <a:cs typeface="Trebuchet MS"/>
            </a:endParaRPr>
          </a:p>
          <a:p>
            <a:pPr marL="427355" indent="-367665">
              <a:lnSpc>
                <a:spcPct val="100000"/>
              </a:lnSpc>
              <a:spcBef>
                <a:spcPts val="1145"/>
              </a:spcBef>
              <a:buSzPct val="124561"/>
              <a:buChar char="•"/>
              <a:tabLst>
                <a:tab pos="427355" algn="l"/>
                <a:tab pos="427990" algn="l"/>
              </a:tabLst>
            </a:pPr>
            <a:r>
              <a:rPr sz="2850" spc="75" dirty="0">
                <a:latin typeface="Trebuchet MS"/>
                <a:cs typeface="Trebuchet MS"/>
              </a:rPr>
              <a:t>Tipos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numéricos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75" dirty="0">
                <a:latin typeface="Trebuchet MS"/>
                <a:cs typeface="Trebuchet MS"/>
              </a:rPr>
              <a:t>básicos: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i="1" spc="45" dirty="0">
                <a:latin typeface="Arial"/>
                <a:cs typeface="Arial"/>
              </a:rPr>
              <a:t>int</a:t>
            </a:r>
            <a:r>
              <a:rPr sz="2850" i="1" spc="5" dirty="0">
                <a:latin typeface="Arial"/>
                <a:cs typeface="Arial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i="1" spc="35" dirty="0">
                <a:latin typeface="Arial"/>
                <a:cs typeface="Arial"/>
              </a:rPr>
              <a:t>float</a:t>
            </a:r>
            <a:endParaRPr sz="2850">
              <a:latin typeface="Arial"/>
              <a:cs typeface="Arial"/>
            </a:endParaRPr>
          </a:p>
          <a:p>
            <a:pPr marL="427355" indent="-367665">
              <a:lnSpc>
                <a:spcPct val="100000"/>
              </a:lnSpc>
              <a:spcBef>
                <a:spcPts val="1150"/>
              </a:spcBef>
              <a:buSzPct val="124561"/>
              <a:buChar char="•"/>
              <a:tabLst>
                <a:tab pos="427355" algn="l"/>
                <a:tab pos="427990" algn="l"/>
              </a:tabLst>
            </a:pPr>
            <a:r>
              <a:rPr sz="2850" spc="130" dirty="0">
                <a:latin typeface="Trebuchet MS"/>
                <a:cs typeface="Trebuchet MS"/>
              </a:rPr>
              <a:t>Uma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0" dirty="0">
                <a:latin typeface="Trebuchet MS"/>
                <a:cs typeface="Trebuchet MS"/>
              </a:rPr>
              <a:t>variável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125" dirty="0">
                <a:latin typeface="Trebuchet MS"/>
                <a:cs typeface="Trebuchet MS"/>
              </a:rPr>
              <a:t>do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35" dirty="0">
                <a:latin typeface="Trebuchet MS"/>
                <a:cs typeface="Trebuchet MS"/>
              </a:rPr>
              <a:t>tipo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i="1" spc="45" dirty="0">
                <a:latin typeface="Arial"/>
                <a:cs typeface="Arial"/>
              </a:rPr>
              <a:t>int</a:t>
            </a:r>
            <a:r>
              <a:rPr sz="2850" i="1" spc="15" dirty="0">
                <a:latin typeface="Arial"/>
                <a:cs typeface="Arial"/>
              </a:rPr>
              <a:t> </a:t>
            </a:r>
            <a:r>
              <a:rPr sz="2850" spc="90" dirty="0">
                <a:latin typeface="Trebuchet MS"/>
                <a:cs typeface="Trebuchet MS"/>
              </a:rPr>
              <a:t>pode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guardar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valores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0" dirty="0">
                <a:latin typeface="Trebuchet MS"/>
                <a:cs typeface="Trebuchet MS"/>
              </a:rPr>
              <a:t>inteiros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positivos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negativos;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105" dirty="0">
                <a:latin typeface="Trebuchet MS"/>
                <a:cs typeface="Trebuchet MS"/>
              </a:rPr>
              <a:t>e.g.:</a:t>
            </a:r>
            <a:endParaRPr sz="2850">
              <a:latin typeface="Trebuchet MS"/>
              <a:cs typeface="Trebuchet MS"/>
            </a:endParaRPr>
          </a:p>
          <a:p>
            <a:pPr marL="929640" lvl="1" indent="-367665">
              <a:lnSpc>
                <a:spcPct val="100000"/>
              </a:lnSpc>
              <a:spcBef>
                <a:spcPts val="1070"/>
              </a:spcBef>
              <a:buSzPct val="124561"/>
              <a:buChar char="•"/>
              <a:tabLst>
                <a:tab pos="929640" algn="l"/>
                <a:tab pos="930275" algn="l"/>
                <a:tab pos="1541780" algn="l"/>
                <a:tab pos="2153920" algn="l"/>
                <a:tab pos="3214370" algn="l"/>
              </a:tabLst>
            </a:pPr>
            <a:r>
              <a:rPr sz="2850" spc="110" dirty="0">
                <a:latin typeface="Trebuchet MS"/>
                <a:cs typeface="Trebuchet MS"/>
              </a:rPr>
              <a:t>0	1	</a:t>
            </a:r>
            <a:r>
              <a:rPr sz="2850" spc="100" dirty="0">
                <a:latin typeface="Trebuchet MS"/>
                <a:cs typeface="Trebuchet MS"/>
              </a:rPr>
              <a:t>-23	</a:t>
            </a:r>
            <a:r>
              <a:rPr sz="2850" spc="110" dirty="0">
                <a:latin typeface="Trebuchet MS"/>
                <a:cs typeface="Trebuchet MS"/>
              </a:rPr>
              <a:t>397</a:t>
            </a:r>
            <a:endParaRPr sz="2850">
              <a:latin typeface="Trebuchet MS"/>
              <a:cs typeface="Trebuchet MS"/>
            </a:endParaRPr>
          </a:p>
          <a:p>
            <a:pPr marL="427355" indent="-367665">
              <a:lnSpc>
                <a:spcPct val="100000"/>
              </a:lnSpc>
              <a:spcBef>
                <a:spcPts val="1155"/>
              </a:spcBef>
              <a:buSzPct val="124561"/>
              <a:buChar char="•"/>
              <a:tabLst>
                <a:tab pos="427355" algn="l"/>
                <a:tab pos="427990" algn="l"/>
              </a:tabLst>
            </a:pPr>
            <a:r>
              <a:rPr sz="2850" spc="280" dirty="0">
                <a:latin typeface="Trebuchet MS"/>
                <a:cs typeface="Trebuchet MS"/>
              </a:rPr>
              <a:t>Os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valores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mínimo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máximo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i="1" spc="45" dirty="0">
                <a:latin typeface="Arial"/>
                <a:cs typeface="Arial"/>
              </a:rPr>
              <a:t>int</a:t>
            </a:r>
            <a:r>
              <a:rPr sz="2850" i="1" spc="15" dirty="0">
                <a:latin typeface="Arial"/>
                <a:cs typeface="Arial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dependem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85" dirty="0">
                <a:latin typeface="Trebuchet MS"/>
                <a:cs typeface="Trebuchet MS"/>
              </a:rPr>
              <a:t>da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10" dirty="0">
                <a:latin typeface="Trebuchet MS"/>
                <a:cs typeface="Trebuchet MS"/>
              </a:rPr>
              <a:t>implementação;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70" dirty="0">
                <a:latin typeface="Trebuchet MS"/>
                <a:cs typeface="Trebuchet MS"/>
              </a:rPr>
              <a:t>e.g:</a:t>
            </a:r>
            <a:endParaRPr sz="2850">
              <a:latin typeface="Trebuchet MS"/>
              <a:cs typeface="Trebuchet MS"/>
            </a:endParaRPr>
          </a:p>
          <a:p>
            <a:pPr marL="929640" lvl="1" indent="-367665">
              <a:lnSpc>
                <a:spcPct val="100000"/>
              </a:lnSpc>
              <a:spcBef>
                <a:spcPts val="1065"/>
              </a:spcBef>
              <a:buSzPct val="124561"/>
              <a:buChar char="•"/>
              <a:tabLst>
                <a:tab pos="929640" algn="l"/>
                <a:tab pos="930275" algn="l"/>
              </a:tabLst>
            </a:pPr>
            <a:r>
              <a:rPr sz="2850" spc="275" dirty="0">
                <a:latin typeface="Trebuchet MS"/>
                <a:cs typeface="Trebuchet MS"/>
              </a:rPr>
              <a:t>O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340" dirty="0">
                <a:latin typeface="Trebuchet MS"/>
                <a:cs typeface="Trebuchet MS"/>
              </a:rPr>
              <a:t>GCC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em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85" dirty="0">
                <a:latin typeface="Trebuchet MS"/>
                <a:cs typeface="Trebuchet MS"/>
              </a:rPr>
              <a:t>Intel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x86/x64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130" dirty="0">
                <a:latin typeface="Trebuchet MS"/>
                <a:cs typeface="Trebuchet MS"/>
              </a:rPr>
              <a:t>usa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10" dirty="0">
                <a:latin typeface="Trebuchet MS"/>
                <a:cs typeface="Trebuchet MS"/>
              </a:rPr>
              <a:t>32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bits</a:t>
            </a:r>
            <a:endParaRPr sz="2850">
              <a:latin typeface="Trebuchet MS"/>
              <a:cs typeface="Trebuchet MS"/>
            </a:endParaRPr>
          </a:p>
          <a:p>
            <a:pPr marL="929640" lvl="1" indent="-367665">
              <a:lnSpc>
                <a:spcPct val="100000"/>
              </a:lnSpc>
              <a:spcBef>
                <a:spcPts val="1115"/>
              </a:spcBef>
              <a:buSzPct val="124561"/>
              <a:buChar char="•"/>
              <a:tabLst>
                <a:tab pos="929640" algn="l"/>
                <a:tab pos="930275" algn="l"/>
              </a:tabLst>
            </a:pPr>
            <a:r>
              <a:rPr sz="2850" spc="-25" dirty="0">
                <a:latin typeface="Trebuchet MS"/>
                <a:cs typeface="Trebuchet MS"/>
              </a:rPr>
              <a:t>Inteiros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3450" spc="-30" dirty="0">
                <a:latin typeface="Lucida Sans Unicode"/>
                <a:cs typeface="Lucida Sans Unicode"/>
              </a:rPr>
              <a:t>−</a:t>
            </a:r>
            <a:r>
              <a:rPr sz="3450" spc="-30" dirty="0">
                <a:latin typeface="Times New Roman"/>
                <a:cs typeface="Times New Roman"/>
              </a:rPr>
              <a:t>2</a:t>
            </a:r>
            <a:r>
              <a:rPr sz="3675" spc="-44" baseline="29478" dirty="0">
                <a:latin typeface="Times New Roman"/>
                <a:cs typeface="Times New Roman"/>
              </a:rPr>
              <a:t>31</a:t>
            </a:r>
            <a:r>
              <a:rPr sz="3675" spc="270" baseline="29478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a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3450" spc="170" dirty="0">
                <a:latin typeface="Times New Roman"/>
                <a:cs typeface="Times New Roman"/>
              </a:rPr>
              <a:t>+2</a:t>
            </a:r>
            <a:r>
              <a:rPr sz="3675" spc="254" baseline="29478" dirty="0">
                <a:latin typeface="Times New Roman"/>
                <a:cs typeface="Times New Roman"/>
              </a:rPr>
              <a:t>31</a:t>
            </a:r>
            <a:r>
              <a:rPr sz="3675" spc="232" baseline="29478" dirty="0">
                <a:latin typeface="Times New Roman"/>
                <a:cs typeface="Times New Roman"/>
              </a:rPr>
              <a:t> </a:t>
            </a:r>
            <a:r>
              <a:rPr sz="3450" spc="-355" dirty="0">
                <a:latin typeface="Lucida Sans Unicode"/>
                <a:cs typeface="Lucida Sans Unicode"/>
              </a:rPr>
              <a:t>−</a:t>
            </a:r>
            <a:endParaRPr sz="3450">
              <a:latin typeface="Lucida Sans Unicode"/>
              <a:cs typeface="Lucida Sans Unicode"/>
            </a:endParaRPr>
          </a:p>
          <a:p>
            <a:pPr marL="427355" indent="-367665">
              <a:lnSpc>
                <a:spcPct val="100000"/>
              </a:lnSpc>
              <a:spcBef>
                <a:spcPts val="1090"/>
              </a:spcBef>
              <a:buSzPct val="124561"/>
              <a:buChar char="•"/>
              <a:tabLst>
                <a:tab pos="427355" algn="l"/>
                <a:tab pos="427990" algn="l"/>
              </a:tabLst>
            </a:pPr>
            <a:r>
              <a:rPr sz="2850" spc="130" dirty="0">
                <a:latin typeface="Trebuchet MS"/>
                <a:cs typeface="Trebuchet MS"/>
              </a:rPr>
              <a:t>Uma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40" dirty="0">
                <a:latin typeface="Trebuchet MS"/>
                <a:cs typeface="Trebuchet MS"/>
              </a:rPr>
              <a:t>variável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i="1" spc="35" dirty="0">
                <a:latin typeface="Arial"/>
                <a:cs typeface="Arial"/>
              </a:rPr>
              <a:t>float</a:t>
            </a:r>
            <a:r>
              <a:rPr sz="2850" i="1" spc="5" dirty="0">
                <a:latin typeface="Arial"/>
                <a:cs typeface="Arial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guarda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valores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i="1" spc="10" dirty="0">
                <a:latin typeface="Arial"/>
                <a:cs typeface="Arial"/>
              </a:rPr>
              <a:t>vírgula-flutuante </a:t>
            </a:r>
            <a:r>
              <a:rPr sz="2850" spc="120" dirty="0">
                <a:latin typeface="Trebuchet MS"/>
                <a:cs typeface="Trebuchet MS"/>
              </a:rPr>
              <a:t>com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precisão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simples</a:t>
            </a:r>
            <a:endParaRPr sz="2850">
              <a:latin typeface="Trebuchet MS"/>
              <a:cs typeface="Trebuchet MS"/>
            </a:endParaRPr>
          </a:p>
          <a:p>
            <a:pPr marL="427355" indent="-367665">
              <a:lnSpc>
                <a:spcPct val="100000"/>
              </a:lnSpc>
              <a:spcBef>
                <a:spcPts val="1065"/>
              </a:spcBef>
              <a:buSzPct val="124561"/>
              <a:buChar char="•"/>
              <a:tabLst>
                <a:tab pos="427355" algn="l"/>
                <a:tab pos="427990" algn="l"/>
              </a:tabLst>
            </a:pPr>
            <a:r>
              <a:rPr sz="2850" spc="130" dirty="0">
                <a:latin typeface="Trebuchet MS"/>
                <a:cs typeface="Trebuchet MS"/>
              </a:rPr>
              <a:t>Pode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representar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valores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fracionários: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549" y="7960063"/>
            <a:ext cx="1514475" cy="5670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800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50" dirty="0">
                <a:latin typeface="Trebuchet MS"/>
                <a:cs typeface="Trebuchet MS"/>
              </a:rPr>
              <a:t>0.0253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6419" y="8044450"/>
            <a:ext cx="302450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85289" algn="l"/>
              </a:tabLst>
            </a:pPr>
            <a:r>
              <a:rPr sz="2850" spc="30" dirty="0">
                <a:latin typeface="Trebuchet MS"/>
                <a:cs typeface="Trebuchet MS"/>
              </a:rPr>
              <a:t>-1.25	</a:t>
            </a:r>
            <a:r>
              <a:rPr sz="2850" spc="60" dirty="0">
                <a:latin typeface="Trebuchet MS"/>
                <a:cs typeface="Trebuchet MS"/>
              </a:rPr>
              <a:t>123.555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947" y="8653484"/>
            <a:ext cx="14401165" cy="22447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75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5" dirty="0">
                <a:latin typeface="Trebuchet MS"/>
                <a:cs typeface="Trebuchet MS"/>
              </a:rPr>
              <a:t>Também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valores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magnitudes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muito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85" dirty="0">
                <a:latin typeface="Trebuchet MS"/>
                <a:cs typeface="Trebuchet MS"/>
              </a:rPr>
              <a:t>grandes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85" dirty="0">
                <a:latin typeface="Trebuchet MS"/>
                <a:cs typeface="Trebuchet MS"/>
              </a:rPr>
              <a:t>ou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85" dirty="0">
                <a:latin typeface="Trebuchet MS"/>
                <a:cs typeface="Trebuchet MS"/>
              </a:rPr>
              <a:t>pequenas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(aproximadamente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80" dirty="0">
                <a:latin typeface="Trebuchet MS"/>
                <a:cs typeface="Trebuchet MS"/>
              </a:rPr>
              <a:t>entre</a:t>
            </a:r>
            <a:endParaRPr sz="285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125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65" dirty="0">
                <a:latin typeface="Trebuchet MS"/>
                <a:cs typeface="Trebuchet MS"/>
              </a:rPr>
              <a:t>Desvantagens:</a:t>
            </a:r>
            <a:endParaRPr sz="2850">
              <a:latin typeface="Trebuchet MS"/>
              <a:cs typeface="Trebuchet MS"/>
            </a:endParaRPr>
          </a:p>
          <a:p>
            <a:pPr marL="882015" lvl="1" indent="-367665">
              <a:lnSpc>
                <a:spcPct val="100000"/>
              </a:lnSpc>
              <a:spcBef>
                <a:spcPts val="1075"/>
              </a:spcBef>
              <a:buSzPct val="124561"/>
              <a:buChar char="•"/>
              <a:tabLst>
                <a:tab pos="882015" algn="l"/>
                <a:tab pos="882650" algn="l"/>
              </a:tabLst>
            </a:pPr>
            <a:r>
              <a:rPr sz="2850" spc="95" dirty="0">
                <a:latin typeface="Trebuchet MS"/>
                <a:cs typeface="Trebuchet MS"/>
              </a:rPr>
              <a:t>Operações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mais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lentas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25" dirty="0">
                <a:latin typeface="Trebuchet MS"/>
                <a:cs typeface="Trebuchet MS"/>
              </a:rPr>
              <a:t>do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que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20" dirty="0">
                <a:latin typeface="Trebuchet MS"/>
                <a:cs typeface="Trebuchet MS"/>
              </a:rPr>
              <a:t>com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40" dirty="0">
                <a:latin typeface="Trebuchet MS"/>
                <a:cs typeface="Trebuchet MS"/>
              </a:rPr>
              <a:t>inteiros</a:t>
            </a:r>
            <a:endParaRPr sz="2850">
              <a:latin typeface="Trebuchet MS"/>
              <a:cs typeface="Trebuchet MS"/>
            </a:endParaRPr>
          </a:p>
          <a:p>
            <a:pPr marL="882015" lvl="1" indent="-367665">
              <a:lnSpc>
                <a:spcPct val="100000"/>
              </a:lnSpc>
              <a:spcBef>
                <a:spcPts val="1075"/>
              </a:spcBef>
              <a:buSzPct val="124561"/>
              <a:buChar char="•"/>
              <a:tabLst>
                <a:tab pos="882015" algn="l"/>
                <a:tab pos="882650" algn="l"/>
              </a:tabLst>
            </a:pPr>
            <a:r>
              <a:rPr sz="2850" spc="5" dirty="0">
                <a:latin typeface="Trebuchet MS"/>
                <a:cs typeface="Trebuchet MS"/>
              </a:rPr>
              <a:t>Erro</a:t>
            </a:r>
            <a:r>
              <a:rPr sz="2850" spc="-8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8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arredondamento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28647" y="8456062"/>
            <a:ext cx="1127125" cy="557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5175" spc="-82" baseline="-20933" dirty="0">
                <a:latin typeface="Times New Roman"/>
                <a:cs typeface="Times New Roman"/>
              </a:rPr>
              <a:t>0</a:t>
            </a:r>
            <a:r>
              <a:rPr sz="2450" spc="-55" dirty="0">
                <a:latin typeface="Lucida Sans Unicode"/>
                <a:cs typeface="Lucida Sans Unicode"/>
              </a:rPr>
              <a:t>−</a:t>
            </a:r>
            <a:r>
              <a:rPr sz="2450" spc="-55" dirty="0">
                <a:latin typeface="Times New Roman"/>
                <a:cs typeface="Times New Roman"/>
              </a:rPr>
              <a:t>38</a:t>
            </a:r>
            <a:r>
              <a:rPr sz="2450" spc="130" dirty="0">
                <a:latin typeface="Times New Roman"/>
                <a:cs typeface="Times New Roman"/>
              </a:rPr>
              <a:t> </a:t>
            </a:r>
            <a:r>
              <a:rPr sz="4275" spc="-7" baseline="-25341" dirty="0">
                <a:latin typeface="Trebuchet MS"/>
                <a:cs typeface="Trebuchet MS"/>
              </a:rPr>
              <a:t>e</a:t>
            </a:r>
            <a:endParaRPr sz="4275" baseline="-25341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03076" y="8456062"/>
            <a:ext cx="923290" cy="557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5175" spc="15" baseline="-20933" dirty="0">
                <a:latin typeface="Times New Roman"/>
                <a:cs typeface="Times New Roman"/>
              </a:rPr>
              <a:t>0</a:t>
            </a:r>
            <a:r>
              <a:rPr sz="2450" spc="10" dirty="0">
                <a:latin typeface="Times New Roman"/>
                <a:cs typeface="Times New Roman"/>
              </a:rPr>
              <a:t>+38</a:t>
            </a:r>
            <a:r>
              <a:rPr sz="4275" spc="15" baseline="-25341" dirty="0">
                <a:latin typeface="Trebuchet MS"/>
                <a:cs typeface="Trebuchet MS"/>
              </a:rPr>
              <a:t>)</a:t>
            </a:r>
            <a:endParaRPr sz="4275" baseline="-2534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4397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0" dirty="0"/>
              <a:t>Fundamentos</a:t>
            </a:r>
            <a:r>
              <a:rPr sz="4500" spc="-15" dirty="0"/>
              <a:t> </a:t>
            </a:r>
            <a:r>
              <a:rPr sz="4500" spc="60" dirty="0"/>
              <a:t>da</a:t>
            </a:r>
            <a:r>
              <a:rPr sz="4500" spc="-10" dirty="0"/>
              <a:t> </a:t>
            </a:r>
            <a:r>
              <a:rPr sz="4500" spc="10" dirty="0"/>
              <a:t>Linguagem</a:t>
            </a:r>
            <a:r>
              <a:rPr sz="4500" spc="-10" dirty="0"/>
              <a:t> </a:t>
            </a:r>
            <a:r>
              <a:rPr sz="4500" spc="110" dirty="0"/>
              <a:t>C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361674"/>
            <a:ext cx="10603865" cy="681545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375"/>
              </a:spcBef>
              <a:buSzPct val="122222"/>
              <a:buChar char="•"/>
              <a:tabLst>
                <a:tab pos="354330" algn="l"/>
                <a:tab pos="354965" algn="l"/>
              </a:tabLst>
            </a:pPr>
            <a:r>
              <a:rPr sz="2700" spc="90" dirty="0">
                <a:latin typeface="Trebuchet MS"/>
                <a:cs typeface="Trebuchet MS"/>
              </a:rPr>
              <a:t>Uma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linguagem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para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b="1" spc="10" dirty="0">
                <a:latin typeface="Arial"/>
                <a:cs typeface="Arial"/>
              </a:rPr>
              <a:t>programação</a:t>
            </a:r>
            <a:r>
              <a:rPr sz="2700" b="1" spc="-15" dirty="0">
                <a:latin typeface="Arial"/>
                <a:cs typeface="Arial"/>
              </a:rPr>
              <a:t> </a:t>
            </a:r>
            <a:r>
              <a:rPr sz="2700" b="1" spc="15" dirty="0">
                <a:latin typeface="Arial"/>
                <a:cs typeface="Arial"/>
              </a:rPr>
              <a:t>de</a:t>
            </a:r>
            <a:r>
              <a:rPr sz="2700" b="1" spc="-1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sistema</a:t>
            </a:r>
            <a:endParaRPr sz="2700">
              <a:latin typeface="Arial"/>
              <a:cs typeface="Arial"/>
            </a:endParaRPr>
          </a:p>
          <a:p>
            <a:pPr marL="856615" lvl="1" indent="-342265">
              <a:lnSpc>
                <a:spcPct val="100000"/>
              </a:lnSpc>
              <a:spcBef>
                <a:spcPts val="2190"/>
              </a:spcBef>
              <a:buSzPct val="122222"/>
              <a:buChar char="•"/>
              <a:tabLst>
                <a:tab pos="856615" algn="l"/>
                <a:tab pos="857250" algn="l"/>
              </a:tabLst>
            </a:pPr>
            <a:r>
              <a:rPr sz="2700" spc="75" dirty="0">
                <a:latin typeface="Trebuchet MS"/>
                <a:cs typeface="Trebuchet MS"/>
              </a:rPr>
              <a:t>Sistemas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de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operação</a:t>
            </a:r>
            <a:endParaRPr sz="2700">
              <a:latin typeface="Trebuchet MS"/>
              <a:cs typeface="Trebuchet MS"/>
            </a:endParaRPr>
          </a:p>
          <a:p>
            <a:pPr marL="856615" lvl="1" indent="-342265">
              <a:lnSpc>
                <a:spcPct val="100000"/>
              </a:lnSpc>
              <a:spcBef>
                <a:spcPts val="2185"/>
              </a:spcBef>
              <a:buSzPct val="122222"/>
              <a:buChar char="•"/>
              <a:tabLst>
                <a:tab pos="856615" algn="l"/>
                <a:tab pos="857250" algn="l"/>
              </a:tabLst>
            </a:pPr>
            <a:r>
              <a:rPr sz="2700" spc="-30" dirty="0">
                <a:latin typeface="Trebuchet MS"/>
                <a:cs typeface="Trebuchet MS"/>
              </a:rPr>
              <a:t>Editores,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15" dirty="0">
                <a:latin typeface="Trebuchet MS"/>
                <a:cs typeface="Trebuchet MS"/>
              </a:rPr>
              <a:t>compiladores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outras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ferramentas</a:t>
            </a:r>
            <a:endParaRPr sz="2700">
              <a:latin typeface="Trebuchet MS"/>
              <a:cs typeface="Trebuchet MS"/>
            </a:endParaRPr>
          </a:p>
          <a:p>
            <a:pPr marL="856615" lvl="1" indent="-342265">
              <a:lnSpc>
                <a:spcPct val="100000"/>
              </a:lnSpc>
              <a:spcBef>
                <a:spcPts val="2185"/>
              </a:spcBef>
              <a:buSzPct val="122222"/>
              <a:buChar char="•"/>
              <a:tabLst>
                <a:tab pos="856615" algn="l"/>
                <a:tab pos="857250" algn="l"/>
              </a:tabLst>
            </a:pPr>
            <a:r>
              <a:rPr sz="2700" spc="5" dirty="0">
                <a:latin typeface="Trebuchet MS"/>
                <a:cs typeface="Trebuchet MS"/>
              </a:rPr>
              <a:t>Bibliotecas</a:t>
            </a:r>
            <a:endParaRPr sz="2700">
              <a:latin typeface="Trebuchet MS"/>
              <a:cs typeface="Trebuchet MS"/>
            </a:endParaRPr>
          </a:p>
          <a:p>
            <a:pPr marL="856615" lvl="1" indent="-342265">
              <a:lnSpc>
                <a:spcPct val="100000"/>
              </a:lnSpc>
              <a:spcBef>
                <a:spcPts val="2185"/>
              </a:spcBef>
              <a:buSzPct val="122222"/>
              <a:buChar char="•"/>
              <a:tabLst>
                <a:tab pos="856615" algn="l"/>
                <a:tab pos="857250" algn="l"/>
              </a:tabLst>
            </a:pPr>
            <a:r>
              <a:rPr sz="2700" spc="-85" dirty="0">
                <a:latin typeface="Trebuchet MS"/>
                <a:cs typeface="Trebuchet MS"/>
              </a:rPr>
              <a:t>e.g: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i="1" spc="-25" dirty="0">
                <a:latin typeface="Arial"/>
                <a:cs typeface="Arial"/>
              </a:rPr>
              <a:t>kernel</a:t>
            </a:r>
            <a:r>
              <a:rPr sz="2700" i="1" spc="-10" dirty="0">
                <a:latin typeface="Arial"/>
                <a:cs typeface="Arial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linux,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base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de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dados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SQLite</a:t>
            </a:r>
            <a:endParaRPr sz="2700">
              <a:latin typeface="Trebuchet MS"/>
              <a:cs typeface="Trebuchet MS"/>
            </a:endParaRPr>
          </a:p>
          <a:p>
            <a:pPr marL="354330" indent="-342265">
              <a:lnSpc>
                <a:spcPct val="100000"/>
              </a:lnSpc>
              <a:spcBef>
                <a:spcPts val="2185"/>
              </a:spcBef>
              <a:buSzPct val="122222"/>
              <a:buChar char="•"/>
              <a:tabLst>
                <a:tab pos="354330" algn="l"/>
                <a:tab pos="354965" algn="l"/>
              </a:tabLst>
            </a:pPr>
            <a:r>
              <a:rPr sz="2700" spc="25" dirty="0">
                <a:latin typeface="Trebuchet MS"/>
                <a:cs typeface="Trebuchet MS"/>
              </a:rPr>
              <a:t>Desenvolvida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120" dirty="0">
                <a:latin typeface="Trebuchet MS"/>
                <a:cs typeface="Trebuchet MS"/>
              </a:rPr>
              <a:t>nos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anos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70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para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o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sistema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120" dirty="0">
                <a:latin typeface="Trebuchet MS"/>
                <a:cs typeface="Trebuchet MS"/>
              </a:rPr>
              <a:t>UNIX</a:t>
            </a:r>
            <a:endParaRPr sz="2700">
              <a:latin typeface="Trebuchet MS"/>
              <a:cs typeface="Trebuchet MS"/>
            </a:endParaRPr>
          </a:p>
          <a:p>
            <a:pPr marL="354330" indent="-342265">
              <a:lnSpc>
                <a:spcPct val="100000"/>
              </a:lnSpc>
              <a:spcBef>
                <a:spcPts val="2180"/>
              </a:spcBef>
              <a:buSzPct val="122222"/>
              <a:buChar char="•"/>
              <a:tabLst>
                <a:tab pos="354330" algn="l"/>
                <a:tab pos="354965" algn="l"/>
              </a:tabLst>
            </a:pPr>
            <a:r>
              <a:rPr sz="2700" spc="10" dirty="0">
                <a:latin typeface="Trebuchet MS"/>
                <a:cs typeface="Trebuchet MS"/>
              </a:rPr>
              <a:t>Popularizado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25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partir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145" dirty="0">
                <a:latin typeface="Trebuchet MS"/>
                <a:cs typeface="Trebuchet MS"/>
              </a:rPr>
              <a:t>dos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anos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80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em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5" dirty="0">
                <a:latin typeface="Trebuchet MS"/>
                <a:cs typeface="Trebuchet MS"/>
              </a:rPr>
              <a:t>outros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sistemas</a:t>
            </a:r>
            <a:endParaRPr sz="2700">
              <a:latin typeface="Trebuchet MS"/>
              <a:cs typeface="Trebuchet MS"/>
            </a:endParaRPr>
          </a:p>
          <a:p>
            <a:pPr marL="354330" indent="-342265">
              <a:lnSpc>
                <a:spcPct val="100000"/>
              </a:lnSpc>
              <a:spcBef>
                <a:spcPts val="2185"/>
              </a:spcBef>
              <a:buSzPct val="122222"/>
              <a:buChar char="•"/>
              <a:tabLst>
                <a:tab pos="354330" algn="l"/>
                <a:tab pos="354965" algn="l"/>
              </a:tabLst>
            </a:pPr>
            <a:r>
              <a:rPr sz="2700" spc="20" dirty="0">
                <a:latin typeface="Trebuchet MS"/>
                <a:cs typeface="Trebuchet MS"/>
              </a:rPr>
              <a:t>Micro-computadores,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270" dirty="0">
                <a:latin typeface="Trebuchet MS"/>
                <a:cs typeface="Trebuchet MS"/>
              </a:rPr>
              <a:t>PCs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MS-DOS/Windows,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Apple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Macintosh,…</a:t>
            </a:r>
            <a:endParaRPr sz="2700">
              <a:latin typeface="Trebuchet MS"/>
              <a:cs typeface="Trebuchet MS"/>
            </a:endParaRPr>
          </a:p>
          <a:p>
            <a:pPr marL="856615" lvl="1" indent="-342265">
              <a:lnSpc>
                <a:spcPct val="100000"/>
              </a:lnSpc>
              <a:spcBef>
                <a:spcPts val="2185"/>
              </a:spcBef>
              <a:buSzPct val="122222"/>
              <a:buChar char="•"/>
              <a:tabLst>
                <a:tab pos="856615" algn="l"/>
                <a:tab pos="857250" algn="l"/>
              </a:tabLst>
            </a:pPr>
            <a:r>
              <a:rPr sz="2700" dirty="0">
                <a:latin typeface="Trebuchet MS"/>
                <a:cs typeface="Trebuchet MS"/>
              </a:rPr>
              <a:t>Micro-controladores,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sistemas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embutidos</a:t>
            </a:r>
            <a:endParaRPr sz="2700">
              <a:latin typeface="Trebuchet MS"/>
              <a:cs typeface="Trebuchet MS"/>
            </a:endParaRPr>
          </a:p>
          <a:p>
            <a:pPr marL="354330" indent="-342265">
              <a:lnSpc>
                <a:spcPct val="100000"/>
              </a:lnSpc>
              <a:spcBef>
                <a:spcPts val="2185"/>
              </a:spcBef>
              <a:buSzPct val="122222"/>
              <a:buChar char="•"/>
              <a:tabLst>
                <a:tab pos="354330" algn="l"/>
                <a:tab pos="354965" algn="l"/>
              </a:tabLst>
            </a:pPr>
            <a:r>
              <a:rPr sz="2700" spc="80" dirty="0">
                <a:latin typeface="Trebuchet MS"/>
                <a:cs typeface="Trebuchet MS"/>
              </a:rPr>
              <a:t>Nestas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25" dirty="0">
                <a:latin typeface="Trebuchet MS"/>
                <a:cs typeface="Trebuchet MS"/>
              </a:rPr>
              <a:t>aulas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vamos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usar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o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160" dirty="0">
                <a:latin typeface="Trebuchet MS"/>
                <a:cs typeface="Trebuchet MS"/>
              </a:rPr>
              <a:t>C99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0" dirty="0"/>
              <a:t>Declarações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6448405" cy="6040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40" dirty="0">
                <a:latin typeface="Trebuchet MS"/>
                <a:cs typeface="Trebuchet MS"/>
              </a:rPr>
              <a:t>Até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C89: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todas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10" dirty="0">
                <a:latin typeface="Trebuchet MS"/>
                <a:cs typeface="Trebuchet MS"/>
              </a:rPr>
              <a:t>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declarações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têm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ocorrer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antes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das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instruções</a:t>
            </a:r>
            <a:endParaRPr sz="3950">
              <a:latin typeface="Trebuchet MS"/>
              <a:cs typeface="Trebuchet MS"/>
            </a:endParaRPr>
          </a:p>
          <a:p>
            <a:pPr marL="389255">
              <a:lnSpc>
                <a:spcPts val="3460"/>
              </a:lnSpc>
              <a:spcBef>
                <a:spcPts val="2815"/>
              </a:spcBef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main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950" spc="15" dirty="0">
                <a:latin typeface="Courier New"/>
                <a:cs typeface="Courier New"/>
              </a:rPr>
              <a:t>)</a:t>
            </a:r>
            <a:r>
              <a:rPr sz="2950" spc="-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{</a:t>
            </a:r>
            <a:endParaRPr sz="2950">
              <a:latin typeface="Courier New"/>
              <a:cs typeface="Courier New"/>
            </a:endParaRPr>
          </a:p>
          <a:p>
            <a:pPr marL="1069975" marR="8561070">
              <a:lnSpc>
                <a:spcPts val="3379"/>
              </a:lnSpc>
              <a:spcBef>
                <a:spcPts val="170"/>
              </a:spcBef>
            </a:pP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declarações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de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variáveis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*/ </a:t>
            </a:r>
            <a:r>
              <a:rPr sz="2950" spc="-17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5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altura,</a:t>
            </a:r>
            <a:r>
              <a:rPr sz="2950" spc="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largura;</a:t>
            </a:r>
            <a:endParaRPr sz="2950">
              <a:latin typeface="Courier New"/>
              <a:cs typeface="Courier New"/>
            </a:endParaRPr>
          </a:p>
          <a:p>
            <a:pPr marL="1069975">
              <a:lnSpc>
                <a:spcPts val="3295"/>
              </a:lnSpc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29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raio;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Courier New"/>
              <a:cs typeface="Courier New"/>
            </a:endParaRPr>
          </a:p>
          <a:p>
            <a:pPr marL="1069975">
              <a:lnSpc>
                <a:spcPts val="3460"/>
              </a:lnSpc>
            </a:pP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r>
              <a:rPr sz="29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seguem-se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instruções</a:t>
            </a:r>
            <a:r>
              <a:rPr sz="29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950">
              <a:latin typeface="Courier New"/>
              <a:cs typeface="Courier New"/>
            </a:endParaRPr>
          </a:p>
          <a:p>
            <a:pPr marL="1069975">
              <a:lnSpc>
                <a:spcPts val="3379"/>
              </a:lnSpc>
            </a:pPr>
            <a:r>
              <a:rPr sz="2950" spc="15" dirty="0">
                <a:latin typeface="Courier New"/>
                <a:cs typeface="Courier New"/>
              </a:rPr>
              <a:t>...</a:t>
            </a:r>
            <a:endParaRPr sz="2950">
              <a:latin typeface="Courier New"/>
              <a:cs typeface="Courier New"/>
            </a:endParaRPr>
          </a:p>
          <a:p>
            <a:pPr marL="389255">
              <a:lnSpc>
                <a:spcPts val="3460"/>
              </a:lnSpc>
            </a:pPr>
            <a:r>
              <a:rPr sz="2950" spc="15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ourier New"/>
              <a:cs typeface="Courier New"/>
            </a:endParaRPr>
          </a:p>
          <a:p>
            <a:pPr marL="514984" marR="5080" indent="-502920">
              <a:lnSpc>
                <a:spcPts val="424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95" dirty="0">
                <a:latin typeface="Trebuchet MS"/>
                <a:cs typeface="Trebuchet MS"/>
              </a:rPr>
              <a:t>Em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C99: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declarações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instruções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podem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ser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misturadas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(desde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declaração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ocorra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antes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uso)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Atribuição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14664"/>
            <a:ext cx="1419860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114"/>
              </a:spcBef>
              <a:buSzPct val="123809"/>
              <a:buChar char="•"/>
              <a:tabLst>
                <a:tab pos="414655" algn="l"/>
                <a:tab pos="415290" algn="l"/>
              </a:tabLst>
            </a:pPr>
            <a:r>
              <a:rPr sz="3150" spc="145" dirty="0">
                <a:latin typeface="Trebuchet MS"/>
                <a:cs typeface="Trebuchet MS"/>
              </a:rPr>
              <a:t>Podemos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-95" dirty="0">
                <a:latin typeface="Trebuchet MS"/>
                <a:cs typeface="Trebuchet MS"/>
              </a:rPr>
              <a:t>definir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ou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-30" dirty="0">
                <a:latin typeface="Trebuchet MS"/>
                <a:cs typeface="Trebuchet MS"/>
              </a:rPr>
              <a:t>modificar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125" dirty="0">
                <a:latin typeface="Trebuchet MS"/>
                <a:cs typeface="Trebuchet MS"/>
              </a:rPr>
              <a:t>o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-40" dirty="0">
                <a:latin typeface="Trebuchet MS"/>
                <a:cs typeface="Trebuchet MS"/>
              </a:rPr>
              <a:t>valor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de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uma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-55" dirty="0">
                <a:latin typeface="Trebuchet MS"/>
                <a:cs typeface="Trebuchet MS"/>
              </a:rPr>
              <a:t>variável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usando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uma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i="1" spc="20" dirty="0">
                <a:latin typeface="Arial"/>
                <a:cs typeface="Arial"/>
              </a:rPr>
              <a:t>atribuição</a:t>
            </a:r>
            <a:endParaRPr sz="31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1819" y="4340291"/>
          <a:ext cx="4966333" cy="707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23">
                <a:tc>
                  <a:txBody>
                    <a:bodyPr/>
                    <a:lstStyle/>
                    <a:p>
                      <a:pPr marL="31750">
                        <a:lnSpc>
                          <a:spcPts val="2675"/>
                        </a:lnSpc>
                      </a:pPr>
                      <a:r>
                        <a:rPr sz="235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350" spc="-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50" spc="15" dirty="0">
                          <a:latin typeface="Courier New"/>
                          <a:cs typeface="Courier New"/>
                        </a:rPr>
                        <a:t>altura;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675"/>
                        </a:lnSpc>
                      </a:pPr>
                      <a:r>
                        <a:rPr sz="23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75"/>
                        </a:lnSpc>
                      </a:pPr>
                      <a:r>
                        <a:rPr sz="23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declaração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23">
                <a:tc>
                  <a:txBody>
                    <a:bodyPr/>
                    <a:lstStyle/>
                    <a:p>
                      <a:pPr marL="31750">
                        <a:lnSpc>
                          <a:spcPts val="2685"/>
                        </a:lnSpc>
                      </a:pPr>
                      <a:r>
                        <a:rPr sz="2350" spc="15" dirty="0">
                          <a:latin typeface="Courier New"/>
                          <a:cs typeface="Courier New"/>
                        </a:rPr>
                        <a:t>altura</a:t>
                      </a:r>
                      <a:r>
                        <a:rPr sz="2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50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50" spc="15" dirty="0">
                          <a:solidFill>
                            <a:srgbClr val="098658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2350" spc="15" dirty="0">
                          <a:latin typeface="Courier New"/>
                          <a:cs typeface="Courier New"/>
                        </a:rPr>
                        <a:t>;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685"/>
                        </a:lnSpc>
                      </a:pPr>
                      <a:r>
                        <a:rPr sz="23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85"/>
                        </a:lnSpc>
                      </a:pPr>
                      <a:r>
                        <a:rPr sz="23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atribuição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23917" y="5201912"/>
            <a:ext cx="17913350" cy="441833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916940" indent="-402590">
              <a:lnSpc>
                <a:spcPct val="100000"/>
              </a:lnSpc>
              <a:spcBef>
                <a:spcPts val="1630"/>
              </a:spcBef>
              <a:buSzPct val="123809"/>
              <a:buChar char="•"/>
              <a:tabLst>
                <a:tab pos="916940" algn="l"/>
                <a:tab pos="917575" algn="l"/>
              </a:tabLst>
            </a:pPr>
            <a:r>
              <a:rPr sz="3150" spc="190" dirty="0">
                <a:latin typeface="Trebuchet MS"/>
                <a:cs typeface="Trebuchet MS"/>
              </a:rPr>
              <a:t>A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30" dirty="0">
                <a:latin typeface="Trebuchet MS"/>
                <a:cs typeface="Trebuchet MS"/>
              </a:rPr>
              <a:t>atribuição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65" dirty="0">
                <a:latin typeface="Trebuchet MS"/>
                <a:cs typeface="Trebuchet MS"/>
              </a:rPr>
              <a:t>tem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de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30" dirty="0">
                <a:latin typeface="Trebuchet MS"/>
                <a:cs typeface="Trebuchet MS"/>
              </a:rPr>
              <a:t>ocorrer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depois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da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declaração</a:t>
            </a:r>
            <a:endParaRPr sz="3150">
              <a:latin typeface="Trebuchet MS"/>
              <a:cs typeface="Trebuchet MS"/>
            </a:endParaRPr>
          </a:p>
          <a:p>
            <a:pPr marL="916940" indent="-402590">
              <a:lnSpc>
                <a:spcPct val="100000"/>
              </a:lnSpc>
              <a:spcBef>
                <a:spcPts val="2610"/>
              </a:spcBef>
              <a:buSzPct val="123809"/>
              <a:buChar char="•"/>
              <a:tabLst>
                <a:tab pos="916940" algn="l"/>
                <a:tab pos="917575" algn="l"/>
              </a:tabLst>
            </a:pPr>
            <a:r>
              <a:rPr sz="3150" spc="55" dirty="0">
                <a:latin typeface="Trebuchet MS"/>
                <a:cs typeface="Trebuchet MS"/>
              </a:rPr>
              <a:t>Neste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caso: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-10" dirty="0">
                <a:latin typeface="Trebuchet MS"/>
                <a:cs typeface="Trebuchet MS"/>
              </a:rPr>
              <a:t>atribuímos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a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constante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8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à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-55" dirty="0">
                <a:latin typeface="Trebuchet MS"/>
                <a:cs typeface="Trebuchet MS"/>
              </a:rPr>
              <a:t>variável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i="1" spc="-15" dirty="0">
                <a:latin typeface="Arial"/>
                <a:cs typeface="Arial"/>
              </a:rPr>
              <a:t>altura</a:t>
            </a:r>
            <a:endParaRPr sz="3150">
              <a:latin typeface="Arial"/>
              <a:cs typeface="Arial"/>
            </a:endParaRPr>
          </a:p>
          <a:p>
            <a:pPr marL="414655" indent="-402590">
              <a:lnSpc>
                <a:spcPct val="100000"/>
              </a:lnSpc>
              <a:spcBef>
                <a:spcPts val="2610"/>
              </a:spcBef>
              <a:buSzPct val="123809"/>
              <a:buChar char="•"/>
              <a:tabLst>
                <a:tab pos="414655" algn="l"/>
                <a:tab pos="415290" algn="l"/>
              </a:tabLst>
            </a:pPr>
            <a:r>
              <a:rPr sz="3150" spc="200" dirty="0">
                <a:latin typeface="Trebuchet MS"/>
                <a:cs typeface="Trebuchet MS"/>
              </a:rPr>
              <a:t>No</a:t>
            </a:r>
            <a:r>
              <a:rPr sz="3150" spc="-6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lado</a:t>
            </a:r>
            <a:r>
              <a:rPr sz="3150" spc="-60" dirty="0">
                <a:latin typeface="Trebuchet MS"/>
                <a:cs typeface="Trebuchet MS"/>
              </a:rPr>
              <a:t> </a:t>
            </a:r>
            <a:r>
              <a:rPr sz="3150" spc="-95" dirty="0">
                <a:latin typeface="Trebuchet MS"/>
                <a:cs typeface="Trebuchet MS"/>
              </a:rPr>
              <a:t>direito</a:t>
            </a:r>
            <a:r>
              <a:rPr sz="3150" spc="-60" dirty="0">
                <a:latin typeface="Trebuchet MS"/>
                <a:cs typeface="Trebuchet MS"/>
              </a:rPr>
              <a:t> </a:t>
            </a:r>
            <a:r>
              <a:rPr sz="3150" spc="70" dirty="0">
                <a:latin typeface="Trebuchet MS"/>
                <a:cs typeface="Trebuchet MS"/>
              </a:rPr>
              <a:t>duma</a:t>
            </a:r>
            <a:r>
              <a:rPr sz="3150" spc="-60" dirty="0">
                <a:latin typeface="Trebuchet MS"/>
                <a:cs typeface="Trebuchet MS"/>
              </a:rPr>
              <a:t> </a:t>
            </a:r>
            <a:r>
              <a:rPr sz="3150" spc="-30" dirty="0">
                <a:latin typeface="Trebuchet MS"/>
                <a:cs typeface="Trebuchet MS"/>
              </a:rPr>
              <a:t>atribuição</a:t>
            </a:r>
            <a:r>
              <a:rPr sz="3150" spc="-55" dirty="0">
                <a:latin typeface="Trebuchet MS"/>
                <a:cs typeface="Trebuchet MS"/>
              </a:rPr>
              <a:t> </a:t>
            </a:r>
            <a:r>
              <a:rPr sz="3150" spc="120" dirty="0">
                <a:latin typeface="Trebuchet MS"/>
                <a:cs typeface="Trebuchet MS"/>
              </a:rPr>
              <a:t>podemos</a:t>
            </a:r>
            <a:r>
              <a:rPr sz="3150" spc="-6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usar</a:t>
            </a:r>
            <a:r>
              <a:rPr sz="3150" spc="-60" dirty="0">
                <a:latin typeface="Trebuchet MS"/>
                <a:cs typeface="Trebuchet MS"/>
              </a:rPr>
              <a:t> </a:t>
            </a:r>
            <a:r>
              <a:rPr sz="3150" i="1" spc="-25" dirty="0">
                <a:latin typeface="Arial"/>
                <a:cs typeface="Arial"/>
              </a:rPr>
              <a:t>expressões</a:t>
            </a:r>
            <a:r>
              <a:rPr sz="3150" i="1" spc="10" dirty="0">
                <a:latin typeface="Arial"/>
                <a:cs typeface="Arial"/>
              </a:rPr>
              <a:t> </a:t>
            </a:r>
            <a:r>
              <a:rPr sz="3150" spc="-85" dirty="0">
                <a:latin typeface="Trebuchet MS"/>
                <a:cs typeface="Trebuchet MS"/>
              </a:rPr>
              <a:t>e.g.</a:t>
            </a:r>
            <a:r>
              <a:rPr sz="3150" spc="-6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constantes,</a:t>
            </a:r>
            <a:r>
              <a:rPr sz="3150" spc="-55" dirty="0">
                <a:latin typeface="Trebuchet MS"/>
                <a:cs typeface="Trebuchet MS"/>
              </a:rPr>
              <a:t> </a:t>
            </a:r>
            <a:r>
              <a:rPr sz="3150" spc="-15" dirty="0">
                <a:latin typeface="Trebuchet MS"/>
                <a:cs typeface="Trebuchet MS"/>
              </a:rPr>
              <a:t>variáveis</a:t>
            </a:r>
            <a:r>
              <a:rPr sz="3150" spc="-60" dirty="0">
                <a:latin typeface="Trebuchet MS"/>
                <a:cs typeface="Trebuchet MS"/>
              </a:rPr>
              <a:t> </a:t>
            </a:r>
            <a:r>
              <a:rPr sz="3150" spc="-20" dirty="0">
                <a:latin typeface="Trebuchet MS"/>
                <a:cs typeface="Trebuchet MS"/>
              </a:rPr>
              <a:t>e</a:t>
            </a:r>
            <a:r>
              <a:rPr sz="3150" spc="-60" dirty="0">
                <a:latin typeface="Trebuchet MS"/>
                <a:cs typeface="Trebuchet MS"/>
              </a:rPr>
              <a:t> </a:t>
            </a:r>
            <a:r>
              <a:rPr sz="3150" spc="70" dirty="0">
                <a:latin typeface="Trebuchet MS"/>
                <a:cs typeface="Trebuchet MS"/>
              </a:rPr>
              <a:t>operações</a:t>
            </a:r>
            <a:endParaRPr sz="3150">
              <a:latin typeface="Trebuchet MS"/>
              <a:cs typeface="Trebuchet MS"/>
            </a:endParaRPr>
          </a:p>
          <a:p>
            <a:pPr marL="389255" marR="12794615">
              <a:lnSpc>
                <a:spcPts val="2800"/>
              </a:lnSpc>
              <a:spcBef>
                <a:spcPts val="2570"/>
              </a:spcBef>
            </a:pPr>
            <a:r>
              <a:rPr sz="2350" spc="1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350" spc="15" dirty="0">
                <a:latin typeface="Courier New"/>
                <a:cs typeface="Courier New"/>
              </a:rPr>
              <a:t>altura, largura, area; </a:t>
            </a:r>
            <a:r>
              <a:rPr sz="2350" spc="-1400" dirty="0">
                <a:latin typeface="Courier New"/>
                <a:cs typeface="Courier New"/>
              </a:rPr>
              <a:t> </a:t>
            </a:r>
            <a:r>
              <a:rPr sz="2350" spc="15" dirty="0">
                <a:latin typeface="Courier New"/>
                <a:cs typeface="Courier New"/>
              </a:rPr>
              <a:t>altura</a:t>
            </a:r>
            <a:r>
              <a:rPr sz="2350" spc="10" dirty="0">
                <a:latin typeface="Courier New"/>
                <a:cs typeface="Courier New"/>
              </a:rPr>
              <a:t> </a:t>
            </a:r>
            <a:r>
              <a:rPr sz="2350" spc="15" dirty="0">
                <a:latin typeface="Courier New"/>
                <a:cs typeface="Courier New"/>
              </a:rPr>
              <a:t>=</a:t>
            </a:r>
            <a:r>
              <a:rPr sz="2350" spc="10" dirty="0">
                <a:latin typeface="Courier New"/>
                <a:cs typeface="Courier New"/>
              </a:rPr>
              <a:t> </a:t>
            </a:r>
            <a:r>
              <a:rPr sz="2350" spc="15" dirty="0">
                <a:solidFill>
                  <a:srgbClr val="098658"/>
                </a:solidFill>
                <a:latin typeface="Courier New"/>
                <a:cs typeface="Courier New"/>
              </a:rPr>
              <a:t>8</a:t>
            </a:r>
            <a:r>
              <a:rPr sz="2350" spc="15" dirty="0">
                <a:latin typeface="Courier New"/>
                <a:cs typeface="Courier New"/>
              </a:rPr>
              <a:t>;</a:t>
            </a:r>
            <a:endParaRPr sz="2350">
              <a:latin typeface="Courier New"/>
              <a:cs typeface="Courier New"/>
            </a:endParaRPr>
          </a:p>
          <a:p>
            <a:pPr marL="389255">
              <a:lnSpc>
                <a:spcPts val="2710"/>
              </a:lnSpc>
            </a:pPr>
            <a:r>
              <a:rPr sz="2350" spc="15" dirty="0">
                <a:latin typeface="Courier New"/>
                <a:cs typeface="Courier New"/>
              </a:rPr>
              <a:t>largura</a:t>
            </a:r>
            <a:r>
              <a:rPr sz="2350" spc="-10" dirty="0">
                <a:latin typeface="Courier New"/>
                <a:cs typeface="Courier New"/>
              </a:rPr>
              <a:t> </a:t>
            </a:r>
            <a:r>
              <a:rPr sz="2350" spc="15" dirty="0">
                <a:latin typeface="Courier New"/>
                <a:cs typeface="Courier New"/>
              </a:rPr>
              <a:t>=</a:t>
            </a:r>
            <a:r>
              <a:rPr sz="2350" spc="-5" dirty="0">
                <a:latin typeface="Courier New"/>
                <a:cs typeface="Courier New"/>
              </a:rPr>
              <a:t> </a:t>
            </a:r>
            <a:r>
              <a:rPr sz="2350" spc="15" dirty="0">
                <a:solidFill>
                  <a:srgbClr val="098658"/>
                </a:solidFill>
                <a:latin typeface="Courier New"/>
                <a:cs typeface="Courier New"/>
              </a:rPr>
              <a:t>3</a:t>
            </a:r>
            <a:r>
              <a:rPr sz="2350" spc="15" dirty="0">
                <a:latin typeface="Courier New"/>
                <a:cs typeface="Courier New"/>
              </a:rPr>
              <a:t>;</a:t>
            </a:r>
            <a:endParaRPr sz="2350">
              <a:latin typeface="Courier New"/>
              <a:cs typeface="Courier New"/>
            </a:endParaRPr>
          </a:p>
          <a:p>
            <a:pPr marL="389255">
              <a:lnSpc>
                <a:spcPts val="2805"/>
              </a:lnSpc>
            </a:pPr>
            <a:r>
              <a:rPr sz="2350" spc="15" dirty="0">
                <a:latin typeface="Courier New"/>
                <a:cs typeface="Courier New"/>
              </a:rPr>
              <a:t>area</a:t>
            </a:r>
            <a:r>
              <a:rPr sz="2350" spc="10" dirty="0">
                <a:latin typeface="Courier New"/>
                <a:cs typeface="Courier New"/>
              </a:rPr>
              <a:t> </a:t>
            </a:r>
            <a:r>
              <a:rPr sz="2350" spc="15" dirty="0">
                <a:latin typeface="Courier New"/>
                <a:cs typeface="Courier New"/>
              </a:rPr>
              <a:t>=</a:t>
            </a:r>
            <a:r>
              <a:rPr sz="2350" spc="10" dirty="0">
                <a:latin typeface="Courier New"/>
                <a:cs typeface="Courier New"/>
              </a:rPr>
              <a:t> </a:t>
            </a:r>
            <a:r>
              <a:rPr sz="2350" spc="15" dirty="0">
                <a:latin typeface="Courier New"/>
                <a:cs typeface="Courier New"/>
              </a:rPr>
              <a:t>altura *</a:t>
            </a:r>
            <a:r>
              <a:rPr sz="2350" spc="10" dirty="0">
                <a:latin typeface="Courier New"/>
                <a:cs typeface="Courier New"/>
              </a:rPr>
              <a:t> </a:t>
            </a:r>
            <a:r>
              <a:rPr sz="2350" spc="15" dirty="0">
                <a:latin typeface="Courier New"/>
                <a:cs typeface="Courier New"/>
              </a:rPr>
              <a:t>largura;</a:t>
            </a:r>
            <a:endParaRPr sz="2350">
              <a:latin typeface="Courier New"/>
              <a:cs typeface="Courier New"/>
            </a:endParaRPr>
          </a:p>
          <a:p>
            <a:pPr marL="389255">
              <a:lnSpc>
                <a:spcPts val="2810"/>
              </a:lnSpc>
            </a:pPr>
            <a:r>
              <a:rPr sz="2350" spc="1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3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350" spc="15" dirty="0">
                <a:solidFill>
                  <a:srgbClr val="008000"/>
                </a:solidFill>
                <a:latin typeface="Courier New"/>
                <a:cs typeface="Courier New"/>
              </a:rPr>
              <a:t>area</a:t>
            </a:r>
            <a:r>
              <a:rPr sz="23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350" spc="15" dirty="0">
                <a:solidFill>
                  <a:srgbClr val="008000"/>
                </a:solidFill>
                <a:latin typeface="Courier New"/>
                <a:cs typeface="Courier New"/>
              </a:rPr>
              <a:t>é</a:t>
            </a:r>
            <a:r>
              <a:rPr sz="23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350" spc="15" dirty="0">
                <a:solidFill>
                  <a:srgbClr val="008000"/>
                </a:solidFill>
                <a:latin typeface="Courier New"/>
                <a:cs typeface="Courier New"/>
              </a:rPr>
              <a:t>24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12" y="3772290"/>
            <a:ext cx="9406174" cy="3345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9729" y="1717303"/>
            <a:ext cx="13304519" cy="2774315"/>
          </a:xfrm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4500" b="1" spc="5" dirty="0">
                <a:latin typeface="Arial"/>
                <a:cs typeface="Arial"/>
              </a:rPr>
              <a:t>Exemplo</a:t>
            </a:r>
            <a:endParaRPr sz="4500">
              <a:latin typeface="Arial"/>
              <a:cs typeface="Arial"/>
            </a:endParaRPr>
          </a:p>
          <a:p>
            <a:pPr marL="280035">
              <a:lnSpc>
                <a:spcPct val="100000"/>
              </a:lnSpc>
              <a:spcBef>
                <a:spcPts val="1614"/>
              </a:spcBef>
            </a:pPr>
            <a:r>
              <a:rPr sz="3550" spc="180" dirty="0">
                <a:latin typeface="Trebuchet MS"/>
                <a:cs typeface="Trebuchet MS"/>
              </a:rPr>
              <a:t>Um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spc="30" dirty="0">
                <a:latin typeface="Trebuchet MS"/>
                <a:cs typeface="Trebuchet MS"/>
              </a:rPr>
              <a:t>programa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spc="5" dirty="0">
                <a:latin typeface="Trebuchet MS"/>
                <a:cs typeface="Trebuchet MS"/>
              </a:rPr>
              <a:t>para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spc="-35" dirty="0">
                <a:latin typeface="Trebuchet MS"/>
                <a:cs typeface="Trebuchet MS"/>
              </a:rPr>
              <a:t>calcular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spc="135" dirty="0">
                <a:latin typeface="Trebuchet MS"/>
                <a:cs typeface="Trebuchet MS"/>
              </a:rPr>
              <a:t>o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i="1" spc="5" dirty="0">
                <a:latin typeface="Arial"/>
                <a:cs typeface="Arial"/>
              </a:rPr>
              <a:t>volume </a:t>
            </a:r>
            <a:r>
              <a:rPr sz="3550" i="1" spc="-195" dirty="0">
                <a:latin typeface="Arial"/>
                <a:cs typeface="Arial"/>
              </a:rPr>
              <a:t>V</a:t>
            </a:r>
            <a:r>
              <a:rPr sz="3550" i="1" spc="5" dirty="0">
                <a:latin typeface="Arial"/>
                <a:cs typeface="Arial"/>
              </a:rPr>
              <a:t> </a:t>
            </a:r>
            <a:r>
              <a:rPr sz="3550" spc="55" dirty="0">
                <a:latin typeface="Trebuchet MS"/>
                <a:cs typeface="Trebuchet MS"/>
              </a:rPr>
              <a:t>de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spc="55" dirty="0">
                <a:latin typeface="Trebuchet MS"/>
                <a:cs typeface="Trebuchet MS"/>
              </a:rPr>
              <a:t>uma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spc="15" dirty="0">
                <a:latin typeface="Trebuchet MS"/>
                <a:cs typeface="Trebuchet MS"/>
              </a:rPr>
              <a:t>caixa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spc="-114" dirty="0">
                <a:latin typeface="Trebuchet MS"/>
                <a:cs typeface="Trebuchet MS"/>
              </a:rPr>
              <a:t>retangular.</a:t>
            </a:r>
            <a:endParaRPr sz="3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#include</a:t>
            </a:r>
            <a:r>
              <a:rPr sz="2950" spc="-3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&lt;stdio.h&gt;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3606" y="4872485"/>
            <a:ext cx="4110990" cy="9074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3420" marR="5080" indent="-681355">
              <a:lnSpc>
                <a:spcPts val="3379"/>
              </a:lnSpc>
              <a:spcBef>
                <a:spcPts val="365"/>
              </a:spcBef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main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950" spc="15" dirty="0">
                <a:latin typeface="Courier New"/>
                <a:cs typeface="Courier New"/>
              </a:rPr>
              <a:t>) { </a:t>
            </a:r>
            <a:r>
              <a:rPr sz="2950" spc="20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5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l,</a:t>
            </a:r>
            <a:r>
              <a:rPr sz="2950" spc="-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w,</a:t>
            </a:r>
            <a:r>
              <a:rPr sz="2950" spc="-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h,</a:t>
            </a:r>
            <a:r>
              <a:rPr sz="2950" spc="-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v;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9490" y="5301791"/>
            <a:ext cx="47917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95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dimensões</a:t>
            </a:r>
            <a:r>
              <a:rPr sz="295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29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volume</a:t>
            </a:r>
            <a:endParaRPr sz="295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875444" y="6200160"/>
          <a:ext cx="7098662" cy="1726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3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050">
                <a:tc>
                  <a:txBody>
                    <a:bodyPr/>
                    <a:lstStyle/>
                    <a:p>
                      <a:pPr marL="31750">
                        <a:lnSpc>
                          <a:spcPts val="3320"/>
                        </a:lnSpc>
                      </a:pPr>
                      <a:r>
                        <a:rPr sz="2950" dirty="0">
                          <a:latin typeface="Courier New"/>
                          <a:cs typeface="Courier New"/>
                        </a:rPr>
                        <a:t>l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3320"/>
                        </a:lnSpc>
                      </a:pPr>
                      <a:r>
                        <a:rPr sz="2950" dirty="0">
                          <a:latin typeface="Courier New"/>
                          <a:cs typeface="Courier New"/>
                        </a:rPr>
                        <a:t>=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320"/>
                        </a:lnSpc>
                      </a:pPr>
                      <a:r>
                        <a:rPr sz="2950" spc="15" dirty="0">
                          <a:solidFill>
                            <a:srgbClr val="098658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2950" spc="15" dirty="0">
                          <a:latin typeface="Courier New"/>
                          <a:cs typeface="Courier New"/>
                        </a:rPr>
                        <a:t>;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20"/>
                        </a:lnSpc>
                      </a:pP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320"/>
                        </a:lnSpc>
                      </a:pP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comprimento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306">
                <a:tc>
                  <a:txBody>
                    <a:bodyPr/>
                    <a:lstStyle/>
                    <a:p>
                      <a:pPr marL="31750">
                        <a:lnSpc>
                          <a:spcPts val="3279"/>
                        </a:lnSpc>
                      </a:pPr>
                      <a:r>
                        <a:rPr sz="2950" dirty="0">
                          <a:latin typeface="Courier New"/>
                          <a:cs typeface="Courier New"/>
                        </a:rPr>
                        <a:t>w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3279"/>
                        </a:lnSpc>
                      </a:pPr>
                      <a:r>
                        <a:rPr sz="2950" dirty="0">
                          <a:latin typeface="Courier New"/>
                          <a:cs typeface="Courier New"/>
                        </a:rPr>
                        <a:t>=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279"/>
                        </a:lnSpc>
                      </a:pPr>
                      <a:r>
                        <a:rPr sz="2950" spc="15" dirty="0">
                          <a:solidFill>
                            <a:srgbClr val="098658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950" spc="15" dirty="0">
                          <a:latin typeface="Courier New"/>
                          <a:cs typeface="Courier New"/>
                        </a:rPr>
                        <a:t>;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</a:pP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279"/>
                        </a:lnSpc>
                      </a:pP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largura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06">
                <a:tc>
                  <a:txBody>
                    <a:bodyPr/>
                    <a:lstStyle/>
                    <a:p>
                      <a:pPr marL="31750">
                        <a:lnSpc>
                          <a:spcPts val="3279"/>
                        </a:lnSpc>
                      </a:pPr>
                      <a:r>
                        <a:rPr sz="2950" dirty="0">
                          <a:latin typeface="Courier New"/>
                          <a:cs typeface="Courier New"/>
                        </a:rPr>
                        <a:t>h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3279"/>
                        </a:lnSpc>
                      </a:pPr>
                      <a:r>
                        <a:rPr sz="2950" dirty="0">
                          <a:latin typeface="Courier New"/>
                          <a:cs typeface="Courier New"/>
                        </a:rPr>
                        <a:t>=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279"/>
                        </a:lnSpc>
                      </a:pPr>
                      <a:r>
                        <a:rPr sz="2950" spc="15" dirty="0">
                          <a:solidFill>
                            <a:srgbClr val="098658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950" spc="15" dirty="0">
                          <a:latin typeface="Courier New"/>
                          <a:cs typeface="Courier New"/>
                        </a:rPr>
                        <a:t>;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9"/>
                        </a:lnSpc>
                      </a:pP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279"/>
                        </a:lnSpc>
                      </a:pP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altura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050">
                <a:tc>
                  <a:txBody>
                    <a:bodyPr/>
                    <a:lstStyle/>
                    <a:p>
                      <a:pPr marL="31750">
                        <a:lnSpc>
                          <a:spcPts val="3310"/>
                        </a:lnSpc>
                      </a:pPr>
                      <a:r>
                        <a:rPr sz="2950" dirty="0">
                          <a:latin typeface="Courier New"/>
                          <a:cs typeface="Courier New"/>
                        </a:rPr>
                        <a:t>v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3310"/>
                        </a:lnSpc>
                      </a:pPr>
                      <a:r>
                        <a:rPr sz="2950" dirty="0">
                          <a:latin typeface="Courier New"/>
                          <a:cs typeface="Courier New"/>
                        </a:rPr>
                        <a:t>=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310"/>
                        </a:lnSpc>
                      </a:pPr>
                      <a:r>
                        <a:rPr sz="2950" spc="15" dirty="0">
                          <a:latin typeface="Courier New"/>
                          <a:cs typeface="Courier New"/>
                        </a:rPr>
                        <a:t>l*w*h;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310"/>
                        </a:lnSpc>
                      </a:pP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cálculo</a:t>
                      </a:r>
                      <a:r>
                        <a:rPr sz="2950" spc="-2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r>
                        <a:rPr sz="2950" spc="-2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50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volume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213606" y="8306935"/>
            <a:ext cx="9784715" cy="17659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3420" marR="5080">
              <a:lnSpc>
                <a:spcPts val="3379"/>
              </a:lnSpc>
              <a:spcBef>
                <a:spcPts val="365"/>
              </a:spcBef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"LxWxH:</a:t>
            </a:r>
            <a:r>
              <a:rPr sz="295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*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*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-5" dirty="0">
                <a:solidFill>
                  <a:srgbClr val="00108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(cm)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</a:t>
            </a:r>
            <a:r>
              <a:rPr sz="2950" spc="-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l,w,h);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"Volume:</a:t>
            </a:r>
            <a:r>
              <a:rPr sz="2950" spc="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 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(cm^3)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  v); </a:t>
            </a:r>
            <a:r>
              <a:rPr sz="2950" spc="20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return</a:t>
            </a:r>
            <a:r>
              <a:rPr sz="2950" spc="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950" spc="15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3295"/>
              </a:lnSpc>
            </a:pPr>
            <a:r>
              <a:rPr sz="2950" spc="15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81337" y="10649338"/>
            <a:ext cx="10591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50" dirty="0">
                <a:solidFill>
                  <a:srgbClr val="5E5E5E"/>
                </a:solidFill>
                <a:latin typeface="Trebuchet MS"/>
                <a:cs typeface="Trebuchet MS"/>
              </a:rPr>
              <a:t>V</a:t>
            </a: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olume.c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0" dirty="0"/>
              <a:t>Imprimir</a:t>
            </a:r>
            <a:r>
              <a:rPr sz="4500" spc="-10" dirty="0"/>
              <a:t> </a:t>
            </a:r>
            <a:r>
              <a:rPr sz="4500" spc="-25" dirty="0"/>
              <a:t>valores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8035905" cy="53333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867410">
              <a:lnSpc>
                <a:spcPts val="4240"/>
              </a:lnSpc>
              <a:spcBef>
                <a:spcPts val="665"/>
              </a:spcBef>
            </a:pPr>
            <a:r>
              <a:rPr sz="3950" spc="175" dirty="0">
                <a:latin typeface="Trebuchet MS"/>
                <a:cs typeface="Trebuchet MS"/>
              </a:rPr>
              <a:t>Podemos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usar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função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60" dirty="0">
                <a:latin typeface="Arial"/>
                <a:cs typeface="Arial"/>
              </a:rPr>
              <a:t>printf</a:t>
            </a:r>
            <a:r>
              <a:rPr sz="3950" i="1" spc="10" dirty="0">
                <a:latin typeface="Arial"/>
                <a:cs typeface="Arial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biblioteca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40" dirty="0">
                <a:latin typeface="Arial"/>
                <a:cs typeface="Arial"/>
              </a:rPr>
              <a:t>stdio.h</a:t>
            </a:r>
            <a:r>
              <a:rPr sz="3950" i="1" spc="10" dirty="0">
                <a:latin typeface="Arial"/>
                <a:cs typeface="Arial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imprimir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valores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das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variáveis,</a:t>
            </a:r>
            <a:endParaRPr sz="3950">
              <a:latin typeface="Trebuchet MS"/>
              <a:cs typeface="Trebuchet MS"/>
            </a:endParaRPr>
          </a:p>
          <a:p>
            <a:pPr marL="389255" marR="15822294">
              <a:lnSpc>
                <a:spcPts val="3379"/>
              </a:lnSpc>
              <a:spcBef>
                <a:spcPts val="3005"/>
              </a:spcBef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alt;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alt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6</a:t>
            </a:r>
            <a:r>
              <a:rPr sz="2950" spc="15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  <a:p>
            <a:pPr marL="389255">
              <a:lnSpc>
                <a:spcPts val="3295"/>
              </a:lnSpc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"Altura:</a:t>
            </a:r>
            <a:r>
              <a:rPr sz="295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-5" dirty="0">
                <a:solidFill>
                  <a:srgbClr val="00108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cm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</a:t>
            </a:r>
            <a:r>
              <a:rPr sz="2950" spc="-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alt);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ourier New"/>
              <a:cs typeface="Courier New"/>
            </a:endParaRPr>
          </a:p>
          <a:p>
            <a:pPr marL="389255">
              <a:lnSpc>
                <a:spcPts val="4460"/>
              </a:lnSpc>
            </a:pPr>
            <a:r>
              <a:rPr sz="3950" spc="-35" dirty="0">
                <a:latin typeface="Trebuchet MS"/>
                <a:cs typeface="Trebuchet MS"/>
              </a:rPr>
              <a:t>Imprime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texto:</a:t>
            </a:r>
            <a:endParaRPr sz="3950">
              <a:latin typeface="Trebuchet MS"/>
              <a:cs typeface="Trebuchet MS"/>
            </a:endParaRPr>
          </a:p>
          <a:p>
            <a:pPr marL="389255">
              <a:lnSpc>
                <a:spcPts val="3260"/>
              </a:lnSpc>
            </a:pPr>
            <a:r>
              <a:rPr sz="2950" spc="15" dirty="0">
                <a:latin typeface="Courier New"/>
                <a:cs typeface="Courier New"/>
              </a:rPr>
              <a:t>Altura:</a:t>
            </a:r>
            <a:r>
              <a:rPr sz="2950" spc="-4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6cm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3950" i="1" spc="150" dirty="0">
                <a:latin typeface="Arial"/>
                <a:cs typeface="Arial"/>
              </a:rPr>
              <a:t>%d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20" dirty="0">
                <a:latin typeface="Trebuchet MS"/>
                <a:cs typeface="Trebuchet MS"/>
              </a:rPr>
              <a:t>campo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substituído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pelo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-30" dirty="0">
                <a:latin typeface="Arial"/>
                <a:cs typeface="Arial"/>
              </a:rPr>
              <a:t>valor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i="1" spc="20" dirty="0">
                <a:latin typeface="Arial"/>
                <a:cs typeface="Arial"/>
              </a:rPr>
              <a:t>duma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i="1" spc="-65" dirty="0">
                <a:latin typeface="Arial"/>
                <a:cs typeface="Arial"/>
              </a:rPr>
              <a:t>variável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i="1" spc="-10" dirty="0">
                <a:latin typeface="Arial"/>
                <a:cs typeface="Arial"/>
              </a:rPr>
              <a:t>inteira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i="1" dirty="0">
                <a:latin typeface="Arial"/>
                <a:cs typeface="Arial"/>
              </a:rPr>
              <a:t>em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i="1" spc="20" dirty="0">
                <a:latin typeface="Arial"/>
                <a:cs typeface="Arial"/>
              </a:rPr>
              <a:t>decimal.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701669"/>
            <a:ext cx="12589510" cy="9138285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0"/>
              </a:spcBef>
            </a:pPr>
            <a:r>
              <a:rPr sz="4500" b="1" spc="20" dirty="0">
                <a:latin typeface="Arial"/>
                <a:cs typeface="Arial"/>
              </a:rPr>
              <a:t>Imprimir</a:t>
            </a:r>
            <a:r>
              <a:rPr sz="4500" b="1" spc="-10" dirty="0">
                <a:latin typeface="Arial"/>
                <a:cs typeface="Arial"/>
              </a:rPr>
              <a:t> </a:t>
            </a:r>
            <a:r>
              <a:rPr sz="4500" b="1" spc="-25" dirty="0">
                <a:latin typeface="Arial"/>
                <a:cs typeface="Arial"/>
              </a:rPr>
              <a:t>valores</a:t>
            </a:r>
            <a:endParaRPr sz="45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1700"/>
              </a:spcBef>
            </a:pPr>
            <a:r>
              <a:rPr sz="3450" spc="65" dirty="0">
                <a:latin typeface="Trebuchet MS"/>
                <a:cs typeface="Trebuchet MS"/>
              </a:rPr>
              <a:t>Para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10" dirty="0">
                <a:latin typeface="Trebuchet MS"/>
                <a:cs typeface="Trebuchet MS"/>
              </a:rPr>
              <a:t>valores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i="1" spc="35" dirty="0">
                <a:latin typeface="Arial"/>
                <a:cs typeface="Arial"/>
              </a:rPr>
              <a:t>float</a:t>
            </a:r>
            <a:r>
              <a:rPr sz="3450" i="1" dirty="0">
                <a:latin typeface="Arial"/>
                <a:cs typeface="Arial"/>
              </a:rPr>
              <a:t> </a:t>
            </a:r>
            <a:r>
              <a:rPr sz="3450" spc="175" dirty="0">
                <a:latin typeface="Trebuchet MS"/>
                <a:cs typeface="Trebuchet MS"/>
              </a:rPr>
              <a:t>usamos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145" dirty="0">
                <a:latin typeface="Trebuchet MS"/>
                <a:cs typeface="Trebuchet MS"/>
              </a:rPr>
              <a:t>o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120" dirty="0">
                <a:latin typeface="Trebuchet MS"/>
                <a:cs typeface="Trebuchet MS"/>
              </a:rPr>
              <a:t>campo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580" dirty="0">
                <a:latin typeface="Trebuchet MS"/>
                <a:cs typeface="Trebuchet MS"/>
              </a:rPr>
              <a:t>%f</a:t>
            </a:r>
            <a:endParaRPr sz="3450">
              <a:latin typeface="Trebuchet MS"/>
              <a:cs typeface="Trebuchet MS"/>
            </a:endParaRPr>
          </a:p>
          <a:p>
            <a:pPr marL="393700" marR="9191625">
              <a:lnSpc>
                <a:spcPts val="2970"/>
              </a:lnSpc>
              <a:spcBef>
                <a:spcPts val="2690"/>
              </a:spcBef>
            </a:pPr>
            <a:r>
              <a:rPr sz="2600" spc="1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26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custo;</a:t>
            </a:r>
            <a:endParaRPr sz="2600">
              <a:latin typeface="Courier New"/>
              <a:cs typeface="Courier New"/>
            </a:endParaRPr>
          </a:p>
          <a:p>
            <a:pPr marL="393700" marR="9191625">
              <a:lnSpc>
                <a:spcPts val="2970"/>
              </a:lnSpc>
            </a:pPr>
            <a:r>
              <a:rPr sz="2600" spc="10" dirty="0">
                <a:latin typeface="Courier New"/>
                <a:cs typeface="Courier New"/>
              </a:rPr>
              <a:t>Custo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solidFill>
                  <a:srgbClr val="098658"/>
                </a:solidFill>
                <a:latin typeface="Courier New"/>
                <a:cs typeface="Courier New"/>
              </a:rPr>
              <a:t>123.45</a:t>
            </a:r>
            <a:r>
              <a:rPr sz="2600" spc="10" dirty="0"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393700">
              <a:lnSpc>
                <a:spcPts val="2890"/>
              </a:lnSpc>
            </a:pPr>
            <a:r>
              <a:rPr sz="2600" spc="10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600" spc="10" dirty="0">
                <a:latin typeface="Courier New"/>
                <a:cs typeface="Courier New"/>
              </a:rPr>
              <a:t>(</a:t>
            </a:r>
            <a:r>
              <a:rPr sz="2600" spc="10" dirty="0">
                <a:solidFill>
                  <a:srgbClr val="A31515"/>
                </a:solidFill>
                <a:latin typeface="Courier New"/>
                <a:cs typeface="Courier New"/>
              </a:rPr>
              <a:t>"Custo:</a:t>
            </a:r>
            <a:r>
              <a:rPr sz="260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600" spc="10" dirty="0">
                <a:solidFill>
                  <a:srgbClr val="A31515"/>
                </a:solidFill>
                <a:latin typeface="Courier New"/>
                <a:cs typeface="Courier New"/>
              </a:rPr>
              <a:t>EUR</a:t>
            </a:r>
            <a:r>
              <a:rPr sz="260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600" spc="10" dirty="0">
                <a:solidFill>
                  <a:srgbClr val="001080"/>
                </a:solidFill>
                <a:latin typeface="Courier New"/>
                <a:cs typeface="Courier New"/>
              </a:rPr>
              <a:t>%f</a:t>
            </a:r>
            <a:r>
              <a:rPr sz="2600" spc="10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600" spc="10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600" spc="10" dirty="0">
                <a:latin typeface="Courier New"/>
                <a:cs typeface="Courier New"/>
              </a:rPr>
              <a:t>,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custo);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Courier New"/>
              <a:cs typeface="Courier New"/>
            </a:endParaRPr>
          </a:p>
          <a:p>
            <a:pPr marL="393700">
              <a:lnSpc>
                <a:spcPts val="3890"/>
              </a:lnSpc>
            </a:pPr>
            <a:r>
              <a:rPr sz="3450" spc="25" dirty="0">
                <a:latin typeface="Trebuchet MS"/>
                <a:cs typeface="Trebuchet MS"/>
              </a:rPr>
              <a:t>Resultado:</a:t>
            </a:r>
            <a:endParaRPr sz="3450">
              <a:latin typeface="Trebuchet MS"/>
              <a:cs typeface="Trebuchet MS"/>
            </a:endParaRPr>
          </a:p>
          <a:p>
            <a:pPr marL="393700">
              <a:lnSpc>
                <a:spcPts val="2870"/>
              </a:lnSpc>
            </a:pPr>
            <a:r>
              <a:rPr sz="2600" spc="10" dirty="0">
                <a:latin typeface="Courier New"/>
                <a:cs typeface="Courier New"/>
              </a:rPr>
              <a:t>Custo: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EUR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123.449997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3450" spc="170" dirty="0">
                <a:latin typeface="Trebuchet MS"/>
                <a:cs typeface="Trebuchet MS"/>
              </a:rPr>
              <a:t>Não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-15" dirty="0">
                <a:latin typeface="Trebuchet MS"/>
                <a:cs typeface="Trebuchet MS"/>
              </a:rPr>
              <a:t>é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70" dirty="0">
                <a:latin typeface="Trebuchet MS"/>
                <a:cs typeface="Trebuchet MS"/>
              </a:rPr>
              <a:t>possível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-35" dirty="0">
                <a:latin typeface="Trebuchet MS"/>
                <a:cs typeface="Trebuchet MS"/>
              </a:rPr>
              <a:t>representar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55" dirty="0">
                <a:latin typeface="Trebuchet MS"/>
                <a:cs typeface="Trebuchet MS"/>
              </a:rPr>
              <a:t>123.45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65" dirty="0">
                <a:latin typeface="Trebuchet MS"/>
                <a:cs typeface="Trebuchet MS"/>
              </a:rPr>
              <a:t>de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-25" dirty="0">
                <a:latin typeface="Trebuchet MS"/>
                <a:cs typeface="Trebuchet MS"/>
              </a:rPr>
              <a:t>forma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-20" dirty="0">
                <a:latin typeface="Trebuchet MS"/>
                <a:cs typeface="Trebuchet MS"/>
              </a:rPr>
              <a:t>exata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spc="140" dirty="0">
                <a:latin typeface="Trebuchet MS"/>
                <a:cs typeface="Trebuchet MS"/>
              </a:rPr>
              <a:t>como</a:t>
            </a:r>
            <a:r>
              <a:rPr sz="3450" spc="-80" dirty="0">
                <a:latin typeface="Trebuchet MS"/>
                <a:cs typeface="Trebuchet MS"/>
              </a:rPr>
              <a:t> </a:t>
            </a:r>
            <a:r>
              <a:rPr sz="3450" i="1" spc="-30" dirty="0">
                <a:latin typeface="Arial"/>
                <a:cs typeface="Arial"/>
              </a:rPr>
              <a:t>float</a:t>
            </a:r>
            <a:r>
              <a:rPr sz="3450" spc="-30" dirty="0">
                <a:latin typeface="Trebuchet MS"/>
                <a:cs typeface="Trebuchet MS"/>
              </a:rPr>
              <a:t>!</a:t>
            </a:r>
            <a:endParaRPr sz="3450">
              <a:latin typeface="Trebuchet MS"/>
              <a:cs typeface="Trebuchet MS"/>
            </a:endParaRPr>
          </a:p>
          <a:p>
            <a:pPr marL="393700" marR="22225">
              <a:lnSpc>
                <a:spcPct val="168700"/>
              </a:lnSpc>
            </a:pPr>
            <a:r>
              <a:rPr sz="3450" spc="580" dirty="0">
                <a:latin typeface="Trebuchet MS"/>
                <a:cs typeface="Trebuchet MS"/>
              </a:rPr>
              <a:t>%f </a:t>
            </a:r>
            <a:r>
              <a:rPr sz="3450" spc="10" dirty="0">
                <a:latin typeface="Trebuchet MS"/>
                <a:cs typeface="Trebuchet MS"/>
              </a:rPr>
              <a:t>apresenta </a:t>
            </a:r>
            <a:r>
              <a:rPr sz="3450" spc="145" dirty="0">
                <a:latin typeface="Trebuchet MS"/>
                <a:cs typeface="Trebuchet MS"/>
              </a:rPr>
              <a:t>o </a:t>
            </a:r>
            <a:r>
              <a:rPr sz="3450" spc="-5" dirty="0">
                <a:latin typeface="Trebuchet MS"/>
                <a:cs typeface="Trebuchet MS"/>
              </a:rPr>
              <a:t>resultado </a:t>
            </a:r>
            <a:r>
              <a:rPr sz="3450" spc="40" dirty="0">
                <a:latin typeface="Trebuchet MS"/>
                <a:cs typeface="Trebuchet MS"/>
              </a:rPr>
              <a:t>arredondado </a:t>
            </a:r>
            <a:r>
              <a:rPr sz="3450" spc="55" dirty="0">
                <a:latin typeface="Trebuchet MS"/>
                <a:cs typeface="Trebuchet MS"/>
              </a:rPr>
              <a:t>a </a:t>
            </a:r>
            <a:r>
              <a:rPr sz="3450" spc="125" dirty="0">
                <a:latin typeface="Trebuchet MS"/>
                <a:cs typeface="Trebuchet MS"/>
              </a:rPr>
              <a:t>6 </a:t>
            </a:r>
            <a:r>
              <a:rPr sz="3450" spc="190" dirty="0">
                <a:latin typeface="Trebuchet MS"/>
                <a:cs typeface="Trebuchet MS"/>
              </a:rPr>
              <a:t>casas </a:t>
            </a:r>
            <a:r>
              <a:rPr sz="3450" spc="45" dirty="0">
                <a:latin typeface="Trebuchet MS"/>
                <a:cs typeface="Trebuchet MS"/>
              </a:rPr>
              <a:t>decimais </a:t>
            </a:r>
            <a:r>
              <a:rPr sz="3450" spc="50" dirty="0">
                <a:latin typeface="Trebuchet MS"/>
                <a:cs typeface="Trebuchet MS"/>
              </a:rPr>
              <a:t> </a:t>
            </a:r>
            <a:r>
              <a:rPr sz="3450" spc="65" dirty="0">
                <a:latin typeface="Trebuchet MS"/>
                <a:cs typeface="Trebuchet MS"/>
              </a:rPr>
              <a:t>Para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40" dirty="0">
                <a:latin typeface="Trebuchet MS"/>
                <a:cs typeface="Trebuchet MS"/>
              </a:rPr>
              <a:t>forçar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55" dirty="0">
                <a:latin typeface="Trebuchet MS"/>
                <a:cs typeface="Trebuchet MS"/>
              </a:rPr>
              <a:t>a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dirty="0">
                <a:latin typeface="Trebuchet MS"/>
                <a:cs typeface="Trebuchet MS"/>
              </a:rPr>
              <a:t>formatação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135" dirty="0">
                <a:latin typeface="Trebuchet MS"/>
                <a:cs typeface="Trebuchet MS"/>
              </a:rPr>
              <a:t>com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i="1" spc="15" dirty="0">
                <a:latin typeface="Arial"/>
                <a:cs typeface="Arial"/>
              </a:rPr>
              <a:t>n</a:t>
            </a:r>
            <a:r>
              <a:rPr sz="3450" i="1" spc="10" dirty="0">
                <a:latin typeface="Arial"/>
                <a:cs typeface="Arial"/>
              </a:rPr>
              <a:t> </a:t>
            </a:r>
            <a:r>
              <a:rPr sz="3450" spc="190" dirty="0">
                <a:latin typeface="Trebuchet MS"/>
                <a:cs typeface="Trebuchet MS"/>
              </a:rPr>
              <a:t>casas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45" dirty="0">
                <a:latin typeface="Trebuchet MS"/>
                <a:cs typeface="Trebuchet MS"/>
              </a:rPr>
              <a:t>decimais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175" dirty="0">
                <a:latin typeface="Trebuchet MS"/>
                <a:cs typeface="Trebuchet MS"/>
              </a:rPr>
              <a:t>usamos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i="1" spc="60" dirty="0">
                <a:latin typeface="Arial"/>
                <a:cs typeface="Arial"/>
              </a:rPr>
              <a:t>%.nf</a:t>
            </a:r>
            <a:endParaRPr sz="34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470"/>
              </a:spcBef>
            </a:pPr>
            <a:r>
              <a:rPr sz="2600" spc="10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600" spc="10" dirty="0">
                <a:latin typeface="Courier New"/>
                <a:cs typeface="Courier New"/>
              </a:rPr>
              <a:t>(</a:t>
            </a:r>
            <a:r>
              <a:rPr sz="2600" spc="10" dirty="0">
                <a:solidFill>
                  <a:srgbClr val="A31515"/>
                </a:solidFill>
                <a:latin typeface="Courier New"/>
                <a:cs typeface="Courier New"/>
              </a:rPr>
              <a:t>"Custo:</a:t>
            </a:r>
            <a:r>
              <a:rPr sz="260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600" spc="10" dirty="0">
                <a:solidFill>
                  <a:srgbClr val="A31515"/>
                </a:solidFill>
                <a:latin typeface="Courier New"/>
                <a:cs typeface="Courier New"/>
              </a:rPr>
              <a:t>EUR</a:t>
            </a:r>
            <a:r>
              <a:rPr sz="260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600" spc="10" dirty="0">
                <a:solidFill>
                  <a:srgbClr val="001080"/>
                </a:solidFill>
                <a:latin typeface="Courier New"/>
                <a:cs typeface="Courier New"/>
              </a:rPr>
              <a:t>%.2f</a:t>
            </a:r>
            <a:r>
              <a:rPr sz="2600" spc="10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600" spc="10" dirty="0">
                <a:solidFill>
                  <a:srgbClr val="A31515"/>
                </a:solidFill>
                <a:latin typeface="Courier New"/>
                <a:cs typeface="Courier New"/>
              </a:rPr>
              <a:t>”</a:t>
            </a:r>
            <a:r>
              <a:rPr sz="2600" spc="10" dirty="0">
                <a:latin typeface="Courier New"/>
                <a:cs typeface="Courier New"/>
              </a:rPr>
              <a:t>,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custo);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ourier New"/>
              <a:cs typeface="Courier New"/>
            </a:endParaRPr>
          </a:p>
          <a:p>
            <a:pPr marL="393700">
              <a:lnSpc>
                <a:spcPts val="3890"/>
              </a:lnSpc>
            </a:pPr>
            <a:r>
              <a:rPr sz="3450" spc="25" dirty="0">
                <a:latin typeface="Trebuchet MS"/>
                <a:cs typeface="Trebuchet MS"/>
              </a:rPr>
              <a:t>Resultado:</a:t>
            </a:r>
            <a:endParaRPr sz="3450">
              <a:latin typeface="Trebuchet MS"/>
              <a:cs typeface="Trebuchet MS"/>
            </a:endParaRPr>
          </a:p>
          <a:p>
            <a:pPr marL="393700">
              <a:lnSpc>
                <a:spcPts val="2870"/>
              </a:lnSpc>
            </a:pPr>
            <a:r>
              <a:rPr sz="2600" spc="10" dirty="0">
                <a:latin typeface="Courier New"/>
                <a:cs typeface="Courier New"/>
              </a:rPr>
              <a:t>Custo: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EUR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123.45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736355"/>
            <a:ext cx="17222470" cy="567944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4500" b="1" spc="20" dirty="0">
                <a:latin typeface="Arial"/>
                <a:cs typeface="Arial"/>
              </a:rPr>
              <a:t>Imprimir</a:t>
            </a:r>
            <a:r>
              <a:rPr sz="4500" b="1" spc="-10" dirty="0">
                <a:latin typeface="Arial"/>
                <a:cs typeface="Arial"/>
              </a:rPr>
              <a:t> </a:t>
            </a:r>
            <a:r>
              <a:rPr sz="4500" b="1" spc="-25" dirty="0">
                <a:latin typeface="Arial"/>
                <a:cs typeface="Arial"/>
              </a:rPr>
              <a:t>valores</a:t>
            </a:r>
            <a:endParaRPr sz="45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1660"/>
              </a:spcBef>
            </a:pPr>
            <a:r>
              <a:rPr sz="3950" spc="175" dirty="0">
                <a:latin typeface="Trebuchet MS"/>
                <a:cs typeface="Trebuchet MS"/>
              </a:rPr>
              <a:t>Podemos</a:t>
            </a:r>
            <a:r>
              <a:rPr sz="3950" spc="-90" dirty="0">
                <a:latin typeface="Trebuchet MS"/>
                <a:cs typeface="Trebuchet MS"/>
              </a:rPr>
              <a:t> formatar </a:t>
            </a:r>
            <a:r>
              <a:rPr sz="3950" spc="25" dirty="0">
                <a:latin typeface="Trebuchet MS"/>
                <a:cs typeface="Trebuchet MS"/>
              </a:rPr>
              <a:t>vários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valores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num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65" dirty="0">
                <a:latin typeface="Trebuchet MS"/>
                <a:cs typeface="Trebuchet MS"/>
              </a:rPr>
              <a:t>só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60" dirty="0">
                <a:latin typeface="Arial"/>
                <a:cs typeface="Arial"/>
              </a:rPr>
              <a:t>printf</a:t>
            </a:r>
            <a:endParaRPr sz="39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815"/>
              </a:spcBef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“Altura:</a:t>
            </a:r>
            <a:r>
              <a:rPr sz="2950" spc="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10" dirty="0">
                <a:solidFill>
                  <a:srgbClr val="00108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cm;</a:t>
            </a:r>
            <a:r>
              <a:rPr sz="2950" spc="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Custo:</a:t>
            </a:r>
            <a:r>
              <a:rPr sz="2950" spc="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EUR</a:t>
            </a:r>
            <a:r>
              <a:rPr sz="2950" spc="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%.2f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”</a:t>
            </a:r>
            <a:r>
              <a:rPr sz="2950" spc="15" dirty="0">
                <a:latin typeface="Courier New"/>
                <a:cs typeface="Courier New"/>
              </a:rPr>
              <a:t>,</a:t>
            </a:r>
            <a:r>
              <a:rPr sz="2950" spc="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alt,</a:t>
            </a:r>
            <a:r>
              <a:rPr sz="2950" spc="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custo);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3950" spc="-10" dirty="0">
                <a:latin typeface="Trebuchet MS"/>
                <a:cs typeface="Trebuchet MS"/>
              </a:rPr>
              <a:t>Atenção:</a:t>
            </a:r>
            <a:endParaRPr sz="3950">
              <a:latin typeface="Trebuchet MS"/>
              <a:cs typeface="Trebuchet MS"/>
            </a:endParaRPr>
          </a:p>
          <a:p>
            <a:pPr marL="1524635" indent="-503555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524635" algn="l"/>
                <a:tab pos="1525270" algn="l"/>
              </a:tabLst>
            </a:pPr>
            <a:r>
              <a:rPr sz="3950" spc="15" dirty="0">
                <a:latin typeface="Trebuchet MS"/>
                <a:cs typeface="Trebuchet MS"/>
              </a:rPr>
              <a:t>Especificar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mesmo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número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65" dirty="0">
                <a:latin typeface="Trebuchet MS"/>
                <a:cs typeface="Trebuchet MS"/>
              </a:rPr>
              <a:t>campos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argumentos</a:t>
            </a:r>
            <a:endParaRPr sz="3950">
              <a:latin typeface="Trebuchet MS"/>
              <a:cs typeface="Trebuchet MS"/>
            </a:endParaRPr>
          </a:p>
          <a:p>
            <a:pPr marL="1524635" indent="-503555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524635" algn="l"/>
                <a:tab pos="1525270" algn="l"/>
              </a:tabLst>
            </a:pPr>
            <a:r>
              <a:rPr sz="3950" spc="125" dirty="0">
                <a:latin typeface="Trebuchet MS"/>
                <a:cs typeface="Trebuchet MS"/>
              </a:rPr>
              <a:t>Usar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65" dirty="0">
                <a:latin typeface="Trebuchet MS"/>
                <a:cs typeface="Trebuchet MS"/>
              </a:rPr>
              <a:t>campos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corretos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cada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tipo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34" dirty="0">
                <a:latin typeface="Trebuchet MS"/>
                <a:cs typeface="Trebuchet MS"/>
              </a:rPr>
              <a:t>(%d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inteiros,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45" dirty="0">
                <a:latin typeface="Trebuchet MS"/>
                <a:cs typeface="Trebuchet MS"/>
              </a:rPr>
              <a:t>%f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90" dirty="0">
                <a:latin typeface="Trebuchet MS"/>
                <a:cs typeface="Trebuchet MS"/>
              </a:rPr>
              <a:t>float)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34760"/>
            <a:ext cx="15026640" cy="90709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4500" b="1" spc="15" dirty="0">
                <a:latin typeface="Arial"/>
                <a:cs typeface="Arial"/>
              </a:rPr>
              <a:t>Ler</a:t>
            </a:r>
            <a:r>
              <a:rPr sz="4500" b="1" spc="-20" dirty="0">
                <a:latin typeface="Arial"/>
                <a:cs typeface="Arial"/>
              </a:rPr>
              <a:t> </a:t>
            </a:r>
            <a:r>
              <a:rPr sz="4500" b="1" spc="-25" dirty="0">
                <a:latin typeface="Arial"/>
                <a:cs typeface="Arial"/>
              </a:rPr>
              <a:t>valores</a:t>
            </a:r>
            <a:endParaRPr sz="4500">
              <a:latin typeface="Arial"/>
              <a:cs typeface="Arial"/>
            </a:endParaRPr>
          </a:p>
          <a:p>
            <a:pPr marL="373380" indent="-357505">
              <a:lnSpc>
                <a:spcPct val="100000"/>
              </a:lnSpc>
              <a:spcBef>
                <a:spcPts val="910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165" dirty="0">
                <a:latin typeface="Trebuchet MS"/>
                <a:cs typeface="Trebuchet MS"/>
              </a:rPr>
              <a:t>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função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biblioteca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i="1" dirty="0">
                <a:latin typeface="Arial"/>
                <a:cs typeface="Arial"/>
              </a:rPr>
              <a:t>scanf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é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usada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para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ler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valores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entrada-padrão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(teclado)</a:t>
            </a:r>
            <a:endParaRPr sz="2800">
              <a:latin typeface="Trebuchet MS"/>
              <a:cs typeface="Trebuchet MS"/>
            </a:endParaRPr>
          </a:p>
          <a:p>
            <a:pPr marL="373380" indent="-357505">
              <a:lnSpc>
                <a:spcPct val="100000"/>
              </a:lnSpc>
              <a:spcBef>
                <a:spcPts val="2325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-330" dirty="0">
                <a:latin typeface="Trebuchet MS"/>
                <a:cs typeface="Trebuchet MS"/>
              </a:rPr>
              <a:t>T</a:t>
            </a:r>
            <a:r>
              <a:rPr sz="2800" spc="-85" dirty="0">
                <a:latin typeface="Trebuchet MS"/>
                <a:cs typeface="Trebuchet MS"/>
              </a:rPr>
              <a:t>al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como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i="1" spc="45" dirty="0">
                <a:latin typeface="Arial"/>
                <a:cs typeface="Arial"/>
              </a:rPr>
              <a:t>printf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1º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a</a:t>
            </a:r>
            <a:r>
              <a:rPr sz="2800" spc="-130" dirty="0">
                <a:latin typeface="Trebuchet MS"/>
                <a:cs typeface="Trebuchet MS"/>
              </a:rPr>
              <a:t>r</a:t>
            </a:r>
            <a:r>
              <a:rPr sz="2800" spc="30" dirty="0">
                <a:latin typeface="Trebuchet MS"/>
                <a:cs typeface="Trebuchet MS"/>
              </a:rPr>
              <a:t>gumento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é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formato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dos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dados</a:t>
            </a:r>
            <a:endParaRPr sz="2800">
              <a:latin typeface="Trebuchet MS"/>
              <a:cs typeface="Trebuchet MS"/>
            </a:endParaRPr>
          </a:p>
          <a:p>
            <a:pPr marL="373380" indent="-357505">
              <a:lnSpc>
                <a:spcPct val="100000"/>
              </a:lnSpc>
              <a:spcBef>
                <a:spcPts val="2325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10" dirty="0">
                <a:latin typeface="Trebuchet MS"/>
                <a:cs typeface="Trebuchet MS"/>
              </a:rPr>
              <a:t>Exemplo: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ler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um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valor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inteiro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guardar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resultado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na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variável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i="1" spc="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93700" marR="12045950">
              <a:lnSpc>
                <a:spcPts val="2470"/>
              </a:lnSpc>
              <a:spcBef>
                <a:spcPts val="2260"/>
              </a:spcBef>
            </a:pPr>
            <a:r>
              <a:rPr sz="2100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100" spc="5" dirty="0">
                <a:latin typeface="Courier New"/>
                <a:cs typeface="Courier New"/>
              </a:rPr>
              <a:t>n; </a:t>
            </a:r>
            <a:r>
              <a:rPr sz="2100" spc="10" dirty="0">
                <a:latin typeface="Courier New"/>
                <a:cs typeface="Courier New"/>
              </a:rPr>
              <a:t> </a:t>
            </a:r>
            <a:r>
              <a:rPr sz="2100" spc="5" dirty="0">
                <a:solidFill>
                  <a:srgbClr val="795E26"/>
                </a:solidFill>
                <a:latin typeface="Courier New"/>
                <a:cs typeface="Courier New"/>
              </a:rPr>
              <a:t>scanf</a:t>
            </a:r>
            <a:r>
              <a:rPr sz="2100" spc="5" dirty="0">
                <a:latin typeface="Courier New"/>
                <a:cs typeface="Courier New"/>
              </a:rPr>
              <a:t>(</a:t>
            </a:r>
            <a:r>
              <a:rPr sz="210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100" spc="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10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100" spc="5" dirty="0">
                <a:latin typeface="Courier New"/>
                <a:cs typeface="Courier New"/>
              </a:rPr>
              <a:t>,</a:t>
            </a:r>
            <a:r>
              <a:rPr sz="2100" spc="-5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&amp;</a:t>
            </a:r>
            <a:r>
              <a:rPr sz="2100" spc="5" dirty="0">
                <a:solidFill>
                  <a:srgbClr val="001080"/>
                </a:solidFill>
                <a:latin typeface="Courier New"/>
                <a:cs typeface="Courier New"/>
              </a:rPr>
              <a:t>n</a:t>
            </a:r>
            <a:r>
              <a:rPr sz="2100" spc="5" dirty="0"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ourier New"/>
              <a:cs typeface="Courier New"/>
            </a:endParaRPr>
          </a:p>
          <a:p>
            <a:pPr marL="373380" indent="-357505">
              <a:lnSpc>
                <a:spcPct val="100000"/>
              </a:lnSpc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215" dirty="0">
                <a:latin typeface="Trebuchet MS"/>
                <a:cs typeface="Trebuchet MS"/>
              </a:rPr>
              <a:t>É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Arial"/>
                <a:cs typeface="Arial"/>
              </a:rPr>
              <a:t>necessário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colocar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sinal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&amp;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antes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do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nome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da</a:t>
            </a:r>
            <a:r>
              <a:rPr sz="2800" spc="-55" dirty="0">
                <a:latin typeface="Trebuchet MS"/>
                <a:cs typeface="Trebuchet MS"/>
              </a:rPr>
              <a:t> variável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ler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(mais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tarde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veremos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porquê)</a:t>
            </a:r>
            <a:endParaRPr sz="2800">
              <a:latin typeface="Trebuchet MS"/>
              <a:cs typeface="Trebuchet MS"/>
            </a:endParaRPr>
          </a:p>
          <a:p>
            <a:pPr marL="373380" indent="-357505">
              <a:lnSpc>
                <a:spcPct val="100000"/>
              </a:lnSpc>
              <a:spcBef>
                <a:spcPts val="2340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45" dirty="0">
                <a:latin typeface="Trebuchet MS"/>
                <a:cs typeface="Trebuchet MS"/>
              </a:rPr>
              <a:t>Para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ler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um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i="1" spc="20" dirty="0">
                <a:latin typeface="Arial"/>
                <a:cs typeface="Arial"/>
              </a:rPr>
              <a:t>float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não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necessitamos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especificar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casas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decimais</a:t>
            </a:r>
            <a:endParaRPr sz="2800">
              <a:latin typeface="Trebuchet MS"/>
              <a:cs typeface="Trebuchet MS"/>
            </a:endParaRPr>
          </a:p>
          <a:p>
            <a:pPr marL="393700" marR="12045950">
              <a:lnSpc>
                <a:spcPts val="2470"/>
              </a:lnSpc>
              <a:spcBef>
                <a:spcPts val="2260"/>
              </a:spcBef>
            </a:pPr>
            <a:r>
              <a:rPr sz="2100" spc="5" dirty="0">
                <a:latin typeface="Courier New"/>
                <a:cs typeface="Courier New"/>
              </a:rPr>
              <a:t>f</a:t>
            </a:r>
            <a:r>
              <a:rPr sz="2100" spc="5" dirty="0">
                <a:solidFill>
                  <a:srgbClr val="0000FF"/>
                </a:solidFill>
                <a:latin typeface="Courier New"/>
                <a:cs typeface="Courier New"/>
              </a:rPr>
              <a:t>loat </a:t>
            </a:r>
            <a:r>
              <a:rPr sz="2100" spc="5" dirty="0">
                <a:latin typeface="Courier New"/>
                <a:cs typeface="Courier New"/>
              </a:rPr>
              <a:t>f; </a:t>
            </a:r>
            <a:r>
              <a:rPr sz="2100" spc="10" dirty="0">
                <a:latin typeface="Courier New"/>
                <a:cs typeface="Courier New"/>
              </a:rPr>
              <a:t> </a:t>
            </a:r>
            <a:r>
              <a:rPr sz="2100" spc="5" dirty="0">
                <a:solidFill>
                  <a:srgbClr val="795E26"/>
                </a:solidFill>
                <a:latin typeface="Courier New"/>
                <a:cs typeface="Courier New"/>
              </a:rPr>
              <a:t>scanf</a:t>
            </a:r>
            <a:r>
              <a:rPr sz="2100" spc="5" dirty="0">
                <a:latin typeface="Courier New"/>
                <a:cs typeface="Courier New"/>
              </a:rPr>
              <a:t>(</a:t>
            </a:r>
            <a:r>
              <a:rPr sz="210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100" spc="5" dirty="0">
                <a:solidFill>
                  <a:srgbClr val="001080"/>
                </a:solidFill>
                <a:latin typeface="Courier New"/>
                <a:cs typeface="Courier New"/>
              </a:rPr>
              <a:t>%f</a:t>
            </a:r>
            <a:r>
              <a:rPr sz="210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100" spc="5" dirty="0">
                <a:latin typeface="Courier New"/>
                <a:cs typeface="Courier New"/>
              </a:rPr>
              <a:t>,</a:t>
            </a:r>
            <a:r>
              <a:rPr sz="2100" spc="-5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&amp;</a:t>
            </a:r>
            <a:r>
              <a:rPr sz="2100" spc="5" dirty="0">
                <a:solidFill>
                  <a:srgbClr val="001080"/>
                </a:solidFill>
                <a:latin typeface="Courier New"/>
                <a:cs typeface="Courier New"/>
              </a:rPr>
              <a:t>f</a:t>
            </a:r>
            <a:r>
              <a:rPr sz="2100" spc="5" dirty="0"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urier New"/>
              <a:cs typeface="Courier New"/>
            </a:endParaRPr>
          </a:p>
          <a:p>
            <a:pPr marL="373380" indent="-357505">
              <a:lnSpc>
                <a:spcPct val="100000"/>
              </a:lnSpc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40" dirty="0">
                <a:latin typeface="Trebuchet MS"/>
                <a:cs typeface="Trebuchet MS"/>
              </a:rPr>
              <a:t>Funciona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com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ou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sem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casas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decimais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na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entrada;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exemplos</a:t>
            </a:r>
            <a:endParaRPr sz="2800">
              <a:latin typeface="Trebuchet MS"/>
              <a:cs typeface="Trebuchet MS"/>
            </a:endParaRPr>
          </a:p>
          <a:p>
            <a:pPr marL="876300" lvl="1" indent="-357505">
              <a:lnSpc>
                <a:spcPct val="100000"/>
              </a:lnSpc>
              <a:spcBef>
                <a:spcPts val="2250"/>
              </a:spcBef>
              <a:buSzPct val="123214"/>
              <a:buChar char="•"/>
              <a:tabLst>
                <a:tab pos="875665" algn="l"/>
                <a:tab pos="876935" algn="l"/>
              </a:tabLst>
            </a:pPr>
            <a:r>
              <a:rPr sz="2800" spc="90" dirty="0">
                <a:latin typeface="Trebuchet MS"/>
                <a:cs typeface="Trebuchet MS"/>
              </a:rPr>
              <a:t>123</a:t>
            </a:r>
            <a:endParaRPr sz="2800">
              <a:latin typeface="Trebuchet MS"/>
              <a:cs typeface="Trebuchet MS"/>
            </a:endParaRPr>
          </a:p>
          <a:p>
            <a:pPr marL="876300" lvl="1" indent="-357505">
              <a:lnSpc>
                <a:spcPct val="100000"/>
              </a:lnSpc>
              <a:spcBef>
                <a:spcPts val="2255"/>
              </a:spcBef>
              <a:buSzPct val="123214"/>
              <a:buChar char="•"/>
              <a:tabLst>
                <a:tab pos="875665" algn="l"/>
                <a:tab pos="876935" algn="l"/>
              </a:tabLst>
            </a:pPr>
            <a:r>
              <a:rPr sz="2800" spc="25" dirty="0">
                <a:latin typeface="Trebuchet MS"/>
                <a:cs typeface="Trebuchet MS"/>
              </a:rPr>
              <a:t>123.4</a:t>
            </a:r>
            <a:endParaRPr sz="2800">
              <a:latin typeface="Trebuchet MS"/>
              <a:cs typeface="Trebuchet MS"/>
            </a:endParaRPr>
          </a:p>
          <a:p>
            <a:pPr marL="876300" lvl="1" indent="-357505">
              <a:lnSpc>
                <a:spcPct val="100000"/>
              </a:lnSpc>
              <a:spcBef>
                <a:spcPts val="2250"/>
              </a:spcBef>
              <a:buSzPct val="123214"/>
              <a:buChar char="•"/>
              <a:tabLst>
                <a:tab pos="875665" algn="l"/>
                <a:tab pos="876935" algn="l"/>
              </a:tabLst>
            </a:pPr>
            <a:r>
              <a:rPr sz="2800" spc="50" dirty="0">
                <a:latin typeface="Trebuchet MS"/>
                <a:cs typeface="Trebuchet MS"/>
              </a:rPr>
              <a:t>123.4567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575945"/>
            <a:ext cx="13914755" cy="8120380"/>
          </a:xfrm>
          <a:prstGeom prst="rect">
            <a:avLst/>
          </a:prstGeom>
        </p:spPr>
        <p:txBody>
          <a:bodyPr vert="horz" wrap="square" lIns="0" tIns="4165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4500" b="1" spc="5" dirty="0">
                <a:latin typeface="Arial"/>
                <a:cs typeface="Arial"/>
              </a:rPr>
              <a:t>Exemplo</a:t>
            </a:r>
            <a:r>
              <a:rPr sz="4500" b="1" spc="-20" dirty="0">
                <a:latin typeface="Arial"/>
                <a:cs typeface="Arial"/>
              </a:rPr>
              <a:t> </a:t>
            </a:r>
            <a:r>
              <a:rPr sz="4500" b="1" spc="-25" dirty="0">
                <a:latin typeface="Arial"/>
                <a:cs typeface="Arial"/>
              </a:rPr>
              <a:t>revisto</a:t>
            </a:r>
            <a:endParaRPr sz="45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2205"/>
              </a:spcBef>
            </a:pPr>
            <a:r>
              <a:rPr sz="3100" spc="95" dirty="0">
                <a:latin typeface="Trebuchet MS"/>
                <a:cs typeface="Trebuchet MS"/>
              </a:rPr>
              <a:t>Vamos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-105" dirty="0">
                <a:latin typeface="Trebuchet MS"/>
                <a:cs typeface="Trebuchet MS"/>
              </a:rPr>
              <a:t>alterar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30" dirty="0">
                <a:latin typeface="Trebuchet MS"/>
                <a:cs typeface="Trebuchet MS"/>
              </a:rPr>
              <a:t>o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35" dirty="0">
                <a:latin typeface="Trebuchet MS"/>
                <a:cs typeface="Trebuchet MS"/>
              </a:rPr>
              <a:t>programa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de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0" dirty="0">
                <a:latin typeface="Trebuchet MS"/>
                <a:cs typeface="Trebuchet MS"/>
              </a:rPr>
              <a:t>exemplo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-70" dirty="0">
                <a:latin typeface="Trebuchet MS"/>
                <a:cs typeface="Trebuchet MS"/>
              </a:rPr>
              <a:t>anterior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15" dirty="0">
                <a:latin typeface="Trebuchet MS"/>
                <a:cs typeface="Trebuchet MS"/>
              </a:rPr>
              <a:t>para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-135" dirty="0">
                <a:latin typeface="Trebuchet MS"/>
                <a:cs typeface="Trebuchet MS"/>
              </a:rPr>
              <a:t>ler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75" dirty="0">
                <a:latin typeface="Trebuchet MS"/>
                <a:cs typeface="Trebuchet MS"/>
              </a:rPr>
              <a:t>as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dimensões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da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20" dirty="0">
                <a:latin typeface="Trebuchet MS"/>
                <a:cs typeface="Trebuchet MS"/>
              </a:rPr>
              <a:t>caixa</a:t>
            </a:r>
            <a:endParaRPr sz="3100">
              <a:latin typeface="Trebuchet MS"/>
              <a:cs typeface="Trebuchet MS"/>
            </a:endParaRPr>
          </a:p>
          <a:p>
            <a:pPr marL="127000">
              <a:lnSpc>
                <a:spcPct val="100000"/>
              </a:lnSpc>
              <a:spcBef>
                <a:spcPts val="1739"/>
              </a:spcBef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#include</a:t>
            </a:r>
            <a:r>
              <a:rPr sz="2950" spc="-3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&lt;stdio.h&gt;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ourier New"/>
              <a:cs typeface="Courier New"/>
            </a:endParaRPr>
          </a:p>
          <a:p>
            <a:pPr marL="127000">
              <a:lnSpc>
                <a:spcPts val="3460"/>
              </a:lnSpc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main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950" spc="15" dirty="0">
                <a:latin typeface="Courier New"/>
                <a:cs typeface="Courier New"/>
              </a:rPr>
              <a:t>)</a:t>
            </a:r>
            <a:r>
              <a:rPr sz="2950" spc="-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{</a:t>
            </a:r>
            <a:endParaRPr sz="2950">
              <a:latin typeface="Courier New"/>
              <a:cs typeface="Courier New"/>
            </a:endParaRPr>
          </a:p>
          <a:p>
            <a:pPr marL="807720">
              <a:lnSpc>
                <a:spcPts val="3460"/>
              </a:lnSpc>
              <a:tabLst>
                <a:tab pos="4892675" algn="l"/>
              </a:tabLst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950" spc="15" dirty="0">
                <a:latin typeface="Courier New"/>
                <a:cs typeface="Courier New"/>
              </a:rPr>
              <a:t>l,</a:t>
            </a:r>
            <a:r>
              <a:rPr sz="2950" spc="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w,</a:t>
            </a:r>
            <a:r>
              <a:rPr sz="2950" spc="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h, v;	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dimensões</a:t>
            </a:r>
            <a:r>
              <a:rPr sz="29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29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volume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ourier New"/>
              <a:cs typeface="Courier New"/>
            </a:endParaRPr>
          </a:p>
          <a:p>
            <a:pPr marL="807720">
              <a:lnSpc>
                <a:spcPts val="3460"/>
              </a:lnSpc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"L=?"</a:t>
            </a:r>
            <a:r>
              <a:rPr sz="2950" spc="15" dirty="0">
                <a:latin typeface="Courier New"/>
                <a:cs typeface="Courier New"/>
              </a:rPr>
              <a:t>);</a:t>
            </a:r>
            <a:r>
              <a:rPr sz="2950" spc="-2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scanf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</a:t>
            </a:r>
            <a:r>
              <a:rPr sz="2950" spc="-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&amp;l);</a:t>
            </a:r>
            <a:endParaRPr sz="2950">
              <a:latin typeface="Courier New"/>
              <a:cs typeface="Courier New"/>
            </a:endParaRPr>
          </a:p>
          <a:p>
            <a:pPr marL="807720">
              <a:lnSpc>
                <a:spcPts val="3379"/>
              </a:lnSpc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"W=?"</a:t>
            </a:r>
            <a:r>
              <a:rPr sz="2950" spc="15" dirty="0">
                <a:latin typeface="Courier New"/>
                <a:cs typeface="Courier New"/>
              </a:rPr>
              <a:t>);</a:t>
            </a:r>
            <a:r>
              <a:rPr sz="2950" spc="-2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scanf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</a:t>
            </a:r>
            <a:r>
              <a:rPr sz="2950" spc="-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&amp;w);</a:t>
            </a:r>
            <a:endParaRPr sz="2950">
              <a:latin typeface="Courier New"/>
              <a:cs typeface="Courier New"/>
            </a:endParaRPr>
          </a:p>
          <a:p>
            <a:pPr marL="807720" marR="6062980" indent="-635">
              <a:lnSpc>
                <a:spcPts val="3379"/>
              </a:lnSpc>
              <a:spcBef>
                <a:spcPts val="165"/>
              </a:spcBef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"H=?"</a:t>
            </a:r>
            <a:r>
              <a:rPr sz="2950" spc="15" dirty="0">
                <a:latin typeface="Courier New"/>
                <a:cs typeface="Courier New"/>
              </a:rPr>
              <a:t>);</a:t>
            </a:r>
            <a:r>
              <a:rPr sz="2950" spc="-2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scanf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</a:t>
            </a:r>
            <a:r>
              <a:rPr sz="2950" spc="-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&amp;h);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v</a:t>
            </a:r>
            <a:r>
              <a:rPr sz="2950" spc="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l*w*h;</a:t>
            </a:r>
            <a:r>
              <a:rPr sz="2950" spc="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9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cálculo</a:t>
            </a:r>
            <a:r>
              <a:rPr sz="29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do</a:t>
            </a:r>
            <a:r>
              <a:rPr sz="29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volume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/>
              <a:cs typeface="Courier New"/>
            </a:endParaRPr>
          </a:p>
          <a:p>
            <a:pPr marL="807720" marR="4020820">
              <a:lnSpc>
                <a:spcPts val="3379"/>
              </a:lnSpc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"LxWxH:</a:t>
            </a:r>
            <a:r>
              <a:rPr sz="295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*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*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</a:t>
            </a:r>
            <a:r>
              <a:rPr sz="2950" spc="-5" dirty="0">
                <a:solidFill>
                  <a:srgbClr val="00108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(cm)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</a:t>
            </a:r>
            <a:r>
              <a:rPr sz="2950" spc="-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l,w,h);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"Volume:</a:t>
            </a:r>
            <a:r>
              <a:rPr sz="2950" spc="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%d 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(cm^3)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  v); </a:t>
            </a:r>
            <a:r>
              <a:rPr sz="2950" spc="20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return</a:t>
            </a:r>
            <a:r>
              <a:rPr sz="2950" spc="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950" spc="15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  <a:p>
            <a:pPr marL="127000">
              <a:lnSpc>
                <a:spcPts val="3295"/>
              </a:lnSpc>
            </a:pPr>
            <a:r>
              <a:rPr sz="2950" spc="15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1840" y="10272680"/>
            <a:ext cx="185991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5E5E5E"/>
                </a:solidFill>
                <a:latin typeface="Trebuchet MS"/>
                <a:cs typeface="Trebuchet MS"/>
              </a:rPr>
              <a:t>volume.c</a:t>
            </a:r>
            <a:r>
              <a:rPr sz="1950" spc="-9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E5E5E"/>
                </a:solidFill>
                <a:latin typeface="Trebuchet MS"/>
                <a:cs typeface="Trebuchet MS"/>
              </a:rPr>
              <a:t>revisto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5" dirty="0"/>
              <a:t>Inicializações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2020"/>
            <a:ext cx="17320895" cy="646874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40" dirty="0">
                <a:latin typeface="Trebuchet MS"/>
                <a:cs typeface="Trebuchet MS"/>
              </a:rPr>
              <a:t>Variáveis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90" dirty="0">
                <a:latin typeface="Trebuchet MS"/>
                <a:cs typeface="Trebuchet MS"/>
              </a:rPr>
              <a:t>C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não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inicializadas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automaticamente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7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45" dirty="0">
                <a:latin typeface="Trebuchet MS"/>
                <a:cs typeface="Trebuchet MS"/>
              </a:rPr>
              <a:t>Uma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variável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não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atribuímos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diz-se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spc="-10" dirty="0">
                <a:latin typeface="Arial"/>
                <a:cs typeface="Arial"/>
              </a:rPr>
              <a:t>não-inicializada</a:t>
            </a:r>
            <a:r>
              <a:rPr sz="3950" spc="-10" dirty="0">
                <a:latin typeface="Trebuchet MS"/>
                <a:cs typeface="Trebuchet MS"/>
              </a:rPr>
              <a:t>: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resultado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usar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variáveis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não-inicializadas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-60" dirty="0">
                <a:latin typeface="Arial"/>
                <a:cs typeface="Arial"/>
              </a:rPr>
              <a:t>imprevisível</a:t>
            </a:r>
            <a:r>
              <a:rPr sz="3950" spc="-60" dirty="0">
                <a:latin typeface="Trebuchet MS"/>
                <a:cs typeface="Trebuchet MS"/>
              </a:rPr>
              <a:t>: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25" dirty="0">
                <a:latin typeface="Trebuchet MS"/>
                <a:cs typeface="Trebuchet MS"/>
              </a:rPr>
              <a:t>Valores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diferentes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cada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execução;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25" dirty="0">
                <a:latin typeface="Trebuchet MS"/>
                <a:cs typeface="Trebuchet MS"/>
              </a:rPr>
              <a:t>Terminar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execução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0" dirty="0">
                <a:latin typeface="Trebuchet MS"/>
                <a:cs typeface="Trebuchet MS"/>
              </a:rPr>
              <a:t>erro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(</a:t>
            </a:r>
            <a:r>
              <a:rPr sz="3950" i="1" spc="-130" dirty="0">
                <a:latin typeface="Arial"/>
                <a:cs typeface="Arial"/>
              </a:rPr>
              <a:t>crash</a:t>
            </a:r>
            <a:r>
              <a:rPr sz="3950" spc="-130" dirty="0">
                <a:latin typeface="Trebuchet MS"/>
                <a:cs typeface="Trebuchet MS"/>
              </a:rPr>
              <a:t>)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ts val="449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compilador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125" dirty="0">
                <a:latin typeface="Arial"/>
                <a:cs typeface="Arial"/>
              </a:rPr>
              <a:t>gcc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pode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detetar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variáveis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não-inicializadas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usando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opção</a:t>
            </a:r>
            <a:endParaRPr sz="3950">
              <a:latin typeface="Trebuchet MS"/>
              <a:cs typeface="Trebuchet MS"/>
            </a:endParaRPr>
          </a:p>
          <a:p>
            <a:pPr marL="514984">
              <a:lnSpc>
                <a:spcPts val="4490"/>
              </a:lnSpc>
            </a:pPr>
            <a:r>
              <a:rPr sz="3950" i="1" spc="-30" dirty="0">
                <a:latin typeface="Arial"/>
                <a:cs typeface="Arial"/>
              </a:rPr>
              <a:t>-Wall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5" dirty="0"/>
              <a:t>Inicializações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526520" y="3505099"/>
            <a:ext cx="13233400" cy="560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75" dirty="0">
                <a:latin typeface="Trebuchet MS"/>
                <a:cs typeface="Trebuchet MS"/>
              </a:rPr>
              <a:t>Podemos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10" dirty="0">
                <a:latin typeface="Trebuchet MS"/>
                <a:cs typeface="Trebuchet MS"/>
              </a:rPr>
              <a:t>inicializar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variáveis</a:t>
            </a:r>
            <a:r>
              <a:rPr sz="3950" spc="-85" dirty="0">
                <a:latin typeface="Trebuchet MS"/>
                <a:cs typeface="Trebuchet MS"/>
              </a:rPr>
              <a:t> diretamente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na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declaração:</a:t>
            </a:r>
            <a:endParaRPr sz="3950">
              <a:latin typeface="Trebuchet MS"/>
              <a:cs typeface="Trebuchet MS"/>
            </a:endParaRPr>
          </a:p>
          <a:p>
            <a:pPr marL="640715">
              <a:lnSpc>
                <a:spcPct val="100000"/>
              </a:lnSpc>
              <a:spcBef>
                <a:spcPts val="2815"/>
              </a:spcBef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5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alt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8</a:t>
            </a:r>
            <a:r>
              <a:rPr sz="2950" spc="15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ourier New"/>
              <a:cs typeface="Courier New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Trebuchet MS"/>
                <a:cs typeface="Trebuchet MS"/>
              </a:rPr>
              <a:t>Também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múltiplas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variáveis:</a:t>
            </a:r>
            <a:endParaRPr sz="3950">
              <a:latin typeface="Trebuchet MS"/>
              <a:cs typeface="Trebuchet MS"/>
            </a:endParaRPr>
          </a:p>
          <a:p>
            <a:pPr marL="640715">
              <a:lnSpc>
                <a:spcPct val="100000"/>
              </a:lnSpc>
              <a:spcBef>
                <a:spcPts val="2815"/>
              </a:spcBef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5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alt</a:t>
            </a:r>
            <a:r>
              <a:rPr sz="2950" spc="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8</a:t>
            </a:r>
            <a:r>
              <a:rPr sz="2950" spc="15" dirty="0">
                <a:latin typeface="Courier New"/>
                <a:cs typeface="Courier New"/>
              </a:rPr>
              <a:t>,</a:t>
            </a:r>
            <a:r>
              <a:rPr sz="2950" spc="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larg</a:t>
            </a:r>
            <a:r>
              <a:rPr sz="2950" spc="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5</a:t>
            </a:r>
            <a:r>
              <a:rPr sz="2950" spc="15" dirty="0">
                <a:latin typeface="Courier New"/>
                <a:cs typeface="Courier New"/>
              </a:rPr>
              <a:t>,</a:t>
            </a:r>
            <a:r>
              <a:rPr sz="2950" spc="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comp</a:t>
            </a:r>
            <a:r>
              <a:rPr sz="2950" spc="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11</a:t>
            </a:r>
            <a:r>
              <a:rPr sz="2950" spc="15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ourier New"/>
              <a:cs typeface="Courier New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85" dirty="0">
                <a:latin typeface="Trebuchet MS"/>
                <a:cs typeface="Trebuchet MS"/>
              </a:rPr>
              <a:t>Cada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variável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necessita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seu</a:t>
            </a:r>
            <a:r>
              <a:rPr sz="3950" spc="-90" dirty="0">
                <a:latin typeface="Trebuchet MS"/>
                <a:cs typeface="Trebuchet MS"/>
              </a:rPr>
              <a:t> inicializador:</a:t>
            </a:r>
            <a:endParaRPr sz="3950">
              <a:latin typeface="Trebuchet MS"/>
              <a:cs typeface="Trebuchet MS"/>
            </a:endParaRPr>
          </a:p>
          <a:p>
            <a:pPr marL="640715">
              <a:lnSpc>
                <a:spcPts val="3460"/>
              </a:lnSpc>
              <a:spcBef>
                <a:spcPts val="2820"/>
              </a:spcBef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alt,</a:t>
            </a:r>
            <a:r>
              <a:rPr sz="295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larg,</a:t>
            </a:r>
            <a:r>
              <a:rPr sz="2950" spc="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comp</a:t>
            </a:r>
            <a:r>
              <a:rPr sz="295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11</a:t>
            </a:r>
            <a:r>
              <a:rPr sz="2950" spc="15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  <a:p>
            <a:pPr marL="640715">
              <a:lnSpc>
                <a:spcPts val="3460"/>
              </a:lnSpc>
            </a:pP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9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só</a:t>
            </a:r>
            <a:r>
              <a:rPr sz="29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inicializa</a:t>
            </a:r>
            <a:r>
              <a:rPr sz="29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uma</a:t>
            </a:r>
            <a:r>
              <a:rPr sz="295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variável</a:t>
            </a:r>
            <a:r>
              <a:rPr sz="29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(comp)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761809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15" dirty="0"/>
              <a:t>Linguagens</a:t>
            </a:r>
            <a:r>
              <a:rPr sz="4500" spc="-10" dirty="0"/>
              <a:t> </a:t>
            </a:r>
            <a:r>
              <a:rPr sz="4500" spc="35" dirty="0"/>
              <a:t>baseadas</a:t>
            </a:r>
            <a:r>
              <a:rPr sz="4500" spc="-10" dirty="0"/>
              <a:t> </a:t>
            </a:r>
            <a:r>
              <a:rPr sz="4500" spc="100" dirty="0"/>
              <a:t>em</a:t>
            </a:r>
            <a:r>
              <a:rPr sz="4500" spc="-5" dirty="0"/>
              <a:t> </a:t>
            </a:r>
            <a:r>
              <a:rPr sz="4500" spc="110" dirty="0"/>
              <a:t>C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20795"/>
            <a:ext cx="17869535" cy="6631940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2450"/>
              </a:spcBef>
              <a:buSzPct val="123333"/>
              <a:buChar char="•"/>
              <a:tabLst>
                <a:tab pos="394335" algn="l"/>
                <a:tab pos="394970" algn="l"/>
              </a:tabLst>
            </a:pPr>
            <a:r>
              <a:rPr sz="3000" spc="280" dirty="0">
                <a:latin typeface="Trebuchet MS"/>
                <a:cs typeface="Trebuchet MS"/>
              </a:rPr>
              <a:t>C++</a:t>
            </a:r>
            <a:endParaRPr sz="3000">
              <a:latin typeface="Trebuchet MS"/>
              <a:cs typeface="Trebuchet MS"/>
            </a:endParaRPr>
          </a:p>
          <a:p>
            <a:pPr marL="897255" marR="1420495" lvl="1" indent="-382270">
              <a:lnSpc>
                <a:spcPts val="3270"/>
              </a:lnSpc>
              <a:spcBef>
                <a:spcPts val="2880"/>
              </a:spcBef>
              <a:buSzPct val="123333"/>
              <a:buChar char="•"/>
              <a:tabLst>
                <a:tab pos="896619" algn="l"/>
                <a:tab pos="897890" algn="l"/>
              </a:tabLst>
            </a:pPr>
            <a:r>
              <a:rPr sz="3000" spc="20" dirty="0">
                <a:latin typeface="Trebuchet MS"/>
                <a:cs typeface="Trebuchet MS"/>
              </a:rPr>
              <a:t>Extende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375" dirty="0">
                <a:latin typeface="Trebuchet MS"/>
                <a:cs typeface="Trebuchet MS"/>
              </a:rPr>
              <a:t>C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com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abstrações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5" dirty="0">
                <a:latin typeface="Trebuchet MS"/>
                <a:cs typeface="Trebuchet MS"/>
              </a:rPr>
              <a:t>para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modularidade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20" dirty="0">
                <a:latin typeface="Trebuchet MS"/>
                <a:cs typeface="Trebuchet MS"/>
              </a:rPr>
              <a:t>(classes,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programação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com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objetos,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tipos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5" dirty="0">
                <a:latin typeface="Trebuchet MS"/>
                <a:cs typeface="Trebuchet MS"/>
              </a:rPr>
              <a:t>genéricos)</a:t>
            </a:r>
            <a:endParaRPr sz="3000">
              <a:latin typeface="Trebuchet MS"/>
              <a:cs typeface="Trebuchet MS"/>
            </a:endParaRPr>
          </a:p>
          <a:p>
            <a:pPr marL="394335" indent="-382270">
              <a:lnSpc>
                <a:spcPct val="100000"/>
              </a:lnSpc>
              <a:spcBef>
                <a:spcPts val="2440"/>
              </a:spcBef>
              <a:buSzPct val="123333"/>
              <a:buChar char="•"/>
              <a:tabLst>
                <a:tab pos="394335" algn="l"/>
                <a:tab pos="394970" algn="l"/>
              </a:tabLst>
            </a:pPr>
            <a:r>
              <a:rPr sz="3000" spc="60" dirty="0">
                <a:latin typeface="Trebuchet MS"/>
                <a:cs typeface="Trebuchet MS"/>
              </a:rPr>
              <a:t>Java</a:t>
            </a:r>
            <a:endParaRPr sz="3000">
              <a:latin typeface="Trebuchet MS"/>
              <a:cs typeface="Trebuchet MS"/>
            </a:endParaRPr>
          </a:p>
          <a:p>
            <a:pPr marL="897255" lvl="1" indent="-382905">
              <a:lnSpc>
                <a:spcPct val="100000"/>
              </a:lnSpc>
              <a:spcBef>
                <a:spcPts val="2495"/>
              </a:spcBef>
              <a:buSzPct val="123333"/>
              <a:buChar char="•"/>
              <a:tabLst>
                <a:tab pos="896619" algn="l"/>
                <a:tab pos="897890" algn="l"/>
              </a:tabLst>
            </a:pPr>
            <a:r>
              <a:rPr sz="3000" spc="60" dirty="0">
                <a:latin typeface="Trebuchet MS"/>
                <a:cs typeface="Trebuchet MS"/>
              </a:rPr>
              <a:t>Linguagem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baseada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70" dirty="0">
                <a:latin typeface="Trebuchet MS"/>
                <a:cs typeface="Trebuchet MS"/>
              </a:rPr>
              <a:t>no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280" dirty="0">
                <a:latin typeface="Trebuchet MS"/>
                <a:cs typeface="Trebuchet MS"/>
              </a:rPr>
              <a:t>C++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com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gestão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automática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de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memória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execução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numa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20" dirty="0">
                <a:latin typeface="Trebuchet MS"/>
                <a:cs typeface="Trebuchet MS"/>
              </a:rPr>
              <a:t>máquina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virtual</a:t>
            </a:r>
            <a:endParaRPr sz="3000">
              <a:latin typeface="Trebuchet MS"/>
              <a:cs typeface="Trebuchet MS"/>
            </a:endParaRPr>
          </a:p>
          <a:p>
            <a:pPr marL="394335" indent="-382270">
              <a:lnSpc>
                <a:spcPct val="100000"/>
              </a:lnSpc>
              <a:spcBef>
                <a:spcPts val="2490"/>
              </a:spcBef>
              <a:buSzPct val="123333"/>
              <a:buChar char="•"/>
              <a:tabLst>
                <a:tab pos="394335" algn="l"/>
                <a:tab pos="394970" algn="l"/>
              </a:tabLst>
            </a:pPr>
            <a:r>
              <a:rPr sz="3000" spc="235" dirty="0">
                <a:latin typeface="Trebuchet MS"/>
                <a:cs typeface="Trebuchet MS"/>
              </a:rPr>
              <a:t>C#</a:t>
            </a:r>
            <a:endParaRPr sz="3000">
              <a:latin typeface="Trebuchet MS"/>
              <a:cs typeface="Trebuchet MS"/>
            </a:endParaRPr>
          </a:p>
          <a:p>
            <a:pPr marL="897255" lvl="1" indent="-382905">
              <a:lnSpc>
                <a:spcPct val="100000"/>
              </a:lnSpc>
              <a:spcBef>
                <a:spcPts val="2495"/>
              </a:spcBef>
              <a:buSzPct val="123333"/>
              <a:buChar char="•"/>
              <a:tabLst>
                <a:tab pos="896619" algn="l"/>
                <a:tab pos="897890" algn="l"/>
              </a:tabLst>
            </a:pPr>
            <a:r>
              <a:rPr sz="3000" spc="60" dirty="0">
                <a:latin typeface="Trebuchet MS"/>
                <a:cs typeface="Trebuchet MS"/>
              </a:rPr>
              <a:t>Linguagem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derivada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do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C++/Java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com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execução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em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plataforma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.NET</a:t>
            </a:r>
            <a:endParaRPr sz="3000">
              <a:latin typeface="Trebuchet MS"/>
              <a:cs typeface="Trebuchet MS"/>
            </a:endParaRPr>
          </a:p>
          <a:p>
            <a:pPr marL="394335" indent="-382270">
              <a:lnSpc>
                <a:spcPct val="100000"/>
              </a:lnSpc>
              <a:spcBef>
                <a:spcPts val="2495"/>
              </a:spcBef>
              <a:buSzPct val="123333"/>
              <a:buChar char="•"/>
              <a:tabLst>
                <a:tab pos="394335" algn="l"/>
                <a:tab pos="394970" algn="l"/>
              </a:tabLst>
            </a:pPr>
            <a:r>
              <a:rPr sz="3000" spc="185" dirty="0">
                <a:latin typeface="Trebuchet MS"/>
                <a:cs typeface="Trebuchet MS"/>
              </a:rPr>
              <a:t>Go</a:t>
            </a:r>
            <a:endParaRPr sz="3000">
              <a:latin typeface="Trebuchet MS"/>
              <a:cs typeface="Trebuchet MS"/>
            </a:endParaRPr>
          </a:p>
          <a:p>
            <a:pPr marL="897255" lvl="1" indent="-382905">
              <a:lnSpc>
                <a:spcPct val="100000"/>
              </a:lnSpc>
              <a:spcBef>
                <a:spcPts val="2490"/>
              </a:spcBef>
              <a:buSzPct val="123333"/>
              <a:buChar char="•"/>
              <a:tabLst>
                <a:tab pos="896619" algn="l"/>
                <a:tab pos="897890" algn="l"/>
              </a:tabLst>
            </a:pPr>
            <a:r>
              <a:rPr sz="3000" spc="60" dirty="0">
                <a:latin typeface="Trebuchet MS"/>
                <a:cs typeface="Trebuchet MS"/>
              </a:rPr>
              <a:t>Linguagem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de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programação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de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sistemas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com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sintaxe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leve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mecanismos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5" dirty="0">
                <a:latin typeface="Trebuchet MS"/>
                <a:cs typeface="Trebuchet MS"/>
              </a:rPr>
              <a:t>para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15" dirty="0">
                <a:latin typeface="Trebuchet MS"/>
                <a:cs typeface="Trebuchet MS"/>
              </a:rPr>
              <a:t>concorrência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Identificadores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7797145" cy="3446779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nomes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variáveis,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funções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outras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entidades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20" dirty="0">
                <a:latin typeface="Arial"/>
                <a:cs typeface="Arial"/>
              </a:rPr>
              <a:t>identificadores</a:t>
            </a:r>
            <a:endParaRPr sz="3950">
              <a:latin typeface="Arial"/>
              <a:cs typeface="Arial"/>
            </a:endParaRPr>
          </a:p>
          <a:p>
            <a:pPr marL="514984" marR="5080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45" dirty="0">
                <a:latin typeface="Trebuchet MS"/>
                <a:cs typeface="Trebuchet MS"/>
              </a:rPr>
              <a:t>Podem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conter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-20" dirty="0">
                <a:latin typeface="Arial"/>
                <a:cs typeface="Arial"/>
              </a:rPr>
              <a:t>letras,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i="1" spc="20" dirty="0">
                <a:latin typeface="Arial"/>
                <a:cs typeface="Arial"/>
              </a:rPr>
              <a:t>algoritmos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15" dirty="0">
                <a:latin typeface="Arial"/>
                <a:cs typeface="Arial"/>
              </a:rPr>
              <a:t>sublinhado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mas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devem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começar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letras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ou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sublinhado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35" dirty="0">
                <a:latin typeface="Trebuchet MS"/>
                <a:cs typeface="Trebuchet MS"/>
              </a:rPr>
              <a:t>Apenas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letras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-25" dirty="0">
                <a:latin typeface="Arial"/>
                <a:cs typeface="Arial"/>
              </a:rPr>
              <a:t>não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-15" dirty="0">
                <a:latin typeface="Arial"/>
                <a:cs typeface="Arial"/>
              </a:rPr>
              <a:t>acentuadas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spc="-285" dirty="0">
                <a:latin typeface="Trebuchet MS"/>
                <a:cs typeface="Trebuchet MS"/>
              </a:rPr>
              <a:t>(i.e.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ASCII)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4034" y="7632761"/>
            <a:ext cx="7380605" cy="163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0" dirty="0">
                <a:latin typeface="Trebuchet MS"/>
                <a:cs typeface="Trebuchet MS"/>
              </a:rPr>
              <a:t>Exemplos</a:t>
            </a:r>
            <a:r>
              <a:rPr sz="3950" spc="-12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válidos: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10"/>
              </a:spcBef>
              <a:tabLst>
                <a:tab pos="2210435" algn="l"/>
                <a:tab pos="5979795" algn="l"/>
              </a:tabLst>
            </a:pPr>
            <a:r>
              <a:rPr sz="3950" spc="15" dirty="0">
                <a:latin typeface="Trebuchet MS"/>
                <a:cs typeface="Trebuchet MS"/>
              </a:rPr>
              <a:t>times10	</a:t>
            </a:r>
            <a:r>
              <a:rPr sz="3950" spc="10" dirty="0">
                <a:latin typeface="Trebuchet MS"/>
                <a:cs typeface="Trebuchet MS"/>
              </a:rPr>
              <a:t>get_Next_Char	</a:t>
            </a:r>
            <a:r>
              <a:rPr sz="3950" spc="40" dirty="0">
                <a:latin typeface="Trebuchet MS"/>
                <a:cs typeface="Trebuchet MS"/>
              </a:rPr>
              <a:t>_done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2131" y="7632761"/>
            <a:ext cx="7669530" cy="163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0" dirty="0">
                <a:latin typeface="Trebuchet MS"/>
                <a:cs typeface="Trebuchet MS"/>
              </a:rPr>
              <a:t>Exemplos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inválidos: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10"/>
              </a:spcBef>
              <a:tabLst>
                <a:tab pos="2210435" algn="l"/>
                <a:tab pos="5868035" algn="l"/>
              </a:tabLst>
            </a:pPr>
            <a:r>
              <a:rPr sz="3950" spc="15" dirty="0">
                <a:latin typeface="Trebuchet MS"/>
                <a:cs typeface="Trebuchet MS"/>
              </a:rPr>
              <a:t>10times	</a:t>
            </a:r>
            <a:r>
              <a:rPr sz="3950" spc="40" dirty="0">
                <a:latin typeface="Trebuchet MS"/>
                <a:cs typeface="Trebuchet MS"/>
              </a:rPr>
              <a:t>get-Next-Char	</a:t>
            </a:r>
            <a:r>
              <a:rPr sz="3950" spc="35" dirty="0">
                <a:latin typeface="Trebuchet MS"/>
                <a:cs typeface="Trebuchet MS"/>
              </a:rPr>
              <a:t>máximo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Identificadores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9914"/>
            <a:ext cx="17913985" cy="5854700"/>
          </a:xfrm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509905" indent="-497840">
              <a:lnSpc>
                <a:spcPct val="100000"/>
              </a:lnSpc>
              <a:spcBef>
                <a:spcPts val="1935"/>
              </a:spcBef>
              <a:buSzPct val="123076"/>
              <a:buChar char="•"/>
              <a:tabLst>
                <a:tab pos="509905" algn="l"/>
                <a:tab pos="510540" algn="l"/>
              </a:tabLst>
            </a:pPr>
            <a:r>
              <a:rPr sz="3900" spc="125" dirty="0">
                <a:latin typeface="Trebuchet MS"/>
                <a:cs typeface="Trebuchet MS"/>
              </a:rPr>
              <a:t>Maiúsculas</a:t>
            </a:r>
            <a:r>
              <a:rPr sz="3900" spc="-95" dirty="0">
                <a:latin typeface="Trebuchet MS"/>
                <a:cs typeface="Trebuchet MS"/>
              </a:rPr>
              <a:t> </a:t>
            </a:r>
            <a:r>
              <a:rPr sz="3900" spc="-25" dirty="0">
                <a:latin typeface="Trebuchet MS"/>
                <a:cs typeface="Trebuchet MS"/>
              </a:rPr>
              <a:t>e</a:t>
            </a:r>
            <a:r>
              <a:rPr sz="3900" spc="-95" dirty="0">
                <a:latin typeface="Trebuchet MS"/>
                <a:cs typeface="Trebuchet MS"/>
              </a:rPr>
              <a:t> </a:t>
            </a:r>
            <a:r>
              <a:rPr sz="3900" spc="70" dirty="0">
                <a:latin typeface="Trebuchet MS"/>
                <a:cs typeface="Trebuchet MS"/>
              </a:rPr>
              <a:t>minúsculas</a:t>
            </a:r>
            <a:r>
              <a:rPr sz="3900" spc="-95" dirty="0">
                <a:latin typeface="Trebuchet MS"/>
                <a:cs typeface="Trebuchet MS"/>
              </a:rPr>
              <a:t> </a:t>
            </a:r>
            <a:r>
              <a:rPr sz="3900" spc="195" dirty="0">
                <a:latin typeface="Trebuchet MS"/>
                <a:cs typeface="Trebuchet MS"/>
              </a:rPr>
              <a:t>são</a:t>
            </a:r>
            <a:r>
              <a:rPr sz="3900" spc="-95" dirty="0">
                <a:latin typeface="Trebuchet MS"/>
                <a:cs typeface="Trebuchet MS"/>
              </a:rPr>
              <a:t> </a:t>
            </a:r>
            <a:r>
              <a:rPr sz="3900" spc="-45" dirty="0">
                <a:latin typeface="Trebuchet MS"/>
                <a:cs typeface="Trebuchet MS"/>
              </a:rPr>
              <a:t>distintas;</a:t>
            </a:r>
            <a:r>
              <a:rPr sz="3900" spc="-95" dirty="0">
                <a:latin typeface="Trebuchet MS"/>
                <a:cs typeface="Trebuchet MS"/>
              </a:rPr>
              <a:t> </a:t>
            </a:r>
            <a:r>
              <a:rPr sz="3900" spc="30" dirty="0">
                <a:latin typeface="Trebuchet MS"/>
                <a:cs typeface="Trebuchet MS"/>
              </a:rPr>
              <a:t>por</a:t>
            </a:r>
            <a:r>
              <a:rPr sz="3900" spc="-95" dirty="0">
                <a:latin typeface="Trebuchet MS"/>
                <a:cs typeface="Trebuchet MS"/>
              </a:rPr>
              <a:t> </a:t>
            </a:r>
            <a:r>
              <a:rPr sz="3900" spc="20" dirty="0">
                <a:latin typeface="Trebuchet MS"/>
                <a:cs typeface="Trebuchet MS"/>
              </a:rPr>
              <a:t>exemplo</a:t>
            </a:r>
            <a:endParaRPr sz="3900">
              <a:latin typeface="Trebuchet MS"/>
              <a:cs typeface="Trebuchet MS"/>
            </a:endParaRPr>
          </a:p>
          <a:p>
            <a:pPr marL="1012825" lvl="1" indent="-498475">
              <a:lnSpc>
                <a:spcPct val="100000"/>
              </a:lnSpc>
              <a:spcBef>
                <a:spcPts val="3160"/>
              </a:spcBef>
              <a:buSzPct val="123076"/>
              <a:buChar char="•"/>
              <a:tabLst>
                <a:tab pos="1013460" algn="l"/>
              </a:tabLst>
            </a:pPr>
            <a:r>
              <a:rPr sz="3900" i="1" spc="-15" dirty="0">
                <a:latin typeface="Arial"/>
                <a:cs typeface="Arial"/>
              </a:rPr>
              <a:t>get_next_char</a:t>
            </a:r>
            <a:endParaRPr sz="3900">
              <a:latin typeface="Arial"/>
              <a:cs typeface="Arial"/>
            </a:endParaRPr>
          </a:p>
          <a:p>
            <a:pPr marL="1012825" lvl="1" indent="-498475">
              <a:lnSpc>
                <a:spcPct val="100000"/>
              </a:lnSpc>
              <a:spcBef>
                <a:spcPts val="3160"/>
              </a:spcBef>
              <a:buSzPct val="123076"/>
              <a:buChar char="•"/>
              <a:tabLst>
                <a:tab pos="1013460" algn="l"/>
              </a:tabLst>
            </a:pPr>
            <a:r>
              <a:rPr sz="3900" i="1" spc="-30" dirty="0">
                <a:latin typeface="Arial"/>
                <a:cs typeface="Arial"/>
              </a:rPr>
              <a:t>get_next_Char</a:t>
            </a:r>
            <a:endParaRPr sz="3900">
              <a:latin typeface="Arial"/>
              <a:cs typeface="Arial"/>
            </a:endParaRPr>
          </a:p>
          <a:p>
            <a:pPr marL="1012825" lvl="1" indent="-498475">
              <a:lnSpc>
                <a:spcPct val="100000"/>
              </a:lnSpc>
              <a:spcBef>
                <a:spcPts val="3160"/>
              </a:spcBef>
              <a:buSzPct val="123076"/>
              <a:buChar char="•"/>
              <a:tabLst>
                <a:tab pos="1013460" algn="l"/>
              </a:tabLst>
            </a:pPr>
            <a:r>
              <a:rPr sz="3900" i="1" spc="-30" dirty="0">
                <a:latin typeface="Arial"/>
                <a:cs typeface="Arial"/>
              </a:rPr>
              <a:t>get_Next_Char</a:t>
            </a:r>
            <a:endParaRPr sz="39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3160"/>
              </a:spcBef>
            </a:pPr>
            <a:r>
              <a:rPr sz="3900" spc="195" dirty="0">
                <a:latin typeface="Trebuchet MS"/>
                <a:cs typeface="Trebuchet MS"/>
              </a:rPr>
              <a:t>são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-40" dirty="0">
                <a:latin typeface="Trebuchet MS"/>
                <a:cs typeface="Trebuchet MS"/>
              </a:rPr>
              <a:t>identificadores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-65" dirty="0">
                <a:latin typeface="Trebuchet MS"/>
                <a:cs typeface="Trebuchet MS"/>
              </a:rPr>
              <a:t>diferentes</a:t>
            </a:r>
            <a:r>
              <a:rPr sz="3900" spc="-80" dirty="0">
                <a:latin typeface="Trebuchet MS"/>
                <a:cs typeface="Trebuchet MS"/>
              </a:rPr>
              <a:t> (seria</a:t>
            </a:r>
            <a:r>
              <a:rPr sz="3900" spc="-75" dirty="0">
                <a:latin typeface="Trebuchet MS"/>
                <a:cs typeface="Trebuchet MS"/>
              </a:rPr>
              <a:t> </a:t>
            </a:r>
            <a:r>
              <a:rPr sz="3900" spc="95" dirty="0">
                <a:latin typeface="Trebuchet MS"/>
                <a:cs typeface="Trebuchet MS"/>
              </a:rPr>
              <a:t>confuso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114" dirty="0">
                <a:latin typeface="Trebuchet MS"/>
                <a:cs typeface="Trebuchet MS"/>
              </a:rPr>
              <a:t>usá-los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65" dirty="0">
                <a:latin typeface="Trebuchet MS"/>
                <a:cs typeface="Trebuchet MS"/>
              </a:rPr>
              <a:t>num</a:t>
            </a:r>
            <a:r>
              <a:rPr sz="3900" spc="-75" dirty="0">
                <a:latin typeface="Trebuchet MS"/>
                <a:cs typeface="Trebuchet MS"/>
              </a:rPr>
              <a:t> </a:t>
            </a:r>
            <a:r>
              <a:rPr sz="3900" spc="140" dirty="0">
                <a:latin typeface="Trebuchet MS"/>
                <a:cs typeface="Trebuchet MS"/>
              </a:rPr>
              <a:t>mesmo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55" dirty="0">
                <a:latin typeface="Trebuchet MS"/>
                <a:cs typeface="Trebuchet MS"/>
              </a:rPr>
              <a:t>programa…).</a:t>
            </a:r>
            <a:endParaRPr sz="3900">
              <a:latin typeface="Trebuchet MS"/>
              <a:cs typeface="Trebuchet MS"/>
            </a:endParaRPr>
          </a:p>
          <a:p>
            <a:pPr marL="509905" indent="-497840">
              <a:lnSpc>
                <a:spcPct val="100000"/>
              </a:lnSpc>
              <a:spcBef>
                <a:spcPts val="3155"/>
              </a:spcBef>
              <a:buSzPct val="123076"/>
              <a:buChar char="•"/>
              <a:tabLst>
                <a:tab pos="509905" algn="l"/>
                <a:tab pos="510540" algn="l"/>
              </a:tabLst>
            </a:pPr>
            <a:r>
              <a:rPr sz="3900" spc="180" dirty="0">
                <a:latin typeface="Trebuchet MS"/>
                <a:cs typeface="Trebuchet MS"/>
              </a:rPr>
              <a:t>Não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50" dirty="0">
                <a:latin typeface="Trebuchet MS"/>
                <a:cs typeface="Trebuchet MS"/>
              </a:rPr>
              <a:t>há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-170" dirty="0">
                <a:latin typeface="Trebuchet MS"/>
                <a:cs typeface="Trebuchet MS"/>
              </a:rPr>
              <a:t>limite</a:t>
            </a:r>
            <a:r>
              <a:rPr sz="3900" spc="-75" dirty="0">
                <a:latin typeface="Trebuchet MS"/>
                <a:cs typeface="Trebuchet MS"/>
              </a:rPr>
              <a:t> </a:t>
            </a:r>
            <a:r>
              <a:rPr sz="3900" spc="-40" dirty="0">
                <a:latin typeface="Trebuchet MS"/>
                <a:cs typeface="Trebuchet MS"/>
              </a:rPr>
              <a:t>definido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10" dirty="0">
                <a:latin typeface="Trebuchet MS"/>
                <a:cs typeface="Trebuchet MS"/>
              </a:rPr>
              <a:t>para</a:t>
            </a:r>
            <a:r>
              <a:rPr sz="3900" spc="-75" dirty="0">
                <a:latin typeface="Trebuchet MS"/>
                <a:cs typeface="Trebuchet MS"/>
              </a:rPr>
              <a:t> </a:t>
            </a:r>
            <a:r>
              <a:rPr sz="3900" spc="5" dirty="0">
                <a:latin typeface="Trebuchet MS"/>
                <a:cs typeface="Trebuchet MS"/>
              </a:rPr>
              <a:t>comprimento</a:t>
            </a:r>
            <a:r>
              <a:rPr sz="3900" spc="-80" dirty="0">
                <a:latin typeface="Trebuchet MS"/>
                <a:cs typeface="Trebuchet MS"/>
              </a:rPr>
              <a:t> </a:t>
            </a:r>
            <a:r>
              <a:rPr sz="3900" spc="225" dirty="0">
                <a:latin typeface="Trebuchet MS"/>
                <a:cs typeface="Trebuchet MS"/>
              </a:rPr>
              <a:t>dos</a:t>
            </a:r>
            <a:r>
              <a:rPr sz="3900" spc="-75" dirty="0">
                <a:latin typeface="Trebuchet MS"/>
                <a:cs typeface="Trebuchet MS"/>
              </a:rPr>
              <a:t> </a:t>
            </a:r>
            <a:r>
              <a:rPr sz="3900" spc="-40" dirty="0">
                <a:latin typeface="Trebuchet MS"/>
                <a:cs typeface="Trebuchet MS"/>
              </a:rPr>
              <a:t>identificadores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085" y="1975902"/>
            <a:ext cx="13949044" cy="1738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35"/>
              </a:spcBef>
            </a:pPr>
            <a:r>
              <a:rPr sz="4500" b="1" spc="5" dirty="0">
                <a:latin typeface="Arial"/>
                <a:cs typeface="Arial"/>
              </a:rPr>
              <a:t>Palavras</a:t>
            </a:r>
            <a:r>
              <a:rPr sz="4500" b="1" spc="-20" dirty="0">
                <a:latin typeface="Arial"/>
                <a:cs typeface="Arial"/>
              </a:rPr>
              <a:t> </a:t>
            </a:r>
            <a:r>
              <a:rPr sz="4500" b="1" spc="5" dirty="0">
                <a:latin typeface="Arial"/>
                <a:cs typeface="Arial"/>
              </a:rPr>
              <a:t>reservadas</a:t>
            </a:r>
            <a:endParaRPr sz="4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45"/>
              </a:spcBef>
            </a:pPr>
            <a:r>
              <a:rPr sz="3250" spc="165" dirty="0">
                <a:latin typeface="Trebuchet MS"/>
                <a:cs typeface="Trebuchet MS"/>
              </a:rPr>
              <a:t>Não</a:t>
            </a:r>
            <a:r>
              <a:rPr sz="3250" spc="-70" dirty="0">
                <a:latin typeface="Trebuchet MS"/>
                <a:cs typeface="Trebuchet MS"/>
              </a:rPr>
              <a:t> </a:t>
            </a:r>
            <a:r>
              <a:rPr sz="3250" spc="135" dirty="0">
                <a:latin typeface="Trebuchet MS"/>
                <a:cs typeface="Trebuchet MS"/>
              </a:rPr>
              <a:t>podemos</a:t>
            </a:r>
            <a:r>
              <a:rPr sz="3250" spc="-70" dirty="0">
                <a:latin typeface="Trebuchet MS"/>
                <a:cs typeface="Trebuchet MS"/>
              </a:rPr>
              <a:t> </a:t>
            </a:r>
            <a:r>
              <a:rPr sz="3250" spc="65" dirty="0">
                <a:latin typeface="Trebuchet MS"/>
                <a:cs typeface="Trebuchet MS"/>
              </a:rPr>
              <a:t>usar</a:t>
            </a:r>
            <a:r>
              <a:rPr sz="3250" spc="-70" dirty="0">
                <a:latin typeface="Trebuchet MS"/>
                <a:cs typeface="Trebuchet MS"/>
              </a:rPr>
              <a:t> </a:t>
            </a:r>
            <a:r>
              <a:rPr sz="3250" spc="190" dirty="0">
                <a:latin typeface="Trebuchet MS"/>
                <a:cs typeface="Trebuchet MS"/>
              </a:rPr>
              <a:t>as</a:t>
            </a:r>
            <a:r>
              <a:rPr sz="3250" spc="-65" dirty="0">
                <a:latin typeface="Trebuchet MS"/>
                <a:cs typeface="Trebuchet MS"/>
              </a:rPr>
              <a:t> </a:t>
            </a:r>
            <a:r>
              <a:rPr sz="3250" spc="60" dirty="0">
                <a:latin typeface="Trebuchet MS"/>
                <a:cs typeface="Trebuchet MS"/>
              </a:rPr>
              <a:t>seguintes</a:t>
            </a:r>
            <a:r>
              <a:rPr sz="3250" spc="-70" dirty="0">
                <a:latin typeface="Trebuchet MS"/>
                <a:cs typeface="Trebuchet MS"/>
              </a:rPr>
              <a:t> </a:t>
            </a:r>
            <a:r>
              <a:rPr sz="3250" i="1" spc="-30" dirty="0">
                <a:latin typeface="Arial"/>
                <a:cs typeface="Arial"/>
              </a:rPr>
              <a:t>palavras</a:t>
            </a:r>
            <a:r>
              <a:rPr sz="3250" i="1" spc="10" dirty="0">
                <a:latin typeface="Arial"/>
                <a:cs typeface="Arial"/>
              </a:rPr>
              <a:t> </a:t>
            </a:r>
            <a:r>
              <a:rPr sz="3250" i="1" spc="-35" dirty="0">
                <a:latin typeface="Arial"/>
                <a:cs typeface="Arial"/>
              </a:rPr>
              <a:t>reservadas</a:t>
            </a:r>
            <a:r>
              <a:rPr sz="3250" i="1" spc="15" dirty="0">
                <a:latin typeface="Arial"/>
                <a:cs typeface="Arial"/>
              </a:rPr>
              <a:t> </a:t>
            </a:r>
            <a:r>
              <a:rPr sz="3250" spc="135" dirty="0">
                <a:latin typeface="Trebuchet MS"/>
                <a:cs typeface="Trebuchet MS"/>
              </a:rPr>
              <a:t>como</a:t>
            </a:r>
            <a:r>
              <a:rPr sz="3250" spc="-70" dirty="0">
                <a:latin typeface="Trebuchet MS"/>
                <a:cs typeface="Trebuchet MS"/>
              </a:rPr>
              <a:t> </a:t>
            </a:r>
            <a:r>
              <a:rPr sz="3250" spc="-40" dirty="0">
                <a:latin typeface="Trebuchet MS"/>
                <a:cs typeface="Trebuchet MS"/>
              </a:rPr>
              <a:t>identificadores.</a:t>
            </a:r>
            <a:endParaRPr sz="32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21069" y="4006831"/>
          <a:ext cx="8310245" cy="6508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674">
                <a:tc>
                  <a:txBody>
                    <a:bodyPr/>
                    <a:lstStyle/>
                    <a:p>
                      <a:pPr marR="488950" algn="ctr">
                        <a:lnSpc>
                          <a:spcPts val="3045"/>
                        </a:lnSpc>
                      </a:pPr>
                      <a:r>
                        <a:rPr sz="2600" i="1" spc="30" dirty="0">
                          <a:latin typeface="Arial"/>
                          <a:cs typeface="Arial"/>
                        </a:rPr>
                        <a:t>auto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3045"/>
                        </a:lnSpc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enum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ts val="3045"/>
                        </a:lnSpc>
                      </a:pPr>
                      <a:r>
                        <a:rPr sz="2600" spc="-60" dirty="0">
                          <a:latin typeface="Trebuchet MS"/>
                          <a:cs typeface="Trebuchet MS"/>
                        </a:rPr>
                        <a:t>restrict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 algn="ctr">
                        <a:lnSpc>
                          <a:spcPts val="3045"/>
                        </a:lnSpc>
                      </a:pPr>
                      <a:r>
                        <a:rPr sz="2600" spc="70" dirty="0">
                          <a:latin typeface="Trebuchet MS"/>
                          <a:cs typeface="Trebuchet MS"/>
                        </a:rPr>
                        <a:t>unsigned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marR="4889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5" dirty="0">
                          <a:latin typeface="Trebuchet MS"/>
                          <a:cs typeface="Trebuchet MS"/>
                        </a:rPr>
                        <a:t>break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30" dirty="0">
                          <a:latin typeface="Trebuchet MS"/>
                          <a:cs typeface="Trebuchet MS"/>
                        </a:rPr>
                        <a:t>extern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65" dirty="0">
                          <a:latin typeface="Trebuchet MS"/>
                          <a:cs typeface="Trebuchet MS"/>
                        </a:rPr>
                        <a:t>return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40830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30" dirty="0">
                          <a:latin typeface="Trebuchet MS"/>
                          <a:cs typeface="Trebuchet MS"/>
                        </a:rPr>
                        <a:t>void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644">
                <a:tc>
                  <a:txBody>
                    <a:bodyPr/>
                    <a:lstStyle/>
                    <a:p>
                      <a:pPr marR="4889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110" dirty="0">
                          <a:latin typeface="Trebuchet MS"/>
                          <a:cs typeface="Trebuchet MS"/>
                        </a:rPr>
                        <a:t>case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80" dirty="0">
                          <a:latin typeface="Trebuchet MS"/>
                          <a:cs typeface="Trebuchet MS"/>
                        </a:rPr>
                        <a:t>float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20" dirty="0">
                          <a:latin typeface="Trebuchet MS"/>
                          <a:cs typeface="Trebuchet MS"/>
                        </a:rPr>
                        <a:t>short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40830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65" dirty="0">
                          <a:latin typeface="Trebuchet MS"/>
                          <a:cs typeface="Trebuchet MS"/>
                        </a:rPr>
                        <a:t>volatile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marR="4889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20" dirty="0">
                          <a:latin typeface="Trebuchet MS"/>
                          <a:cs typeface="Trebuchet MS"/>
                        </a:rPr>
                        <a:t>char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65" dirty="0">
                          <a:latin typeface="Trebuchet MS"/>
                          <a:cs typeface="Trebuchet MS"/>
                        </a:rPr>
                        <a:t>for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80" dirty="0">
                          <a:latin typeface="Trebuchet MS"/>
                          <a:cs typeface="Trebuchet MS"/>
                        </a:rPr>
                        <a:t>signed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40830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50" dirty="0">
                          <a:latin typeface="Trebuchet MS"/>
                          <a:cs typeface="Trebuchet MS"/>
                        </a:rPr>
                        <a:t>while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marR="4889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70" dirty="0">
                          <a:latin typeface="Trebuchet MS"/>
                          <a:cs typeface="Trebuchet MS"/>
                        </a:rPr>
                        <a:t>const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60" dirty="0">
                          <a:latin typeface="Trebuchet MS"/>
                          <a:cs typeface="Trebuchet MS"/>
                        </a:rPr>
                        <a:t>goto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10" dirty="0">
                          <a:latin typeface="Trebuchet MS"/>
                          <a:cs typeface="Trebuchet MS"/>
                        </a:rPr>
                        <a:t>sizeof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40830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65" dirty="0">
                          <a:latin typeface="Trebuchet MS"/>
                          <a:cs typeface="Trebuchet MS"/>
                        </a:rPr>
                        <a:t>_Bool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marR="4889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continue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170" dirty="0">
                          <a:latin typeface="Trebuchet MS"/>
                          <a:cs typeface="Trebuchet MS"/>
                        </a:rPr>
                        <a:t>if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20" dirty="0">
                          <a:latin typeface="Trebuchet MS"/>
                          <a:cs typeface="Trebuchet MS"/>
                        </a:rPr>
                        <a:t>static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40830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60" dirty="0">
                          <a:latin typeface="Trebuchet MS"/>
                          <a:cs typeface="Trebuchet MS"/>
                        </a:rPr>
                        <a:t>_Complex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marR="4889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50" dirty="0">
                          <a:latin typeface="Trebuchet MS"/>
                          <a:cs typeface="Trebuchet MS"/>
                        </a:rPr>
                        <a:t>default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70" dirty="0">
                          <a:latin typeface="Trebuchet MS"/>
                          <a:cs typeface="Trebuchet MS"/>
                        </a:rPr>
                        <a:t>inline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15" dirty="0">
                          <a:latin typeface="Trebuchet MS"/>
                          <a:cs typeface="Trebuchet MS"/>
                        </a:rPr>
                        <a:t>struct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40830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10" dirty="0">
                          <a:latin typeface="Trebuchet MS"/>
                          <a:cs typeface="Trebuchet MS"/>
                        </a:rPr>
                        <a:t>_Imaginary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644">
                <a:tc>
                  <a:txBody>
                    <a:bodyPr/>
                    <a:lstStyle/>
                    <a:p>
                      <a:pPr marR="4889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114" dirty="0">
                          <a:latin typeface="Trebuchet MS"/>
                          <a:cs typeface="Trebuchet MS"/>
                        </a:rPr>
                        <a:t>do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105" dirty="0">
                          <a:latin typeface="Trebuchet MS"/>
                          <a:cs typeface="Trebuchet MS"/>
                        </a:rPr>
                        <a:t>int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switch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marR="4889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35" dirty="0">
                          <a:latin typeface="Trebuchet MS"/>
                          <a:cs typeface="Trebuchet MS"/>
                        </a:rPr>
                        <a:t>double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long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00" spc="-20" dirty="0">
                          <a:latin typeface="Trebuchet MS"/>
                          <a:cs typeface="Trebuchet MS"/>
                        </a:rPr>
                        <a:t>typedef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4998">
                <a:tc>
                  <a:txBody>
                    <a:bodyPr/>
                    <a:lstStyle/>
                    <a:p>
                      <a:pPr marR="488950" algn="ctr">
                        <a:lnSpc>
                          <a:spcPts val="3060"/>
                        </a:lnSpc>
                        <a:spcBef>
                          <a:spcPts val="1050"/>
                        </a:spcBef>
                      </a:pPr>
                      <a:r>
                        <a:rPr sz="2600" spc="20" dirty="0">
                          <a:latin typeface="Trebuchet MS"/>
                          <a:cs typeface="Trebuchet MS"/>
                        </a:rPr>
                        <a:t>else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3060"/>
                        </a:lnSpc>
                        <a:spcBef>
                          <a:spcPts val="1050"/>
                        </a:spcBef>
                      </a:pPr>
                      <a:r>
                        <a:rPr sz="2600" spc="-25" dirty="0">
                          <a:latin typeface="Trebuchet MS"/>
                          <a:cs typeface="Trebuchet MS"/>
                        </a:rPr>
                        <a:t>register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ts val="3060"/>
                        </a:lnSpc>
                        <a:spcBef>
                          <a:spcPts val="1050"/>
                        </a:spcBef>
                      </a:pPr>
                      <a:r>
                        <a:rPr sz="2600" spc="20" dirty="0">
                          <a:latin typeface="Trebuchet MS"/>
                          <a:cs typeface="Trebuchet MS"/>
                        </a:rPr>
                        <a:t>union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5" dirty="0"/>
              <a:t>Definir</a:t>
            </a:r>
            <a:r>
              <a:rPr sz="4500" spc="-30" dirty="0"/>
              <a:t> </a:t>
            </a:r>
            <a:r>
              <a:rPr sz="4500" spc="25" dirty="0"/>
              <a:t>constantes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5432405" cy="563499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0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vezes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necessário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usar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15" dirty="0">
                <a:latin typeface="Arial"/>
                <a:cs typeface="Arial"/>
              </a:rPr>
              <a:t>constantes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ou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-5" dirty="0">
                <a:latin typeface="Arial"/>
                <a:cs typeface="Arial"/>
              </a:rPr>
              <a:t>parâmetros</a:t>
            </a:r>
            <a:endParaRPr sz="395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85" dirty="0">
                <a:latin typeface="Trebuchet MS"/>
                <a:cs typeface="Trebuchet MS"/>
              </a:rPr>
              <a:t>Constantes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espalhadas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pelo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programa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podem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ofuscar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sentido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  <a:tab pos="11100435" algn="l"/>
              </a:tabLst>
            </a:pPr>
            <a:r>
              <a:rPr sz="3950" spc="195" dirty="0">
                <a:latin typeface="Trebuchet MS"/>
                <a:cs typeface="Trebuchet MS"/>
              </a:rPr>
              <a:t>Em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vez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disso: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podemos</a:t>
            </a:r>
            <a:r>
              <a:rPr sz="3950" spc="-6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usar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diretivas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i="1" spc="10" dirty="0">
                <a:latin typeface="Arial"/>
                <a:cs typeface="Arial"/>
              </a:rPr>
              <a:t>#define	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125" dirty="0">
                <a:latin typeface="Trebuchet MS"/>
                <a:cs typeface="Trebuchet MS"/>
              </a:rPr>
              <a:t>definir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i="1" dirty="0">
                <a:latin typeface="Arial"/>
                <a:cs typeface="Arial"/>
              </a:rPr>
              <a:t>macros</a:t>
            </a:r>
            <a:endParaRPr sz="3950">
              <a:latin typeface="Arial"/>
              <a:cs typeface="Arial"/>
            </a:endParaRPr>
          </a:p>
          <a:p>
            <a:pPr marL="766445">
              <a:lnSpc>
                <a:spcPts val="3460"/>
              </a:lnSpc>
              <a:spcBef>
                <a:spcPts val="2815"/>
              </a:spcBef>
              <a:tabLst>
                <a:tab pos="6893559" algn="l"/>
              </a:tabLst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#define</a:t>
            </a:r>
            <a:r>
              <a:rPr sz="2950" spc="3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INCHES_PER_METER	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39.3701</a:t>
            </a:r>
            <a:endParaRPr sz="2950">
              <a:latin typeface="Courier New"/>
              <a:cs typeface="Courier New"/>
            </a:endParaRPr>
          </a:p>
          <a:p>
            <a:pPr marL="1447165" marR="7849234" indent="-681355">
              <a:lnSpc>
                <a:spcPts val="3379"/>
              </a:lnSpc>
              <a:spcBef>
                <a:spcPts val="165"/>
              </a:spcBef>
            </a:pP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/* factor de conversão: </a:t>
            </a:r>
            <a:r>
              <a:rPr sz="2950" spc="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polegadas</a:t>
            </a:r>
            <a:r>
              <a:rPr sz="295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por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cada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metro</a:t>
            </a:r>
            <a:r>
              <a:rPr sz="2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Courier New"/>
              <a:cs typeface="Courier New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75" dirty="0">
                <a:latin typeface="Trebuchet MS"/>
                <a:cs typeface="Trebuchet MS"/>
              </a:rPr>
              <a:t>Convenção: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nomes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constantes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maiúsculas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0" dirty="0"/>
              <a:t>Pré-processamento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2332970" cy="330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pré-processador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substitui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10" dirty="0">
                <a:latin typeface="Trebuchet MS"/>
                <a:cs typeface="Trebuchet MS"/>
              </a:rPr>
              <a:t>as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i="1" dirty="0">
                <a:latin typeface="Arial"/>
                <a:cs typeface="Arial"/>
              </a:rPr>
              <a:t>macros</a:t>
            </a:r>
            <a:r>
              <a:rPr sz="3950" i="1" spc="10" dirty="0">
                <a:latin typeface="Arial"/>
                <a:cs typeface="Arial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textualmente</a:t>
            </a:r>
            <a:endParaRPr sz="395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2815"/>
              </a:spcBef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inches</a:t>
            </a:r>
            <a:r>
              <a:rPr sz="295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=</a:t>
            </a:r>
            <a:r>
              <a:rPr sz="2950" spc="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meters</a:t>
            </a:r>
            <a:r>
              <a:rPr sz="2950" spc="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*</a:t>
            </a:r>
            <a:r>
              <a:rPr sz="2950" spc="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INCHES_PER_METER;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ourier New"/>
              <a:cs typeface="Courier New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5" dirty="0">
                <a:latin typeface="Trebuchet MS"/>
                <a:cs typeface="Trebuchet MS"/>
              </a:rPr>
              <a:t>Após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processamento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fica:</a:t>
            </a:r>
            <a:endParaRPr sz="395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2815"/>
              </a:spcBef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inches</a:t>
            </a:r>
            <a:r>
              <a:rPr sz="295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=</a:t>
            </a:r>
            <a:r>
              <a:rPr sz="295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meters</a:t>
            </a:r>
            <a:r>
              <a:rPr sz="295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*</a:t>
            </a:r>
            <a:r>
              <a:rPr sz="295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39.3701;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6559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3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40" dirty="0"/>
              <a:t>Características</a:t>
            </a:r>
            <a:r>
              <a:rPr sz="4500" spc="-20" dirty="0"/>
              <a:t> </a:t>
            </a:r>
            <a:r>
              <a:rPr sz="4500" spc="20" dirty="0"/>
              <a:t>do</a:t>
            </a:r>
            <a:r>
              <a:rPr sz="4500" spc="-20" dirty="0"/>
              <a:t> </a:t>
            </a:r>
            <a:r>
              <a:rPr sz="4500" spc="110" dirty="0"/>
              <a:t>C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6661130" cy="342328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80" dirty="0">
                <a:latin typeface="Trebuchet MS"/>
                <a:cs typeface="Trebuchet MS"/>
              </a:rPr>
              <a:t>Linguagem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100" dirty="0">
                <a:latin typeface="Trebuchet MS"/>
                <a:cs typeface="Trebuchet MS"/>
              </a:rPr>
              <a:t>relativamente </a:t>
            </a:r>
            <a:r>
              <a:rPr sz="3950" spc="50" dirty="0">
                <a:latin typeface="Trebuchet MS"/>
                <a:cs typeface="Trebuchet MS"/>
              </a:rPr>
              <a:t>pequena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" dirty="0">
                <a:latin typeface="Trebuchet MS"/>
                <a:cs typeface="Trebuchet MS"/>
              </a:rPr>
              <a:t>Baixo-nível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75" dirty="0">
                <a:latin typeface="Trebuchet MS"/>
                <a:cs typeface="Trebuchet MS"/>
              </a:rPr>
              <a:t>(e.g.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próxima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funcionamento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computador)</a:t>
            </a:r>
            <a:endParaRPr sz="3950">
              <a:latin typeface="Trebuchet MS"/>
              <a:cs typeface="Trebuchet MS"/>
            </a:endParaRPr>
          </a:p>
          <a:p>
            <a:pPr marL="514984" marR="5080" indent="-502920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5" dirty="0">
                <a:latin typeface="Trebuchet MS"/>
                <a:cs typeface="Trebuchet MS"/>
              </a:rPr>
              <a:t>Permissiva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30" dirty="0">
                <a:latin typeface="Trebuchet MS"/>
                <a:cs typeface="Trebuchet MS"/>
              </a:rPr>
              <a:t>(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e.g.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permite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ao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programador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controlo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sobre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execução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programa)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20" dirty="0"/>
              <a:t>Vantagens</a:t>
            </a:r>
            <a:r>
              <a:rPr sz="4500" spc="-15" dirty="0"/>
              <a:t> </a:t>
            </a:r>
            <a:r>
              <a:rPr sz="4500" spc="20" dirty="0"/>
              <a:t>do</a:t>
            </a:r>
            <a:r>
              <a:rPr sz="4500" spc="-15" dirty="0"/>
              <a:t> </a:t>
            </a:r>
            <a:r>
              <a:rPr sz="4500" spc="110" dirty="0"/>
              <a:t>C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383224"/>
            <a:ext cx="12796520" cy="690562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95"/>
              </a:spcBef>
              <a:buSzPct val="122222"/>
              <a:buChar char="•"/>
              <a:tabLst>
                <a:tab pos="299085" algn="l"/>
                <a:tab pos="299720" algn="l"/>
              </a:tabLst>
            </a:pPr>
            <a:r>
              <a:rPr sz="2250" spc="-20" dirty="0">
                <a:latin typeface="Trebuchet MS"/>
                <a:cs typeface="Trebuchet MS"/>
              </a:rPr>
              <a:t>Eficiência</a:t>
            </a:r>
            <a:endParaRPr sz="2250">
              <a:latin typeface="Trebuchet MS"/>
              <a:cs typeface="Trebuchet MS"/>
            </a:endParaRPr>
          </a:p>
          <a:p>
            <a:pPr marL="801370" lvl="1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801370" algn="l"/>
                <a:tab pos="802005" algn="l"/>
              </a:tabLst>
            </a:pPr>
            <a:r>
              <a:rPr sz="2250" spc="-35" dirty="0">
                <a:latin typeface="Trebuchet MS"/>
                <a:cs typeface="Trebuchet MS"/>
              </a:rPr>
              <a:t>Permite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55" dirty="0">
                <a:latin typeface="Trebuchet MS"/>
                <a:cs typeface="Trebuchet MS"/>
              </a:rPr>
              <a:t>ao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programar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controlar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o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105" dirty="0">
                <a:latin typeface="Trebuchet MS"/>
                <a:cs typeface="Trebuchet MS"/>
              </a:rPr>
              <a:t>uso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30" dirty="0">
                <a:latin typeface="Trebuchet MS"/>
                <a:cs typeface="Trebuchet MS"/>
              </a:rPr>
              <a:t>de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40" dirty="0">
                <a:latin typeface="Trebuchet MS"/>
                <a:cs typeface="Trebuchet MS"/>
              </a:rPr>
              <a:t>recursos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60" dirty="0">
                <a:latin typeface="Trebuchet MS"/>
                <a:cs typeface="Trebuchet MS"/>
              </a:rPr>
              <a:t>(tempo,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40" dirty="0">
                <a:latin typeface="Trebuchet MS"/>
                <a:cs typeface="Trebuchet MS"/>
              </a:rPr>
              <a:t>memória)</a:t>
            </a:r>
            <a:endParaRPr sz="2250">
              <a:latin typeface="Trebuchet MS"/>
              <a:cs typeface="Trebuchet MS"/>
            </a:endParaRPr>
          </a:p>
          <a:p>
            <a:pPr marL="801370" lvl="1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801370" algn="l"/>
                <a:tab pos="802005" algn="l"/>
              </a:tabLst>
            </a:pPr>
            <a:r>
              <a:rPr sz="2250" spc="-30" dirty="0">
                <a:latin typeface="Trebuchet MS"/>
                <a:cs typeface="Trebuchet MS"/>
              </a:rPr>
              <a:t>Importante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20" dirty="0">
                <a:latin typeface="Trebuchet MS"/>
                <a:cs typeface="Trebuchet MS"/>
              </a:rPr>
              <a:t>em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45" dirty="0">
                <a:latin typeface="Trebuchet MS"/>
                <a:cs typeface="Trebuchet MS"/>
              </a:rPr>
              <a:t>sistemas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15" dirty="0">
                <a:latin typeface="Trebuchet MS"/>
                <a:cs typeface="Trebuchet MS"/>
              </a:rPr>
              <a:t>críticos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75" dirty="0">
                <a:latin typeface="Trebuchet MS"/>
                <a:cs typeface="Trebuchet MS"/>
              </a:rPr>
              <a:t>(e.g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5" dirty="0">
                <a:latin typeface="Trebuchet MS"/>
                <a:cs typeface="Trebuchet MS"/>
              </a:rPr>
              <a:t>tempo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114" dirty="0">
                <a:latin typeface="Trebuchet MS"/>
                <a:cs typeface="Trebuchet MS"/>
              </a:rPr>
              <a:t>real)</a:t>
            </a:r>
            <a:endParaRPr sz="22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299085" algn="l"/>
                <a:tab pos="299720" algn="l"/>
              </a:tabLst>
            </a:pPr>
            <a:r>
              <a:rPr sz="2250" spc="-15" dirty="0">
                <a:latin typeface="Trebuchet MS"/>
                <a:cs typeface="Trebuchet MS"/>
              </a:rPr>
              <a:t>Portabilidade</a:t>
            </a:r>
            <a:endParaRPr sz="2250">
              <a:latin typeface="Trebuchet MS"/>
              <a:cs typeface="Trebuchet MS"/>
            </a:endParaRPr>
          </a:p>
          <a:p>
            <a:pPr marL="801370" lvl="1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801370" algn="l"/>
                <a:tab pos="802005" algn="l"/>
              </a:tabLst>
            </a:pPr>
            <a:r>
              <a:rPr sz="2250" spc="20" dirty="0">
                <a:latin typeface="Trebuchet MS"/>
                <a:cs typeface="Trebuchet MS"/>
              </a:rPr>
              <a:t>Existem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20" dirty="0">
                <a:latin typeface="Trebuchet MS"/>
                <a:cs typeface="Trebuchet MS"/>
              </a:rPr>
              <a:t>compiladores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30" dirty="0">
                <a:latin typeface="Trebuchet MS"/>
                <a:cs typeface="Trebuchet MS"/>
              </a:rPr>
              <a:t>de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280" dirty="0">
                <a:latin typeface="Trebuchet MS"/>
                <a:cs typeface="Trebuchet MS"/>
              </a:rPr>
              <a:t>C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para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-30" dirty="0">
                <a:latin typeface="Trebuchet MS"/>
                <a:cs typeface="Trebuchet MS"/>
              </a:rPr>
              <a:t>praticamente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55" dirty="0">
                <a:latin typeface="Trebuchet MS"/>
                <a:cs typeface="Trebuchet MS"/>
              </a:rPr>
              <a:t>todos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150" dirty="0">
                <a:latin typeface="Trebuchet MS"/>
                <a:cs typeface="Trebuchet MS"/>
              </a:rPr>
              <a:t>os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55" dirty="0">
                <a:latin typeface="Trebuchet MS"/>
                <a:cs typeface="Trebuchet MS"/>
              </a:rPr>
              <a:t>processadores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e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45" dirty="0">
                <a:latin typeface="Trebuchet MS"/>
                <a:cs typeface="Trebuchet MS"/>
              </a:rPr>
              <a:t>sistemas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5" dirty="0">
                <a:latin typeface="Trebuchet MS"/>
                <a:cs typeface="Trebuchet MS"/>
              </a:rPr>
              <a:t>operativos</a:t>
            </a:r>
            <a:endParaRPr sz="22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299085" algn="l"/>
                <a:tab pos="299720" algn="l"/>
              </a:tabLst>
            </a:pPr>
            <a:r>
              <a:rPr sz="2250" spc="30" dirty="0">
                <a:latin typeface="Trebuchet MS"/>
                <a:cs typeface="Trebuchet MS"/>
              </a:rPr>
              <a:t>Expressividade</a:t>
            </a:r>
            <a:endParaRPr sz="2250">
              <a:latin typeface="Trebuchet MS"/>
              <a:cs typeface="Trebuchet MS"/>
            </a:endParaRPr>
          </a:p>
          <a:p>
            <a:pPr marL="801370" lvl="1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801370" algn="l"/>
                <a:tab pos="802005" algn="l"/>
              </a:tabLst>
            </a:pPr>
            <a:r>
              <a:rPr sz="2250" spc="40" dirty="0">
                <a:latin typeface="Trebuchet MS"/>
                <a:cs typeface="Trebuchet MS"/>
              </a:rPr>
              <a:t>Suporta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45" dirty="0">
                <a:latin typeface="Trebuchet MS"/>
                <a:cs typeface="Trebuchet MS"/>
              </a:rPr>
              <a:t>operações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30" dirty="0">
                <a:latin typeface="Trebuchet MS"/>
                <a:cs typeface="Trebuchet MS"/>
              </a:rPr>
              <a:t>de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55" dirty="0">
                <a:latin typeface="Trebuchet MS"/>
                <a:cs typeface="Trebuchet MS"/>
              </a:rPr>
              <a:t>nível </a:t>
            </a:r>
            <a:r>
              <a:rPr sz="2250" spc="30" dirty="0">
                <a:latin typeface="Trebuchet MS"/>
                <a:cs typeface="Trebuchet MS"/>
              </a:rPr>
              <a:t>de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15" dirty="0">
                <a:latin typeface="Trebuchet MS"/>
                <a:cs typeface="Trebuchet MS"/>
              </a:rPr>
              <a:t>máquina</a:t>
            </a:r>
            <a:endParaRPr sz="2250">
              <a:latin typeface="Trebuchet MS"/>
              <a:cs typeface="Trebuchet MS"/>
            </a:endParaRPr>
          </a:p>
          <a:p>
            <a:pPr marL="801370" lvl="1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801370" algn="l"/>
                <a:tab pos="802005" algn="l"/>
              </a:tabLst>
            </a:pPr>
            <a:r>
              <a:rPr sz="2250" spc="-65" dirty="0">
                <a:latin typeface="Trebuchet MS"/>
                <a:cs typeface="Trebuchet MS"/>
              </a:rPr>
              <a:t>e.g.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40" dirty="0">
                <a:latin typeface="Trebuchet MS"/>
                <a:cs typeface="Trebuchet MS"/>
              </a:rPr>
              <a:t>inteiros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i="1" spc="5" dirty="0">
                <a:latin typeface="Arial"/>
                <a:cs typeface="Arial"/>
              </a:rPr>
              <a:t>signed </a:t>
            </a:r>
            <a:r>
              <a:rPr sz="2250" spc="-20" dirty="0">
                <a:latin typeface="Trebuchet MS"/>
                <a:cs typeface="Trebuchet MS"/>
              </a:rPr>
              <a:t>e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i="1" spc="-20" dirty="0">
                <a:latin typeface="Arial"/>
                <a:cs typeface="Arial"/>
              </a:rPr>
              <a:t>unsigned</a:t>
            </a:r>
            <a:r>
              <a:rPr sz="2250" spc="-20" dirty="0">
                <a:latin typeface="Trebuchet MS"/>
                <a:cs typeface="Trebuchet MS"/>
              </a:rPr>
              <a:t>,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45" dirty="0">
                <a:latin typeface="Trebuchet MS"/>
                <a:cs typeface="Trebuchet MS"/>
              </a:rPr>
              <a:t>operações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40" dirty="0">
                <a:latin typeface="Trebuchet MS"/>
                <a:cs typeface="Trebuchet MS"/>
              </a:rPr>
              <a:t>sobre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i="1" spc="-15" dirty="0">
                <a:latin typeface="Arial"/>
                <a:cs typeface="Arial"/>
              </a:rPr>
              <a:t>bits</a:t>
            </a:r>
            <a:r>
              <a:rPr sz="2250" spc="-15" dirty="0">
                <a:latin typeface="Trebuchet MS"/>
                <a:cs typeface="Trebuchet MS"/>
              </a:rPr>
              <a:t>,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25" dirty="0">
                <a:latin typeface="Trebuchet MS"/>
                <a:cs typeface="Trebuchet MS"/>
              </a:rPr>
              <a:t>apontadores</a:t>
            </a:r>
            <a:endParaRPr sz="22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299085" algn="l"/>
                <a:tab pos="299720" algn="l"/>
              </a:tabLst>
            </a:pPr>
            <a:r>
              <a:rPr sz="2250" spc="10" dirty="0">
                <a:latin typeface="Trebuchet MS"/>
                <a:cs typeface="Trebuchet MS"/>
              </a:rPr>
              <a:t>Bibliotecas</a:t>
            </a:r>
            <a:endParaRPr sz="2250">
              <a:latin typeface="Trebuchet MS"/>
              <a:cs typeface="Trebuchet MS"/>
            </a:endParaRPr>
          </a:p>
          <a:p>
            <a:pPr marL="801370" lvl="1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801370" algn="l"/>
                <a:tab pos="802005" algn="l"/>
              </a:tabLst>
            </a:pPr>
            <a:r>
              <a:rPr sz="2250" spc="130" dirty="0">
                <a:latin typeface="Trebuchet MS"/>
                <a:cs typeface="Trebuchet MS"/>
              </a:rPr>
              <a:t>A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15" dirty="0">
                <a:latin typeface="Trebuchet MS"/>
                <a:cs typeface="Trebuchet MS"/>
              </a:rPr>
              <a:t>linguagem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280" dirty="0">
                <a:latin typeface="Trebuchet MS"/>
                <a:cs typeface="Trebuchet MS"/>
              </a:rPr>
              <a:t>C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45" dirty="0">
                <a:latin typeface="Trebuchet MS"/>
                <a:cs typeface="Trebuchet MS"/>
              </a:rPr>
              <a:t>não</a:t>
            </a:r>
            <a:r>
              <a:rPr sz="2250" spc="-50" dirty="0">
                <a:latin typeface="Trebuchet MS"/>
                <a:cs typeface="Trebuchet MS"/>
              </a:rPr>
              <a:t> inclui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35" dirty="0">
                <a:latin typeface="Trebuchet MS"/>
                <a:cs typeface="Trebuchet MS"/>
              </a:rPr>
              <a:t>funções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para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95" dirty="0">
                <a:latin typeface="Trebuchet MS"/>
                <a:cs typeface="Trebuchet MS"/>
              </a:rPr>
              <a:t>I/O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55" dirty="0">
                <a:latin typeface="Trebuchet MS"/>
                <a:cs typeface="Trebuchet MS"/>
              </a:rPr>
              <a:t>ou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5" dirty="0">
                <a:latin typeface="Trebuchet MS"/>
                <a:cs typeface="Trebuchet MS"/>
              </a:rPr>
              <a:t>matemáticas</a:t>
            </a:r>
            <a:endParaRPr sz="2250">
              <a:latin typeface="Trebuchet MS"/>
              <a:cs typeface="Trebuchet MS"/>
            </a:endParaRPr>
          </a:p>
          <a:p>
            <a:pPr marL="801370" lvl="1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801370" algn="l"/>
                <a:tab pos="802005" algn="l"/>
              </a:tabLst>
            </a:pPr>
            <a:r>
              <a:rPr sz="2250" spc="165" dirty="0">
                <a:latin typeface="Trebuchet MS"/>
                <a:cs typeface="Trebuchet MS"/>
              </a:rPr>
              <a:t>São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10" dirty="0">
                <a:latin typeface="Trebuchet MS"/>
                <a:cs typeface="Trebuchet MS"/>
              </a:rPr>
              <a:t>disponibilizadas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20" dirty="0">
                <a:latin typeface="Trebuchet MS"/>
                <a:cs typeface="Trebuchet MS"/>
              </a:rPr>
              <a:t>em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5" dirty="0">
                <a:latin typeface="Trebuchet MS"/>
                <a:cs typeface="Trebuchet MS"/>
              </a:rPr>
              <a:t>bibliotecas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externas</a:t>
            </a:r>
            <a:endParaRPr sz="22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870"/>
              </a:spcBef>
              <a:buSzPct val="122222"/>
              <a:buChar char="•"/>
              <a:tabLst>
                <a:tab pos="299085" algn="l"/>
                <a:tab pos="299720" algn="l"/>
              </a:tabLst>
            </a:pPr>
            <a:r>
              <a:rPr sz="2250" spc="5" dirty="0">
                <a:latin typeface="Trebuchet MS"/>
                <a:cs typeface="Trebuchet MS"/>
              </a:rPr>
              <a:t>Integração</a:t>
            </a:r>
            <a:r>
              <a:rPr sz="2250" spc="-75" dirty="0">
                <a:latin typeface="Trebuchet MS"/>
                <a:cs typeface="Trebuchet MS"/>
              </a:rPr>
              <a:t> </a:t>
            </a:r>
            <a:r>
              <a:rPr sz="2250" spc="80" dirty="0">
                <a:latin typeface="Trebuchet MS"/>
                <a:cs typeface="Trebuchet MS"/>
              </a:rPr>
              <a:t>com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25" dirty="0">
                <a:latin typeface="Trebuchet MS"/>
                <a:cs typeface="Trebuchet MS"/>
              </a:rPr>
              <a:t>sistema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UNIX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5" dirty="0"/>
              <a:t>Desvantagens</a:t>
            </a:r>
            <a:r>
              <a:rPr sz="4500" spc="-10" dirty="0"/>
              <a:t> </a:t>
            </a:r>
            <a:r>
              <a:rPr sz="4500" spc="20" dirty="0"/>
              <a:t>do</a:t>
            </a:r>
            <a:r>
              <a:rPr sz="4500" spc="-5" dirty="0"/>
              <a:t> </a:t>
            </a:r>
            <a:r>
              <a:rPr sz="4500" spc="110" dirty="0"/>
              <a:t>C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337920"/>
            <a:ext cx="16405860" cy="43364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460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60" dirty="0">
                <a:latin typeface="Trebuchet MS"/>
                <a:cs typeface="Trebuchet MS"/>
              </a:rPr>
              <a:t>Obriga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25" dirty="0">
                <a:latin typeface="Trebuchet MS"/>
                <a:cs typeface="Trebuchet MS"/>
              </a:rPr>
              <a:t>o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programador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especificar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25" dirty="0">
                <a:latin typeface="Trebuchet MS"/>
                <a:cs typeface="Trebuchet MS"/>
              </a:rPr>
              <a:t>muitos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detalhes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implementação</a:t>
            </a:r>
            <a:endParaRPr sz="2850">
              <a:latin typeface="Trebuchet MS"/>
              <a:cs typeface="Trebuchet MS"/>
            </a:endParaRPr>
          </a:p>
          <a:p>
            <a:pPr marL="882015" lvl="1" indent="-367665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882015" algn="l"/>
                <a:tab pos="882650" algn="l"/>
              </a:tabLst>
            </a:pPr>
            <a:r>
              <a:rPr sz="2850" spc="-70" dirty="0">
                <a:latin typeface="Trebuchet MS"/>
                <a:cs typeface="Trebuchet MS"/>
              </a:rPr>
              <a:t>e.g.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Gerir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a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alocação/libertação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memória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35" dirty="0">
                <a:latin typeface="Trebuchet MS"/>
                <a:cs typeface="Trebuchet MS"/>
              </a:rPr>
              <a:t>explicitamente</a:t>
            </a:r>
            <a:endParaRPr sz="285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85" dirty="0">
                <a:latin typeface="Trebuchet MS"/>
                <a:cs typeface="Trebuchet MS"/>
              </a:rPr>
              <a:t>Programas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em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80" dirty="0">
                <a:latin typeface="Trebuchet MS"/>
                <a:cs typeface="Trebuchet MS"/>
              </a:rPr>
              <a:t>C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95" dirty="0">
                <a:latin typeface="Trebuchet MS"/>
                <a:cs typeface="Trebuchet MS"/>
              </a:rPr>
              <a:t>podem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ser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difíceis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25" dirty="0">
                <a:latin typeface="Trebuchet MS"/>
                <a:cs typeface="Trebuchet MS"/>
              </a:rPr>
              <a:t>compreender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modificar</a:t>
            </a:r>
            <a:endParaRPr sz="285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2335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235" dirty="0">
                <a:latin typeface="Trebuchet MS"/>
                <a:cs typeface="Trebuchet MS"/>
              </a:rPr>
              <a:t>É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fácil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55" dirty="0">
                <a:latin typeface="Trebuchet MS"/>
                <a:cs typeface="Trebuchet MS"/>
              </a:rPr>
              <a:t>introduzir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erros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95" dirty="0">
                <a:latin typeface="Trebuchet MS"/>
                <a:cs typeface="Trebuchet MS"/>
              </a:rPr>
              <a:t>difícil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deteção</a:t>
            </a:r>
            <a:endParaRPr sz="2850">
              <a:latin typeface="Trebuchet MS"/>
              <a:cs typeface="Trebuchet MS"/>
            </a:endParaRPr>
          </a:p>
          <a:p>
            <a:pPr marL="882015" indent="-367665">
              <a:lnSpc>
                <a:spcPct val="100000"/>
              </a:lnSpc>
              <a:spcBef>
                <a:spcPts val="2425"/>
              </a:spcBef>
              <a:buSzPct val="124561"/>
              <a:buChar char="•"/>
              <a:tabLst>
                <a:tab pos="882650" algn="l"/>
              </a:tabLst>
            </a:pPr>
            <a:r>
              <a:rPr sz="2850" i="1" spc="45" dirty="0">
                <a:latin typeface="Arial"/>
                <a:cs typeface="Arial"/>
              </a:rPr>
              <a:t>Buﬀer</a:t>
            </a:r>
            <a:r>
              <a:rPr sz="2850" i="1" spc="10" dirty="0">
                <a:latin typeface="Arial"/>
                <a:cs typeface="Arial"/>
              </a:rPr>
              <a:t> </a:t>
            </a:r>
            <a:r>
              <a:rPr sz="2850" i="1" spc="25" dirty="0">
                <a:latin typeface="Arial"/>
                <a:cs typeface="Arial"/>
              </a:rPr>
              <a:t>overflows,</a:t>
            </a:r>
            <a:r>
              <a:rPr sz="2850" i="1" spc="15" dirty="0">
                <a:latin typeface="Arial"/>
                <a:cs typeface="Arial"/>
              </a:rPr>
              <a:t> </a:t>
            </a:r>
            <a:r>
              <a:rPr sz="2850" i="1" spc="30" dirty="0">
                <a:latin typeface="Arial"/>
                <a:cs typeface="Arial"/>
              </a:rPr>
              <a:t>memory</a:t>
            </a:r>
            <a:r>
              <a:rPr sz="2850" i="1" spc="10" dirty="0">
                <a:latin typeface="Arial"/>
                <a:cs typeface="Arial"/>
              </a:rPr>
              <a:t> </a:t>
            </a:r>
            <a:r>
              <a:rPr sz="2850" i="1" spc="-30" dirty="0">
                <a:latin typeface="Arial"/>
                <a:cs typeface="Arial"/>
              </a:rPr>
              <a:t>leaks,</a:t>
            </a:r>
            <a:r>
              <a:rPr sz="2850" i="1" spc="15" dirty="0">
                <a:latin typeface="Arial"/>
                <a:cs typeface="Arial"/>
              </a:rPr>
              <a:t> </a:t>
            </a:r>
            <a:r>
              <a:rPr sz="2850" i="1" spc="10" dirty="0">
                <a:latin typeface="Arial"/>
                <a:cs typeface="Arial"/>
              </a:rPr>
              <a:t>use-after-free,…</a:t>
            </a:r>
            <a:endParaRPr sz="2850">
              <a:latin typeface="Arial"/>
              <a:cs typeface="Arial"/>
            </a:endParaRPr>
          </a:p>
          <a:p>
            <a:pPr marL="882015" indent="-367665">
              <a:lnSpc>
                <a:spcPct val="100000"/>
              </a:lnSpc>
              <a:spcBef>
                <a:spcPts val="2480"/>
              </a:spcBef>
              <a:buSzPct val="124561"/>
              <a:buChar char="•"/>
              <a:tabLst>
                <a:tab pos="882015" algn="l"/>
                <a:tab pos="882650" algn="l"/>
              </a:tabLst>
            </a:pPr>
            <a:r>
              <a:rPr sz="2850" spc="-25" dirty="0">
                <a:latin typeface="Trebuchet MS"/>
                <a:cs typeface="Trebuchet MS"/>
              </a:rPr>
              <a:t>Atualmente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uma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155" dirty="0">
                <a:latin typeface="Trebuchet MS"/>
                <a:cs typeface="Trebuchet MS"/>
              </a:rPr>
              <a:t>das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b="1" spc="15" dirty="0">
                <a:latin typeface="Arial"/>
                <a:cs typeface="Arial"/>
              </a:rPr>
              <a:t>maiores</a:t>
            </a:r>
            <a:r>
              <a:rPr sz="2850" b="1" spc="20" dirty="0">
                <a:latin typeface="Arial"/>
                <a:cs typeface="Arial"/>
              </a:rPr>
              <a:t> </a:t>
            </a:r>
            <a:r>
              <a:rPr sz="2850" b="1" spc="15" dirty="0">
                <a:latin typeface="Arial"/>
                <a:cs typeface="Arial"/>
              </a:rPr>
              <a:t>fontes </a:t>
            </a:r>
            <a:r>
              <a:rPr sz="2850" b="1" spc="45" dirty="0">
                <a:latin typeface="Arial"/>
                <a:cs typeface="Arial"/>
              </a:rPr>
              <a:t>de</a:t>
            </a:r>
            <a:r>
              <a:rPr sz="2850" b="1" spc="20" dirty="0">
                <a:latin typeface="Arial"/>
                <a:cs typeface="Arial"/>
              </a:rPr>
              <a:t> problemas </a:t>
            </a:r>
            <a:r>
              <a:rPr sz="2850" b="1" spc="45" dirty="0">
                <a:latin typeface="Arial"/>
                <a:cs typeface="Arial"/>
              </a:rPr>
              <a:t>de</a:t>
            </a:r>
            <a:r>
              <a:rPr sz="2850" b="1" spc="20" dirty="0">
                <a:latin typeface="Arial"/>
                <a:cs typeface="Arial"/>
              </a:rPr>
              <a:t> </a:t>
            </a:r>
            <a:r>
              <a:rPr sz="2850" b="1" spc="15" dirty="0">
                <a:latin typeface="Arial"/>
                <a:cs typeface="Arial"/>
              </a:rPr>
              <a:t>fiabilidade </a:t>
            </a:r>
            <a:r>
              <a:rPr sz="2850" b="1" spc="70" dirty="0">
                <a:latin typeface="Arial"/>
                <a:cs typeface="Arial"/>
              </a:rPr>
              <a:t>e</a:t>
            </a:r>
            <a:r>
              <a:rPr sz="2850" b="1" spc="20" dirty="0">
                <a:latin typeface="Arial"/>
                <a:cs typeface="Arial"/>
              </a:rPr>
              <a:t> </a:t>
            </a:r>
            <a:r>
              <a:rPr sz="2850" b="1" spc="25" dirty="0">
                <a:latin typeface="Arial"/>
                <a:cs typeface="Arial"/>
              </a:rPr>
              <a:t>segurança</a:t>
            </a:r>
            <a:r>
              <a:rPr sz="2850" b="1" spc="20" dirty="0">
                <a:latin typeface="Arial"/>
                <a:cs typeface="Arial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em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-40" dirty="0">
                <a:latin typeface="Trebuchet MS"/>
                <a:cs typeface="Trebuchet MS"/>
              </a:rPr>
              <a:t>software.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5" dirty="0"/>
              <a:t>Aprendizagem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92569"/>
            <a:ext cx="16560800" cy="449199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805"/>
              </a:spcBef>
              <a:buSzPct val="122222"/>
              <a:buChar char="•"/>
              <a:tabLst>
                <a:tab pos="469900" algn="l"/>
                <a:tab pos="470534" algn="l"/>
              </a:tabLst>
            </a:pPr>
            <a:r>
              <a:rPr sz="3600" spc="65" dirty="0">
                <a:latin typeface="Trebuchet MS"/>
                <a:cs typeface="Trebuchet MS"/>
              </a:rPr>
              <a:t>Conhecer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235" dirty="0">
                <a:latin typeface="Trebuchet MS"/>
                <a:cs typeface="Trebuchet MS"/>
              </a:rPr>
              <a:t>os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55" dirty="0">
                <a:latin typeface="Trebuchet MS"/>
                <a:cs typeface="Trebuchet MS"/>
              </a:rPr>
              <a:t>perigos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65" dirty="0">
                <a:latin typeface="Trebuchet MS"/>
                <a:cs typeface="Trebuchet MS"/>
              </a:rPr>
              <a:t>latentes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60" dirty="0">
                <a:latin typeface="Trebuchet MS"/>
                <a:cs typeface="Trebuchet MS"/>
              </a:rPr>
              <a:t>mais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130" dirty="0">
                <a:latin typeface="Trebuchet MS"/>
                <a:cs typeface="Trebuchet MS"/>
              </a:rPr>
              <a:t>comuns</a:t>
            </a:r>
            <a:endParaRPr sz="36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2925"/>
              </a:spcBef>
              <a:buSzPct val="122222"/>
              <a:buChar char="•"/>
              <a:tabLst>
                <a:tab pos="469900" algn="l"/>
                <a:tab pos="470534" algn="l"/>
              </a:tabLst>
            </a:pPr>
            <a:r>
              <a:rPr sz="3600" spc="-5" dirty="0">
                <a:latin typeface="Trebuchet MS"/>
                <a:cs typeface="Trebuchet MS"/>
              </a:rPr>
              <a:t>Aprender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40" dirty="0">
                <a:latin typeface="Trebuchet MS"/>
                <a:cs typeface="Trebuchet MS"/>
              </a:rPr>
              <a:t>a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55" dirty="0">
                <a:latin typeface="Trebuchet MS"/>
                <a:cs typeface="Trebuchet MS"/>
              </a:rPr>
              <a:t>usar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190" dirty="0">
                <a:latin typeface="Trebuchet MS"/>
                <a:cs typeface="Trebuchet MS"/>
              </a:rPr>
              <a:t>as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ferramentas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para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100" dirty="0">
                <a:latin typeface="Trebuchet MS"/>
                <a:cs typeface="Trebuchet MS"/>
              </a:rPr>
              <a:t>detetar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erros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(</a:t>
            </a:r>
            <a:r>
              <a:rPr sz="3600" i="1" spc="-35" dirty="0">
                <a:latin typeface="Arial"/>
                <a:cs typeface="Arial"/>
              </a:rPr>
              <a:t>warnings,</a:t>
            </a:r>
            <a:r>
              <a:rPr sz="3600" i="1" spc="5" dirty="0">
                <a:latin typeface="Arial"/>
                <a:cs typeface="Arial"/>
              </a:rPr>
              <a:t> </a:t>
            </a:r>
            <a:r>
              <a:rPr sz="3600" i="1" spc="-10" dirty="0">
                <a:latin typeface="Arial"/>
                <a:cs typeface="Arial"/>
              </a:rPr>
              <a:t>debugger,</a:t>
            </a:r>
            <a:r>
              <a:rPr sz="3600" i="1" spc="5" dirty="0">
                <a:latin typeface="Arial"/>
                <a:cs typeface="Arial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testes)</a:t>
            </a:r>
            <a:endParaRPr sz="36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2925"/>
              </a:spcBef>
              <a:buSzPct val="122222"/>
              <a:buChar char="•"/>
              <a:tabLst>
                <a:tab pos="469900" algn="l"/>
                <a:tab pos="470534" algn="l"/>
              </a:tabLst>
            </a:pPr>
            <a:r>
              <a:rPr sz="3600" spc="20" dirty="0">
                <a:latin typeface="Trebuchet MS"/>
                <a:cs typeface="Trebuchet MS"/>
              </a:rPr>
              <a:t>Adoptar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60" dirty="0">
                <a:latin typeface="Trebuchet MS"/>
                <a:cs typeface="Trebuchet MS"/>
              </a:rPr>
              <a:t>estilo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de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programação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claro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30" dirty="0">
                <a:latin typeface="Trebuchet MS"/>
                <a:cs typeface="Trebuchet MS"/>
              </a:rPr>
              <a:t>e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100" dirty="0">
                <a:latin typeface="Trebuchet MS"/>
                <a:cs typeface="Trebuchet MS"/>
              </a:rPr>
              <a:t>conciso</a:t>
            </a:r>
            <a:endParaRPr sz="36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2925"/>
              </a:spcBef>
              <a:buSzPct val="122222"/>
              <a:buChar char="•"/>
              <a:tabLst>
                <a:tab pos="469900" algn="l"/>
                <a:tab pos="470534" algn="l"/>
              </a:tabLst>
            </a:pPr>
            <a:r>
              <a:rPr sz="3600" spc="-65" dirty="0">
                <a:latin typeface="Trebuchet MS"/>
                <a:cs typeface="Trebuchet MS"/>
              </a:rPr>
              <a:t>Evitar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“truques” </a:t>
            </a:r>
            <a:r>
              <a:rPr sz="3600" spc="-30" dirty="0">
                <a:latin typeface="Trebuchet MS"/>
                <a:cs typeface="Trebuchet MS"/>
              </a:rPr>
              <a:t>e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95" dirty="0">
                <a:latin typeface="Trebuchet MS"/>
                <a:cs typeface="Trebuchet MS"/>
              </a:rPr>
              <a:t>código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30" dirty="0">
                <a:latin typeface="Trebuchet MS"/>
                <a:cs typeface="Trebuchet MS"/>
              </a:rPr>
              <a:t>excessivamente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complexo</a:t>
            </a:r>
            <a:endParaRPr sz="36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2925"/>
              </a:spcBef>
              <a:buSzPct val="122222"/>
              <a:buChar char="•"/>
              <a:tabLst>
                <a:tab pos="469900" algn="l"/>
                <a:tab pos="470534" algn="l"/>
              </a:tabLst>
            </a:pPr>
            <a:r>
              <a:rPr sz="3600" spc="25" dirty="0">
                <a:latin typeface="Trebuchet MS"/>
                <a:cs typeface="Trebuchet MS"/>
              </a:rPr>
              <a:t>Programar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dentro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spc="130" dirty="0">
                <a:latin typeface="Trebuchet MS"/>
                <a:cs typeface="Trebuchet MS"/>
              </a:rPr>
              <a:t>do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i="1" dirty="0">
                <a:latin typeface="Arial"/>
                <a:cs typeface="Arial"/>
              </a:rPr>
              <a:t>standard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837328"/>
            <a:ext cx="12479020" cy="696404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4500" b="1" spc="25" dirty="0">
                <a:latin typeface="Arial"/>
                <a:cs typeface="Arial"/>
              </a:rPr>
              <a:t>Programas</a:t>
            </a:r>
            <a:endParaRPr sz="4500">
              <a:latin typeface="Arial"/>
              <a:cs typeface="Arial"/>
            </a:endParaRPr>
          </a:p>
          <a:p>
            <a:pPr marL="393700" indent="-377825">
              <a:lnSpc>
                <a:spcPct val="100000"/>
              </a:lnSpc>
              <a:spcBef>
                <a:spcPts val="1585"/>
              </a:spcBef>
              <a:buSzPct val="123728"/>
              <a:buChar char="•"/>
              <a:tabLst>
                <a:tab pos="393700" algn="l"/>
                <a:tab pos="394335" algn="l"/>
              </a:tabLst>
            </a:pPr>
            <a:r>
              <a:rPr sz="2950" spc="75" dirty="0">
                <a:latin typeface="Trebuchet MS"/>
                <a:cs typeface="Trebuchet MS"/>
              </a:rPr>
              <a:t>Programas</a:t>
            </a:r>
            <a:r>
              <a:rPr sz="2950" spc="-70" dirty="0">
                <a:latin typeface="Trebuchet MS"/>
                <a:cs typeface="Trebuchet MS"/>
              </a:rPr>
              <a:t> </a:t>
            </a:r>
            <a:r>
              <a:rPr sz="2950" spc="375" dirty="0">
                <a:latin typeface="Trebuchet MS"/>
                <a:cs typeface="Trebuchet MS"/>
              </a:rPr>
              <a:t>C</a:t>
            </a:r>
            <a:r>
              <a:rPr sz="2950" spc="-70" dirty="0">
                <a:latin typeface="Trebuchet MS"/>
                <a:cs typeface="Trebuchet MS"/>
              </a:rPr>
              <a:t> </a:t>
            </a:r>
            <a:r>
              <a:rPr sz="2950" spc="150" dirty="0">
                <a:latin typeface="Trebuchet MS"/>
                <a:cs typeface="Trebuchet MS"/>
              </a:rPr>
              <a:t>são</a:t>
            </a:r>
            <a:r>
              <a:rPr sz="2950" spc="-70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ficheiros</a:t>
            </a:r>
            <a:r>
              <a:rPr sz="2950" spc="-70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de</a:t>
            </a:r>
            <a:r>
              <a:rPr sz="2950" spc="-70" dirty="0">
                <a:latin typeface="Trebuchet MS"/>
                <a:cs typeface="Trebuchet MS"/>
              </a:rPr>
              <a:t> </a:t>
            </a:r>
            <a:r>
              <a:rPr sz="2950" spc="-65" dirty="0">
                <a:latin typeface="Trebuchet MS"/>
                <a:cs typeface="Trebuchet MS"/>
              </a:rPr>
              <a:t>texto</a:t>
            </a:r>
            <a:endParaRPr sz="2950">
              <a:latin typeface="Trebuchet MS"/>
              <a:cs typeface="Trebuchet MS"/>
            </a:endParaRPr>
          </a:p>
          <a:p>
            <a:pPr marL="393700" indent="-377825">
              <a:lnSpc>
                <a:spcPct val="100000"/>
              </a:lnSpc>
              <a:spcBef>
                <a:spcPts val="2440"/>
              </a:spcBef>
              <a:buSzPct val="123728"/>
              <a:buChar char="•"/>
              <a:tabLst>
                <a:tab pos="393700" algn="l"/>
                <a:tab pos="394335" algn="l"/>
              </a:tabLst>
            </a:pPr>
            <a:r>
              <a:rPr sz="2950" spc="140" dirty="0">
                <a:latin typeface="Trebuchet MS"/>
                <a:cs typeface="Trebuchet MS"/>
              </a:rPr>
              <a:t>Compostos</a:t>
            </a:r>
            <a:r>
              <a:rPr sz="2950" spc="-65" dirty="0">
                <a:latin typeface="Trebuchet MS"/>
                <a:cs typeface="Trebuchet MS"/>
              </a:rPr>
              <a:t> </a:t>
            </a:r>
            <a:r>
              <a:rPr sz="2950" spc="105" dirty="0">
                <a:latin typeface="Trebuchet MS"/>
                <a:cs typeface="Trebuchet MS"/>
              </a:rPr>
              <a:t>usando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60" dirty="0">
                <a:latin typeface="Trebuchet MS"/>
                <a:cs typeface="Trebuchet MS"/>
              </a:rPr>
              <a:t>um</a:t>
            </a:r>
            <a:r>
              <a:rPr sz="2950" spc="-65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editor </a:t>
            </a:r>
            <a:r>
              <a:rPr sz="2950" spc="50" dirty="0">
                <a:latin typeface="Trebuchet MS"/>
                <a:cs typeface="Trebuchet MS"/>
              </a:rPr>
              <a:t>de</a:t>
            </a:r>
            <a:r>
              <a:rPr sz="2950" spc="-65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texto(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245" dirty="0">
                <a:latin typeface="Trebuchet MS"/>
                <a:cs typeface="Trebuchet MS"/>
              </a:rPr>
              <a:t>GNU</a:t>
            </a:r>
            <a:r>
              <a:rPr sz="2950" spc="-65" dirty="0">
                <a:latin typeface="Trebuchet MS"/>
                <a:cs typeface="Trebuchet MS"/>
              </a:rPr>
              <a:t> </a:t>
            </a:r>
            <a:r>
              <a:rPr sz="2950" spc="85" dirty="0">
                <a:latin typeface="Trebuchet MS"/>
                <a:cs typeface="Trebuchet MS"/>
              </a:rPr>
              <a:t>Emacs,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Atom,…)</a:t>
            </a:r>
            <a:endParaRPr sz="2950">
              <a:latin typeface="Trebuchet MS"/>
              <a:cs typeface="Trebuchet MS"/>
            </a:endParaRPr>
          </a:p>
          <a:p>
            <a:pPr marL="393700" indent="-377825">
              <a:lnSpc>
                <a:spcPct val="100000"/>
              </a:lnSpc>
              <a:spcBef>
                <a:spcPts val="2445"/>
              </a:spcBef>
              <a:buSzPct val="123728"/>
              <a:buChar char="•"/>
              <a:tabLst>
                <a:tab pos="393700" algn="l"/>
                <a:tab pos="394335" algn="l"/>
              </a:tabLst>
            </a:pPr>
            <a:r>
              <a:rPr sz="2950" spc="60" dirty="0">
                <a:latin typeface="Trebuchet MS"/>
                <a:cs typeface="Trebuchet MS"/>
              </a:rPr>
              <a:t>Convenção:</a:t>
            </a:r>
            <a:r>
              <a:rPr sz="2950" spc="-65" dirty="0">
                <a:latin typeface="Trebuchet MS"/>
                <a:cs typeface="Trebuchet MS"/>
              </a:rPr>
              <a:t> </a:t>
            </a:r>
            <a:r>
              <a:rPr sz="2950" spc="55" dirty="0">
                <a:latin typeface="Trebuchet MS"/>
                <a:cs typeface="Trebuchet MS"/>
              </a:rPr>
              <a:t>nome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114" dirty="0">
                <a:latin typeface="Trebuchet MS"/>
                <a:cs typeface="Trebuchet MS"/>
              </a:rPr>
              <a:t>do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-65" dirty="0">
                <a:latin typeface="Trebuchet MS"/>
                <a:cs typeface="Trebuchet MS"/>
              </a:rPr>
              <a:t>ficheiro termina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110" dirty="0">
                <a:latin typeface="Trebuchet MS"/>
                <a:cs typeface="Trebuchet MS"/>
              </a:rPr>
              <a:t>com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35" dirty="0">
                <a:latin typeface="Trebuchet MS"/>
                <a:cs typeface="Trebuchet MS"/>
              </a:rPr>
              <a:t>extensão</a:t>
            </a:r>
            <a:r>
              <a:rPr sz="2950" spc="-65" dirty="0">
                <a:latin typeface="Trebuchet MS"/>
                <a:cs typeface="Trebuchet MS"/>
              </a:rPr>
              <a:t> .c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-150" dirty="0">
                <a:latin typeface="Trebuchet MS"/>
                <a:cs typeface="Trebuchet MS"/>
              </a:rPr>
              <a:t>(letra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minúscula)</a:t>
            </a:r>
            <a:endParaRPr sz="2950">
              <a:latin typeface="Trebuchet MS"/>
              <a:cs typeface="Trebuchet MS"/>
            </a:endParaRPr>
          </a:p>
          <a:p>
            <a:pPr marL="234315" marR="8264525">
              <a:lnSpc>
                <a:spcPct val="192900"/>
              </a:lnSpc>
              <a:spcBef>
                <a:spcPts val="1325"/>
              </a:spcBef>
            </a:pPr>
            <a:r>
              <a:rPr sz="2850" spc="25" dirty="0">
                <a:solidFill>
                  <a:srgbClr val="AF00DB"/>
                </a:solidFill>
                <a:latin typeface="Courier New"/>
                <a:cs typeface="Courier New"/>
              </a:rPr>
              <a:t>#include</a:t>
            </a:r>
            <a:r>
              <a:rPr sz="2850" spc="-4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850" spc="25" dirty="0">
                <a:solidFill>
                  <a:srgbClr val="A31515"/>
                </a:solidFill>
                <a:latin typeface="Courier New"/>
                <a:cs typeface="Courier New"/>
              </a:rPr>
              <a:t>&lt;stdio.h&gt; </a:t>
            </a:r>
            <a:r>
              <a:rPr sz="2850" spc="-169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50" spc="2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85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50" spc="25" dirty="0">
                <a:solidFill>
                  <a:srgbClr val="795E26"/>
                </a:solidFill>
                <a:latin typeface="Courier New"/>
                <a:cs typeface="Courier New"/>
              </a:rPr>
              <a:t>main</a:t>
            </a:r>
            <a:r>
              <a:rPr sz="2850" spc="25" dirty="0">
                <a:latin typeface="Courier New"/>
                <a:cs typeface="Courier New"/>
              </a:rPr>
              <a:t>(</a:t>
            </a:r>
            <a:r>
              <a:rPr sz="2850" spc="2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850" spc="25" dirty="0">
                <a:latin typeface="Courier New"/>
                <a:cs typeface="Courier New"/>
              </a:rPr>
              <a:t>)</a:t>
            </a:r>
            <a:endParaRPr sz="2850">
              <a:latin typeface="Courier New"/>
              <a:cs typeface="Courier New"/>
            </a:endParaRPr>
          </a:p>
          <a:p>
            <a:pPr marL="234315">
              <a:lnSpc>
                <a:spcPts val="3235"/>
              </a:lnSpc>
            </a:pPr>
            <a:r>
              <a:rPr sz="2850" spc="25" dirty="0">
                <a:latin typeface="Courier New"/>
                <a:cs typeface="Courier New"/>
              </a:rPr>
              <a:t>{</a:t>
            </a:r>
            <a:endParaRPr sz="2850">
              <a:latin typeface="Courier New"/>
              <a:cs typeface="Courier New"/>
            </a:endParaRPr>
          </a:p>
          <a:p>
            <a:pPr marL="675640" marR="4293235">
              <a:lnSpc>
                <a:spcPts val="3300"/>
              </a:lnSpc>
              <a:spcBef>
                <a:spcPts val="150"/>
              </a:spcBef>
            </a:pPr>
            <a:r>
              <a:rPr sz="2850" spc="2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850" spc="25" dirty="0">
                <a:latin typeface="Courier New"/>
                <a:cs typeface="Courier New"/>
              </a:rPr>
              <a:t>(</a:t>
            </a:r>
            <a:r>
              <a:rPr sz="2850" spc="25" dirty="0">
                <a:solidFill>
                  <a:srgbClr val="A31515"/>
                </a:solidFill>
                <a:latin typeface="Courier New"/>
                <a:cs typeface="Courier New"/>
              </a:rPr>
              <a:t>"To C or not to C, "</a:t>
            </a:r>
            <a:r>
              <a:rPr sz="2850" spc="25" dirty="0">
                <a:latin typeface="Courier New"/>
                <a:cs typeface="Courier New"/>
              </a:rPr>
              <a:t>); </a:t>
            </a:r>
            <a:r>
              <a:rPr sz="2850" spc="30" dirty="0">
                <a:latin typeface="Courier New"/>
                <a:cs typeface="Courier New"/>
              </a:rPr>
              <a:t> </a:t>
            </a:r>
            <a:r>
              <a:rPr sz="2850" spc="2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850" spc="25" dirty="0">
                <a:latin typeface="Courier New"/>
                <a:cs typeface="Courier New"/>
              </a:rPr>
              <a:t>(</a:t>
            </a:r>
            <a:r>
              <a:rPr sz="2850" spc="25" dirty="0">
                <a:solidFill>
                  <a:srgbClr val="A31515"/>
                </a:solidFill>
                <a:latin typeface="Courier New"/>
                <a:cs typeface="Courier New"/>
              </a:rPr>
              <a:t>"that</a:t>
            </a:r>
            <a:r>
              <a:rPr sz="2850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50" spc="25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2850" spc="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50" spc="25" dirty="0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sz="2850" spc="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50" spc="25" dirty="0">
                <a:solidFill>
                  <a:srgbClr val="A31515"/>
                </a:solidFill>
                <a:latin typeface="Courier New"/>
                <a:cs typeface="Courier New"/>
              </a:rPr>
              <a:t>question.</a:t>
            </a:r>
            <a:r>
              <a:rPr sz="2850" spc="2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850" spc="2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850" spc="25" dirty="0">
                <a:latin typeface="Courier New"/>
                <a:cs typeface="Courier New"/>
              </a:rPr>
              <a:t>); </a:t>
            </a:r>
            <a:r>
              <a:rPr sz="2850" spc="-1695" dirty="0">
                <a:latin typeface="Courier New"/>
                <a:cs typeface="Courier New"/>
              </a:rPr>
              <a:t> </a:t>
            </a:r>
            <a:r>
              <a:rPr sz="2850" spc="25" dirty="0">
                <a:solidFill>
                  <a:srgbClr val="AF00DB"/>
                </a:solidFill>
                <a:latin typeface="Courier New"/>
                <a:cs typeface="Courier New"/>
              </a:rPr>
              <a:t>return</a:t>
            </a:r>
            <a:r>
              <a:rPr sz="2850" spc="2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850" spc="2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850" spc="25" dirty="0">
                <a:latin typeface="Courier New"/>
                <a:cs typeface="Courier New"/>
              </a:rPr>
              <a:t>;</a:t>
            </a:r>
            <a:endParaRPr sz="2850">
              <a:latin typeface="Courier New"/>
              <a:cs typeface="Courier New"/>
            </a:endParaRPr>
          </a:p>
          <a:p>
            <a:pPr marL="234315">
              <a:lnSpc>
                <a:spcPts val="3204"/>
              </a:lnSpc>
            </a:pPr>
            <a:r>
              <a:rPr sz="2850" spc="25" dirty="0">
                <a:latin typeface="Courier New"/>
                <a:cs typeface="Courier New"/>
              </a:rPr>
              <a:t>}</a:t>
            </a:r>
            <a:endParaRPr sz="2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796781"/>
            <a:ext cx="14238605" cy="220599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4500" b="1" spc="25" dirty="0">
                <a:latin typeface="Arial"/>
                <a:cs typeface="Arial"/>
              </a:rPr>
              <a:t>Execução</a:t>
            </a:r>
            <a:endParaRPr sz="4500" dirty="0">
              <a:latin typeface="Arial"/>
              <a:cs typeface="Arial"/>
            </a:endParaRPr>
          </a:p>
          <a:p>
            <a:pPr marL="353060" indent="-337185">
              <a:lnSpc>
                <a:spcPct val="100000"/>
              </a:lnSpc>
              <a:spcBef>
                <a:spcPts val="1630"/>
              </a:spcBef>
              <a:buSzPct val="122641"/>
              <a:buChar char="•"/>
              <a:tabLst>
                <a:tab pos="353060" algn="l"/>
                <a:tab pos="353695" algn="l"/>
              </a:tabLst>
            </a:pPr>
            <a:r>
              <a:rPr sz="2650" spc="35" dirty="0">
                <a:latin typeface="Trebuchet MS"/>
                <a:cs typeface="Trebuchet MS"/>
              </a:rPr>
              <a:t>Para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25" dirty="0">
                <a:latin typeface="Trebuchet MS"/>
                <a:cs typeface="Trebuchet MS"/>
              </a:rPr>
              <a:t>ser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15" dirty="0">
                <a:latin typeface="Trebuchet MS"/>
                <a:cs typeface="Trebuchet MS"/>
              </a:rPr>
              <a:t>executado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40" dirty="0">
                <a:latin typeface="Trebuchet MS"/>
                <a:cs typeface="Trebuchet MS"/>
              </a:rPr>
              <a:t>um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20" dirty="0">
                <a:latin typeface="Trebuchet MS"/>
                <a:cs typeface="Trebuchet MS"/>
              </a:rPr>
              <a:t>programa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20" dirty="0">
                <a:latin typeface="Trebuchet MS"/>
                <a:cs typeface="Trebuchet MS"/>
              </a:rPr>
              <a:t>em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325" dirty="0">
                <a:latin typeface="Trebuchet MS"/>
                <a:cs typeface="Trebuchet MS"/>
              </a:rPr>
              <a:t>C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tem primeiro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35" dirty="0">
                <a:latin typeface="Trebuchet MS"/>
                <a:cs typeface="Trebuchet MS"/>
              </a:rPr>
              <a:t>de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25" dirty="0">
                <a:latin typeface="Trebuchet MS"/>
                <a:cs typeface="Trebuchet MS"/>
              </a:rPr>
              <a:t>ser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traduzido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para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i="1" spc="10" dirty="0">
                <a:latin typeface="Arial"/>
                <a:cs typeface="Arial"/>
              </a:rPr>
              <a:t>código-máquina</a:t>
            </a:r>
            <a:r>
              <a:rPr sz="2650" spc="10" dirty="0">
                <a:latin typeface="Trebuchet MS"/>
                <a:cs typeface="Trebuchet MS"/>
              </a:rPr>
              <a:t>.</a:t>
            </a:r>
            <a:endParaRPr sz="2650" dirty="0">
              <a:latin typeface="Trebuchet MS"/>
              <a:cs typeface="Trebuchet MS"/>
            </a:endParaRPr>
          </a:p>
          <a:p>
            <a:pPr marL="353060" indent="-337185">
              <a:lnSpc>
                <a:spcPct val="100000"/>
              </a:lnSpc>
              <a:spcBef>
                <a:spcPts val="2210"/>
              </a:spcBef>
              <a:buSzPct val="122641"/>
              <a:buChar char="•"/>
              <a:tabLst>
                <a:tab pos="353060" algn="l"/>
                <a:tab pos="353695" algn="l"/>
              </a:tabLst>
            </a:pPr>
            <a:r>
              <a:rPr sz="2650" spc="155" dirty="0">
                <a:latin typeface="Trebuchet MS"/>
                <a:cs typeface="Trebuchet MS"/>
              </a:rPr>
              <a:t>A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tradução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é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efetuada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15" dirty="0">
                <a:latin typeface="Trebuchet MS"/>
                <a:cs typeface="Trebuchet MS"/>
              </a:rPr>
              <a:t>por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20" dirty="0">
                <a:latin typeface="Trebuchet MS"/>
                <a:cs typeface="Trebuchet MS"/>
              </a:rPr>
              <a:t>programa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b="1" dirty="0">
                <a:latin typeface="Arial"/>
                <a:cs typeface="Arial"/>
              </a:rPr>
              <a:t>compilador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4243144"/>
            <a:ext cx="7315834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0"/>
              </a:spcBef>
              <a:buSzPct val="122641"/>
              <a:buChar char="•"/>
              <a:tabLst>
                <a:tab pos="349250" algn="l"/>
                <a:tab pos="349885" algn="l"/>
              </a:tabLst>
            </a:pPr>
            <a:r>
              <a:rPr sz="2650" spc="70" dirty="0">
                <a:latin typeface="Trebuchet MS"/>
                <a:cs typeface="Trebuchet MS"/>
              </a:rPr>
              <a:t>Vamos</a:t>
            </a:r>
            <a:r>
              <a:rPr sz="2650" spc="-70" dirty="0">
                <a:latin typeface="Trebuchet MS"/>
                <a:cs typeface="Trebuchet MS"/>
              </a:rPr>
              <a:t> </a:t>
            </a:r>
            <a:r>
              <a:rPr sz="2650" spc="40" dirty="0">
                <a:latin typeface="Trebuchet MS"/>
                <a:cs typeface="Trebuchet MS"/>
              </a:rPr>
              <a:t>usar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95" dirty="0">
                <a:latin typeface="Trebuchet MS"/>
                <a:cs typeface="Trebuchet MS"/>
              </a:rPr>
              <a:t>o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290" dirty="0">
                <a:latin typeface="Trebuchet MS"/>
                <a:cs typeface="Trebuchet MS"/>
              </a:rPr>
              <a:t>GCC</a:t>
            </a:r>
            <a:r>
              <a:rPr sz="2650" spc="-70" dirty="0">
                <a:latin typeface="Trebuchet MS"/>
                <a:cs typeface="Trebuchet MS"/>
              </a:rPr>
              <a:t> </a:t>
            </a:r>
            <a:r>
              <a:rPr sz="2650" spc="85" dirty="0">
                <a:latin typeface="Trebuchet MS"/>
                <a:cs typeface="Trebuchet MS"/>
              </a:rPr>
              <a:t>(GNU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5" dirty="0">
                <a:latin typeface="Trebuchet MS"/>
                <a:cs typeface="Trebuchet MS"/>
              </a:rPr>
              <a:t>Compiler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40" dirty="0">
                <a:latin typeface="Trebuchet MS"/>
                <a:cs typeface="Trebuchet MS"/>
              </a:rPr>
              <a:t>Collection)</a:t>
            </a:r>
            <a:endParaRPr sz="26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97" y="5041986"/>
            <a:ext cx="12094144" cy="3987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148374" y="4381027"/>
            <a:ext cx="7425690" cy="6402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1" spc="20" dirty="0">
                <a:latin typeface="Arial"/>
                <a:cs typeface="Arial"/>
              </a:rPr>
              <a:t>Pré-processamento</a:t>
            </a:r>
            <a:endParaRPr sz="3250">
              <a:latin typeface="Arial"/>
              <a:cs typeface="Arial"/>
            </a:endParaRPr>
          </a:p>
          <a:p>
            <a:pPr marL="389255" marR="5080">
              <a:lnSpc>
                <a:spcPts val="3420"/>
              </a:lnSpc>
              <a:spcBef>
                <a:spcPts val="3075"/>
              </a:spcBef>
            </a:pPr>
            <a:r>
              <a:rPr sz="3250" spc="275" dirty="0">
                <a:latin typeface="Trebuchet MS"/>
                <a:cs typeface="Trebuchet MS"/>
              </a:rPr>
              <a:t>O</a:t>
            </a:r>
            <a:r>
              <a:rPr sz="3250" spc="-100" dirty="0">
                <a:latin typeface="Trebuchet MS"/>
                <a:cs typeface="Trebuchet MS"/>
              </a:rPr>
              <a:t> </a:t>
            </a:r>
            <a:r>
              <a:rPr sz="3250" spc="50" dirty="0">
                <a:latin typeface="Trebuchet MS"/>
                <a:cs typeface="Trebuchet MS"/>
              </a:rPr>
              <a:t>pré-processador</a:t>
            </a:r>
            <a:r>
              <a:rPr sz="3250" spc="-95" dirty="0">
                <a:latin typeface="Trebuchet MS"/>
                <a:cs typeface="Trebuchet MS"/>
              </a:rPr>
              <a:t> </a:t>
            </a:r>
            <a:r>
              <a:rPr sz="3250" spc="-105" dirty="0">
                <a:latin typeface="Trebuchet MS"/>
                <a:cs typeface="Trebuchet MS"/>
              </a:rPr>
              <a:t>interpreta</a:t>
            </a:r>
            <a:r>
              <a:rPr sz="3250" spc="-100" dirty="0">
                <a:latin typeface="Trebuchet MS"/>
                <a:cs typeface="Trebuchet MS"/>
              </a:rPr>
              <a:t> </a:t>
            </a:r>
            <a:r>
              <a:rPr sz="3250" spc="-55" dirty="0">
                <a:latin typeface="Trebuchet MS"/>
                <a:cs typeface="Trebuchet MS"/>
              </a:rPr>
              <a:t>diretivas </a:t>
            </a:r>
            <a:r>
              <a:rPr sz="3250" spc="-965" dirty="0">
                <a:latin typeface="Trebuchet MS"/>
                <a:cs typeface="Trebuchet MS"/>
              </a:rPr>
              <a:t> </a:t>
            </a:r>
            <a:r>
              <a:rPr sz="3250" spc="-60" dirty="0">
                <a:latin typeface="Trebuchet MS"/>
                <a:cs typeface="Trebuchet MS"/>
              </a:rPr>
              <a:t>(linhas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35" dirty="0">
                <a:latin typeface="Trebuchet MS"/>
                <a:cs typeface="Trebuchet MS"/>
              </a:rPr>
              <a:t>que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75" dirty="0">
                <a:latin typeface="Trebuchet MS"/>
                <a:cs typeface="Trebuchet MS"/>
              </a:rPr>
              <a:t>começam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15" dirty="0">
                <a:latin typeface="Trebuchet MS"/>
                <a:cs typeface="Trebuchet MS"/>
              </a:rPr>
              <a:t>por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130" dirty="0">
                <a:latin typeface="Trebuchet MS"/>
                <a:cs typeface="Trebuchet MS"/>
              </a:rPr>
              <a:t>#)</a:t>
            </a:r>
            <a:endParaRPr sz="3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250" b="1" spc="10" dirty="0">
                <a:latin typeface="Arial"/>
                <a:cs typeface="Arial"/>
              </a:rPr>
              <a:t>Compilação</a:t>
            </a:r>
            <a:endParaRPr sz="3250">
              <a:latin typeface="Arial"/>
              <a:cs typeface="Arial"/>
            </a:endParaRPr>
          </a:p>
          <a:p>
            <a:pPr marL="389255" marR="165735">
              <a:lnSpc>
                <a:spcPts val="3420"/>
              </a:lnSpc>
              <a:spcBef>
                <a:spcPts val="3080"/>
              </a:spcBef>
            </a:pPr>
            <a:r>
              <a:rPr sz="3250" spc="275" dirty="0">
                <a:latin typeface="Trebuchet MS"/>
                <a:cs typeface="Trebuchet MS"/>
              </a:rPr>
              <a:t>O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5" dirty="0">
                <a:latin typeface="Trebuchet MS"/>
                <a:cs typeface="Trebuchet MS"/>
              </a:rPr>
              <a:t>compilador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-45" dirty="0">
                <a:latin typeface="Trebuchet MS"/>
                <a:cs typeface="Trebuchet MS"/>
              </a:rPr>
              <a:t>traduz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14" dirty="0">
                <a:latin typeface="Trebuchet MS"/>
                <a:cs typeface="Trebuchet MS"/>
              </a:rPr>
              <a:t>o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80" dirty="0">
                <a:latin typeface="Trebuchet MS"/>
                <a:cs typeface="Trebuchet MS"/>
              </a:rPr>
              <a:t>código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395" dirty="0">
                <a:latin typeface="Trebuchet MS"/>
                <a:cs typeface="Trebuchet MS"/>
              </a:rPr>
              <a:t>C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dirty="0">
                <a:latin typeface="Trebuchet MS"/>
                <a:cs typeface="Trebuchet MS"/>
              </a:rPr>
              <a:t>para </a:t>
            </a:r>
            <a:r>
              <a:rPr sz="3250" spc="-965" dirty="0">
                <a:latin typeface="Trebuchet MS"/>
                <a:cs typeface="Trebuchet MS"/>
              </a:rPr>
              <a:t> </a:t>
            </a:r>
            <a:r>
              <a:rPr sz="3250" spc="45" dirty="0">
                <a:latin typeface="Trebuchet MS"/>
                <a:cs typeface="Trebuchet MS"/>
              </a:rPr>
              <a:t>código-máquina</a:t>
            </a:r>
            <a:endParaRPr sz="3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3250" b="1" dirty="0">
                <a:latin typeface="Arial"/>
                <a:cs typeface="Arial"/>
              </a:rPr>
              <a:t>Ligação</a:t>
            </a:r>
            <a:endParaRPr sz="3250">
              <a:latin typeface="Arial"/>
              <a:cs typeface="Arial"/>
            </a:endParaRPr>
          </a:p>
          <a:p>
            <a:pPr marL="389255" marR="423545">
              <a:lnSpc>
                <a:spcPts val="3420"/>
              </a:lnSpc>
              <a:spcBef>
                <a:spcPts val="3080"/>
              </a:spcBef>
            </a:pPr>
            <a:r>
              <a:rPr sz="3250" spc="275" dirty="0">
                <a:latin typeface="Trebuchet MS"/>
                <a:cs typeface="Trebuchet MS"/>
              </a:rPr>
              <a:t>O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-100" dirty="0">
                <a:latin typeface="Trebuchet MS"/>
                <a:cs typeface="Trebuchet MS"/>
              </a:rPr>
              <a:t>linker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40" dirty="0">
                <a:latin typeface="Trebuchet MS"/>
                <a:cs typeface="Trebuchet MS"/>
              </a:rPr>
              <a:t>combina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14" dirty="0">
                <a:latin typeface="Trebuchet MS"/>
                <a:cs typeface="Trebuchet MS"/>
              </a:rPr>
              <a:t>o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45" dirty="0">
                <a:latin typeface="Trebuchet MS"/>
                <a:cs typeface="Trebuchet MS"/>
              </a:rPr>
              <a:t>código-máquina </a:t>
            </a:r>
            <a:r>
              <a:rPr sz="3250" spc="-960" dirty="0">
                <a:latin typeface="Trebuchet MS"/>
                <a:cs typeface="Trebuchet MS"/>
              </a:rPr>
              <a:t> </a:t>
            </a:r>
            <a:r>
              <a:rPr sz="3250" spc="45" dirty="0">
                <a:latin typeface="Trebuchet MS"/>
                <a:cs typeface="Trebuchet MS"/>
              </a:rPr>
              <a:t>gerado </a:t>
            </a:r>
            <a:r>
              <a:rPr sz="3250" spc="105" dirty="0">
                <a:latin typeface="Trebuchet MS"/>
                <a:cs typeface="Trebuchet MS"/>
              </a:rPr>
              <a:t>com </a:t>
            </a:r>
            <a:r>
              <a:rPr sz="3250" spc="170" dirty="0">
                <a:latin typeface="Trebuchet MS"/>
                <a:cs typeface="Trebuchet MS"/>
              </a:rPr>
              <a:t>as </a:t>
            </a:r>
            <a:r>
              <a:rPr sz="3250" spc="-15" dirty="0">
                <a:latin typeface="Trebuchet MS"/>
                <a:cs typeface="Trebuchet MS"/>
              </a:rPr>
              <a:t>bibliotecas </a:t>
            </a:r>
            <a:r>
              <a:rPr sz="3250" spc="-10" dirty="0">
                <a:latin typeface="Trebuchet MS"/>
                <a:cs typeface="Trebuchet MS"/>
              </a:rPr>
              <a:t> </a:t>
            </a:r>
            <a:r>
              <a:rPr sz="3250" spc="60" dirty="0">
                <a:latin typeface="Trebuchet MS"/>
                <a:cs typeface="Trebuchet MS"/>
              </a:rPr>
              <a:t>necessárias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208" y="8596386"/>
            <a:ext cx="10060940" cy="17062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665"/>
              </a:spcBef>
            </a:pPr>
            <a:r>
              <a:rPr sz="3950" spc="195" dirty="0">
                <a:latin typeface="Trebuchet MS"/>
                <a:cs typeface="Trebuchet MS"/>
              </a:rPr>
              <a:t>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sistemas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GNU/Linux: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pré-processador,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compilador </a:t>
            </a:r>
            <a:r>
              <a:rPr sz="3950" spc="-30" dirty="0">
                <a:latin typeface="Trebuchet MS"/>
                <a:cs typeface="Trebuchet MS"/>
              </a:rPr>
              <a:t>e </a:t>
            </a:r>
            <a:r>
              <a:rPr sz="3950" spc="15" dirty="0">
                <a:latin typeface="Trebuchet MS"/>
                <a:cs typeface="Trebuchet MS"/>
              </a:rPr>
              <a:t>ligado </a:t>
            </a:r>
            <a:r>
              <a:rPr sz="3950" spc="190" dirty="0">
                <a:latin typeface="Trebuchet MS"/>
                <a:cs typeface="Trebuchet MS"/>
              </a:rPr>
              <a:t>são </a:t>
            </a:r>
            <a:r>
              <a:rPr sz="3950" spc="60" dirty="0">
                <a:latin typeface="Trebuchet MS"/>
                <a:cs typeface="Trebuchet MS"/>
              </a:rPr>
              <a:t>executados </a:t>
            </a:r>
            <a:r>
              <a:rPr sz="3950" spc="30" dirty="0">
                <a:latin typeface="Trebuchet MS"/>
                <a:cs typeface="Trebuchet MS"/>
              </a:rPr>
              <a:t>em </a:t>
            </a:r>
            <a:r>
              <a:rPr sz="3950" spc="3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sequência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pelo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comando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i="1" spc="5" dirty="0">
                <a:latin typeface="Arial"/>
                <a:cs typeface="Arial"/>
              </a:rPr>
              <a:t>gcc</a:t>
            </a:r>
            <a:r>
              <a:rPr sz="3950" spc="5" dirty="0">
                <a:latin typeface="Trebuchet MS"/>
                <a:cs typeface="Trebuchet MS"/>
              </a:rPr>
              <a:t>.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2242</Words>
  <Application>Microsoft Office PowerPoint</Application>
  <PresentationFormat>Custom</PresentationFormat>
  <Paragraphs>397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MT</vt:lpstr>
      <vt:lpstr>Calibri</vt:lpstr>
      <vt:lpstr>Courier New</vt:lpstr>
      <vt:lpstr>Lucida Sans Unicode</vt:lpstr>
      <vt:lpstr>Times New Roman</vt:lpstr>
      <vt:lpstr>Trebuchet MS</vt:lpstr>
      <vt:lpstr>Office Theme</vt:lpstr>
      <vt:lpstr>Linguagem C</vt:lpstr>
      <vt:lpstr>Linguagem C Fundamentos da Linguagem C</vt:lpstr>
      <vt:lpstr>Linguagem C Linguagens baseadas em C</vt:lpstr>
      <vt:lpstr>Linguagem C Características do C</vt:lpstr>
      <vt:lpstr>Linguagem C Vantagens do C</vt:lpstr>
      <vt:lpstr>Linguagem C Desvantagens do C</vt:lpstr>
      <vt:lpstr>Linguagem C Aprendizagem</vt:lpstr>
      <vt:lpstr>Linguagem C</vt:lpstr>
      <vt:lpstr>Linguagem C</vt:lpstr>
      <vt:lpstr>Linguagem C</vt:lpstr>
      <vt:lpstr>Linguagem C Estrutura de programas simples</vt:lpstr>
      <vt:lpstr>Linguagem C Funções</vt:lpstr>
      <vt:lpstr>Linguagem C Função main</vt:lpstr>
      <vt:lpstr>Linguagem C Instruções</vt:lpstr>
      <vt:lpstr>Linguagem C Instruções</vt:lpstr>
      <vt:lpstr>Linguagem C Comentários</vt:lpstr>
      <vt:lpstr>Linguagem C Comentários</vt:lpstr>
      <vt:lpstr>Linguagem C Variáveis e atribuições</vt:lpstr>
      <vt:lpstr>Linguagem C</vt:lpstr>
      <vt:lpstr>Linguagem C Declarações</vt:lpstr>
      <vt:lpstr>Linguagem C Atribuição</vt:lpstr>
      <vt:lpstr>Linguagem C</vt:lpstr>
      <vt:lpstr>Linguagem C Imprimir valores</vt:lpstr>
      <vt:lpstr>Linguagem C</vt:lpstr>
      <vt:lpstr>Linguagem C</vt:lpstr>
      <vt:lpstr>Linguagem C</vt:lpstr>
      <vt:lpstr>Linguagem C</vt:lpstr>
      <vt:lpstr>Linguagem C Inicializações</vt:lpstr>
      <vt:lpstr>Linguagem C Inicializações</vt:lpstr>
      <vt:lpstr>Linguagem C Identificadores</vt:lpstr>
      <vt:lpstr>Linguagem C Identificadores</vt:lpstr>
      <vt:lpstr>Linguagem C</vt:lpstr>
      <vt:lpstr>Linguagem C Definir constantes</vt:lpstr>
      <vt:lpstr>Linguagem C Pré-processamento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</dc:title>
  <cp:lastModifiedBy>José Salgado</cp:lastModifiedBy>
  <cp:revision>52</cp:revision>
  <dcterms:created xsi:type="dcterms:W3CDTF">2023-09-27T21:14:39Z</dcterms:created>
  <dcterms:modified xsi:type="dcterms:W3CDTF">2023-10-22T22:49:46Z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2023-09-27T00:00:00Z</vt:filetime>
  </property>
</Properties>
</file>