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94660"/>
  </p:normalViewPr>
  <p:slideViewPr>
    <p:cSldViewPr>
      <p:cViewPr varScale="1">
        <p:scale>
          <a:sx n="58" d="100"/>
          <a:sy n="58" d="100"/>
        </p:scale>
        <p:origin x="108" y="37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6962" y="4120281"/>
            <a:ext cx="7988300" cy="647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803745" y="2982644"/>
            <a:ext cx="8709660" cy="640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5483225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3511109"/>
            <a:ext cx="17108805" cy="674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4005" y="10819703"/>
            <a:ext cx="286384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563359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Estrutura</a:t>
            </a:r>
            <a:r>
              <a:rPr sz="4500" spc="-15" dirty="0"/>
              <a:t> </a:t>
            </a:r>
            <a:r>
              <a:rPr sz="4500" spc="60" dirty="0"/>
              <a:t>de</a:t>
            </a:r>
            <a:r>
              <a:rPr sz="4500" spc="-15" dirty="0"/>
              <a:t> </a:t>
            </a:r>
            <a:r>
              <a:rPr sz="4500" spc="25" dirty="0"/>
              <a:t>programas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3767435" cy="694690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3950" spc="195" dirty="0">
                <a:latin typeface="Trebuchet MS"/>
                <a:cs typeface="Trebuchet MS"/>
              </a:rPr>
              <a:t>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programa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90" dirty="0">
                <a:latin typeface="Trebuchet MS"/>
                <a:cs typeface="Trebuchet MS"/>
              </a:rPr>
              <a:t>C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sequência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dirty="0">
                <a:latin typeface="Arial"/>
                <a:cs typeface="Arial"/>
              </a:rPr>
              <a:t>símbolos </a:t>
            </a:r>
            <a:r>
              <a:rPr sz="3950" spc="-155" dirty="0">
                <a:latin typeface="Trebuchet MS"/>
                <a:cs typeface="Trebuchet MS"/>
              </a:rPr>
              <a:t>(“tokens”):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-30" dirty="0">
                <a:latin typeface="Trebuchet MS"/>
                <a:cs typeface="Trebuchet MS"/>
              </a:rPr>
              <a:t>Identificadores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50" dirty="0">
                <a:latin typeface="Trebuchet MS"/>
                <a:cs typeface="Trebuchet MS"/>
              </a:rPr>
              <a:t>Palavras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reservadas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Trebuchet MS"/>
                <a:cs typeface="Trebuchet MS"/>
              </a:rPr>
              <a:t>Operadores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75" dirty="0">
                <a:latin typeface="Trebuchet MS"/>
                <a:cs typeface="Trebuchet MS"/>
              </a:rPr>
              <a:t>Pontuação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5" dirty="0">
                <a:latin typeface="Trebuchet MS"/>
                <a:cs typeface="Trebuchet MS"/>
              </a:rPr>
              <a:t>Constantes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75" dirty="0">
                <a:latin typeface="Trebuchet MS"/>
                <a:cs typeface="Trebuchet MS"/>
              </a:rPr>
              <a:t>Cadeiras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caracteres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literais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60260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4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Cuidados</a:t>
            </a:r>
            <a:r>
              <a:rPr sz="4500" spc="-5" dirty="0"/>
              <a:t> </a:t>
            </a:r>
            <a:r>
              <a:rPr sz="4500" spc="75" dirty="0"/>
              <a:t>com</a:t>
            </a:r>
            <a:r>
              <a:rPr sz="4500" spc="-5" dirty="0"/>
              <a:t> </a:t>
            </a:r>
            <a:r>
              <a:rPr sz="4500" spc="430" dirty="0"/>
              <a:t>/</a:t>
            </a:r>
            <a:r>
              <a:rPr sz="4500" spc="-10" dirty="0"/>
              <a:t> </a:t>
            </a:r>
            <a:r>
              <a:rPr sz="4500" spc="100" dirty="0"/>
              <a:t>e</a:t>
            </a:r>
            <a:r>
              <a:rPr sz="4500" spc="-5" dirty="0"/>
              <a:t> </a:t>
            </a:r>
            <a:r>
              <a:rPr sz="4500" spc="530" dirty="0"/>
              <a:t>%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7237075" cy="492760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00" dirty="0">
                <a:latin typeface="Trebuchet MS"/>
                <a:cs typeface="Trebuchet MS"/>
              </a:rPr>
              <a:t>Ambos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65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operandos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85" dirty="0">
                <a:latin typeface="Trebuchet MS"/>
                <a:cs typeface="Trebuchet MS"/>
              </a:rPr>
              <a:t>%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devem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ser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inteiros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15" dirty="0">
                <a:latin typeface="Trebuchet MS"/>
                <a:cs typeface="Trebuchet MS"/>
              </a:rPr>
              <a:t>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lado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direito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5" dirty="0">
                <a:latin typeface="Trebuchet MS"/>
                <a:cs typeface="Trebuchet MS"/>
              </a:rPr>
              <a:t>/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ou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85" dirty="0">
                <a:latin typeface="Trebuchet MS"/>
                <a:cs typeface="Trebuchet MS"/>
              </a:rPr>
              <a:t>%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0,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resultado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35" dirty="0">
                <a:latin typeface="Arial"/>
                <a:cs typeface="Arial"/>
              </a:rPr>
              <a:t>indefinido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(divisão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zero)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15" dirty="0">
                <a:latin typeface="Trebuchet MS"/>
                <a:cs typeface="Trebuchet MS"/>
              </a:rPr>
              <a:t>Se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lado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direito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85" dirty="0">
                <a:latin typeface="Trebuchet MS"/>
                <a:cs typeface="Trebuchet MS"/>
              </a:rPr>
              <a:t>%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negativo: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95" dirty="0">
                <a:latin typeface="Trebuchet MS"/>
                <a:cs typeface="Trebuchet MS"/>
              </a:rPr>
              <a:t>Em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C99,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54" dirty="0">
                <a:latin typeface="Trebuchet MS"/>
                <a:cs typeface="Trebuchet MS"/>
              </a:rPr>
              <a:t>i%j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tem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mesmo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sinal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50" dirty="0">
                <a:latin typeface="Trebuchet MS"/>
                <a:cs typeface="Trebuchet MS"/>
              </a:rPr>
              <a:t>i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95" dirty="0">
                <a:latin typeface="Trebuchet MS"/>
                <a:cs typeface="Trebuchet MS"/>
              </a:rPr>
              <a:t>Em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C89,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depende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implementação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1755120" cy="8418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35" dirty="0">
                <a:latin typeface="Arial"/>
                <a:cs typeface="Arial"/>
              </a:rPr>
              <a:t>Precedência</a:t>
            </a:r>
            <a:r>
              <a:rPr sz="4500" b="1" spc="-5" dirty="0">
                <a:latin typeface="Arial"/>
                <a:cs typeface="Arial"/>
              </a:rPr>
              <a:t> </a:t>
            </a:r>
            <a:r>
              <a:rPr sz="4500" b="1" spc="60" dirty="0">
                <a:latin typeface="Arial"/>
                <a:cs typeface="Arial"/>
              </a:rPr>
              <a:t>de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25" dirty="0">
                <a:latin typeface="Arial"/>
                <a:cs typeface="Arial"/>
              </a:rPr>
              <a:t>operadores</a:t>
            </a:r>
            <a:endParaRPr sz="4500">
              <a:latin typeface="Arial"/>
              <a:cs typeface="Arial"/>
            </a:endParaRPr>
          </a:p>
          <a:p>
            <a:pPr marL="428625" indent="-412750">
              <a:lnSpc>
                <a:spcPct val="100000"/>
              </a:lnSpc>
              <a:buSzPct val="123076"/>
              <a:buChar char="•"/>
              <a:tabLst>
                <a:tab pos="428625" algn="l"/>
                <a:tab pos="429259" algn="l"/>
              </a:tabLst>
            </a:pPr>
            <a:r>
              <a:rPr sz="3250" spc="175" dirty="0">
                <a:latin typeface="Trebuchet MS"/>
                <a:cs typeface="Trebuchet MS"/>
              </a:rPr>
              <a:t>Como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110" dirty="0">
                <a:latin typeface="Trebuchet MS"/>
                <a:cs typeface="Trebuchet MS"/>
              </a:rPr>
              <a:t>interp</a:t>
            </a:r>
            <a:r>
              <a:rPr sz="3250" spc="-155" dirty="0">
                <a:latin typeface="Trebuchet MS"/>
                <a:cs typeface="Trebuchet MS"/>
              </a:rPr>
              <a:t>r</a:t>
            </a:r>
            <a:r>
              <a:rPr sz="3250" spc="-114" dirty="0">
                <a:latin typeface="Trebuchet MS"/>
                <a:cs typeface="Trebuchet MS"/>
              </a:rPr>
              <a:t>etar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900" i="1" spc="5" dirty="0">
                <a:latin typeface="Times New Roman"/>
                <a:cs typeface="Times New Roman"/>
              </a:rPr>
              <a:t>i</a:t>
            </a:r>
            <a:r>
              <a:rPr sz="3900" i="1" spc="-105" dirty="0">
                <a:latin typeface="Times New Roman"/>
                <a:cs typeface="Times New Roman"/>
              </a:rPr>
              <a:t> </a:t>
            </a:r>
            <a:r>
              <a:rPr sz="3900" spc="484" dirty="0">
                <a:latin typeface="Times New Roman"/>
                <a:cs typeface="Times New Roman"/>
              </a:rPr>
              <a:t>+</a:t>
            </a:r>
            <a:r>
              <a:rPr sz="3900" spc="-105" dirty="0">
                <a:latin typeface="Times New Roman"/>
                <a:cs typeface="Times New Roman"/>
              </a:rPr>
              <a:t> </a:t>
            </a:r>
            <a:r>
              <a:rPr sz="3900" i="1" spc="5" dirty="0">
                <a:latin typeface="Times New Roman"/>
                <a:cs typeface="Times New Roman"/>
              </a:rPr>
              <a:t>j</a:t>
            </a:r>
            <a:r>
              <a:rPr sz="3900" i="1" spc="-325" dirty="0">
                <a:latin typeface="Times New Roman"/>
                <a:cs typeface="Times New Roman"/>
              </a:rPr>
              <a:t> </a:t>
            </a:r>
            <a:r>
              <a:rPr sz="3900" spc="10" dirty="0">
                <a:latin typeface="Times New Roman"/>
                <a:cs typeface="Times New Roman"/>
              </a:rPr>
              <a:t>*</a:t>
            </a:r>
            <a:r>
              <a:rPr sz="3900" spc="-325" dirty="0">
                <a:latin typeface="Times New Roman"/>
                <a:cs typeface="Times New Roman"/>
              </a:rPr>
              <a:t> </a:t>
            </a:r>
            <a:r>
              <a:rPr sz="3900" i="1" spc="5" dirty="0">
                <a:latin typeface="Times New Roman"/>
                <a:cs typeface="Times New Roman"/>
              </a:rPr>
              <a:t>k</a:t>
            </a:r>
            <a:r>
              <a:rPr sz="3250" spc="610" dirty="0">
                <a:latin typeface="Trebuchet MS"/>
                <a:cs typeface="Trebuchet MS"/>
              </a:rPr>
              <a:t>?</a:t>
            </a:r>
            <a:endParaRPr sz="3250">
              <a:latin typeface="Trebuchet MS"/>
              <a:cs typeface="Trebuchet MS"/>
            </a:endParaRPr>
          </a:p>
          <a:p>
            <a:pPr marL="931544" lvl="1" indent="-412750">
              <a:lnSpc>
                <a:spcPct val="100000"/>
              </a:lnSpc>
              <a:spcBef>
                <a:spcPts val="2520"/>
              </a:spcBef>
              <a:buSzPct val="123076"/>
              <a:buChar char="•"/>
              <a:tabLst>
                <a:tab pos="931544" algn="l"/>
                <a:tab pos="932180" algn="l"/>
              </a:tabLst>
            </a:pPr>
            <a:r>
              <a:rPr sz="3250" spc="40" dirty="0">
                <a:latin typeface="Trebuchet MS"/>
                <a:cs typeface="Trebuchet MS"/>
              </a:rPr>
              <a:t>“Somar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210" dirty="0">
                <a:latin typeface="Trebuchet MS"/>
                <a:cs typeface="Trebuchet MS"/>
              </a:rPr>
              <a:t>i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05" dirty="0">
                <a:latin typeface="Trebuchet MS"/>
                <a:cs typeface="Trebuchet MS"/>
              </a:rPr>
              <a:t>com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14" dirty="0">
                <a:latin typeface="Trebuchet MS"/>
                <a:cs typeface="Trebuchet MS"/>
              </a:rPr>
              <a:t>o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245" dirty="0">
                <a:latin typeface="Trebuchet MS"/>
                <a:cs typeface="Trebuchet MS"/>
              </a:rPr>
              <a:t>r</a:t>
            </a:r>
            <a:r>
              <a:rPr sz="3250" spc="5" dirty="0">
                <a:latin typeface="Trebuchet MS"/>
                <a:cs typeface="Trebuchet MS"/>
              </a:rPr>
              <a:t>esultado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40" dirty="0">
                <a:latin typeface="Trebuchet MS"/>
                <a:cs typeface="Trebuchet MS"/>
              </a:rPr>
              <a:t>de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90" dirty="0">
                <a:latin typeface="Trebuchet MS"/>
                <a:cs typeface="Trebuchet MS"/>
              </a:rPr>
              <a:t>multiplicar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475" dirty="0">
                <a:latin typeface="Trebuchet MS"/>
                <a:cs typeface="Trebuchet MS"/>
              </a:rPr>
              <a:t>j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05" dirty="0">
                <a:latin typeface="Trebuchet MS"/>
                <a:cs typeface="Trebuchet MS"/>
              </a:rPr>
              <a:t>com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140" dirty="0">
                <a:latin typeface="Trebuchet MS"/>
                <a:cs typeface="Trebuchet MS"/>
              </a:rPr>
              <a:t>k”</a:t>
            </a:r>
            <a:endParaRPr sz="3250">
              <a:latin typeface="Trebuchet MS"/>
              <a:cs typeface="Trebuchet MS"/>
            </a:endParaRPr>
          </a:p>
          <a:p>
            <a:pPr marL="931544" lvl="1" indent="-412750">
              <a:lnSpc>
                <a:spcPct val="100000"/>
              </a:lnSpc>
              <a:spcBef>
                <a:spcPts val="2560"/>
              </a:spcBef>
              <a:buSzPct val="123076"/>
              <a:buChar char="•"/>
              <a:tabLst>
                <a:tab pos="931544" algn="l"/>
                <a:tab pos="932180" algn="l"/>
              </a:tabLst>
            </a:pPr>
            <a:r>
              <a:rPr sz="3250" spc="40" dirty="0">
                <a:latin typeface="Trebuchet MS"/>
                <a:cs typeface="Trebuchet MS"/>
              </a:rPr>
              <a:t>“Somar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210" dirty="0">
                <a:latin typeface="Trebuchet MS"/>
                <a:cs typeface="Trebuchet MS"/>
              </a:rPr>
              <a:t>i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05" dirty="0">
                <a:latin typeface="Trebuchet MS"/>
                <a:cs typeface="Trebuchet MS"/>
              </a:rPr>
              <a:t>com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475" dirty="0">
                <a:latin typeface="Trebuchet MS"/>
                <a:cs typeface="Trebuchet MS"/>
              </a:rPr>
              <a:t>j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30" dirty="0">
                <a:latin typeface="Trebuchet MS"/>
                <a:cs typeface="Trebuchet MS"/>
              </a:rPr>
              <a:t>e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90" dirty="0">
                <a:latin typeface="Trebuchet MS"/>
                <a:cs typeface="Trebuchet MS"/>
              </a:rPr>
              <a:t>multiplicar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14" dirty="0">
                <a:latin typeface="Trebuchet MS"/>
                <a:cs typeface="Trebuchet MS"/>
              </a:rPr>
              <a:t>o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245" dirty="0">
                <a:latin typeface="Trebuchet MS"/>
                <a:cs typeface="Trebuchet MS"/>
              </a:rPr>
              <a:t>r</a:t>
            </a:r>
            <a:r>
              <a:rPr sz="3250" spc="5" dirty="0">
                <a:latin typeface="Trebuchet MS"/>
                <a:cs typeface="Trebuchet MS"/>
              </a:rPr>
              <a:t>esultado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5" dirty="0">
                <a:latin typeface="Trebuchet MS"/>
                <a:cs typeface="Trebuchet MS"/>
              </a:rPr>
              <a:t>por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140" dirty="0">
                <a:latin typeface="Trebuchet MS"/>
                <a:cs typeface="Trebuchet MS"/>
              </a:rPr>
              <a:t>k”</a:t>
            </a:r>
            <a:endParaRPr sz="3250">
              <a:latin typeface="Trebuchet MS"/>
              <a:cs typeface="Trebuchet MS"/>
            </a:endParaRPr>
          </a:p>
          <a:p>
            <a:pPr marL="428625" indent="-412750">
              <a:lnSpc>
                <a:spcPct val="100000"/>
              </a:lnSpc>
              <a:spcBef>
                <a:spcPts val="2565"/>
              </a:spcBef>
              <a:buSzPct val="123076"/>
              <a:buChar char="•"/>
              <a:tabLst>
                <a:tab pos="428625" algn="l"/>
                <a:tab pos="429259" algn="l"/>
              </a:tabLst>
            </a:pPr>
            <a:r>
              <a:rPr sz="3250" spc="140" dirty="0">
                <a:latin typeface="Trebuchet MS"/>
                <a:cs typeface="Trebuchet MS"/>
              </a:rPr>
              <a:t>Podemos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45" dirty="0">
                <a:latin typeface="Trebuchet MS"/>
                <a:cs typeface="Trebuchet MS"/>
              </a:rPr>
              <a:t>usar</a:t>
            </a:r>
            <a:r>
              <a:rPr sz="3250" spc="-75" dirty="0">
                <a:latin typeface="Trebuchet MS"/>
                <a:cs typeface="Trebuchet MS"/>
              </a:rPr>
              <a:t> </a:t>
            </a:r>
            <a:r>
              <a:rPr sz="3250" spc="5" dirty="0">
                <a:latin typeface="Trebuchet MS"/>
                <a:cs typeface="Trebuchet MS"/>
              </a:rPr>
              <a:t>parêntesis</a:t>
            </a:r>
            <a:r>
              <a:rPr sz="3250" spc="-75" dirty="0">
                <a:latin typeface="Trebuchet MS"/>
                <a:cs typeface="Trebuchet MS"/>
              </a:rPr>
              <a:t> </a:t>
            </a:r>
            <a:r>
              <a:rPr sz="3250" dirty="0">
                <a:latin typeface="Trebuchet MS"/>
                <a:cs typeface="Trebuchet MS"/>
              </a:rPr>
              <a:t>para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70" dirty="0">
                <a:latin typeface="Trebuchet MS"/>
                <a:cs typeface="Trebuchet MS"/>
              </a:rPr>
              <a:t>tornar</a:t>
            </a:r>
            <a:r>
              <a:rPr sz="3250" spc="-75" dirty="0">
                <a:latin typeface="Trebuchet MS"/>
                <a:cs typeface="Trebuchet MS"/>
              </a:rPr>
              <a:t> </a:t>
            </a:r>
            <a:r>
              <a:rPr sz="3250" spc="114" dirty="0">
                <a:latin typeface="Trebuchet MS"/>
                <a:cs typeface="Trebuchet MS"/>
              </a:rPr>
              <a:t>o</a:t>
            </a:r>
            <a:r>
              <a:rPr sz="3250" spc="-75" dirty="0">
                <a:latin typeface="Trebuchet MS"/>
                <a:cs typeface="Trebuchet MS"/>
              </a:rPr>
              <a:t> </a:t>
            </a:r>
            <a:r>
              <a:rPr sz="3250" spc="5" dirty="0">
                <a:latin typeface="Trebuchet MS"/>
                <a:cs typeface="Trebuchet MS"/>
              </a:rPr>
              <a:t>sentido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60" dirty="0">
                <a:latin typeface="Trebuchet MS"/>
                <a:cs typeface="Trebuchet MS"/>
              </a:rPr>
              <a:t>não</a:t>
            </a:r>
            <a:r>
              <a:rPr sz="3250" spc="-75" dirty="0">
                <a:latin typeface="Trebuchet MS"/>
                <a:cs typeface="Trebuchet MS"/>
              </a:rPr>
              <a:t> </a:t>
            </a:r>
            <a:r>
              <a:rPr sz="3250" spc="10" dirty="0">
                <a:latin typeface="Trebuchet MS"/>
                <a:cs typeface="Trebuchet MS"/>
              </a:rPr>
              <a:t>ambíguo:</a:t>
            </a:r>
            <a:endParaRPr sz="3250">
              <a:latin typeface="Trebuchet MS"/>
              <a:cs typeface="Trebuchet MS"/>
            </a:endParaRPr>
          </a:p>
          <a:p>
            <a:pPr marL="931544" lvl="1" indent="-412750">
              <a:lnSpc>
                <a:spcPct val="100000"/>
              </a:lnSpc>
              <a:spcBef>
                <a:spcPts val="2640"/>
              </a:spcBef>
              <a:buSzPct val="102564"/>
              <a:buFont typeface="Trebuchet MS"/>
              <a:buChar char="•"/>
              <a:tabLst>
                <a:tab pos="931544" algn="l"/>
                <a:tab pos="932180" algn="l"/>
              </a:tabLst>
            </a:pPr>
            <a:r>
              <a:rPr sz="3900" i="1" spc="5" dirty="0">
                <a:latin typeface="Times New Roman"/>
                <a:cs typeface="Times New Roman"/>
              </a:rPr>
              <a:t>i</a:t>
            </a:r>
            <a:r>
              <a:rPr sz="3900" i="1" spc="-105" dirty="0">
                <a:latin typeface="Times New Roman"/>
                <a:cs typeface="Times New Roman"/>
              </a:rPr>
              <a:t> </a:t>
            </a:r>
            <a:r>
              <a:rPr sz="3900" spc="484" dirty="0">
                <a:latin typeface="Times New Roman"/>
                <a:cs typeface="Times New Roman"/>
              </a:rPr>
              <a:t>+</a:t>
            </a:r>
            <a:r>
              <a:rPr sz="3900" spc="-105" dirty="0">
                <a:latin typeface="Times New Roman"/>
                <a:cs typeface="Times New Roman"/>
              </a:rPr>
              <a:t> </a:t>
            </a:r>
            <a:r>
              <a:rPr sz="3900" spc="5" dirty="0">
                <a:latin typeface="Times New Roman"/>
                <a:cs typeface="Times New Roman"/>
              </a:rPr>
              <a:t>(</a:t>
            </a:r>
            <a:r>
              <a:rPr sz="3900" spc="-525" dirty="0">
                <a:latin typeface="Times New Roman"/>
                <a:cs typeface="Times New Roman"/>
              </a:rPr>
              <a:t> </a:t>
            </a:r>
            <a:r>
              <a:rPr sz="3900" i="1" spc="5" dirty="0">
                <a:latin typeface="Times New Roman"/>
                <a:cs typeface="Times New Roman"/>
              </a:rPr>
              <a:t>j</a:t>
            </a:r>
            <a:r>
              <a:rPr sz="3900" i="1" spc="-325" dirty="0">
                <a:latin typeface="Times New Roman"/>
                <a:cs typeface="Times New Roman"/>
              </a:rPr>
              <a:t> </a:t>
            </a:r>
            <a:r>
              <a:rPr sz="3900" spc="10" dirty="0">
                <a:latin typeface="Times New Roman"/>
                <a:cs typeface="Times New Roman"/>
              </a:rPr>
              <a:t>*</a:t>
            </a:r>
            <a:r>
              <a:rPr sz="3900" spc="-325" dirty="0">
                <a:latin typeface="Times New Roman"/>
                <a:cs typeface="Times New Roman"/>
              </a:rPr>
              <a:t> </a:t>
            </a:r>
            <a:r>
              <a:rPr sz="3900" i="1" spc="5" dirty="0">
                <a:latin typeface="Times New Roman"/>
                <a:cs typeface="Times New Roman"/>
              </a:rPr>
              <a:t>k</a:t>
            </a:r>
            <a:r>
              <a:rPr sz="3900" spc="5" dirty="0">
                <a:latin typeface="Times New Roman"/>
                <a:cs typeface="Times New Roman"/>
              </a:rPr>
              <a:t>)</a:t>
            </a:r>
            <a:r>
              <a:rPr sz="3900" spc="-75" dirty="0">
                <a:latin typeface="Times New Roman"/>
                <a:cs typeface="Times New Roman"/>
              </a:rPr>
              <a:t> </a:t>
            </a:r>
            <a:r>
              <a:rPr sz="3250" spc="70" dirty="0">
                <a:latin typeface="Trebuchet MS"/>
                <a:cs typeface="Trebuchet MS"/>
              </a:rPr>
              <a:t>ou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900" spc="5" dirty="0">
                <a:latin typeface="Times New Roman"/>
                <a:cs typeface="Times New Roman"/>
              </a:rPr>
              <a:t>(</a:t>
            </a:r>
            <a:r>
              <a:rPr sz="3900" i="1" spc="5" dirty="0">
                <a:latin typeface="Times New Roman"/>
                <a:cs typeface="Times New Roman"/>
              </a:rPr>
              <a:t>i</a:t>
            </a:r>
            <a:r>
              <a:rPr sz="3900" i="1" spc="-105" dirty="0">
                <a:latin typeface="Times New Roman"/>
                <a:cs typeface="Times New Roman"/>
              </a:rPr>
              <a:t> </a:t>
            </a:r>
            <a:r>
              <a:rPr sz="3900" spc="484" dirty="0">
                <a:latin typeface="Times New Roman"/>
                <a:cs typeface="Times New Roman"/>
              </a:rPr>
              <a:t>+</a:t>
            </a:r>
            <a:r>
              <a:rPr sz="3900" spc="-105" dirty="0">
                <a:latin typeface="Times New Roman"/>
                <a:cs typeface="Times New Roman"/>
              </a:rPr>
              <a:t> </a:t>
            </a:r>
            <a:r>
              <a:rPr sz="3900" i="1" spc="25" dirty="0">
                <a:latin typeface="Times New Roman"/>
                <a:cs typeface="Times New Roman"/>
              </a:rPr>
              <a:t>j</a:t>
            </a:r>
            <a:r>
              <a:rPr sz="3900" spc="5" dirty="0">
                <a:latin typeface="Times New Roman"/>
                <a:cs typeface="Times New Roman"/>
              </a:rPr>
              <a:t>)</a:t>
            </a:r>
            <a:r>
              <a:rPr sz="3900" spc="-325" dirty="0">
                <a:latin typeface="Times New Roman"/>
                <a:cs typeface="Times New Roman"/>
              </a:rPr>
              <a:t> </a:t>
            </a:r>
            <a:r>
              <a:rPr sz="3900" spc="10" dirty="0">
                <a:latin typeface="Times New Roman"/>
                <a:cs typeface="Times New Roman"/>
              </a:rPr>
              <a:t>*</a:t>
            </a:r>
            <a:r>
              <a:rPr sz="3900" spc="-325" dirty="0">
                <a:latin typeface="Times New Roman"/>
                <a:cs typeface="Times New Roman"/>
              </a:rPr>
              <a:t> </a:t>
            </a:r>
            <a:r>
              <a:rPr sz="3900" i="1" spc="5" dirty="0">
                <a:latin typeface="Times New Roman"/>
                <a:cs typeface="Times New Roman"/>
              </a:rPr>
              <a:t>k</a:t>
            </a:r>
            <a:endParaRPr sz="3900">
              <a:latin typeface="Times New Roman"/>
              <a:cs typeface="Times New Roman"/>
            </a:endParaRPr>
          </a:p>
          <a:p>
            <a:pPr marL="428625" marR="355600" indent="-412750">
              <a:lnSpc>
                <a:spcPts val="3410"/>
              </a:lnSpc>
              <a:spcBef>
                <a:spcPts val="3125"/>
              </a:spcBef>
              <a:buSzPct val="123076"/>
              <a:buChar char="•"/>
              <a:tabLst>
                <a:tab pos="428625" algn="l"/>
                <a:tab pos="429259" algn="l"/>
              </a:tabLst>
            </a:pPr>
            <a:r>
              <a:rPr sz="3250" spc="150" dirty="0">
                <a:latin typeface="Trebuchet MS"/>
                <a:cs typeface="Trebuchet MS"/>
              </a:rPr>
              <a:t>Na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40" dirty="0">
                <a:latin typeface="Trebuchet MS"/>
                <a:cs typeface="Trebuchet MS"/>
              </a:rPr>
              <a:t>ausência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40" dirty="0">
                <a:latin typeface="Trebuchet MS"/>
                <a:cs typeface="Trebuchet MS"/>
              </a:rPr>
              <a:t>de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-20" dirty="0">
                <a:latin typeface="Trebuchet MS"/>
                <a:cs typeface="Trebuchet MS"/>
              </a:rPr>
              <a:t>parêntesis: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35" dirty="0">
                <a:latin typeface="Trebuchet MS"/>
                <a:cs typeface="Trebuchet MS"/>
              </a:rPr>
              <a:t>a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i="1" spc="5" dirty="0">
                <a:latin typeface="Arial"/>
                <a:cs typeface="Arial"/>
              </a:rPr>
              <a:t>precedência</a:t>
            </a:r>
            <a:r>
              <a:rPr sz="3250" i="1" spc="-10" dirty="0">
                <a:latin typeface="Arial"/>
                <a:cs typeface="Arial"/>
              </a:rPr>
              <a:t> </a:t>
            </a:r>
            <a:r>
              <a:rPr sz="3250" spc="-110" dirty="0">
                <a:latin typeface="Trebuchet MS"/>
                <a:cs typeface="Trebuchet MS"/>
              </a:rPr>
              <a:t>entre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30" dirty="0">
                <a:latin typeface="Trebuchet MS"/>
                <a:cs typeface="Trebuchet MS"/>
              </a:rPr>
              <a:t>operadores </a:t>
            </a:r>
            <a:r>
              <a:rPr sz="3250" spc="-965" dirty="0">
                <a:latin typeface="Trebuchet MS"/>
                <a:cs typeface="Trebuchet MS"/>
              </a:rPr>
              <a:t> </a:t>
            </a:r>
            <a:r>
              <a:rPr sz="3250" spc="65" dirty="0">
                <a:latin typeface="Trebuchet MS"/>
                <a:cs typeface="Trebuchet MS"/>
              </a:rPr>
              <a:t>desambigua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14" dirty="0">
                <a:latin typeface="Trebuchet MS"/>
                <a:cs typeface="Trebuchet MS"/>
              </a:rPr>
              <a:t>o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5" dirty="0">
                <a:latin typeface="Trebuchet MS"/>
                <a:cs typeface="Trebuchet MS"/>
              </a:rPr>
              <a:t>significado</a:t>
            </a:r>
            <a:endParaRPr sz="3250">
              <a:latin typeface="Trebuchet MS"/>
              <a:cs typeface="Trebuchet MS"/>
            </a:endParaRPr>
          </a:p>
          <a:p>
            <a:pPr marL="617855" indent="-601980">
              <a:lnSpc>
                <a:spcPct val="100000"/>
              </a:lnSpc>
              <a:spcBef>
                <a:spcPts val="2535"/>
              </a:spcBef>
              <a:buAutoNum type="arabicPeriod"/>
              <a:tabLst>
                <a:tab pos="617855" algn="l"/>
                <a:tab pos="618490" algn="l"/>
              </a:tabLst>
            </a:pPr>
            <a:r>
              <a:rPr sz="3250" spc="-50" dirty="0">
                <a:latin typeface="Trebuchet MS"/>
                <a:cs typeface="Trebuchet MS"/>
              </a:rPr>
              <a:t>Primeiro</a:t>
            </a:r>
            <a:r>
              <a:rPr sz="3250" spc="-90" dirty="0">
                <a:latin typeface="Trebuchet MS"/>
                <a:cs typeface="Trebuchet MS"/>
              </a:rPr>
              <a:t> </a:t>
            </a:r>
            <a:r>
              <a:rPr sz="3250" spc="150" dirty="0">
                <a:latin typeface="Trebuchet MS"/>
                <a:cs typeface="Trebuchet MS"/>
              </a:rPr>
              <a:t>são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25" dirty="0">
                <a:latin typeface="Trebuchet MS"/>
                <a:cs typeface="Trebuchet MS"/>
              </a:rPr>
              <a:t>avaliados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240" dirty="0">
                <a:latin typeface="Trebuchet MS"/>
                <a:cs typeface="Trebuchet MS"/>
              </a:rPr>
              <a:t>+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-30" dirty="0">
                <a:latin typeface="Trebuchet MS"/>
                <a:cs typeface="Trebuchet MS"/>
              </a:rPr>
              <a:t>e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65" dirty="0">
                <a:latin typeface="Trebuchet MS"/>
                <a:cs typeface="Trebuchet MS"/>
              </a:rPr>
              <a:t>-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15" dirty="0">
                <a:latin typeface="Trebuchet MS"/>
                <a:cs typeface="Trebuchet MS"/>
              </a:rPr>
              <a:t>unários</a:t>
            </a:r>
            <a:endParaRPr sz="3250">
              <a:latin typeface="Trebuchet MS"/>
              <a:cs typeface="Trebuchet MS"/>
            </a:endParaRPr>
          </a:p>
          <a:p>
            <a:pPr marL="617855" indent="-601980">
              <a:lnSpc>
                <a:spcPct val="100000"/>
              </a:lnSpc>
              <a:spcBef>
                <a:spcPts val="2565"/>
              </a:spcBef>
              <a:buAutoNum type="arabicPeriod"/>
              <a:tabLst>
                <a:tab pos="617855" algn="l"/>
                <a:tab pos="618490" algn="l"/>
              </a:tabLst>
            </a:pPr>
            <a:r>
              <a:rPr sz="3250" spc="95" dirty="0">
                <a:latin typeface="Trebuchet MS"/>
                <a:cs typeface="Trebuchet MS"/>
              </a:rPr>
              <a:t>Depois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175" dirty="0">
                <a:latin typeface="Trebuchet MS"/>
                <a:cs typeface="Trebuchet MS"/>
              </a:rPr>
              <a:t>*,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-459" dirty="0">
                <a:latin typeface="Trebuchet MS"/>
                <a:cs typeface="Trebuchet MS"/>
              </a:rPr>
              <a:t>/,</a:t>
            </a:r>
            <a:r>
              <a:rPr sz="3250" spc="-80" dirty="0">
                <a:latin typeface="Trebuchet MS"/>
                <a:cs typeface="Trebuchet MS"/>
              </a:rPr>
              <a:t> </a:t>
            </a:r>
            <a:r>
              <a:rPr sz="3250" spc="1290" dirty="0">
                <a:latin typeface="Trebuchet MS"/>
                <a:cs typeface="Trebuchet MS"/>
              </a:rPr>
              <a:t>%</a:t>
            </a:r>
            <a:endParaRPr sz="3250">
              <a:latin typeface="Trebuchet MS"/>
              <a:cs typeface="Trebuchet MS"/>
            </a:endParaRPr>
          </a:p>
          <a:p>
            <a:pPr marL="617855" indent="-601980">
              <a:lnSpc>
                <a:spcPct val="100000"/>
              </a:lnSpc>
              <a:spcBef>
                <a:spcPts val="2565"/>
              </a:spcBef>
              <a:buAutoNum type="arabicPeriod"/>
              <a:tabLst>
                <a:tab pos="617855" algn="l"/>
                <a:tab pos="618490" algn="l"/>
              </a:tabLst>
            </a:pPr>
            <a:r>
              <a:rPr sz="3250" spc="75" dirty="0">
                <a:latin typeface="Trebuchet MS"/>
                <a:cs typeface="Trebuchet MS"/>
              </a:rPr>
              <a:t>Por</a:t>
            </a:r>
            <a:r>
              <a:rPr sz="3250" spc="-95" dirty="0">
                <a:latin typeface="Trebuchet MS"/>
                <a:cs typeface="Trebuchet MS"/>
              </a:rPr>
              <a:t> </a:t>
            </a:r>
            <a:r>
              <a:rPr sz="3250" spc="-130" dirty="0">
                <a:latin typeface="Trebuchet MS"/>
                <a:cs typeface="Trebuchet MS"/>
              </a:rPr>
              <a:t>fim</a:t>
            </a:r>
            <a:r>
              <a:rPr sz="3250" spc="-90" dirty="0">
                <a:latin typeface="Trebuchet MS"/>
                <a:cs typeface="Trebuchet MS"/>
              </a:rPr>
              <a:t> </a:t>
            </a:r>
            <a:r>
              <a:rPr sz="3250" spc="240" dirty="0">
                <a:latin typeface="Trebuchet MS"/>
                <a:cs typeface="Trebuchet MS"/>
              </a:rPr>
              <a:t>+</a:t>
            </a:r>
            <a:r>
              <a:rPr sz="3250" spc="-90" dirty="0">
                <a:latin typeface="Trebuchet MS"/>
                <a:cs typeface="Trebuchet MS"/>
              </a:rPr>
              <a:t> </a:t>
            </a:r>
            <a:r>
              <a:rPr sz="3250" spc="-30" dirty="0">
                <a:latin typeface="Trebuchet MS"/>
                <a:cs typeface="Trebuchet MS"/>
              </a:rPr>
              <a:t>e</a:t>
            </a:r>
            <a:r>
              <a:rPr sz="3250" spc="-95" dirty="0">
                <a:latin typeface="Trebuchet MS"/>
                <a:cs typeface="Trebuchet MS"/>
              </a:rPr>
              <a:t> </a:t>
            </a:r>
            <a:r>
              <a:rPr sz="3250" spc="65" dirty="0">
                <a:latin typeface="Trebuchet MS"/>
                <a:cs typeface="Trebuchet MS"/>
              </a:rPr>
              <a:t>-</a:t>
            </a:r>
            <a:r>
              <a:rPr sz="3250" spc="-90" dirty="0">
                <a:latin typeface="Trebuchet MS"/>
                <a:cs typeface="Trebuchet MS"/>
              </a:rPr>
              <a:t> </a:t>
            </a:r>
            <a:r>
              <a:rPr sz="3250" dirty="0">
                <a:latin typeface="Trebuchet MS"/>
                <a:cs typeface="Trebuchet MS"/>
              </a:rPr>
              <a:t>binários</a:t>
            </a:r>
            <a:endParaRPr sz="32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99604" y="7533802"/>
          <a:ext cx="5842000" cy="3173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k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3130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(j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k)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spc="-45" dirty="0">
                          <a:latin typeface="Trebuchet MS"/>
                          <a:cs typeface="Trebuchet MS"/>
                        </a:rPr>
                        <a:t>-i</a:t>
                      </a:r>
                      <a:r>
                        <a:rPr sz="26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-3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26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-150" dirty="0">
                          <a:latin typeface="Trebuchet MS"/>
                          <a:cs typeface="Trebuchet MS"/>
                        </a:rPr>
                        <a:t>-j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9640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(-i)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(-j)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+i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k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5335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spc="-120" dirty="0">
                          <a:latin typeface="Trebuchet MS"/>
                          <a:cs typeface="Trebuchet MS"/>
                        </a:rPr>
                        <a:t>(+i)</a:t>
                      </a:r>
                      <a:r>
                        <a:rPr sz="26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215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6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-270" dirty="0">
                          <a:latin typeface="Trebuchet MS"/>
                          <a:cs typeface="Trebuchet MS"/>
                        </a:rPr>
                        <a:t>(j/k)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51344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10" dirty="0"/>
              <a:t>Associatividade </a:t>
            </a:r>
            <a:r>
              <a:rPr sz="4500" spc="60" dirty="0"/>
              <a:t>de</a:t>
            </a:r>
            <a:r>
              <a:rPr sz="4500" spc="-10" dirty="0"/>
              <a:t> </a:t>
            </a:r>
            <a:r>
              <a:rPr sz="4500" spc="25" dirty="0"/>
              <a:t>operadores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825085" cy="32099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-5" dirty="0">
                <a:latin typeface="Arial"/>
                <a:cs typeface="Arial"/>
              </a:rPr>
              <a:t>associatividade</a:t>
            </a:r>
            <a:r>
              <a:rPr sz="3950" i="1" spc="10" dirty="0">
                <a:latin typeface="Arial"/>
                <a:cs typeface="Arial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define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40" dirty="0">
                <a:latin typeface="Trebuchet MS"/>
                <a:cs typeface="Trebuchet MS"/>
              </a:rPr>
              <a:t>como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interpretar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dois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ou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mais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operadores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igual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precedência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operadores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binários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60" dirty="0">
                <a:latin typeface="Trebuchet MS"/>
                <a:cs typeface="Trebuchet MS"/>
              </a:rPr>
              <a:t>(+,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-,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4" dirty="0">
                <a:latin typeface="Trebuchet MS"/>
                <a:cs typeface="Trebuchet MS"/>
              </a:rPr>
              <a:t>*,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5" dirty="0">
                <a:latin typeface="Trebuchet MS"/>
                <a:cs typeface="Trebuchet MS"/>
              </a:rPr>
              <a:t>/,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80" dirty="0">
                <a:latin typeface="Trebuchet MS"/>
                <a:cs typeface="Trebuchet MS"/>
              </a:rPr>
              <a:t>%)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associam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à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esquerda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operadores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unários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associam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à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direita</a:t>
            </a:r>
            <a:endParaRPr sz="39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7716" y="7418622"/>
          <a:ext cx="5842000" cy="3173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k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2340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(i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j)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k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/k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1225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(i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j)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k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7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spc="7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6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30" dirty="0">
                          <a:latin typeface="Trebuchet MS"/>
                          <a:cs typeface="Trebuchet MS"/>
                        </a:rPr>
                        <a:t>+i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95"/>
                        </a:spcBef>
                      </a:pPr>
                      <a:r>
                        <a:rPr sz="2600" spc="7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6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-120" dirty="0">
                          <a:latin typeface="Trebuchet MS"/>
                          <a:cs typeface="Trebuchet MS"/>
                        </a:rPr>
                        <a:t>(+i)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16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Atribuição</a:t>
            </a:r>
            <a:r>
              <a:rPr sz="4500" spc="-20" dirty="0"/>
              <a:t> </a:t>
            </a:r>
            <a:r>
              <a:rPr sz="4500" spc="-10" dirty="0"/>
              <a:t>simples</a:t>
            </a:r>
            <a:endParaRPr sz="4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8771" y="5525843"/>
          <a:ext cx="7800338" cy="791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795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650" spc="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26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50" spc="10" dirty="0">
                          <a:latin typeface="Courier New"/>
                          <a:cs typeface="Courier New"/>
                        </a:rPr>
                        <a:t>=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00"/>
                        </a:lnSpc>
                      </a:pPr>
                      <a:r>
                        <a:rPr sz="2650" spc="10" dirty="0">
                          <a:latin typeface="Courier New"/>
                          <a:cs typeface="Courier New"/>
                        </a:rPr>
                        <a:t>i;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valor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j: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00"/>
                        </a:lnSpc>
                      </a:pPr>
                      <a:r>
                        <a:rPr sz="265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pPr marL="31750">
                        <a:lnSpc>
                          <a:spcPts val="3015"/>
                        </a:lnSpc>
                      </a:pPr>
                      <a:r>
                        <a:rPr sz="2650" spc="10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26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50" spc="10" dirty="0">
                          <a:latin typeface="Courier New"/>
                          <a:cs typeface="Courier New"/>
                        </a:rPr>
                        <a:t>=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650" spc="-30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50" spc="1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6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50" spc="10" dirty="0">
                          <a:latin typeface="Courier New"/>
                          <a:cs typeface="Courier New"/>
                        </a:rPr>
                        <a:t>i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15"/>
                        </a:lnSpc>
                      </a:pPr>
                      <a:r>
                        <a:rPr sz="2650" dirty="0">
                          <a:latin typeface="Courier New"/>
                          <a:cs typeface="Courier New"/>
                        </a:rPr>
                        <a:t>+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015"/>
                        </a:lnSpc>
                        <a:tabLst>
                          <a:tab pos="1017905" algn="l"/>
                        </a:tabLst>
                      </a:pPr>
                      <a:r>
                        <a:rPr sz="2650" spc="10" dirty="0">
                          <a:latin typeface="Courier New"/>
                          <a:cs typeface="Courier New"/>
                        </a:rPr>
                        <a:t>j;	</a:t>
                      </a: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valor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k: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55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3917" y="3369974"/>
            <a:ext cx="17935575" cy="535403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489584" indent="-477520">
              <a:lnSpc>
                <a:spcPct val="100000"/>
              </a:lnSpc>
              <a:spcBef>
                <a:spcPts val="1950"/>
              </a:spcBef>
              <a:buSzPct val="122666"/>
              <a:buChar char="•"/>
              <a:tabLst>
                <a:tab pos="489584" algn="l"/>
                <a:tab pos="490220" algn="l"/>
                <a:tab pos="5829300" algn="l"/>
              </a:tabLst>
            </a:pPr>
            <a:r>
              <a:rPr sz="3750" spc="220" dirty="0">
                <a:latin typeface="Trebuchet MS"/>
                <a:cs typeface="Trebuchet MS"/>
              </a:rPr>
              <a:t>A</a:t>
            </a:r>
            <a:r>
              <a:rPr sz="3750" spc="-75" dirty="0">
                <a:latin typeface="Trebuchet MS"/>
                <a:cs typeface="Trebuchet MS"/>
              </a:rPr>
              <a:t> </a:t>
            </a:r>
            <a:r>
              <a:rPr sz="3750" spc="-40" dirty="0" err="1">
                <a:latin typeface="Trebuchet MS"/>
                <a:cs typeface="Trebuchet MS"/>
              </a:rPr>
              <a:t>atribuição</a:t>
            </a:r>
            <a:r>
              <a:rPr lang="pt-PT" sz="3750" spc="-40" dirty="0">
                <a:latin typeface="Trebuchet MS"/>
                <a:cs typeface="Trebuchet MS"/>
              </a:rPr>
              <a:t>   </a:t>
            </a:r>
            <a:r>
              <a:rPr lang="pt-PT" sz="3750" i="1" spc="-40" dirty="0">
                <a:latin typeface="Trebuchet MS"/>
                <a:cs typeface="Trebuchet MS"/>
              </a:rPr>
              <a:t>var = </a:t>
            </a:r>
            <a:r>
              <a:rPr lang="pt-PT" sz="3750" i="1" spc="-40" dirty="0" err="1">
                <a:latin typeface="Trebuchet MS"/>
                <a:cs typeface="Trebuchet MS"/>
              </a:rPr>
              <a:t>expr</a:t>
            </a:r>
            <a:r>
              <a:rPr sz="3750" spc="-40" dirty="0">
                <a:latin typeface="Trebuchet MS"/>
                <a:cs typeface="Trebuchet MS"/>
              </a:rPr>
              <a:t>	</a:t>
            </a:r>
            <a:r>
              <a:rPr sz="3750" spc="-15" dirty="0">
                <a:latin typeface="Trebuchet MS"/>
                <a:cs typeface="Trebuchet MS"/>
              </a:rPr>
              <a:t>calcula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145" dirty="0">
                <a:latin typeface="Trebuchet MS"/>
                <a:cs typeface="Trebuchet MS"/>
              </a:rPr>
              <a:t>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50" dirty="0">
                <a:latin typeface="Trebuchet MS"/>
                <a:cs typeface="Trebuchet MS"/>
              </a:rPr>
              <a:t>valor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55" dirty="0">
                <a:latin typeface="Trebuchet MS"/>
                <a:cs typeface="Trebuchet MS"/>
              </a:rPr>
              <a:t>de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i="1" dirty="0">
                <a:latin typeface="Arial"/>
                <a:cs typeface="Arial"/>
              </a:rPr>
              <a:t>expr </a:t>
            </a:r>
            <a:r>
              <a:rPr sz="3750" spc="-30" dirty="0">
                <a:latin typeface="Trebuchet MS"/>
                <a:cs typeface="Trebuchet MS"/>
              </a:rPr>
              <a:t>e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70" dirty="0">
                <a:latin typeface="Trebuchet MS"/>
                <a:cs typeface="Trebuchet MS"/>
              </a:rPr>
              <a:t>copia-o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5" dirty="0">
                <a:latin typeface="Trebuchet MS"/>
                <a:cs typeface="Trebuchet MS"/>
              </a:rPr>
              <a:t>para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a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70" dirty="0">
                <a:latin typeface="Trebuchet MS"/>
                <a:cs typeface="Trebuchet MS"/>
              </a:rPr>
              <a:t>variável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i="1" spc="-70" dirty="0">
                <a:latin typeface="Arial"/>
                <a:cs typeface="Arial"/>
              </a:rPr>
              <a:t>var</a:t>
            </a:r>
            <a:endParaRPr sz="3750" dirty="0">
              <a:latin typeface="Arial"/>
              <a:cs typeface="Arial"/>
            </a:endParaRPr>
          </a:p>
          <a:p>
            <a:pPr marL="489584" indent="-477520">
              <a:lnSpc>
                <a:spcPts val="4290"/>
              </a:lnSpc>
              <a:spcBef>
                <a:spcPts val="3135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330" dirty="0">
                <a:latin typeface="Trebuchet MS"/>
                <a:cs typeface="Trebuchet MS"/>
              </a:rPr>
              <a:t>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15" dirty="0">
                <a:latin typeface="Trebuchet MS"/>
                <a:cs typeface="Trebuchet MS"/>
              </a:rPr>
              <a:t>lado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-114" dirty="0">
                <a:latin typeface="Trebuchet MS"/>
                <a:cs typeface="Trebuchet MS"/>
              </a:rPr>
              <a:t>direito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95" dirty="0">
                <a:latin typeface="Trebuchet MS"/>
                <a:cs typeface="Trebuchet MS"/>
              </a:rPr>
              <a:t>pode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40" dirty="0">
                <a:latin typeface="Trebuchet MS"/>
                <a:cs typeface="Trebuchet MS"/>
              </a:rPr>
              <a:t>ser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uma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-20" dirty="0">
                <a:latin typeface="Trebuchet MS"/>
                <a:cs typeface="Trebuchet MS"/>
              </a:rPr>
              <a:t>constante,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uma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-70" dirty="0">
                <a:latin typeface="Trebuchet MS"/>
                <a:cs typeface="Trebuchet MS"/>
              </a:rPr>
              <a:t>variável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90" dirty="0">
                <a:latin typeface="Trebuchet MS"/>
                <a:cs typeface="Trebuchet MS"/>
              </a:rPr>
              <a:t>ou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uma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85" dirty="0">
                <a:latin typeface="Trebuchet MS"/>
                <a:cs typeface="Trebuchet MS"/>
              </a:rPr>
              <a:t>expressão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complexa</a:t>
            </a:r>
            <a:endParaRPr sz="3750" dirty="0">
              <a:latin typeface="Trebuchet MS"/>
              <a:cs typeface="Trebuchet MS"/>
            </a:endParaRPr>
          </a:p>
          <a:p>
            <a:pPr marL="766445">
              <a:lnSpc>
                <a:spcPts val="2970"/>
              </a:lnSpc>
              <a:tabLst>
                <a:tab pos="4431665" algn="l"/>
                <a:tab pos="8096884" algn="l"/>
              </a:tabLst>
            </a:pPr>
            <a:r>
              <a:rPr sz="2650" spc="10" dirty="0">
                <a:latin typeface="Courier New"/>
                <a:cs typeface="Courier New"/>
              </a:rPr>
              <a:t>i =</a:t>
            </a:r>
            <a:r>
              <a:rPr sz="2650" spc="15" dirty="0">
                <a:latin typeface="Courier New"/>
                <a:cs typeface="Courier New"/>
              </a:rPr>
              <a:t> </a:t>
            </a:r>
            <a:r>
              <a:rPr sz="2650" spc="10" dirty="0">
                <a:solidFill>
                  <a:srgbClr val="098658"/>
                </a:solidFill>
                <a:latin typeface="Courier New"/>
                <a:cs typeface="Courier New"/>
              </a:rPr>
              <a:t>5</a:t>
            </a:r>
            <a:r>
              <a:rPr sz="2650" spc="10" dirty="0">
                <a:latin typeface="Courier New"/>
                <a:cs typeface="Courier New"/>
              </a:rPr>
              <a:t>;	</a:t>
            </a:r>
            <a:r>
              <a:rPr sz="2650" spc="10" dirty="0">
                <a:solidFill>
                  <a:srgbClr val="008000"/>
                </a:solidFill>
                <a:latin typeface="Courier New"/>
                <a:cs typeface="Courier New"/>
              </a:rPr>
              <a:t>/*</a:t>
            </a:r>
            <a:r>
              <a:rPr sz="2650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50" spc="10" dirty="0">
                <a:solidFill>
                  <a:srgbClr val="008000"/>
                </a:solidFill>
                <a:latin typeface="Courier New"/>
                <a:cs typeface="Courier New"/>
              </a:rPr>
              <a:t>valor</a:t>
            </a:r>
            <a:r>
              <a:rPr sz="2650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50" spc="10" dirty="0">
                <a:solidFill>
                  <a:srgbClr val="008000"/>
                </a:solidFill>
                <a:latin typeface="Courier New"/>
                <a:cs typeface="Courier New"/>
              </a:rPr>
              <a:t>de</a:t>
            </a:r>
            <a:r>
              <a:rPr sz="2650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50" spc="10" dirty="0">
                <a:solidFill>
                  <a:srgbClr val="008000"/>
                </a:solidFill>
                <a:latin typeface="Courier New"/>
                <a:cs typeface="Courier New"/>
              </a:rPr>
              <a:t>i:</a:t>
            </a:r>
            <a:r>
              <a:rPr sz="2650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650" spc="10" dirty="0">
                <a:solidFill>
                  <a:srgbClr val="008000"/>
                </a:solidFill>
                <a:latin typeface="Courier New"/>
                <a:cs typeface="Courier New"/>
              </a:rPr>
              <a:t>5	*/</a:t>
            </a:r>
            <a:endParaRPr sz="2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Courier New"/>
              <a:cs typeface="Courier New"/>
            </a:endParaRPr>
          </a:p>
          <a:p>
            <a:pPr marL="489584" marR="1437640" indent="-477520">
              <a:lnSpc>
                <a:spcPts val="4090"/>
              </a:lnSpc>
              <a:spcBef>
                <a:spcPts val="5"/>
              </a:spcBef>
              <a:buSzPct val="122666"/>
              <a:buChar char="•"/>
              <a:tabLst>
                <a:tab pos="489584" algn="l"/>
                <a:tab pos="490220" algn="l"/>
              </a:tabLst>
            </a:pPr>
            <a:r>
              <a:rPr sz="3750" spc="300" dirty="0">
                <a:latin typeface="Trebuchet MS"/>
                <a:cs typeface="Trebuchet MS"/>
              </a:rPr>
              <a:t>Se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45" dirty="0">
                <a:latin typeface="Trebuchet MS"/>
                <a:cs typeface="Trebuchet MS"/>
              </a:rPr>
              <a:t>a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-70" dirty="0">
                <a:latin typeface="Trebuchet MS"/>
                <a:cs typeface="Trebuchet MS"/>
              </a:rPr>
              <a:t>variável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-30" dirty="0">
                <a:latin typeface="Trebuchet MS"/>
                <a:cs typeface="Trebuchet MS"/>
              </a:rPr>
              <a:t>e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85" dirty="0">
                <a:latin typeface="Trebuchet MS"/>
                <a:cs typeface="Trebuchet MS"/>
              </a:rPr>
              <a:t>expressão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75" dirty="0">
                <a:latin typeface="Trebuchet MS"/>
                <a:cs typeface="Trebuchet MS"/>
              </a:rPr>
              <a:t>não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-70" dirty="0">
                <a:latin typeface="Trebuchet MS"/>
                <a:cs typeface="Trebuchet MS"/>
              </a:rPr>
              <a:t>forem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140" dirty="0">
                <a:latin typeface="Trebuchet MS"/>
                <a:cs typeface="Trebuchet MS"/>
              </a:rPr>
              <a:t>do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130" dirty="0">
                <a:latin typeface="Trebuchet MS"/>
                <a:cs typeface="Trebuchet MS"/>
              </a:rPr>
              <a:t>mesmo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-65" dirty="0">
                <a:latin typeface="Trebuchet MS"/>
                <a:cs typeface="Trebuchet MS"/>
              </a:rPr>
              <a:t>tipo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120" dirty="0">
                <a:latin typeface="Trebuchet MS"/>
                <a:cs typeface="Trebuchet MS"/>
              </a:rPr>
              <a:t>dá-se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spc="60" dirty="0">
                <a:latin typeface="Trebuchet MS"/>
                <a:cs typeface="Trebuchet MS"/>
              </a:rPr>
              <a:t>uma</a:t>
            </a:r>
            <a:r>
              <a:rPr sz="3750" spc="-80" dirty="0">
                <a:latin typeface="Trebuchet MS"/>
                <a:cs typeface="Trebuchet MS"/>
              </a:rPr>
              <a:t> </a:t>
            </a:r>
            <a:r>
              <a:rPr sz="3750" b="1" spc="-5" dirty="0">
                <a:latin typeface="Arial"/>
                <a:cs typeface="Arial"/>
              </a:rPr>
              <a:t>conversão </a:t>
            </a:r>
            <a:r>
              <a:rPr sz="3750" b="1" spc="-1025" dirty="0">
                <a:latin typeface="Arial"/>
                <a:cs typeface="Arial"/>
              </a:rPr>
              <a:t> </a:t>
            </a:r>
            <a:r>
              <a:rPr sz="3750" b="1" dirty="0">
                <a:latin typeface="Arial"/>
                <a:cs typeface="Arial"/>
              </a:rPr>
              <a:t>implícita</a:t>
            </a:r>
            <a:r>
              <a:rPr sz="3750" b="1" spc="-5" dirty="0">
                <a:latin typeface="Arial"/>
                <a:cs typeface="Arial"/>
              </a:rPr>
              <a:t> </a:t>
            </a:r>
            <a:r>
              <a:rPr sz="3750" spc="55" dirty="0">
                <a:latin typeface="Trebuchet MS"/>
                <a:cs typeface="Trebuchet MS"/>
              </a:rPr>
              <a:t>de</a:t>
            </a:r>
            <a:r>
              <a:rPr sz="3750" spc="-85" dirty="0">
                <a:latin typeface="Trebuchet MS"/>
                <a:cs typeface="Trebuchet MS"/>
              </a:rPr>
              <a:t> </a:t>
            </a:r>
            <a:r>
              <a:rPr sz="3750" spc="-40" dirty="0">
                <a:latin typeface="Trebuchet MS"/>
                <a:cs typeface="Trebuchet MS"/>
              </a:rPr>
              <a:t>tipos.</a:t>
            </a:r>
            <a:endParaRPr sz="3750" dirty="0">
              <a:latin typeface="Trebuchet MS"/>
              <a:cs typeface="Trebuchet MS"/>
            </a:endParaRPr>
          </a:p>
          <a:p>
            <a:pPr marL="766445">
              <a:lnSpc>
                <a:spcPts val="2680"/>
              </a:lnSpc>
            </a:pPr>
            <a:r>
              <a:rPr sz="2650" spc="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6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50" spc="10" dirty="0">
                <a:latin typeface="Courier New"/>
                <a:cs typeface="Courier New"/>
              </a:rPr>
              <a:t>i;</a:t>
            </a:r>
            <a:endParaRPr sz="2650" dirty="0">
              <a:latin typeface="Courier New"/>
              <a:cs typeface="Courier New"/>
            </a:endParaRPr>
          </a:p>
          <a:p>
            <a:pPr marL="766445">
              <a:lnSpc>
                <a:spcPts val="3155"/>
              </a:lnSpc>
            </a:pPr>
            <a:r>
              <a:rPr sz="2650" spc="1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6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50" spc="10" dirty="0">
                <a:latin typeface="Courier New"/>
                <a:cs typeface="Courier New"/>
              </a:rPr>
              <a:t>f;</a:t>
            </a:r>
            <a:endParaRPr sz="265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58771" y="9002330"/>
          <a:ext cx="6779892" cy="791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1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795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650" dirty="0">
                          <a:latin typeface="Courier New"/>
                          <a:cs typeface="Courier New"/>
                        </a:rPr>
                        <a:t>i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50" dirty="0">
                          <a:latin typeface="Courier New"/>
                          <a:cs typeface="Courier New"/>
                        </a:rPr>
                        <a:t>=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72.99</a:t>
                      </a:r>
                      <a:r>
                        <a:rPr sz="2650" spc="10" dirty="0">
                          <a:latin typeface="Courier New"/>
                          <a:cs typeface="Courier New"/>
                        </a:rPr>
                        <a:t>;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valor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i: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00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72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pPr marL="31750">
                        <a:lnSpc>
                          <a:spcPts val="3015"/>
                        </a:lnSpc>
                      </a:pPr>
                      <a:r>
                        <a:rPr sz="2650" dirty="0">
                          <a:latin typeface="Courier New"/>
                          <a:cs typeface="Courier New"/>
                        </a:rPr>
                        <a:t>f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50" dirty="0">
                          <a:latin typeface="Courier New"/>
                          <a:cs typeface="Courier New"/>
                        </a:rPr>
                        <a:t>=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136</a:t>
                      </a:r>
                      <a:r>
                        <a:rPr sz="2650" spc="10" dirty="0">
                          <a:latin typeface="Courier New"/>
                          <a:cs typeface="Courier New"/>
                        </a:rPr>
                        <a:t>;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valor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f: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15"/>
                        </a:lnSpc>
                      </a:pPr>
                      <a:r>
                        <a:rPr sz="265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136.0</a:t>
                      </a:r>
                      <a:endParaRPr sz="26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761809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10" dirty="0"/>
              <a:t>Atribuições</a:t>
            </a:r>
            <a:r>
              <a:rPr sz="4500" spc="-20" dirty="0"/>
              <a:t> </a:t>
            </a:r>
            <a:r>
              <a:rPr sz="4500" spc="15" dirty="0"/>
              <a:t>são</a:t>
            </a:r>
            <a:r>
              <a:rPr sz="4500" spc="-15" dirty="0"/>
              <a:t> </a:t>
            </a:r>
            <a:r>
              <a:rPr sz="4500" dirty="0"/>
              <a:t>expressões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35909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90" dirty="0">
                <a:latin typeface="Trebuchet MS"/>
                <a:cs typeface="Trebuchet MS"/>
              </a:rPr>
              <a:t>Na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linguagem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90" dirty="0">
                <a:latin typeface="Trebuchet MS"/>
                <a:cs typeface="Trebuchet MS"/>
              </a:rPr>
              <a:t>C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atribuição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também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4369857"/>
            <a:ext cx="7123133" cy="3548407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5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-20" dirty="0" err="1">
                <a:latin typeface="Trebuchet MS"/>
                <a:cs typeface="Trebuchet MS"/>
              </a:rPr>
              <a:t>resultado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lang="pt-PT" sz="3950" spc="55" dirty="0">
                <a:latin typeface="Trebuchet MS"/>
                <a:cs typeface="Trebuchet MS"/>
              </a:rPr>
              <a:t>  </a:t>
            </a:r>
            <a:r>
              <a:rPr lang="pt-PT" sz="4000" i="1" spc="-40" dirty="0">
                <a:latin typeface="Trebuchet MS"/>
                <a:cs typeface="Trebuchet MS"/>
              </a:rPr>
              <a:t>var = </a:t>
            </a:r>
            <a:r>
              <a:rPr lang="pt-PT" sz="4000" i="1" spc="-40" dirty="0" err="1">
                <a:latin typeface="Trebuchet MS"/>
                <a:cs typeface="Trebuchet MS"/>
              </a:rPr>
              <a:t>expr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ts val="4510"/>
              </a:lnSpc>
              <a:spcBef>
                <a:spcPts val="33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0" dirty="0">
                <a:latin typeface="Trebuchet MS"/>
                <a:cs typeface="Trebuchet MS"/>
              </a:rPr>
              <a:t>Exemplo:</a:t>
            </a:r>
            <a:endParaRPr sz="3950" dirty="0">
              <a:latin typeface="Trebuchet MS"/>
              <a:cs typeface="Trebuchet MS"/>
            </a:endParaRPr>
          </a:p>
          <a:p>
            <a:pPr marL="766445">
              <a:lnSpc>
                <a:spcPts val="3100"/>
              </a:lnSpc>
            </a:pPr>
            <a:r>
              <a:rPr sz="280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i,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j,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k;</a:t>
            </a:r>
            <a:endParaRPr sz="2800" dirty="0">
              <a:latin typeface="Courier New"/>
              <a:cs typeface="Courier New"/>
            </a:endParaRPr>
          </a:p>
          <a:p>
            <a:pPr marL="766445">
              <a:lnSpc>
                <a:spcPts val="3300"/>
              </a:lnSpc>
            </a:pPr>
            <a:r>
              <a:rPr sz="2800" spc="5" dirty="0">
                <a:latin typeface="Courier New"/>
                <a:cs typeface="Courier New"/>
              </a:rPr>
              <a:t>i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sz="2800" spc="5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766445">
              <a:lnSpc>
                <a:spcPts val="3300"/>
              </a:lnSpc>
            </a:pPr>
            <a:r>
              <a:rPr sz="2800" spc="5" dirty="0">
                <a:latin typeface="Courier New"/>
                <a:cs typeface="Courier New"/>
              </a:rPr>
              <a:t>k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sz="2800" spc="-10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+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(j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i);</a:t>
            </a:r>
            <a:endParaRPr sz="2800" dirty="0">
              <a:latin typeface="Courier New"/>
              <a:cs typeface="Courier New"/>
            </a:endParaRPr>
          </a:p>
          <a:p>
            <a:pPr marL="766445">
              <a:lnSpc>
                <a:spcPts val="3329"/>
              </a:lnSpc>
            </a:pP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j:</a:t>
            </a:r>
            <a:r>
              <a:rPr sz="28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1,</a:t>
            </a:r>
            <a:r>
              <a:rPr sz="2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k:</a:t>
            </a:r>
            <a:r>
              <a:rPr sz="28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0720" y="4617109"/>
            <a:ext cx="57505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foi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atribuído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8743882"/>
            <a:ext cx="14929485" cy="11671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665"/>
              </a:spcBef>
            </a:pPr>
            <a:r>
              <a:rPr sz="3950" spc="50" dirty="0">
                <a:latin typeface="Trebuchet MS"/>
                <a:cs typeface="Trebuchet MS"/>
              </a:rPr>
              <a:t>Cuidado: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usar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atribuições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no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meio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expressões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pode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dificultar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compreensão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programas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7147559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10" dirty="0"/>
              <a:t>Atribuições </a:t>
            </a:r>
            <a:r>
              <a:rPr sz="4500" spc="100" dirty="0"/>
              <a:t>em</a:t>
            </a:r>
            <a:r>
              <a:rPr sz="4500" spc="-10" dirty="0"/>
              <a:t> </a:t>
            </a:r>
            <a:r>
              <a:rPr sz="4500" spc="15" dirty="0"/>
              <a:t>sequência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3206730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75" dirty="0">
                <a:latin typeface="Trebuchet MS"/>
                <a:cs typeface="Trebuchet MS"/>
              </a:rPr>
              <a:t>Podemos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atribuir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mesmo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várias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variáveis:</a:t>
            </a:r>
            <a:endParaRPr sz="3950">
              <a:latin typeface="Trebuchet MS"/>
              <a:cs typeface="Trebuchet MS"/>
            </a:endParaRPr>
          </a:p>
          <a:p>
            <a:pPr marL="514984">
              <a:lnSpc>
                <a:spcPct val="100000"/>
              </a:lnSpc>
              <a:spcBef>
                <a:spcPts val="3745"/>
              </a:spcBef>
            </a:pP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125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=</a:t>
            </a:r>
            <a:r>
              <a:rPr sz="4750" spc="130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j</a:t>
            </a:r>
            <a:r>
              <a:rPr sz="4750" i="1" spc="13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=</a:t>
            </a:r>
            <a:r>
              <a:rPr sz="4750" spc="130" dirty="0">
                <a:latin typeface="Times New Roman"/>
                <a:cs typeface="Times New Roman"/>
              </a:rPr>
              <a:t> </a:t>
            </a:r>
            <a:r>
              <a:rPr sz="4750" i="1" spc="10" dirty="0">
                <a:latin typeface="Times New Roman"/>
                <a:cs typeface="Times New Roman"/>
              </a:rPr>
              <a:t>k</a:t>
            </a:r>
            <a:r>
              <a:rPr sz="4750" i="1" spc="125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=</a:t>
            </a:r>
            <a:r>
              <a:rPr sz="4750" spc="130" dirty="0">
                <a:latin typeface="Times New Roman"/>
                <a:cs typeface="Times New Roman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0;</a:t>
            </a:r>
            <a:endParaRPr sz="4750">
              <a:latin typeface="Times New Roman"/>
              <a:cs typeface="Times New Roman"/>
            </a:endParaRPr>
          </a:p>
          <a:p>
            <a:pPr marL="514984" indent="-502920">
              <a:lnSpc>
                <a:spcPct val="100000"/>
              </a:lnSpc>
              <a:spcBef>
                <a:spcPts val="31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0" dirty="0">
                <a:latin typeface="Trebuchet MS"/>
                <a:cs typeface="Trebuchet MS"/>
              </a:rPr>
              <a:t>Como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atribuição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associa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à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65" dirty="0">
                <a:latin typeface="Trebuchet MS"/>
                <a:cs typeface="Trebuchet MS"/>
              </a:rPr>
              <a:t>direita,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isto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equivalente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a:</a:t>
            </a:r>
            <a:endParaRPr sz="3950">
              <a:latin typeface="Trebuchet MS"/>
              <a:cs typeface="Trebuchet MS"/>
            </a:endParaRPr>
          </a:p>
          <a:p>
            <a:pPr marL="514984">
              <a:lnSpc>
                <a:spcPct val="100000"/>
              </a:lnSpc>
              <a:spcBef>
                <a:spcPts val="3745"/>
              </a:spcBef>
            </a:pP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14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=</a:t>
            </a:r>
            <a:r>
              <a:rPr sz="4750" spc="140" dirty="0">
                <a:latin typeface="Times New Roman"/>
                <a:cs typeface="Times New Roman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(</a:t>
            </a:r>
            <a:r>
              <a:rPr sz="4750" spc="-655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j</a:t>
            </a:r>
            <a:r>
              <a:rPr sz="4750" i="1" spc="14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=</a:t>
            </a:r>
            <a:r>
              <a:rPr sz="4750" spc="140" dirty="0">
                <a:latin typeface="Times New Roman"/>
                <a:cs typeface="Times New Roman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(</a:t>
            </a:r>
            <a:r>
              <a:rPr sz="4750" i="1" spc="10" dirty="0">
                <a:latin typeface="Times New Roman"/>
                <a:cs typeface="Times New Roman"/>
              </a:rPr>
              <a:t>k</a:t>
            </a:r>
            <a:r>
              <a:rPr sz="4750" i="1" spc="14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=</a:t>
            </a:r>
            <a:r>
              <a:rPr sz="4750" spc="140" dirty="0">
                <a:latin typeface="Times New Roman"/>
                <a:cs typeface="Times New Roman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0))</a:t>
            </a:r>
            <a:r>
              <a:rPr sz="4750" spc="5" dirty="0">
                <a:latin typeface="Times New Roman"/>
                <a:cs typeface="Times New Roman"/>
              </a:rPr>
              <a:t>;</a:t>
            </a:r>
            <a:endParaRPr sz="4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768350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60" dirty="0"/>
              <a:t>Valores</a:t>
            </a:r>
            <a:r>
              <a:rPr sz="4500" spc="5" dirty="0"/>
              <a:t> </a:t>
            </a:r>
            <a:r>
              <a:rPr sz="4500" spc="-5" dirty="0"/>
              <a:t>esquerdos</a:t>
            </a:r>
            <a:r>
              <a:rPr sz="4500" spc="5" dirty="0"/>
              <a:t> </a:t>
            </a:r>
            <a:r>
              <a:rPr sz="4500" spc="-70" dirty="0"/>
              <a:t>(</a:t>
            </a:r>
            <a:r>
              <a:rPr sz="4500" i="1" spc="-70" dirty="0">
                <a:latin typeface="Arial"/>
                <a:cs typeface="Arial"/>
              </a:rPr>
              <a:t>Lvalues</a:t>
            </a:r>
            <a:r>
              <a:rPr sz="4500" spc="-70" dirty="0"/>
              <a:t>)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279814"/>
            <a:ext cx="18044160" cy="3297554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905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3800" spc="325" dirty="0">
                <a:latin typeface="Trebuchet MS"/>
                <a:cs typeface="Trebuchet MS"/>
              </a:rPr>
              <a:t>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10" dirty="0">
                <a:latin typeface="Trebuchet MS"/>
                <a:cs typeface="Trebuchet MS"/>
              </a:rPr>
              <a:t>lado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55" dirty="0">
                <a:latin typeface="Trebuchet MS"/>
                <a:cs typeface="Trebuchet MS"/>
              </a:rPr>
              <a:t>esquerdo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de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55" dirty="0">
                <a:latin typeface="Trebuchet MS"/>
                <a:cs typeface="Trebuchet MS"/>
              </a:rPr>
              <a:t>uma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45" dirty="0">
                <a:latin typeface="Trebuchet MS"/>
                <a:cs typeface="Trebuchet MS"/>
              </a:rPr>
              <a:t>atribuição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corresponde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40" dirty="0">
                <a:latin typeface="Trebuchet MS"/>
                <a:cs typeface="Trebuchet MS"/>
              </a:rPr>
              <a:t>a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60" dirty="0">
                <a:latin typeface="Trebuchet MS"/>
                <a:cs typeface="Trebuchet MS"/>
              </a:rPr>
              <a:t>um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i="1" spc="10" dirty="0">
                <a:latin typeface="Arial"/>
                <a:cs typeface="Arial"/>
              </a:rPr>
              <a:t>local</a:t>
            </a:r>
            <a:r>
              <a:rPr sz="3800" i="1" dirty="0">
                <a:latin typeface="Arial"/>
                <a:cs typeface="Arial"/>
              </a:rPr>
              <a:t> </a:t>
            </a:r>
            <a:r>
              <a:rPr sz="3800" spc="40" dirty="0">
                <a:latin typeface="Trebuchet MS"/>
                <a:cs typeface="Trebuchet MS"/>
              </a:rPr>
              <a:t>na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20" dirty="0">
                <a:latin typeface="Trebuchet MS"/>
                <a:cs typeface="Trebuchet MS"/>
              </a:rPr>
              <a:t>memória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204" dirty="0">
                <a:latin typeface="Trebuchet MS"/>
                <a:cs typeface="Trebuchet MS"/>
              </a:rPr>
              <a:t>(“lvalue”)</a:t>
            </a:r>
            <a:endParaRPr sz="3800">
              <a:latin typeface="Trebuchet MS"/>
              <a:cs typeface="Trebuchet MS"/>
            </a:endParaRPr>
          </a:p>
          <a:p>
            <a:pPr marL="494665" indent="-482600">
              <a:lnSpc>
                <a:spcPct val="100000"/>
              </a:lnSpc>
              <a:spcBef>
                <a:spcPts val="3090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3800" spc="135" dirty="0">
                <a:latin typeface="Trebuchet MS"/>
                <a:cs typeface="Trebuchet MS"/>
              </a:rPr>
              <a:t>Uma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75" dirty="0">
                <a:latin typeface="Trebuchet MS"/>
                <a:cs typeface="Trebuchet MS"/>
              </a:rPr>
              <a:t>variável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35" dirty="0">
                <a:latin typeface="Trebuchet MS"/>
                <a:cs typeface="Trebuchet MS"/>
              </a:rPr>
              <a:t>é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60" dirty="0">
                <a:latin typeface="Trebuchet MS"/>
                <a:cs typeface="Trebuchet MS"/>
              </a:rPr>
              <a:t>um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120" dirty="0">
                <a:latin typeface="Trebuchet MS"/>
                <a:cs typeface="Trebuchet MS"/>
              </a:rPr>
              <a:t>lvalue,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mas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200" dirty="0">
                <a:latin typeface="Trebuchet MS"/>
                <a:cs typeface="Trebuchet MS"/>
              </a:rPr>
              <a:t>as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45" dirty="0">
                <a:latin typeface="Trebuchet MS"/>
                <a:cs typeface="Trebuchet MS"/>
              </a:rPr>
              <a:t>constantes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85" dirty="0">
                <a:latin typeface="Trebuchet MS"/>
                <a:cs typeface="Trebuchet MS"/>
              </a:rPr>
              <a:t>ou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105" dirty="0">
                <a:latin typeface="Trebuchet MS"/>
                <a:cs typeface="Trebuchet MS"/>
              </a:rPr>
              <a:t>expressões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125" dirty="0">
                <a:latin typeface="Trebuchet MS"/>
                <a:cs typeface="Trebuchet MS"/>
              </a:rPr>
              <a:t>compostas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70" dirty="0">
                <a:latin typeface="Trebuchet MS"/>
                <a:cs typeface="Trebuchet MS"/>
              </a:rPr>
              <a:t>não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180" dirty="0">
                <a:latin typeface="Trebuchet MS"/>
                <a:cs typeface="Trebuchet MS"/>
              </a:rPr>
              <a:t>são</a:t>
            </a:r>
            <a:endParaRPr sz="3800">
              <a:latin typeface="Trebuchet MS"/>
              <a:cs typeface="Trebuchet MS"/>
            </a:endParaRPr>
          </a:p>
          <a:p>
            <a:pPr marL="494665" marR="577215" indent="-482600">
              <a:lnSpc>
                <a:spcPts val="4090"/>
              </a:lnSpc>
              <a:spcBef>
                <a:spcPts val="3625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3800" spc="325" dirty="0">
                <a:latin typeface="Trebuchet MS"/>
                <a:cs typeface="Trebuchet MS"/>
              </a:rPr>
              <a:t>O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10" dirty="0">
                <a:latin typeface="Trebuchet MS"/>
                <a:cs typeface="Trebuchet MS"/>
              </a:rPr>
              <a:t>compilador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100" dirty="0">
                <a:latin typeface="Trebuchet MS"/>
                <a:cs typeface="Trebuchet MS"/>
              </a:rPr>
              <a:t>assina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100" dirty="0">
                <a:latin typeface="Trebuchet MS"/>
                <a:cs typeface="Trebuchet MS"/>
              </a:rPr>
              <a:t>erro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numa</a:t>
            </a:r>
            <a:r>
              <a:rPr sz="3800" spc="-80" dirty="0">
                <a:latin typeface="Trebuchet MS"/>
                <a:cs typeface="Trebuchet MS"/>
              </a:rPr>
              <a:t> </a:t>
            </a:r>
            <a:r>
              <a:rPr sz="3800" spc="-45" dirty="0">
                <a:latin typeface="Trebuchet MS"/>
                <a:cs typeface="Trebuchet MS"/>
              </a:rPr>
              <a:t>atribuição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125" dirty="0">
                <a:latin typeface="Trebuchet MS"/>
                <a:cs typeface="Trebuchet MS"/>
              </a:rPr>
              <a:t>com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10" dirty="0">
                <a:latin typeface="Trebuchet MS"/>
                <a:cs typeface="Trebuchet MS"/>
              </a:rPr>
              <a:t>lado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55" dirty="0">
                <a:latin typeface="Trebuchet MS"/>
                <a:cs typeface="Trebuchet MS"/>
              </a:rPr>
              <a:t>esquerdo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80" dirty="0">
                <a:latin typeface="Trebuchet MS"/>
                <a:cs typeface="Trebuchet MS"/>
              </a:rPr>
              <a:t>inválido: </a:t>
            </a:r>
            <a:r>
              <a:rPr sz="3800" spc="-60" dirty="0">
                <a:latin typeface="Trebuchet MS"/>
                <a:cs typeface="Trebuchet MS"/>
              </a:rPr>
              <a:t>“</a:t>
            </a:r>
            <a:r>
              <a:rPr sz="3800" i="1" spc="-60" dirty="0">
                <a:latin typeface="Arial"/>
                <a:cs typeface="Arial"/>
              </a:rPr>
              <a:t>invalid </a:t>
            </a:r>
            <a:r>
              <a:rPr sz="3800" i="1" spc="-1050" dirty="0">
                <a:latin typeface="Arial"/>
                <a:cs typeface="Arial"/>
              </a:rPr>
              <a:t> </a:t>
            </a:r>
            <a:r>
              <a:rPr sz="3800" i="1" spc="-50" dirty="0">
                <a:latin typeface="Arial"/>
                <a:cs typeface="Arial"/>
              </a:rPr>
              <a:t>lvalue</a:t>
            </a:r>
            <a:r>
              <a:rPr sz="3800" i="1" spc="-5" dirty="0">
                <a:latin typeface="Arial"/>
                <a:cs typeface="Arial"/>
              </a:rPr>
              <a:t> in</a:t>
            </a:r>
            <a:r>
              <a:rPr sz="3800" i="1" dirty="0">
                <a:latin typeface="Arial"/>
                <a:cs typeface="Arial"/>
              </a:rPr>
              <a:t> </a:t>
            </a:r>
            <a:r>
              <a:rPr sz="3800" i="1" spc="-50" dirty="0">
                <a:latin typeface="Arial"/>
                <a:cs typeface="Arial"/>
              </a:rPr>
              <a:t>assigment</a:t>
            </a:r>
            <a:r>
              <a:rPr sz="3800" spc="-50" dirty="0">
                <a:latin typeface="Trebuchet MS"/>
                <a:cs typeface="Trebuchet MS"/>
              </a:rPr>
              <a:t>”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6" y="7295783"/>
            <a:ext cx="195453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spc="5" dirty="0">
                <a:latin typeface="Courier New"/>
                <a:cs typeface="Courier New"/>
              </a:rPr>
              <a:t>i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12</a:t>
            </a:r>
            <a:r>
              <a:rPr sz="2800" spc="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00"/>
              </a:lnSpc>
            </a:pP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12</a:t>
            </a:r>
            <a:r>
              <a:rPr sz="2800" spc="-40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i;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9"/>
              </a:lnSpc>
            </a:pP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sz="2800" spc="5" dirty="0">
                <a:latin typeface="Courier New"/>
                <a:cs typeface="Courier New"/>
              </a:rPr>
              <a:t>+j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12</a:t>
            </a:r>
            <a:r>
              <a:rPr sz="2800" spc="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3438" y="7295783"/>
            <a:ext cx="602742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8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OK: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i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é</a:t>
            </a:r>
            <a:r>
              <a:rPr sz="28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um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lvalue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00"/>
              </a:lnSpc>
            </a:pP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erro: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12</a:t>
            </a:r>
            <a:r>
              <a:rPr sz="28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não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é</a:t>
            </a:r>
            <a:r>
              <a:rPr sz="28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um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lvalue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9"/>
              </a:lnSpc>
            </a:pP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erro: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1+j</a:t>
            </a:r>
            <a:r>
              <a:rPr sz="28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não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é</a:t>
            </a:r>
            <a:r>
              <a:rPr sz="28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um</a:t>
            </a:r>
            <a:r>
              <a:rPr sz="2800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lvalue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6135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Atribuição</a:t>
            </a:r>
            <a:r>
              <a:rPr sz="4500" spc="-45" dirty="0"/>
              <a:t> </a:t>
            </a:r>
            <a:r>
              <a:rPr sz="4500" spc="50" dirty="0"/>
              <a:t>composta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006570" cy="54508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665"/>
              </a:spcBef>
            </a:pPr>
            <a:r>
              <a:rPr sz="3950" spc="30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frequente </a:t>
            </a:r>
            <a:r>
              <a:rPr sz="3950" spc="-130" dirty="0">
                <a:latin typeface="Trebuchet MS"/>
                <a:cs typeface="Trebuchet MS"/>
              </a:rPr>
              <a:t>atribuir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variável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novo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depende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seu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atual.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0"/>
              </a:spcBef>
            </a:pPr>
            <a:r>
              <a:rPr sz="3950" spc="10" dirty="0">
                <a:latin typeface="Trebuchet MS"/>
                <a:cs typeface="Trebuchet MS"/>
              </a:rPr>
              <a:t>Exemplo: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19"/>
              </a:spcBef>
            </a:pP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11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=</a:t>
            </a:r>
            <a:r>
              <a:rPr sz="4750" spc="114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-15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50" dirty="0">
                <a:latin typeface="Times New Roman"/>
                <a:cs typeface="Times New Roman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2;</a:t>
            </a:r>
            <a:endParaRPr sz="4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3950" spc="114" dirty="0">
                <a:latin typeface="Trebuchet MS"/>
                <a:cs typeface="Trebuchet MS"/>
              </a:rPr>
              <a:t>Nestes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casos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podemos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usar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b="1" spc="5" dirty="0">
                <a:latin typeface="Arial"/>
                <a:cs typeface="Arial"/>
              </a:rPr>
              <a:t>atribuição</a:t>
            </a:r>
            <a:r>
              <a:rPr sz="3950" b="1" spc="10" dirty="0">
                <a:latin typeface="Arial"/>
                <a:cs typeface="Arial"/>
              </a:rPr>
              <a:t> </a:t>
            </a:r>
            <a:r>
              <a:rPr sz="3950" b="1" spc="-15" dirty="0">
                <a:latin typeface="Arial"/>
                <a:cs typeface="Arial"/>
              </a:rPr>
              <a:t>composta</a:t>
            </a:r>
            <a:r>
              <a:rPr sz="3950" spc="-15" dirty="0">
                <a:latin typeface="Trebuchet MS"/>
                <a:cs typeface="Trebuchet MS"/>
              </a:rPr>
              <a:t>: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25"/>
              </a:spcBef>
            </a:pP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-15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114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=</a:t>
            </a:r>
            <a:r>
              <a:rPr sz="4750" spc="120" dirty="0">
                <a:latin typeface="Times New Roman"/>
                <a:cs typeface="Times New Roman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2;</a:t>
            </a:r>
            <a:endParaRPr sz="4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994219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Operadores</a:t>
            </a:r>
            <a:r>
              <a:rPr sz="4500" spc="-5" dirty="0"/>
              <a:t> </a:t>
            </a:r>
            <a:r>
              <a:rPr sz="4500" spc="60" dirty="0"/>
              <a:t>de</a:t>
            </a:r>
            <a:r>
              <a:rPr sz="4500" spc="-5" dirty="0"/>
              <a:t> </a:t>
            </a:r>
            <a:r>
              <a:rPr sz="4500" spc="20" dirty="0"/>
              <a:t>atribuição</a:t>
            </a:r>
            <a:r>
              <a:rPr sz="4500" spc="-5" dirty="0"/>
              <a:t> </a:t>
            </a:r>
            <a:r>
              <a:rPr sz="4500" spc="50" dirty="0"/>
              <a:t>composta</a:t>
            </a:r>
            <a:endParaRPr sz="45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C900E3-BF73-245F-B109-60E8AF5B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9" y="3063875"/>
            <a:ext cx="12049125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671020"/>
            <a:ext cx="12915900" cy="7660640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4500" b="1" spc="40" dirty="0">
                <a:latin typeface="Arial"/>
                <a:cs typeface="Arial"/>
              </a:rPr>
              <a:t>Incremento</a:t>
            </a:r>
            <a:r>
              <a:rPr sz="4500" b="1" spc="-10" dirty="0">
                <a:latin typeface="Arial"/>
                <a:cs typeface="Arial"/>
              </a:rPr>
              <a:t> </a:t>
            </a:r>
            <a:r>
              <a:rPr sz="4500" b="1" spc="100" dirty="0">
                <a:latin typeface="Arial"/>
                <a:cs typeface="Arial"/>
              </a:rPr>
              <a:t>e</a:t>
            </a:r>
            <a:r>
              <a:rPr sz="4500" b="1" spc="-10" dirty="0">
                <a:latin typeface="Arial"/>
                <a:cs typeface="Arial"/>
              </a:rPr>
              <a:t> </a:t>
            </a:r>
            <a:r>
              <a:rPr sz="4500" b="1" spc="50" dirty="0">
                <a:latin typeface="Arial"/>
                <a:cs typeface="Arial"/>
              </a:rPr>
              <a:t>decremento</a:t>
            </a:r>
            <a:endParaRPr sz="45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1685"/>
              </a:spcBef>
            </a:pPr>
            <a:r>
              <a:rPr sz="3100" spc="245" dirty="0">
                <a:latin typeface="Trebuchet MS"/>
                <a:cs typeface="Trebuchet MS"/>
              </a:rPr>
              <a:t>É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60" dirty="0">
                <a:latin typeface="Trebuchet MS"/>
                <a:cs typeface="Trebuchet MS"/>
              </a:rPr>
              <a:t>frequente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80" dirty="0">
                <a:latin typeface="Trebuchet MS"/>
                <a:cs typeface="Trebuchet MS"/>
              </a:rPr>
              <a:t>somar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ou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30" dirty="0">
                <a:latin typeface="Trebuchet MS"/>
                <a:cs typeface="Trebuchet MS"/>
              </a:rPr>
              <a:t>subtrair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60" dirty="0">
                <a:latin typeface="Trebuchet MS"/>
                <a:cs typeface="Trebuchet MS"/>
              </a:rPr>
              <a:t>uma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50" dirty="0">
                <a:latin typeface="Trebuchet MS"/>
                <a:cs typeface="Trebuchet MS"/>
              </a:rPr>
              <a:t>variável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105" dirty="0">
                <a:latin typeface="Trebuchet MS"/>
                <a:cs typeface="Trebuchet MS"/>
              </a:rPr>
              <a:t>inteira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de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60" dirty="0">
                <a:latin typeface="Trebuchet MS"/>
                <a:cs typeface="Trebuchet MS"/>
              </a:rPr>
              <a:t>uma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unidade.</a:t>
            </a:r>
            <a:endParaRPr sz="3100">
              <a:latin typeface="Trebuchet MS"/>
              <a:cs typeface="Trebuchet MS"/>
            </a:endParaRPr>
          </a:p>
          <a:p>
            <a:pPr marL="393700" marR="10737215">
              <a:lnSpc>
                <a:spcPct val="155100"/>
              </a:lnSpc>
              <a:spcBef>
                <a:spcPts val="70"/>
              </a:spcBef>
            </a:pPr>
            <a:r>
              <a:rPr sz="3750" i="1" spc="5" dirty="0">
                <a:latin typeface="Times New Roman"/>
                <a:cs typeface="Times New Roman"/>
              </a:rPr>
              <a:t>i</a:t>
            </a:r>
            <a:r>
              <a:rPr sz="3750" i="1" spc="85" dirty="0">
                <a:latin typeface="Times New Roman"/>
                <a:cs typeface="Times New Roman"/>
              </a:rPr>
              <a:t> </a:t>
            </a:r>
            <a:r>
              <a:rPr sz="3750" spc="470" dirty="0">
                <a:latin typeface="Times New Roman"/>
                <a:cs typeface="Times New Roman"/>
              </a:rPr>
              <a:t>=</a:t>
            </a:r>
            <a:r>
              <a:rPr sz="3750" spc="85" dirty="0">
                <a:latin typeface="Times New Roman"/>
                <a:cs typeface="Times New Roman"/>
              </a:rPr>
              <a:t> </a:t>
            </a:r>
            <a:r>
              <a:rPr sz="3750" i="1" spc="5" dirty="0">
                <a:latin typeface="Times New Roman"/>
                <a:cs typeface="Times New Roman"/>
              </a:rPr>
              <a:t>i</a:t>
            </a:r>
            <a:r>
              <a:rPr sz="3750" i="1" spc="-120" dirty="0">
                <a:latin typeface="Times New Roman"/>
                <a:cs typeface="Times New Roman"/>
              </a:rPr>
              <a:t> </a:t>
            </a:r>
            <a:r>
              <a:rPr sz="3750" spc="470" dirty="0">
                <a:latin typeface="Times New Roman"/>
                <a:cs typeface="Times New Roman"/>
              </a:rPr>
              <a:t>+</a:t>
            </a:r>
            <a:r>
              <a:rPr sz="3750" spc="-120" dirty="0">
                <a:latin typeface="Times New Roman"/>
                <a:cs typeface="Times New Roman"/>
              </a:rPr>
              <a:t> </a:t>
            </a:r>
            <a:r>
              <a:rPr sz="3750" spc="10" dirty="0">
                <a:latin typeface="Times New Roman"/>
                <a:cs typeface="Times New Roman"/>
              </a:rPr>
              <a:t>1; </a:t>
            </a:r>
            <a:r>
              <a:rPr sz="3750" spc="-925" dirty="0">
                <a:latin typeface="Times New Roman"/>
                <a:cs typeface="Times New Roman"/>
              </a:rPr>
              <a:t> </a:t>
            </a:r>
            <a:r>
              <a:rPr sz="3750" i="1" spc="5" dirty="0">
                <a:latin typeface="Times New Roman"/>
                <a:cs typeface="Times New Roman"/>
              </a:rPr>
              <a:t>j</a:t>
            </a:r>
            <a:r>
              <a:rPr sz="3750" i="1" spc="110" dirty="0">
                <a:latin typeface="Times New Roman"/>
                <a:cs typeface="Times New Roman"/>
              </a:rPr>
              <a:t> </a:t>
            </a:r>
            <a:r>
              <a:rPr sz="3750" spc="470" dirty="0">
                <a:latin typeface="Times New Roman"/>
                <a:cs typeface="Times New Roman"/>
              </a:rPr>
              <a:t>=</a:t>
            </a:r>
            <a:r>
              <a:rPr sz="3750" spc="110" dirty="0">
                <a:latin typeface="Times New Roman"/>
                <a:cs typeface="Times New Roman"/>
              </a:rPr>
              <a:t> </a:t>
            </a:r>
            <a:r>
              <a:rPr sz="3750" i="1" spc="5" dirty="0">
                <a:latin typeface="Times New Roman"/>
                <a:cs typeface="Times New Roman"/>
              </a:rPr>
              <a:t>j</a:t>
            </a:r>
            <a:r>
              <a:rPr sz="3750" i="1" spc="-100" dirty="0">
                <a:latin typeface="Times New Roman"/>
                <a:cs typeface="Times New Roman"/>
              </a:rPr>
              <a:t> </a:t>
            </a:r>
            <a:r>
              <a:rPr sz="3750" spc="-395" dirty="0">
                <a:latin typeface="Lucida Sans Unicode"/>
                <a:cs typeface="Lucida Sans Unicode"/>
              </a:rPr>
              <a:t>−</a:t>
            </a:r>
            <a:r>
              <a:rPr sz="3750" spc="-350" dirty="0">
                <a:latin typeface="Lucida Sans Unicode"/>
                <a:cs typeface="Lucida Sans Unicode"/>
              </a:rPr>
              <a:t> </a:t>
            </a:r>
            <a:r>
              <a:rPr sz="3750" spc="10" dirty="0">
                <a:latin typeface="Times New Roman"/>
                <a:cs typeface="Times New Roman"/>
              </a:rPr>
              <a:t>1</a:t>
            </a:r>
            <a:r>
              <a:rPr sz="3750" spc="5" dirty="0">
                <a:latin typeface="Times New Roman"/>
                <a:cs typeface="Times New Roman"/>
              </a:rPr>
              <a:t>;</a:t>
            </a:r>
            <a:endParaRPr sz="37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2515"/>
              </a:spcBef>
            </a:pPr>
            <a:r>
              <a:rPr sz="3100" spc="-5" dirty="0">
                <a:latin typeface="Trebuchet MS"/>
                <a:cs typeface="Trebuchet MS"/>
              </a:rPr>
              <a:t>Também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5" dirty="0">
                <a:latin typeface="Trebuchet MS"/>
                <a:cs typeface="Trebuchet MS"/>
              </a:rPr>
              <a:t>aqui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125" dirty="0">
                <a:latin typeface="Trebuchet MS"/>
                <a:cs typeface="Trebuchet MS"/>
              </a:rPr>
              <a:t>podemos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usar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60" dirty="0">
                <a:latin typeface="Trebuchet MS"/>
                <a:cs typeface="Trebuchet MS"/>
              </a:rPr>
              <a:t>uma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25" dirty="0">
                <a:latin typeface="Trebuchet MS"/>
                <a:cs typeface="Trebuchet MS"/>
              </a:rPr>
              <a:t>atribuição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50" dirty="0">
                <a:latin typeface="Trebuchet MS"/>
                <a:cs typeface="Trebuchet MS"/>
              </a:rPr>
              <a:t>composta:</a:t>
            </a:r>
            <a:endParaRPr sz="31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2550"/>
              </a:spcBef>
            </a:pPr>
            <a:r>
              <a:rPr sz="3750" i="1" spc="5" dirty="0">
                <a:latin typeface="Times New Roman"/>
                <a:cs typeface="Times New Roman"/>
              </a:rPr>
              <a:t>i</a:t>
            </a:r>
            <a:r>
              <a:rPr sz="3750" i="1" spc="-130" dirty="0">
                <a:latin typeface="Times New Roman"/>
                <a:cs typeface="Times New Roman"/>
              </a:rPr>
              <a:t> </a:t>
            </a:r>
            <a:r>
              <a:rPr sz="3750" spc="470" dirty="0">
                <a:latin typeface="Times New Roman"/>
                <a:cs typeface="Times New Roman"/>
              </a:rPr>
              <a:t>+</a:t>
            </a:r>
            <a:r>
              <a:rPr sz="3750" spc="80" dirty="0">
                <a:latin typeface="Times New Roman"/>
                <a:cs typeface="Times New Roman"/>
              </a:rPr>
              <a:t> </a:t>
            </a:r>
            <a:r>
              <a:rPr sz="3750" spc="470" dirty="0">
                <a:latin typeface="Times New Roman"/>
                <a:cs typeface="Times New Roman"/>
              </a:rPr>
              <a:t>=</a:t>
            </a:r>
            <a:r>
              <a:rPr sz="3750" spc="75" dirty="0">
                <a:latin typeface="Times New Roman"/>
                <a:cs typeface="Times New Roman"/>
              </a:rPr>
              <a:t> </a:t>
            </a:r>
            <a:r>
              <a:rPr sz="3750" spc="10" dirty="0">
                <a:latin typeface="Times New Roman"/>
                <a:cs typeface="Times New Roman"/>
              </a:rPr>
              <a:t>1;</a:t>
            </a:r>
            <a:endParaRPr sz="37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480"/>
              </a:spcBef>
            </a:pPr>
            <a:r>
              <a:rPr sz="3750" i="1" spc="5" dirty="0">
                <a:latin typeface="Times New Roman"/>
                <a:cs typeface="Times New Roman"/>
              </a:rPr>
              <a:t>j</a:t>
            </a:r>
            <a:r>
              <a:rPr sz="3750" i="1" spc="-100" dirty="0">
                <a:latin typeface="Times New Roman"/>
                <a:cs typeface="Times New Roman"/>
              </a:rPr>
              <a:t> </a:t>
            </a:r>
            <a:r>
              <a:rPr sz="3750" spc="-395" dirty="0">
                <a:latin typeface="Lucida Sans Unicode"/>
                <a:cs typeface="Lucida Sans Unicode"/>
              </a:rPr>
              <a:t>−</a:t>
            </a:r>
            <a:r>
              <a:rPr sz="3750" spc="-140" dirty="0">
                <a:latin typeface="Lucida Sans Unicode"/>
                <a:cs typeface="Lucida Sans Unicode"/>
              </a:rPr>
              <a:t> </a:t>
            </a:r>
            <a:r>
              <a:rPr sz="3750" spc="470" dirty="0">
                <a:latin typeface="Times New Roman"/>
                <a:cs typeface="Times New Roman"/>
              </a:rPr>
              <a:t>=</a:t>
            </a:r>
            <a:r>
              <a:rPr sz="3750" spc="110" dirty="0">
                <a:latin typeface="Times New Roman"/>
                <a:cs typeface="Times New Roman"/>
              </a:rPr>
              <a:t> </a:t>
            </a:r>
            <a:r>
              <a:rPr sz="3750" spc="10" dirty="0">
                <a:latin typeface="Times New Roman"/>
                <a:cs typeface="Times New Roman"/>
              </a:rPr>
              <a:t>1</a:t>
            </a:r>
            <a:r>
              <a:rPr sz="3750" spc="5" dirty="0">
                <a:latin typeface="Times New Roman"/>
                <a:cs typeface="Times New Roman"/>
              </a:rPr>
              <a:t>;</a:t>
            </a:r>
            <a:endParaRPr sz="3750">
              <a:latin typeface="Times New Roman"/>
              <a:cs typeface="Times New Roman"/>
            </a:endParaRPr>
          </a:p>
          <a:p>
            <a:pPr marL="16510" marR="5080">
              <a:lnSpc>
                <a:spcPts val="6350"/>
              </a:lnSpc>
              <a:spcBef>
                <a:spcPts val="335"/>
              </a:spcBef>
            </a:pPr>
            <a:r>
              <a:rPr sz="3100" spc="170" dirty="0">
                <a:latin typeface="Trebuchet MS"/>
                <a:cs typeface="Trebuchet MS"/>
              </a:rPr>
              <a:t>Em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90" dirty="0">
                <a:latin typeface="Trebuchet MS"/>
                <a:cs typeface="Trebuchet MS"/>
              </a:rPr>
              <a:t>alternativa,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25" dirty="0">
                <a:latin typeface="Trebuchet MS"/>
                <a:cs typeface="Trebuchet MS"/>
              </a:rPr>
              <a:t>podemos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usar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45" dirty="0">
                <a:latin typeface="Trebuchet MS"/>
                <a:cs typeface="Trebuchet MS"/>
              </a:rPr>
              <a:t>operadores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de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-25" dirty="0">
                <a:latin typeface="Trebuchet MS"/>
                <a:cs typeface="Trebuchet MS"/>
              </a:rPr>
              <a:t>incremento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ou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decremento </a:t>
            </a:r>
            <a:r>
              <a:rPr sz="3100" spc="-919" dirty="0">
                <a:latin typeface="Trebuchet MS"/>
                <a:cs typeface="Trebuchet MS"/>
              </a:rPr>
              <a:t> </a:t>
            </a:r>
            <a:r>
              <a:rPr sz="3100" spc="125" dirty="0">
                <a:latin typeface="Trebuchet MS"/>
                <a:cs typeface="Trebuchet MS"/>
              </a:rPr>
              <a:t>Podem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40" dirty="0">
                <a:latin typeface="Trebuchet MS"/>
                <a:cs typeface="Trebuchet MS"/>
              </a:rPr>
              <a:t>ser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160" dirty="0">
                <a:latin typeface="Trebuchet MS"/>
                <a:cs typeface="Trebuchet MS"/>
              </a:rPr>
              <a:t>usados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55" dirty="0">
                <a:latin typeface="Trebuchet MS"/>
                <a:cs typeface="Trebuchet MS"/>
              </a:rPr>
              <a:t>de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25" dirty="0">
                <a:latin typeface="Trebuchet MS"/>
                <a:cs typeface="Trebuchet MS"/>
              </a:rPr>
              <a:t>forma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b="1" spc="10" dirty="0">
                <a:latin typeface="Arial"/>
                <a:cs typeface="Arial"/>
              </a:rPr>
              <a:t>prefixa</a:t>
            </a:r>
            <a:r>
              <a:rPr sz="3100" b="1" spc="5" dirty="0">
                <a:latin typeface="Arial"/>
                <a:cs typeface="Arial"/>
              </a:rPr>
              <a:t> </a:t>
            </a:r>
            <a:r>
              <a:rPr sz="3100" spc="-5" dirty="0">
                <a:latin typeface="Trebuchet MS"/>
                <a:cs typeface="Trebuchet MS"/>
              </a:rPr>
              <a:t>(++i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ou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75" dirty="0">
                <a:latin typeface="Trebuchet MS"/>
                <a:cs typeface="Trebuchet MS"/>
              </a:rPr>
              <a:t>-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150" dirty="0">
                <a:latin typeface="Trebuchet MS"/>
                <a:cs typeface="Trebuchet MS"/>
              </a:rPr>
              <a:t>-i)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ou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b="1" dirty="0">
                <a:latin typeface="Arial"/>
                <a:cs typeface="Arial"/>
              </a:rPr>
              <a:t>pósfixa</a:t>
            </a:r>
            <a:r>
              <a:rPr sz="3100" b="1" spc="5" dirty="0">
                <a:latin typeface="Arial"/>
                <a:cs typeface="Arial"/>
              </a:rPr>
              <a:t> </a:t>
            </a:r>
            <a:r>
              <a:rPr sz="3100" spc="-5" dirty="0">
                <a:latin typeface="Trebuchet MS"/>
                <a:cs typeface="Trebuchet MS"/>
              </a:rPr>
              <a:t>(i++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85" dirty="0">
                <a:latin typeface="Trebuchet MS"/>
                <a:cs typeface="Trebuchet MS"/>
              </a:rPr>
              <a:t>ou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60" dirty="0">
                <a:latin typeface="Trebuchet MS"/>
                <a:cs typeface="Trebuchet MS"/>
              </a:rPr>
              <a:t>i- </a:t>
            </a:r>
            <a:r>
              <a:rPr sz="3100" spc="-130" dirty="0">
                <a:latin typeface="Trebuchet MS"/>
                <a:cs typeface="Trebuchet MS"/>
              </a:rPr>
              <a:t>-)</a:t>
            </a:r>
            <a:endParaRPr sz="3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1819" y="9612015"/>
          <a:ext cx="6496680" cy="651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993">
                <a:tc>
                  <a:txBody>
                    <a:bodyPr/>
                    <a:lstStyle/>
                    <a:p>
                      <a:pPr marL="31750">
                        <a:lnSpc>
                          <a:spcPts val="2465"/>
                        </a:lnSpc>
                      </a:pPr>
                      <a:r>
                        <a:rPr sz="2200" spc="10" dirty="0">
                          <a:latin typeface="Courier New"/>
                          <a:cs typeface="Courier New"/>
                        </a:rPr>
                        <a:t>++i;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465"/>
                        </a:lnSpc>
                      </a:pPr>
                      <a:r>
                        <a:rPr sz="220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equivalente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93">
                <a:tc>
                  <a:txBody>
                    <a:bodyPr/>
                    <a:lstStyle/>
                    <a:p>
                      <a:pPr marL="31750">
                        <a:lnSpc>
                          <a:spcPts val="2465"/>
                        </a:lnSpc>
                      </a:pPr>
                      <a:r>
                        <a:rPr sz="2200" spc="10" dirty="0">
                          <a:latin typeface="Courier New"/>
                          <a:cs typeface="Courier New"/>
                        </a:rPr>
                        <a:t>--j;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465"/>
                        </a:lnSpc>
                      </a:pPr>
                      <a:r>
                        <a:rPr sz="220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spc="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equivalente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65"/>
                        </a:lnSpc>
                      </a:pPr>
                      <a:r>
                        <a:rPr sz="22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1209" y="1975902"/>
            <a:ext cx="6581775" cy="3477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35"/>
              </a:spcBef>
            </a:pPr>
            <a:r>
              <a:rPr sz="4500" b="1" spc="5" dirty="0">
                <a:latin typeface="Arial"/>
                <a:cs typeface="Arial"/>
              </a:rPr>
              <a:t>Estrutura</a:t>
            </a:r>
            <a:r>
              <a:rPr sz="4500" b="1" spc="-15" dirty="0">
                <a:latin typeface="Arial"/>
                <a:cs typeface="Arial"/>
              </a:rPr>
              <a:t> </a:t>
            </a:r>
            <a:r>
              <a:rPr sz="4500" b="1" spc="60" dirty="0">
                <a:latin typeface="Arial"/>
                <a:cs typeface="Arial"/>
              </a:rPr>
              <a:t>de</a:t>
            </a:r>
            <a:r>
              <a:rPr sz="4500" b="1" spc="-15" dirty="0">
                <a:latin typeface="Arial"/>
                <a:cs typeface="Arial"/>
              </a:rPr>
              <a:t> </a:t>
            </a:r>
            <a:r>
              <a:rPr sz="4500" b="1" spc="25" dirty="0">
                <a:latin typeface="Arial"/>
                <a:cs typeface="Arial"/>
              </a:rPr>
              <a:t>programas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0"/>
              </a:spcBef>
            </a:pPr>
            <a:r>
              <a:rPr sz="3800" spc="25" dirty="0">
                <a:latin typeface="Trebuchet MS"/>
                <a:cs typeface="Trebuchet MS"/>
              </a:rPr>
              <a:t>Exemplo: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60" dirty="0">
                <a:latin typeface="Trebuchet MS"/>
                <a:cs typeface="Trebuchet MS"/>
              </a:rPr>
              <a:t>a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15" dirty="0">
                <a:latin typeface="Trebuchet MS"/>
                <a:cs typeface="Trebuchet MS"/>
              </a:rPr>
              <a:t>instrução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sz="270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700" spc="15" dirty="0">
                <a:latin typeface="Courier New"/>
                <a:cs typeface="Courier New"/>
              </a:rPr>
              <a:t>(</a:t>
            </a:r>
            <a:r>
              <a:rPr sz="2700" spc="15" dirty="0">
                <a:solidFill>
                  <a:srgbClr val="A31515"/>
                </a:solidFill>
                <a:latin typeface="Courier New"/>
                <a:cs typeface="Courier New"/>
              </a:rPr>
              <a:t>"Área:</a:t>
            </a:r>
            <a:r>
              <a:rPr sz="27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700" spc="15" dirty="0">
                <a:solidFill>
                  <a:srgbClr val="001080"/>
                </a:solidFill>
                <a:latin typeface="Courier New"/>
                <a:cs typeface="Courier New"/>
              </a:rPr>
              <a:t>%f</a:t>
            </a:r>
            <a:r>
              <a:rPr sz="270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70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700" spc="15" dirty="0">
                <a:latin typeface="Courier New"/>
                <a:cs typeface="Courier New"/>
              </a:rPr>
              <a:t>,</a:t>
            </a:r>
            <a:r>
              <a:rPr sz="2700" spc="-15" dirty="0">
                <a:latin typeface="Courier New"/>
                <a:cs typeface="Courier New"/>
              </a:rPr>
              <a:t> </a:t>
            </a:r>
            <a:r>
              <a:rPr sz="2700" spc="15" dirty="0">
                <a:latin typeface="Courier New"/>
                <a:cs typeface="Courier New"/>
              </a:rPr>
              <a:t>area);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800" spc="35" dirty="0">
                <a:latin typeface="Trebuchet MS"/>
                <a:cs typeface="Trebuchet MS"/>
              </a:rPr>
              <a:t>contém</a:t>
            </a:r>
            <a:r>
              <a:rPr sz="3800" spc="-110" dirty="0">
                <a:latin typeface="Trebuchet MS"/>
                <a:cs typeface="Trebuchet MS"/>
              </a:rPr>
              <a:t> </a:t>
            </a:r>
            <a:r>
              <a:rPr sz="3800" spc="15" dirty="0">
                <a:latin typeface="Trebuchet MS"/>
                <a:cs typeface="Trebuchet MS"/>
              </a:rPr>
              <a:t>sete</a:t>
            </a:r>
            <a:r>
              <a:rPr sz="3800" spc="-110" dirty="0">
                <a:latin typeface="Trebuchet MS"/>
                <a:cs typeface="Trebuchet MS"/>
              </a:rPr>
              <a:t> </a:t>
            </a:r>
            <a:r>
              <a:rPr sz="3800" spc="60" dirty="0">
                <a:latin typeface="Trebuchet MS"/>
                <a:cs typeface="Trebuchet MS"/>
              </a:rPr>
              <a:t>símbolos:</a:t>
            </a:r>
            <a:endParaRPr sz="3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35847" y="3816637"/>
          <a:ext cx="5703570" cy="679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0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-85" dirty="0">
                          <a:latin typeface="Trebuchet MS"/>
                          <a:cs typeface="Trebuchet MS"/>
                        </a:rPr>
                        <a:t>printf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-35" dirty="0">
                          <a:latin typeface="Trebuchet MS"/>
                          <a:cs typeface="Trebuchet MS"/>
                        </a:rPr>
                        <a:t>identificador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(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50" dirty="0">
                          <a:latin typeface="Trebuchet MS"/>
                          <a:cs typeface="Trebuchet MS"/>
                        </a:rPr>
                        <a:t>pontuação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“Á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ea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26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%f\n”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65" dirty="0">
                          <a:latin typeface="Trebuchet MS"/>
                          <a:cs typeface="Trebuchet MS"/>
                        </a:rPr>
                        <a:t>Cadeia</a:t>
                      </a:r>
                      <a:r>
                        <a:rPr sz="26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55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26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-5" dirty="0">
                          <a:latin typeface="Trebuchet MS"/>
                          <a:cs typeface="Trebuchet MS"/>
                        </a:rPr>
                        <a:t>carateres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,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50" dirty="0">
                          <a:latin typeface="Trebuchet MS"/>
                          <a:cs typeface="Trebuchet MS"/>
                        </a:rPr>
                        <a:t>pontuação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-25" dirty="0">
                          <a:latin typeface="Trebuchet MS"/>
                          <a:cs typeface="Trebuchet MS"/>
                        </a:rPr>
                        <a:t>area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-25" dirty="0">
                          <a:latin typeface="Trebuchet MS"/>
                          <a:cs typeface="Trebuchet MS"/>
                        </a:rPr>
                        <a:t>Identificador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0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65" dirty="0">
                          <a:latin typeface="Trebuchet MS"/>
                          <a:cs typeface="Trebuchet MS"/>
                        </a:rPr>
                        <a:t>Pontuação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0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;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165"/>
                        </a:spcBef>
                      </a:pPr>
                      <a:r>
                        <a:rPr sz="2600" spc="65" dirty="0">
                          <a:latin typeface="Trebuchet MS"/>
                          <a:cs typeface="Trebuchet MS"/>
                        </a:rPr>
                        <a:t>Pontuação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74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21030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20" dirty="0"/>
              <a:t>Pré-</a:t>
            </a:r>
            <a:r>
              <a:rPr sz="4500" spc="-30" dirty="0"/>
              <a:t> </a:t>
            </a:r>
            <a:r>
              <a:rPr sz="4500" spc="100" dirty="0"/>
              <a:t>e</a:t>
            </a:r>
            <a:r>
              <a:rPr sz="4500" spc="-25" dirty="0"/>
              <a:t> </a:t>
            </a:r>
            <a:r>
              <a:rPr sz="4500" spc="40" dirty="0"/>
              <a:t>pós-incremento</a:t>
            </a:r>
            <a:endParaRPr sz="4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1819" y="4859022"/>
          <a:ext cx="6915784" cy="787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23">
                <a:tc>
                  <a:txBody>
                    <a:bodyPr/>
                    <a:lstStyle/>
                    <a:p>
                      <a:pPr marL="31750">
                        <a:lnSpc>
                          <a:spcPts val="2965"/>
                        </a:lnSpc>
                      </a:pPr>
                      <a:r>
                        <a:rPr sz="2600" spc="25" dirty="0">
                          <a:solidFill>
                            <a:srgbClr val="795E26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2600" spc="2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2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600" spc="25" dirty="0">
                          <a:solidFill>
                            <a:srgbClr val="00108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r>
                        <a:rPr sz="2600" spc="25" dirty="0">
                          <a:solidFill>
                            <a:srgbClr val="EE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r>
                        <a:rPr sz="2600" spc="2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600" spc="25" dirty="0"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65"/>
                        </a:lnSpc>
                      </a:pPr>
                      <a:r>
                        <a:rPr sz="2600" spc="25" dirty="0">
                          <a:latin typeface="Courier New"/>
                          <a:cs typeface="Courier New"/>
                        </a:rPr>
                        <a:t>++i);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965"/>
                        </a:lnSpc>
                      </a:pPr>
                      <a:r>
                        <a:rPr sz="2600" spc="2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600" spc="2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imprime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65"/>
                        </a:lnSpc>
                      </a:pPr>
                      <a:r>
                        <a:rPr sz="2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23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600" spc="25" dirty="0">
                          <a:solidFill>
                            <a:srgbClr val="795E26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2600" spc="2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2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600" spc="25" dirty="0">
                          <a:solidFill>
                            <a:srgbClr val="00108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r>
                        <a:rPr sz="2600" spc="25" dirty="0">
                          <a:solidFill>
                            <a:srgbClr val="EE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r>
                        <a:rPr sz="2600" spc="2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600" spc="25" dirty="0"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3000"/>
                        </a:lnSpc>
                      </a:pPr>
                      <a:r>
                        <a:rPr sz="2600" spc="25" dirty="0">
                          <a:latin typeface="Courier New"/>
                          <a:cs typeface="Courier New"/>
                        </a:rPr>
                        <a:t>i);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3000"/>
                        </a:lnSpc>
                      </a:pPr>
                      <a:r>
                        <a:rPr sz="2600" spc="2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00" spc="2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imprime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00"/>
                        </a:lnSpc>
                      </a:pPr>
                      <a:r>
                        <a:rPr sz="2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1819" y="7005830"/>
          <a:ext cx="6915784" cy="787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23">
                <a:tc>
                  <a:txBody>
                    <a:bodyPr/>
                    <a:lstStyle/>
                    <a:p>
                      <a:pPr marL="31750">
                        <a:lnSpc>
                          <a:spcPts val="2965"/>
                        </a:lnSpc>
                      </a:pPr>
                      <a:r>
                        <a:rPr sz="2600" spc="25" dirty="0">
                          <a:solidFill>
                            <a:srgbClr val="795E26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2600" spc="2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2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600" spc="25" dirty="0">
                          <a:solidFill>
                            <a:srgbClr val="00108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r>
                        <a:rPr sz="2600" spc="25" dirty="0">
                          <a:solidFill>
                            <a:srgbClr val="EE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r>
                        <a:rPr sz="2600" spc="2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600" spc="25" dirty="0"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65"/>
                        </a:lnSpc>
                      </a:pPr>
                      <a:r>
                        <a:rPr sz="2600" spc="25" dirty="0">
                          <a:latin typeface="Courier New"/>
                          <a:cs typeface="Courier New"/>
                        </a:rPr>
                        <a:t>i++);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965"/>
                        </a:lnSpc>
                      </a:pPr>
                      <a:r>
                        <a:rPr sz="2600" spc="2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5"/>
                        </a:lnSpc>
                      </a:pPr>
                      <a:r>
                        <a:rPr sz="2600" spc="2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imprime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65"/>
                        </a:lnSpc>
                      </a:pPr>
                      <a:r>
                        <a:rPr sz="2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23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600" spc="25" dirty="0">
                          <a:solidFill>
                            <a:srgbClr val="795E26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2600" spc="2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2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600" spc="25" dirty="0">
                          <a:solidFill>
                            <a:srgbClr val="00108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r>
                        <a:rPr sz="2600" spc="25" dirty="0">
                          <a:solidFill>
                            <a:srgbClr val="EE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r>
                        <a:rPr sz="2600" spc="2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600" spc="25" dirty="0"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3000"/>
                        </a:lnSpc>
                      </a:pPr>
                      <a:r>
                        <a:rPr sz="2600" spc="25" dirty="0">
                          <a:latin typeface="Courier New"/>
                          <a:cs typeface="Courier New"/>
                        </a:rPr>
                        <a:t>i);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3000"/>
                        </a:lnSpc>
                      </a:pPr>
                      <a:r>
                        <a:rPr sz="2600" spc="2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sz="2600" spc="2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imprime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00"/>
                        </a:lnSpc>
                      </a:pPr>
                      <a:r>
                        <a:rPr sz="2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++i</a:t>
            </a:r>
            <a:r>
              <a:rPr spc="-80" dirty="0"/>
              <a:t> </a:t>
            </a:r>
            <a:r>
              <a:rPr spc="-15" dirty="0"/>
              <a:t>modifica</a:t>
            </a:r>
            <a:r>
              <a:rPr spc="-80" dirty="0"/>
              <a:t> </a:t>
            </a:r>
            <a:r>
              <a:rPr spc="50" dirty="0"/>
              <a:t>a</a:t>
            </a:r>
            <a:r>
              <a:rPr spc="-75" dirty="0"/>
              <a:t> </a:t>
            </a:r>
            <a:r>
              <a:rPr spc="-65" dirty="0"/>
              <a:t>variável</a:t>
            </a:r>
            <a:r>
              <a:rPr spc="-80" dirty="0"/>
              <a:t> </a:t>
            </a:r>
            <a:r>
              <a:rPr spc="-229" dirty="0"/>
              <a:t>i</a:t>
            </a:r>
            <a:r>
              <a:rPr spc="-75" dirty="0"/>
              <a:t> </a:t>
            </a:r>
            <a:r>
              <a:rPr spc="-70" dirty="0"/>
              <a:t>(incremento</a:t>
            </a:r>
            <a:r>
              <a:rPr spc="-80" dirty="0"/>
              <a:t> </a:t>
            </a:r>
            <a:r>
              <a:rPr spc="60" dirty="0"/>
              <a:t>de</a:t>
            </a:r>
            <a:r>
              <a:rPr spc="-75" dirty="0"/>
              <a:t> </a:t>
            </a:r>
            <a:r>
              <a:rPr spc="65" dirty="0"/>
              <a:t>uma</a:t>
            </a:r>
            <a:r>
              <a:rPr spc="-80" dirty="0"/>
              <a:t> </a:t>
            </a:r>
            <a:r>
              <a:rPr spc="-30" dirty="0"/>
              <a:t>unidade)</a:t>
            </a:r>
            <a:r>
              <a:rPr spc="-80" dirty="0"/>
              <a:t> </a:t>
            </a:r>
            <a:r>
              <a:rPr spc="-25" dirty="0"/>
              <a:t>e</a:t>
            </a:r>
            <a:r>
              <a:rPr spc="-75" dirty="0"/>
              <a:t> </a:t>
            </a:r>
            <a:r>
              <a:rPr spc="95" dirty="0"/>
              <a:t>dá</a:t>
            </a:r>
            <a:r>
              <a:rPr spc="-80" dirty="0"/>
              <a:t> </a:t>
            </a:r>
            <a:r>
              <a:rPr spc="145" dirty="0"/>
              <a:t>o</a:t>
            </a:r>
            <a:r>
              <a:rPr spc="-75" dirty="0"/>
              <a:t> </a:t>
            </a:r>
            <a:r>
              <a:rPr spc="-45" dirty="0"/>
              <a:t>valor</a:t>
            </a:r>
            <a:r>
              <a:rPr spc="-80" dirty="0"/>
              <a:t> </a:t>
            </a:r>
            <a:r>
              <a:rPr spc="-70" dirty="0"/>
              <a:t>resultante</a:t>
            </a:r>
          </a:p>
          <a:p>
            <a:pPr marL="389255">
              <a:lnSpc>
                <a:spcPct val="100000"/>
              </a:lnSpc>
              <a:spcBef>
                <a:spcPts val="2765"/>
              </a:spcBef>
            </a:pPr>
            <a:r>
              <a:rPr sz="2600" spc="25" dirty="0">
                <a:latin typeface="Courier New"/>
                <a:cs typeface="Courier New"/>
              </a:rPr>
              <a:t>i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25" dirty="0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sz="2600" spc="25" dirty="0"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4255"/>
              </a:lnSpc>
            </a:pPr>
            <a:r>
              <a:rPr spc="170" dirty="0"/>
              <a:t>I++</a:t>
            </a:r>
            <a:r>
              <a:rPr spc="-80" dirty="0"/>
              <a:t> </a:t>
            </a:r>
            <a:r>
              <a:rPr spc="95" dirty="0"/>
              <a:t>dá</a:t>
            </a:r>
            <a:r>
              <a:rPr spc="-80" dirty="0"/>
              <a:t> </a:t>
            </a:r>
            <a:r>
              <a:rPr spc="145" dirty="0"/>
              <a:t>o</a:t>
            </a:r>
            <a:r>
              <a:rPr spc="-80" dirty="0"/>
              <a:t> </a:t>
            </a:r>
            <a:r>
              <a:rPr spc="-45" dirty="0"/>
              <a:t>valor</a:t>
            </a:r>
            <a:r>
              <a:rPr spc="-80" dirty="0"/>
              <a:t> </a:t>
            </a:r>
            <a:r>
              <a:rPr spc="-85" dirty="0"/>
              <a:t>atual</a:t>
            </a:r>
            <a:r>
              <a:rPr spc="-80" dirty="0"/>
              <a:t> </a:t>
            </a:r>
            <a:r>
              <a:rPr spc="60" dirty="0"/>
              <a:t>de</a:t>
            </a:r>
            <a:r>
              <a:rPr spc="-80" dirty="0"/>
              <a:t> </a:t>
            </a:r>
            <a:r>
              <a:rPr spc="-229" dirty="0"/>
              <a:t>i</a:t>
            </a:r>
            <a:r>
              <a:rPr spc="-80" dirty="0"/>
              <a:t> </a:t>
            </a:r>
            <a:r>
              <a:rPr spc="-25" dirty="0"/>
              <a:t>e</a:t>
            </a:r>
            <a:r>
              <a:rPr spc="-80" dirty="0"/>
              <a:t> </a:t>
            </a:r>
            <a:r>
              <a:rPr spc="90" dirty="0"/>
              <a:t>depois</a:t>
            </a:r>
            <a:r>
              <a:rPr spc="-80" dirty="0"/>
              <a:t> </a:t>
            </a:r>
            <a:r>
              <a:rPr spc="-15" dirty="0"/>
              <a:t>modifica</a:t>
            </a:r>
            <a:r>
              <a:rPr spc="-80" dirty="0"/>
              <a:t> </a:t>
            </a:r>
            <a:r>
              <a:rPr spc="50" dirty="0"/>
              <a:t>a</a:t>
            </a:r>
            <a:r>
              <a:rPr spc="-80" dirty="0"/>
              <a:t> </a:t>
            </a:r>
            <a:r>
              <a:rPr spc="-65" dirty="0"/>
              <a:t>variável</a:t>
            </a:r>
            <a:r>
              <a:rPr spc="-80" dirty="0"/>
              <a:t> </a:t>
            </a:r>
            <a:r>
              <a:rPr spc="-229" dirty="0"/>
              <a:t>i</a:t>
            </a:r>
            <a:r>
              <a:rPr spc="-80" dirty="0"/>
              <a:t> </a:t>
            </a:r>
            <a:r>
              <a:rPr spc="-70" dirty="0"/>
              <a:t>(incremento</a:t>
            </a:r>
            <a:r>
              <a:rPr spc="-80" dirty="0"/>
              <a:t> </a:t>
            </a:r>
            <a:r>
              <a:rPr spc="60" dirty="0"/>
              <a:t>de</a:t>
            </a:r>
            <a:r>
              <a:rPr spc="-80" dirty="0"/>
              <a:t> </a:t>
            </a:r>
            <a:r>
              <a:rPr spc="125" dirty="0"/>
              <a:t>1</a:t>
            </a:r>
            <a:r>
              <a:rPr spc="-80" dirty="0"/>
              <a:t> </a:t>
            </a:r>
            <a:r>
              <a:rPr spc="-30" dirty="0"/>
              <a:t>unidade)</a:t>
            </a:r>
          </a:p>
          <a:p>
            <a:pPr marL="389255">
              <a:lnSpc>
                <a:spcPts val="2935"/>
              </a:lnSpc>
            </a:pPr>
            <a:r>
              <a:rPr sz="2600" spc="25" dirty="0">
                <a:latin typeface="Courier New"/>
                <a:cs typeface="Courier New"/>
              </a:rPr>
              <a:t>i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25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25" dirty="0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sz="2600" spc="25" dirty="0"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pc="114" dirty="0"/>
              <a:t>++i</a:t>
            </a:r>
            <a:r>
              <a:rPr spc="-80" dirty="0"/>
              <a:t> </a:t>
            </a:r>
            <a:r>
              <a:rPr spc="-45" dirty="0"/>
              <a:t>incrementa</a:t>
            </a:r>
            <a:r>
              <a:rPr spc="-75" dirty="0"/>
              <a:t> </a:t>
            </a:r>
            <a:r>
              <a:rPr spc="-70" dirty="0"/>
              <a:t>imediatamente,</a:t>
            </a:r>
            <a:r>
              <a:rPr spc="-80" dirty="0"/>
              <a:t> </a:t>
            </a:r>
            <a:r>
              <a:rPr spc="20" dirty="0"/>
              <a:t>enquanto</a:t>
            </a:r>
            <a:r>
              <a:rPr spc="-75" dirty="0"/>
              <a:t> </a:t>
            </a:r>
            <a:r>
              <a:rPr spc="114" dirty="0"/>
              <a:t>i++</a:t>
            </a:r>
            <a:r>
              <a:rPr spc="-80" dirty="0"/>
              <a:t> </a:t>
            </a:r>
            <a:r>
              <a:rPr spc="-45" dirty="0"/>
              <a:t>incrementa</a:t>
            </a:r>
            <a:r>
              <a:rPr spc="-75" dirty="0"/>
              <a:t> </a:t>
            </a:r>
            <a:r>
              <a:rPr spc="70" dirty="0"/>
              <a:t>mais</a:t>
            </a:r>
            <a:r>
              <a:rPr spc="-80" dirty="0"/>
              <a:t> tarde</a:t>
            </a:r>
          </a:p>
          <a:p>
            <a:pPr marL="12700" marR="5080">
              <a:lnSpc>
                <a:spcPts val="4020"/>
              </a:lnSpc>
              <a:spcBef>
                <a:spcPts val="3550"/>
              </a:spcBef>
            </a:pPr>
            <a:r>
              <a:rPr spc="330" dirty="0"/>
              <a:t>O</a:t>
            </a:r>
            <a:r>
              <a:rPr spc="-80" dirty="0"/>
              <a:t> </a:t>
            </a:r>
            <a:r>
              <a:rPr i="1" spc="5" dirty="0">
                <a:latin typeface="Arial"/>
                <a:cs typeface="Arial"/>
              </a:rPr>
              <a:t>standard</a:t>
            </a:r>
            <a:r>
              <a:rPr i="1" spc="10" dirty="0">
                <a:latin typeface="Arial"/>
                <a:cs typeface="Arial"/>
              </a:rPr>
              <a:t> </a:t>
            </a:r>
            <a:r>
              <a:rPr spc="60" dirty="0"/>
              <a:t>de</a:t>
            </a:r>
            <a:r>
              <a:rPr spc="-80" dirty="0"/>
              <a:t> </a:t>
            </a:r>
            <a:r>
              <a:rPr spc="470" dirty="0"/>
              <a:t>C</a:t>
            </a:r>
            <a:r>
              <a:rPr spc="-80" dirty="0"/>
              <a:t> </a:t>
            </a:r>
            <a:r>
              <a:rPr spc="80" dirty="0"/>
              <a:t>não</a:t>
            </a:r>
            <a:r>
              <a:rPr spc="-80" dirty="0"/>
              <a:t> </a:t>
            </a:r>
            <a:r>
              <a:rPr spc="10" dirty="0"/>
              <a:t>especifica</a:t>
            </a:r>
            <a:r>
              <a:rPr spc="-80" dirty="0"/>
              <a:t> </a:t>
            </a:r>
            <a:r>
              <a:rPr spc="-35" dirty="0"/>
              <a:t>exatamente</a:t>
            </a:r>
            <a:r>
              <a:rPr spc="-75" dirty="0"/>
              <a:t> </a:t>
            </a:r>
            <a:r>
              <a:rPr spc="95" dirty="0"/>
              <a:t>quando</a:t>
            </a:r>
            <a:r>
              <a:rPr spc="-80" dirty="0"/>
              <a:t> </a:t>
            </a:r>
            <a:r>
              <a:rPr spc="30" dirty="0"/>
              <a:t>acontece</a:t>
            </a:r>
            <a:r>
              <a:rPr spc="-80" dirty="0"/>
              <a:t> </a:t>
            </a:r>
            <a:r>
              <a:rPr spc="145" dirty="0"/>
              <a:t>o</a:t>
            </a:r>
            <a:r>
              <a:rPr spc="-80" dirty="0"/>
              <a:t> </a:t>
            </a:r>
            <a:r>
              <a:rPr spc="5" dirty="0"/>
              <a:t>pós-incremento, </a:t>
            </a:r>
            <a:r>
              <a:rPr spc="-1100" dirty="0"/>
              <a:t> </a:t>
            </a:r>
            <a:r>
              <a:rPr spc="170" dirty="0"/>
              <a:t>mas</a:t>
            </a:r>
            <a:r>
              <a:rPr spc="-85" dirty="0"/>
              <a:t> </a:t>
            </a:r>
            <a:r>
              <a:rPr spc="-25" dirty="0"/>
              <a:t>é</a:t>
            </a:r>
            <a:r>
              <a:rPr spc="-80" dirty="0"/>
              <a:t> </a:t>
            </a:r>
            <a:r>
              <a:rPr spc="90" dirty="0"/>
              <a:t>seguro</a:t>
            </a:r>
            <a:r>
              <a:rPr spc="-80" dirty="0"/>
              <a:t> </a:t>
            </a:r>
            <a:r>
              <a:rPr spc="70" dirty="0"/>
              <a:t>assumir</a:t>
            </a:r>
            <a:r>
              <a:rPr spc="-85" dirty="0"/>
              <a:t> </a:t>
            </a:r>
            <a:r>
              <a:rPr spc="55" dirty="0"/>
              <a:t>que</a:t>
            </a:r>
            <a:r>
              <a:rPr spc="-80" dirty="0"/>
              <a:t> </a:t>
            </a:r>
            <a:r>
              <a:rPr spc="-229" dirty="0"/>
              <a:t>i</a:t>
            </a:r>
            <a:r>
              <a:rPr spc="-80" dirty="0"/>
              <a:t> </a:t>
            </a:r>
            <a:r>
              <a:rPr spc="45" dirty="0"/>
              <a:t>será</a:t>
            </a:r>
            <a:r>
              <a:rPr spc="-85" dirty="0"/>
              <a:t> </a:t>
            </a:r>
            <a:r>
              <a:rPr spc="-15" dirty="0"/>
              <a:t>incrementado</a:t>
            </a:r>
            <a:r>
              <a:rPr spc="-80" dirty="0"/>
              <a:t> </a:t>
            </a:r>
            <a:r>
              <a:rPr spc="25" dirty="0"/>
              <a:t>antes</a:t>
            </a:r>
            <a:r>
              <a:rPr spc="-80" dirty="0"/>
              <a:t> </a:t>
            </a:r>
            <a:r>
              <a:rPr spc="95" dirty="0"/>
              <a:t>da</a:t>
            </a:r>
            <a:r>
              <a:rPr spc="-85" dirty="0"/>
              <a:t> </a:t>
            </a:r>
            <a:r>
              <a:rPr spc="10" dirty="0"/>
              <a:t>próxima</a:t>
            </a:r>
            <a:r>
              <a:rPr spc="-80" dirty="0"/>
              <a:t> </a:t>
            </a:r>
            <a:r>
              <a:rPr spc="10" dirty="0"/>
              <a:t>instrução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40270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20" dirty="0"/>
              <a:t>Pré-</a:t>
            </a:r>
            <a:r>
              <a:rPr sz="4500" spc="-40" dirty="0"/>
              <a:t> </a:t>
            </a:r>
            <a:r>
              <a:rPr sz="4500" spc="100" dirty="0"/>
              <a:t>e</a:t>
            </a:r>
            <a:r>
              <a:rPr sz="4500" spc="-35" dirty="0"/>
              <a:t> </a:t>
            </a:r>
            <a:r>
              <a:rPr sz="4500" spc="60" dirty="0"/>
              <a:t>pós-decremento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426305" cy="141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operador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decremento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comporta-se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forma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análoga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ao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incremento:</a:t>
            </a:r>
            <a:endParaRPr sz="395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2840"/>
              </a:spcBef>
            </a:pPr>
            <a:r>
              <a:rPr sz="2800" spc="5" dirty="0">
                <a:latin typeface="Courier New"/>
                <a:cs typeface="Courier New"/>
              </a:rPr>
              <a:t>i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sz="2800" spc="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1819" y="4925339"/>
          <a:ext cx="7350123" cy="2089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626">
                <a:tc>
                  <a:txBody>
                    <a:bodyPr/>
                    <a:lstStyle/>
                    <a:p>
                      <a:pPr marL="31750">
                        <a:lnSpc>
                          <a:spcPts val="3160"/>
                        </a:lnSpc>
                      </a:pPr>
                      <a:r>
                        <a:rPr sz="2800" spc="5" dirty="0">
                          <a:solidFill>
                            <a:srgbClr val="795E26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800" spc="5" dirty="0">
                          <a:solidFill>
                            <a:srgbClr val="00108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r>
                        <a:rPr sz="2800" spc="5" dirty="0">
                          <a:solidFill>
                            <a:srgbClr val="EE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r>
                        <a:rPr sz="280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160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--i);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3160"/>
                        </a:lnSpc>
                      </a:pPr>
                      <a:r>
                        <a:rPr sz="2800" spc="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60"/>
                        </a:lnSpc>
                      </a:pPr>
                      <a:r>
                        <a:rPr sz="2800" spc="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imprime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60"/>
                        </a:lnSpc>
                      </a:pPr>
                      <a:r>
                        <a:rPr sz="28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pPr marL="31750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795E26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800" spc="5" dirty="0">
                          <a:solidFill>
                            <a:srgbClr val="00108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r>
                        <a:rPr sz="2800" spc="5" dirty="0">
                          <a:solidFill>
                            <a:srgbClr val="EE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r>
                        <a:rPr sz="280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180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imprime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80"/>
                        </a:lnSpc>
                      </a:pPr>
                      <a:r>
                        <a:rPr sz="28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pPr marL="31750">
                        <a:lnSpc>
                          <a:spcPts val="3180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5" dirty="0">
                          <a:solidFill>
                            <a:srgbClr val="09865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pPr marL="31750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795E26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800" spc="5" dirty="0">
                          <a:solidFill>
                            <a:srgbClr val="00108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r>
                        <a:rPr sz="2800" spc="5" dirty="0">
                          <a:solidFill>
                            <a:srgbClr val="EE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r>
                        <a:rPr sz="280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180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i--);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imprime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80"/>
                        </a:lnSpc>
                      </a:pPr>
                      <a:r>
                        <a:rPr sz="28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626">
                <a:tc>
                  <a:txBody>
                    <a:bodyPr/>
                    <a:lstStyle/>
                    <a:p>
                      <a:pPr marL="31750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795E26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800" spc="5" dirty="0">
                          <a:solidFill>
                            <a:srgbClr val="001080"/>
                          </a:solidFill>
                          <a:latin typeface="Courier New"/>
                          <a:cs typeface="Courier New"/>
                        </a:rPr>
                        <a:t>%d</a:t>
                      </a:r>
                      <a:r>
                        <a:rPr sz="2800" spc="5" dirty="0">
                          <a:solidFill>
                            <a:srgbClr val="EE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r>
                        <a:rPr sz="2800" spc="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180"/>
                        </a:lnSpc>
                      </a:pPr>
                      <a:r>
                        <a:rPr sz="2800" spc="5" dirty="0">
                          <a:latin typeface="Courier New"/>
                          <a:cs typeface="Courier New"/>
                        </a:rPr>
                        <a:t>i);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80"/>
                        </a:lnSpc>
                      </a:pPr>
                      <a:r>
                        <a:rPr sz="2800" spc="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imprime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80"/>
                        </a:lnSpc>
                      </a:pPr>
                      <a:r>
                        <a:rPr sz="28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41223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Operadores</a:t>
            </a:r>
            <a:r>
              <a:rPr sz="4500" spc="-35" dirty="0"/>
              <a:t> </a:t>
            </a:r>
            <a:r>
              <a:rPr sz="4500" spc="-5" dirty="0"/>
              <a:t>relacionais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60464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Trebuchet MS"/>
                <a:cs typeface="Trebuchet MS"/>
              </a:rPr>
              <a:t>Operadores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binários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comparações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entre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expressões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numéricas: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8831317"/>
            <a:ext cx="15570835" cy="11690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4984" marR="5080" indent="-502920">
              <a:lnSpc>
                <a:spcPts val="4250"/>
              </a:lnSpc>
              <a:spcBef>
                <a:spcPts val="65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resultado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b="1" spc="-65" dirty="0">
                <a:latin typeface="Arial"/>
                <a:cs typeface="Arial"/>
              </a:rPr>
              <a:t>inteiro</a:t>
            </a:r>
            <a:r>
              <a:rPr sz="3950" spc="-65" dirty="0">
                <a:latin typeface="Trebuchet MS"/>
                <a:cs typeface="Trebuchet MS"/>
              </a:rPr>
              <a:t>: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se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condição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falsa,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se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condição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verdadeira</a:t>
            </a:r>
            <a:endParaRPr sz="395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72708" y="4214531"/>
          <a:ext cx="5589270" cy="449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70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60" dirty="0">
                          <a:latin typeface="Arial"/>
                          <a:cs typeface="Arial"/>
                        </a:rPr>
                        <a:t>Menor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que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&lt;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70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Maior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que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&gt;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70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60" dirty="0">
                          <a:latin typeface="Arial"/>
                          <a:cs typeface="Arial"/>
                        </a:rPr>
                        <a:t>Menor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igual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60" dirty="0">
                          <a:latin typeface="Arial"/>
                          <a:cs typeface="Arial"/>
                        </a:rPr>
                        <a:t>&lt;=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70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Maior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igual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60" dirty="0">
                          <a:latin typeface="Arial"/>
                          <a:cs typeface="Arial"/>
                        </a:rPr>
                        <a:t>&gt;=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70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-5" dirty="0">
                          <a:latin typeface="Arial"/>
                          <a:cs typeface="Arial"/>
                        </a:rPr>
                        <a:t>igual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60" dirty="0">
                          <a:latin typeface="Arial"/>
                          <a:cs typeface="Arial"/>
                        </a:rPr>
                        <a:t>==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70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diferente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600" b="1" spc="-35" dirty="0">
                          <a:latin typeface="Arial"/>
                          <a:cs typeface="Arial"/>
                        </a:rPr>
                        <a:t>!=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37438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5" dirty="0"/>
              <a:t>Precedência</a:t>
            </a:r>
            <a:r>
              <a:rPr sz="4500" spc="15" dirty="0"/>
              <a:t> </a:t>
            </a:r>
            <a:r>
              <a:rPr sz="4500" spc="100" dirty="0"/>
              <a:t>e</a:t>
            </a:r>
            <a:r>
              <a:rPr sz="4500" spc="20" dirty="0"/>
              <a:t> </a:t>
            </a:r>
            <a:r>
              <a:rPr sz="4500" spc="5" dirty="0"/>
              <a:t>associatividade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63074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Trebuchet MS"/>
                <a:cs typeface="Trebuchet MS"/>
              </a:rPr>
              <a:t>Operadores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relacionais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têm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i="1" spc="15" dirty="0">
                <a:latin typeface="Arial"/>
                <a:cs typeface="Arial"/>
              </a:rPr>
              <a:t>precedência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10" dirty="0">
                <a:latin typeface="Arial"/>
                <a:cs typeface="Arial"/>
              </a:rPr>
              <a:t>inferior</a:t>
            </a:r>
            <a:r>
              <a:rPr sz="3950" i="1" spc="-5" dirty="0">
                <a:latin typeface="Arial"/>
                <a:cs typeface="Arial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65" dirty="0">
                <a:latin typeface="Trebuchet MS"/>
                <a:cs typeface="Trebuchet MS"/>
              </a:rPr>
              <a:t>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aritméticos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4501511"/>
            <a:ext cx="3124835" cy="7677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15"/>
              </a:spcBef>
              <a:buSzPct val="102105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-145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45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j</a:t>
            </a:r>
            <a:r>
              <a:rPr sz="4750" i="1" spc="12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&lt;</a:t>
            </a:r>
            <a:r>
              <a:rPr sz="4750" spc="120" dirty="0">
                <a:latin typeface="Times New Roman"/>
                <a:cs typeface="Times New Roman"/>
              </a:rPr>
              <a:t> </a:t>
            </a:r>
            <a:r>
              <a:rPr sz="4750" i="1" spc="10" dirty="0">
                <a:latin typeface="Times New Roman"/>
                <a:cs typeface="Times New Roman"/>
              </a:rPr>
              <a:t>k</a:t>
            </a:r>
            <a:r>
              <a:rPr sz="4750" i="1" spc="-145" dirty="0">
                <a:latin typeface="Times New Roman"/>
                <a:cs typeface="Times New Roman"/>
              </a:rPr>
              <a:t> </a:t>
            </a:r>
            <a:r>
              <a:rPr sz="4750" spc="-505" dirty="0">
                <a:latin typeface="Lucida Sans Unicode"/>
                <a:cs typeface="Lucida Sans Unicode"/>
              </a:rPr>
              <a:t>−</a:t>
            </a:r>
            <a:endParaRPr sz="4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4086" y="4512596"/>
            <a:ext cx="6280785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0" dirty="0">
                <a:latin typeface="Trebuchet MS"/>
                <a:cs typeface="Trebuchet MS"/>
              </a:rPr>
              <a:t>equivale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(</a:t>
            </a: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-13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+</a:t>
            </a:r>
            <a:r>
              <a:rPr sz="4750" spc="-130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j</a:t>
            </a:r>
            <a:r>
              <a:rPr sz="4750" spc="10" dirty="0">
                <a:latin typeface="Times New Roman"/>
                <a:cs typeface="Times New Roman"/>
              </a:rPr>
              <a:t>)</a:t>
            </a:r>
            <a:r>
              <a:rPr sz="4750" spc="14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&lt;</a:t>
            </a:r>
            <a:r>
              <a:rPr sz="4750" spc="140" dirty="0">
                <a:latin typeface="Times New Roman"/>
                <a:cs typeface="Times New Roman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(</a:t>
            </a:r>
            <a:r>
              <a:rPr sz="4750" i="1" spc="10" dirty="0">
                <a:latin typeface="Times New Roman"/>
                <a:cs typeface="Times New Roman"/>
              </a:rPr>
              <a:t>k</a:t>
            </a:r>
            <a:r>
              <a:rPr sz="4750" i="1" spc="-130" dirty="0">
                <a:latin typeface="Times New Roman"/>
                <a:cs typeface="Times New Roman"/>
              </a:rPr>
              <a:t> </a:t>
            </a:r>
            <a:r>
              <a:rPr sz="4750" spc="-505" dirty="0">
                <a:latin typeface="Lucida Sans Unicode"/>
                <a:cs typeface="Lucida Sans Unicode"/>
              </a:rPr>
              <a:t>−</a:t>
            </a:r>
            <a:r>
              <a:rPr sz="4750" spc="-445" dirty="0">
                <a:latin typeface="Lucida Sans Unicode"/>
                <a:cs typeface="Lucida Sans Unicode"/>
              </a:rPr>
              <a:t> </a:t>
            </a:r>
            <a:r>
              <a:rPr sz="4750" spc="10" dirty="0">
                <a:latin typeface="Times New Roman"/>
                <a:cs typeface="Times New Roman"/>
              </a:rPr>
              <a:t>1)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5321298"/>
            <a:ext cx="17627600" cy="4882515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62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Trebuchet MS"/>
                <a:cs typeface="Trebuchet MS"/>
              </a:rPr>
              <a:t>Operadores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relacionais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associam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à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esquerda</a:t>
            </a:r>
            <a:endParaRPr sz="3950" dirty="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14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&lt;</a:t>
            </a:r>
            <a:r>
              <a:rPr sz="4750" spc="140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j</a:t>
            </a:r>
            <a:r>
              <a:rPr sz="4750" i="1" spc="14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&lt;</a:t>
            </a:r>
            <a:r>
              <a:rPr sz="4750" spc="145" dirty="0">
                <a:latin typeface="Times New Roman"/>
                <a:cs typeface="Times New Roman"/>
              </a:rPr>
              <a:t> </a:t>
            </a:r>
            <a:r>
              <a:rPr sz="4750" i="1" spc="10" dirty="0">
                <a:latin typeface="Times New Roman"/>
                <a:cs typeface="Times New Roman"/>
              </a:rPr>
              <a:t>k</a:t>
            </a:r>
            <a:r>
              <a:rPr sz="4750" i="1" spc="-90" dirty="0">
                <a:latin typeface="Times New Roman"/>
                <a:cs typeface="Times New Roman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válida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mas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b="1" dirty="0">
                <a:latin typeface="Arial"/>
                <a:cs typeface="Arial"/>
              </a:rPr>
              <a:t>não </a:t>
            </a:r>
            <a:r>
              <a:rPr sz="3950" b="1" spc="45" dirty="0">
                <a:latin typeface="Arial"/>
                <a:cs typeface="Arial"/>
              </a:rPr>
              <a:t>testa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70" dirty="0">
                <a:latin typeface="Trebuchet MS"/>
                <a:cs typeface="Trebuchet MS"/>
              </a:rPr>
              <a:t>j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está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entre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50" dirty="0">
                <a:latin typeface="Trebuchet MS"/>
                <a:cs typeface="Trebuchet MS"/>
              </a:rPr>
              <a:t>i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k:</a:t>
            </a:r>
            <a:endParaRPr sz="3950" dirty="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17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00" dirty="0">
                <a:latin typeface="Trebuchet MS"/>
                <a:cs typeface="Trebuchet MS"/>
              </a:rPr>
              <a:t>&lt;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associa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à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esquerda,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logo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acima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equivalente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4750" spc="5" dirty="0">
                <a:latin typeface="Times New Roman"/>
                <a:cs typeface="Times New Roman"/>
              </a:rPr>
              <a:t>(</a:t>
            </a: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145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&lt;</a:t>
            </a:r>
            <a:r>
              <a:rPr sz="4750" spc="145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j</a:t>
            </a:r>
            <a:r>
              <a:rPr sz="4750" spc="5" dirty="0">
                <a:latin typeface="Times New Roman"/>
                <a:cs typeface="Times New Roman"/>
              </a:rPr>
              <a:t>)</a:t>
            </a:r>
            <a:r>
              <a:rPr sz="4750" spc="145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&lt;</a:t>
            </a:r>
            <a:r>
              <a:rPr sz="4750" spc="145" dirty="0">
                <a:latin typeface="Times New Roman"/>
                <a:cs typeface="Times New Roman"/>
              </a:rPr>
              <a:t> </a:t>
            </a:r>
            <a:r>
              <a:rPr sz="4750" i="1" spc="10" dirty="0">
                <a:latin typeface="Times New Roman"/>
                <a:cs typeface="Times New Roman"/>
              </a:rPr>
              <a:t>k</a:t>
            </a:r>
            <a:endParaRPr sz="4750" dirty="0">
              <a:latin typeface="Times New Roman"/>
              <a:cs typeface="Times New Roman"/>
            </a:endParaRPr>
          </a:p>
          <a:p>
            <a:pPr marL="514984" indent="-502920">
              <a:lnSpc>
                <a:spcPts val="4500"/>
              </a:lnSpc>
              <a:spcBef>
                <a:spcPts val="322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correta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5" dirty="0">
                <a:latin typeface="Trebuchet MS"/>
                <a:cs typeface="Trebuchet MS"/>
              </a:rPr>
              <a:t>usa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b="1" dirty="0">
                <a:latin typeface="Arial"/>
                <a:cs typeface="Arial"/>
              </a:rPr>
              <a:t>conjunção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duas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condições:</a:t>
            </a:r>
            <a:endParaRPr sz="3950" dirty="0">
              <a:latin typeface="Trebuchet MS"/>
              <a:cs typeface="Trebuchet MS"/>
            </a:endParaRPr>
          </a:p>
          <a:p>
            <a:pPr marL="514984">
              <a:lnSpc>
                <a:spcPts val="5460"/>
              </a:lnSpc>
            </a:pPr>
            <a:r>
              <a:rPr sz="4750" i="1" spc="5" dirty="0">
                <a:latin typeface="Times New Roman"/>
                <a:cs typeface="Times New Roman"/>
              </a:rPr>
              <a:t>i</a:t>
            </a:r>
            <a:r>
              <a:rPr sz="4750" i="1" spc="13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&lt;</a:t>
            </a:r>
            <a:r>
              <a:rPr sz="4750" spc="130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j</a:t>
            </a:r>
            <a:r>
              <a:rPr sz="4750" i="1" spc="-140" dirty="0">
                <a:latin typeface="Times New Roman"/>
                <a:cs typeface="Times New Roman"/>
              </a:rPr>
              <a:t> </a:t>
            </a:r>
            <a:r>
              <a:rPr sz="4750" spc="20" dirty="0">
                <a:latin typeface="Times New Roman"/>
                <a:cs typeface="Times New Roman"/>
              </a:rPr>
              <a:t>&amp;</a:t>
            </a:r>
            <a:r>
              <a:rPr sz="4750" spc="-135" dirty="0">
                <a:latin typeface="Times New Roman"/>
                <a:cs typeface="Times New Roman"/>
              </a:rPr>
              <a:t> </a:t>
            </a:r>
            <a:r>
              <a:rPr sz="4750" spc="20" dirty="0">
                <a:latin typeface="Times New Roman"/>
                <a:cs typeface="Times New Roman"/>
              </a:rPr>
              <a:t>&amp;</a:t>
            </a:r>
            <a:r>
              <a:rPr sz="4750" spc="-140" dirty="0">
                <a:latin typeface="Times New Roman"/>
                <a:cs typeface="Times New Roman"/>
              </a:rPr>
              <a:t> </a:t>
            </a:r>
            <a:r>
              <a:rPr sz="4750" i="1" spc="5" dirty="0">
                <a:latin typeface="Times New Roman"/>
                <a:cs typeface="Times New Roman"/>
              </a:rPr>
              <a:t>j</a:t>
            </a:r>
            <a:r>
              <a:rPr sz="4750" i="1" spc="130" dirty="0">
                <a:latin typeface="Times New Roman"/>
                <a:cs typeface="Times New Roman"/>
              </a:rPr>
              <a:t> </a:t>
            </a:r>
            <a:r>
              <a:rPr sz="4750" spc="595" dirty="0">
                <a:latin typeface="Times New Roman"/>
                <a:cs typeface="Times New Roman"/>
              </a:rPr>
              <a:t>&lt;</a:t>
            </a:r>
            <a:r>
              <a:rPr sz="4750" spc="130" dirty="0">
                <a:latin typeface="Times New Roman"/>
                <a:cs typeface="Times New Roman"/>
              </a:rPr>
              <a:t> </a:t>
            </a:r>
            <a:r>
              <a:rPr sz="4750" i="1" spc="10" dirty="0">
                <a:latin typeface="Times New Roman"/>
                <a:cs typeface="Times New Roman"/>
              </a:rPr>
              <a:t>k</a:t>
            </a:r>
            <a:endParaRPr sz="4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757428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5" dirty="0"/>
              <a:t>Comparações</a:t>
            </a:r>
            <a:r>
              <a:rPr sz="4500" spc="-25" dirty="0"/>
              <a:t> </a:t>
            </a:r>
            <a:r>
              <a:rPr sz="4500" spc="60" dirty="0"/>
              <a:t>de</a:t>
            </a:r>
            <a:r>
              <a:rPr sz="4500" spc="-20" dirty="0"/>
              <a:t> </a:t>
            </a:r>
            <a:r>
              <a:rPr sz="4500" spc="15" dirty="0"/>
              <a:t>igualdade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9220" y="5649008"/>
            <a:ext cx="502602" cy="446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3917" y="3268487"/>
            <a:ext cx="14370050" cy="404876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60" dirty="0">
                <a:latin typeface="Trebuchet MS"/>
                <a:cs typeface="Trebuchet MS"/>
              </a:rPr>
              <a:t>Dois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operadores: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==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(igual)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!=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75" dirty="0">
                <a:latin typeface="Trebuchet MS"/>
                <a:cs typeface="Trebuchet MS"/>
              </a:rPr>
              <a:t>(diferente)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0" dirty="0">
                <a:latin typeface="Trebuchet MS"/>
                <a:cs typeface="Trebuchet MS"/>
              </a:rPr>
              <a:t>Resultado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ou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(falso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ou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verdadeiro)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ts val="4690"/>
              </a:lnSpc>
              <a:spcBef>
                <a:spcPts val="3420"/>
              </a:spcBef>
              <a:buSzPct val="122784"/>
              <a:buFont typeface="Trebuchet MS"/>
              <a:buChar char="•"/>
              <a:tabLst>
                <a:tab pos="514984" algn="l"/>
                <a:tab pos="515620" algn="l"/>
              </a:tabLst>
            </a:pPr>
            <a:r>
              <a:rPr sz="3950" spc="5" dirty="0">
                <a:latin typeface="Yu Gothic UI"/>
                <a:cs typeface="Yu Gothic UI"/>
              </a:rPr>
              <a:t>⚠</a:t>
            </a:r>
            <a:r>
              <a:rPr sz="3950" spc="20" dirty="0">
                <a:latin typeface="Yu Gothic UI"/>
                <a:cs typeface="Yu Gothic UI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não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confundir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atribuições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comparações:</a:t>
            </a:r>
            <a:endParaRPr sz="3950">
              <a:latin typeface="Trebuchet MS"/>
              <a:cs typeface="Trebuchet MS"/>
            </a:endParaRPr>
          </a:p>
          <a:p>
            <a:pPr marL="514984">
              <a:lnSpc>
                <a:spcPts val="4475"/>
              </a:lnSpc>
            </a:pPr>
            <a:r>
              <a:rPr sz="3950" b="1" spc="-80" dirty="0">
                <a:latin typeface="Arial"/>
                <a:cs typeface="Arial"/>
              </a:rPr>
              <a:t>i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65" dirty="0">
                <a:latin typeface="Arial"/>
                <a:cs typeface="Arial"/>
              </a:rPr>
              <a:t>=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j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modifica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lado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esquerdo;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resultado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atribuído</a:t>
            </a:r>
            <a:endParaRPr sz="3950">
              <a:latin typeface="Trebuchet MS"/>
              <a:cs typeface="Trebuchet MS"/>
            </a:endParaRPr>
          </a:p>
          <a:p>
            <a:pPr marL="514984">
              <a:lnSpc>
                <a:spcPts val="4530"/>
              </a:lnSpc>
            </a:pPr>
            <a:r>
              <a:rPr sz="3950" b="1" spc="-80" dirty="0">
                <a:latin typeface="Arial"/>
                <a:cs typeface="Arial"/>
              </a:rPr>
              <a:t>i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65" dirty="0">
                <a:latin typeface="Arial"/>
                <a:cs typeface="Arial"/>
              </a:rPr>
              <a:t>==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j </a:t>
            </a:r>
            <a:r>
              <a:rPr sz="3950" spc="60" dirty="0">
                <a:latin typeface="Trebuchet MS"/>
                <a:cs typeface="Trebuchet MS"/>
              </a:rPr>
              <a:t>compara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65" dirty="0">
                <a:latin typeface="Trebuchet MS"/>
                <a:cs typeface="Trebuchet MS"/>
              </a:rPr>
              <a:t>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lados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esquerdo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50" dirty="0">
                <a:latin typeface="Trebuchet MS"/>
                <a:cs typeface="Trebuchet MS"/>
              </a:rPr>
              <a:t>direito;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resultado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ou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Instrução</a:t>
            </a:r>
            <a:r>
              <a:rPr sz="4500" spc="-35" dirty="0"/>
              <a:t> if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9106"/>
            <a:ext cx="17852390" cy="671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94665" marR="109220" indent="-482600">
              <a:lnSpc>
                <a:spcPts val="4090"/>
              </a:lnSpc>
              <a:spcBef>
                <a:spcPts val="625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3800" spc="220" dirty="0">
                <a:latin typeface="Trebuchet MS"/>
                <a:cs typeface="Trebuchet MS"/>
              </a:rPr>
              <a:t>A</a:t>
            </a:r>
            <a:r>
              <a:rPr sz="3800" spc="-9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instrução</a:t>
            </a:r>
            <a:r>
              <a:rPr sz="3800" spc="-95" dirty="0">
                <a:latin typeface="Trebuchet MS"/>
                <a:cs typeface="Trebuchet MS"/>
              </a:rPr>
              <a:t> </a:t>
            </a:r>
            <a:r>
              <a:rPr sz="3800" i="1" spc="30" dirty="0">
                <a:latin typeface="Arial"/>
                <a:cs typeface="Arial"/>
              </a:rPr>
              <a:t>if</a:t>
            </a:r>
            <a:r>
              <a:rPr sz="3800" i="1" dirty="0">
                <a:latin typeface="Arial"/>
                <a:cs typeface="Arial"/>
              </a:rPr>
              <a:t> </a:t>
            </a:r>
            <a:r>
              <a:rPr sz="3800" spc="-10" dirty="0">
                <a:latin typeface="Trebuchet MS"/>
                <a:cs typeface="Trebuchet MS"/>
              </a:rPr>
              <a:t>executa</a:t>
            </a:r>
            <a:r>
              <a:rPr sz="3800" spc="-95" dirty="0">
                <a:latin typeface="Trebuchet MS"/>
                <a:cs typeface="Trebuchet MS"/>
              </a:rPr>
              <a:t> </a:t>
            </a:r>
            <a:r>
              <a:rPr sz="3800" spc="-10" dirty="0">
                <a:latin typeface="Trebuchet MS"/>
                <a:cs typeface="Trebuchet MS"/>
              </a:rPr>
              <a:t>condicionalmente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55" dirty="0">
                <a:latin typeface="Trebuchet MS"/>
                <a:cs typeface="Trebuchet MS"/>
              </a:rPr>
              <a:t>uma</a:t>
            </a:r>
            <a:r>
              <a:rPr sz="3800" spc="-9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instrução</a:t>
            </a:r>
            <a:r>
              <a:rPr sz="3800" spc="-95" dirty="0">
                <a:latin typeface="Trebuchet MS"/>
                <a:cs typeface="Trebuchet MS"/>
              </a:rPr>
              <a:t> </a:t>
            </a:r>
            <a:r>
              <a:rPr sz="3800" spc="5" dirty="0">
                <a:latin typeface="Trebuchet MS"/>
                <a:cs typeface="Trebuchet MS"/>
              </a:rPr>
              <a:t>conforme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140" dirty="0">
                <a:latin typeface="Trebuchet MS"/>
                <a:cs typeface="Trebuchet MS"/>
              </a:rPr>
              <a:t>o</a:t>
            </a:r>
            <a:r>
              <a:rPr sz="3800" spc="-95" dirty="0">
                <a:latin typeface="Trebuchet MS"/>
                <a:cs typeface="Trebuchet MS"/>
              </a:rPr>
              <a:t> </a:t>
            </a:r>
            <a:r>
              <a:rPr sz="3800" spc="-20" dirty="0">
                <a:latin typeface="Trebuchet MS"/>
                <a:cs typeface="Trebuchet MS"/>
              </a:rPr>
              <a:t>resultado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de </a:t>
            </a:r>
            <a:r>
              <a:rPr sz="3800" spc="25" dirty="0">
                <a:latin typeface="Trebuchet MS"/>
                <a:cs typeface="Trebuchet MS"/>
              </a:rPr>
              <a:t> </a:t>
            </a:r>
            <a:r>
              <a:rPr sz="3800" spc="55" dirty="0">
                <a:latin typeface="Trebuchet MS"/>
                <a:cs typeface="Trebuchet MS"/>
              </a:rPr>
              <a:t>uma</a:t>
            </a:r>
            <a:r>
              <a:rPr sz="3800" spc="-95" dirty="0">
                <a:latin typeface="Trebuchet MS"/>
                <a:cs typeface="Trebuchet MS"/>
              </a:rPr>
              <a:t> </a:t>
            </a:r>
            <a:r>
              <a:rPr sz="3800" spc="85" dirty="0">
                <a:latin typeface="Trebuchet MS"/>
                <a:cs typeface="Trebuchet MS"/>
              </a:rPr>
              <a:t>expressão</a:t>
            </a:r>
            <a:endParaRPr sz="3800">
              <a:latin typeface="Trebuchet MS"/>
              <a:cs typeface="Trebuchet MS"/>
            </a:endParaRPr>
          </a:p>
          <a:p>
            <a:pPr marL="494665" indent="-482600">
              <a:lnSpc>
                <a:spcPts val="4325"/>
              </a:lnSpc>
              <a:spcBef>
                <a:spcPts val="3040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3800" spc="45" dirty="0">
                <a:latin typeface="Trebuchet MS"/>
                <a:cs typeface="Trebuchet MS"/>
              </a:rPr>
              <a:t>Forma</a:t>
            </a:r>
            <a:r>
              <a:rPr sz="3800" spc="-105" dirty="0">
                <a:latin typeface="Trebuchet MS"/>
                <a:cs typeface="Trebuchet MS"/>
              </a:rPr>
              <a:t> </a:t>
            </a:r>
            <a:r>
              <a:rPr sz="3800" spc="60" dirty="0">
                <a:latin typeface="Trebuchet MS"/>
                <a:cs typeface="Trebuchet MS"/>
              </a:rPr>
              <a:t>mais</a:t>
            </a:r>
            <a:r>
              <a:rPr sz="3800" spc="-105" dirty="0">
                <a:latin typeface="Trebuchet MS"/>
                <a:cs typeface="Trebuchet MS"/>
              </a:rPr>
              <a:t> </a:t>
            </a:r>
            <a:r>
              <a:rPr sz="3800" spc="5" dirty="0">
                <a:latin typeface="Trebuchet MS"/>
                <a:cs typeface="Trebuchet MS"/>
              </a:rPr>
              <a:t>simples:</a:t>
            </a:r>
            <a:endParaRPr sz="3800">
              <a:latin typeface="Trebuchet MS"/>
              <a:cs typeface="Trebuchet MS"/>
            </a:endParaRPr>
          </a:p>
          <a:p>
            <a:pPr marL="494665">
              <a:lnSpc>
                <a:spcPts val="4325"/>
              </a:lnSpc>
            </a:pPr>
            <a:r>
              <a:rPr sz="3800" i="1" spc="30" dirty="0">
                <a:latin typeface="Arial"/>
                <a:cs typeface="Arial"/>
              </a:rPr>
              <a:t>if</a:t>
            </a:r>
            <a:r>
              <a:rPr sz="3800" i="1" spc="-15" dirty="0">
                <a:latin typeface="Arial"/>
                <a:cs typeface="Arial"/>
              </a:rPr>
              <a:t> </a:t>
            </a:r>
            <a:r>
              <a:rPr sz="3800" i="1" spc="-85" dirty="0">
                <a:latin typeface="Arial"/>
                <a:cs typeface="Arial"/>
              </a:rPr>
              <a:t>(expressão)</a:t>
            </a:r>
            <a:r>
              <a:rPr sz="3800" i="1" spc="-15" dirty="0">
                <a:latin typeface="Arial"/>
                <a:cs typeface="Arial"/>
              </a:rPr>
              <a:t> </a:t>
            </a:r>
            <a:r>
              <a:rPr sz="3800" i="1" spc="10" dirty="0">
                <a:latin typeface="Arial"/>
                <a:cs typeface="Arial"/>
              </a:rPr>
              <a:t>instrução</a:t>
            </a:r>
            <a:endParaRPr sz="3800">
              <a:latin typeface="Arial"/>
              <a:cs typeface="Arial"/>
            </a:endParaRPr>
          </a:p>
          <a:p>
            <a:pPr marL="494665" marR="5080" indent="-482600">
              <a:lnSpc>
                <a:spcPts val="4090"/>
              </a:lnSpc>
              <a:spcBef>
                <a:spcPts val="3620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3800" spc="25" dirty="0">
                <a:latin typeface="Trebuchet MS"/>
                <a:cs typeface="Trebuchet MS"/>
              </a:rPr>
              <a:t>Calcula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140" dirty="0">
                <a:latin typeface="Trebuchet MS"/>
                <a:cs typeface="Trebuchet MS"/>
              </a:rPr>
              <a:t>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55" dirty="0">
                <a:latin typeface="Trebuchet MS"/>
                <a:cs typeface="Trebuchet MS"/>
              </a:rPr>
              <a:t>valor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90" dirty="0">
                <a:latin typeface="Trebuchet MS"/>
                <a:cs typeface="Trebuchet MS"/>
              </a:rPr>
              <a:t>da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40" dirty="0">
                <a:latin typeface="Trebuchet MS"/>
                <a:cs typeface="Trebuchet MS"/>
              </a:rPr>
              <a:t>expressão;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160" dirty="0">
                <a:latin typeface="Trebuchet MS"/>
                <a:cs typeface="Trebuchet MS"/>
              </a:rPr>
              <a:t>se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140" dirty="0">
                <a:latin typeface="Trebuchet MS"/>
                <a:cs typeface="Trebuchet MS"/>
              </a:rPr>
              <a:t>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20" dirty="0">
                <a:latin typeface="Trebuchet MS"/>
                <a:cs typeface="Trebuchet MS"/>
              </a:rPr>
              <a:t>resultado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120" dirty="0">
                <a:latin typeface="Trebuchet MS"/>
                <a:cs typeface="Trebuchet MS"/>
              </a:rPr>
              <a:t>for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114" dirty="0">
                <a:latin typeface="Trebuchet MS"/>
                <a:cs typeface="Trebuchet MS"/>
              </a:rPr>
              <a:t>diferente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de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100" dirty="0">
                <a:latin typeface="Trebuchet MS"/>
                <a:cs typeface="Trebuchet MS"/>
              </a:rPr>
              <a:t>zero,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25" dirty="0">
                <a:latin typeface="Trebuchet MS"/>
                <a:cs typeface="Trebuchet MS"/>
              </a:rPr>
              <a:t>então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10" dirty="0">
                <a:latin typeface="Trebuchet MS"/>
                <a:cs typeface="Trebuchet MS"/>
              </a:rPr>
              <a:t>executa </a:t>
            </a:r>
            <a:r>
              <a:rPr sz="3800" spc="-1135" dirty="0">
                <a:latin typeface="Trebuchet MS"/>
                <a:cs typeface="Trebuchet MS"/>
              </a:rPr>
              <a:t> </a:t>
            </a:r>
            <a:r>
              <a:rPr sz="3800" spc="40" dirty="0">
                <a:latin typeface="Trebuchet MS"/>
                <a:cs typeface="Trebuchet MS"/>
              </a:rPr>
              <a:t>a</a:t>
            </a:r>
            <a:r>
              <a:rPr sz="3800" spc="-9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instrução</a:t>
            </a:r>
            <a:endParaRPr sz="3800">
              <a:latin typeface="Trebuchet MS"/>
              <a:cs typeface="Trebuchet MS"/>
            </a:endParaRPr>
          </a:p>
          <a:p>
            <a:pPr marL="494665" indent="-482600">
              <a:lnSpc>
                <a:spcPct val="100000"/>
              </a:lnSpc>
              <a:spcBef>
                <a:spcPts val="3035"/>
              </a:spcBef>
              <a:buSzPct val="122368"/>
              <a:buChar char="•"/>
              <a:tabLst>
                <a:tab pos="494665" algn="l"/>
                <a:tab pos="495300" algn="l"/>
              </a:tabLst>
            </a:pPr>
            <a:r>
              <a:rPr sz="3800" spc="185" dirty="0">
                <a:latin typeface="Trebuchet MS"/>
                <a:cs typeface="Trebuchet MS"/>
              </a:rPr>
              <a:t>Em</a:t>
            </a:r>
            <a:r>
              <a:rPr sz="3800" spc="-90" dirty="0">
                <a:latin typeface="Trebuchet MS"/>
                <a:cs typeface="Trebuchet MS"/>
              </a:rPr>
              <a:t> </a:t>
            </a:r>
            <a:r>
              <a:rPr sz="3800" spc="-20" dirty="0">
                <a:latin typeface="Trebuchet MS"/>
                <a:cs typeface="Trebuchet MS"/>
              </a:rPr>
              <a:t>qualquer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70" dirty="0">
                <a:latin typeface="Trebuchet MS"/>
                <a:cs typeface="Trebuchet MS"/>
              </a:rPr>
              <a:t>caso,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-15" dirty="0">
                <a:latin typeface="Trebuchet MS"/>
                <a:cs typeface="Trebuchet MS"/>
              </a:rPr>
              <a:t>continua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20" dirty="0">
                <a:latin typeface="Trebuchet MS"/>
                <a:cs typeface="Trebuchet MS"/>
              </a:rPr>
              <a:t>executando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200" dirty="0">
                <a:latin typeface="Trebuchet MS"/>
                <a:cs typeface="Trebuchet MS"/>
              </a:rPr>
              <a:t>as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30" dirty="0">
                <a:latin typeface="Trebuchet MS"/>
                <a:cs typeface="Trebuchet MS"/>
              </a:rPr>
              <a:t>instruções</a:t>
            </a:r>
            <a:r>
              <a:rPr sz="3800" spc="-85" dirty="0">
                <a:latin typeface="Trebuchet MS"/>
                <a:cs typeface="Trebuchet MS"/>
              </a:rPr>
              <a:t> </a:t>
            </a:r>
            <a:r>
              <a:rPr sz="3800" spc="50" dirty="0">
                <a:latin typeface="Trebuchet MS"/>
                <a:cs typeface="Trebuchet MS"/>
              </a:rPr>
              <a:t>seguintes</a:t>
            </a:r>
            <a:endParaRPr sz="3800">
              <a:latin typeface="Trebuchet MS"/>
              <a:cs typeface="Trebuchet MS"/>
            </a:endParaRPr>
          </a:p>
          <a:p>
            <a:pPr marL="494665">
              <a:lnSpc>
                <a:spcPts val="3035"/>
              </a:lnSpc>
              <a:spcBef>
                <a:spcPts val="3675"/>
              </a:spcBef>
            </a:pPr>
            <a:r>
              <a:rPr sz="2700" spc="-190" dirty="0">
                <a:solidFill>
                  <a:srgbClr val="AF00DB"/>
                </a:solidFill>
                <a:latin typeface="Trebuchet MS"/>
                <a:cs typeface="Trebuchet MS"/>
              </a:rPr>
              <a:t>if</a:t>
            </a:r>
            <a:r>
              <a:rPr sz="2700" spc="-70" dirty="0">
                <a:solidFill>
                  <a:srgbClr val="AF00DB"/>
                </a:solidFill>
                <a:latin typeface="Trebuchet MS"/>
                <a:cs typeface="Trebuchet MS"/>
              </a:rPr>
              <a:t> </a:t>
            </a:r>
            <a:r>
              <a:rPr sz="2700" spc="-295" dirty="0">
                <a:latin typeface="Trebuchet MS"/>
                <a:cs typeface="Trebuchet MS"/>
              </a:rPr>
              <a:t>(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line_num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195" dirty="0">
                <a:latin typeface="Trebuchet MS"/>
                <a:cs typeface="Trebuchet MS"/>
              </a:rPr>
              <a:t>==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240" dirty="0">
                <a:latin typeface="Trebuchet MS"/>
                <a:cs typeface="Trebuchet MS"/>
              </a:rPr>
              <a:t>MAX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295" dirty="0">
                <a:latin typeface="Trebuchet MS"/>
                <a:cs typeface="Trebuchet MS"/>
              </a:rPr>
              <a:t>)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line_num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195" dirty="0">
                <a:latin typeface="Trebuchet MS"/>
                <a:cs typeface="Trebuchet MS"/>
              </a:rPr>
              <a:t>=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80" dirty="0">
                <a:solidFill>
                  <a:srgbClr val="098658"/>
                </a:solidFill>
                <a:latin typeface="Trebuchet MS"/>
                <a:cs typeface="Trebuchet MS"/>
              </a:rPr>
              <a:t>0</a:t>
            </a:r>
            <a:r>
              <a:rPr sz="2700" spc="-245" dirty="0">
                <a:latin typeface="Trebuchet MS"/>
                <a:cs typeface="Trebuchet MS"/>
              </a:rPr>
              <a:t>;</a:t>
            </a:r>
            <a:endParaRPr sz="2700">
              <a:latin typeface="Trebuchet MS"/>
              <a:cs typeface="Trebuchet MS"/>
            </a:endParaRPr>
          </a:p>
          <a:p>
            <a:pPr marL="389255">
              <a:lnSpc>
                <a:spcPts val="2985"/>
              </a:lnSpc>
              <a:tabLst>
                <a:tab pos="1006475" algn="l"/>
                <a:tab pos="3475990" algn="l"/>
                <a:tab pos="4093210" algn="l"/>
              </a:tabLst>
            </a:pPr>
            <a:r>
              <a:rPr sz="2700" spc="-5" dirty="0">
                <a:solidFill>
                  <a:srgbClr val="008000"/>
                </a:solidFill>
                <a:latin typeface="Courier New"/>
                <a:cs typeface="Courier New"/>
              </a:rPr>
              <a:t>//	continuação	do	programa</a:t>
            </a:r>
            <a:endParaRPr sz="2700">
              <a:latin typeface="Courier New"/>
              <a:cs typeface="Courier New"/>
            </a:endParaRPr>
          </a:p>
          <a:p>
            <a:pPr marL="389255">
              <a:lnSpc>
                <a:spcPts val="3185"/>
              </a:lnSpc>
            </a:pPr>
            <a:r>
              <a:rPr sz="2700" spc="-5" dirty="0">
                <a:latin typeface="Courier New"/>
                <a:cs typeface="Courier New"/>
              </a:rPr>
              <a:t>...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Instrução</a:t>
            </a:r>
            <a:r>
              <a:rPr sz="4500" spc="-35" dirty="0"/>
              <a:t> if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2643"/>
            <a:ext cx="17104360" cy="67640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74980" marR="304165" indent="-462915">
              <a:lnSpc>
                <a:spcPts val="3870"/>
              </a:lnSpc>
              <a:spcBef>
                <a:spcPts val="645"/>
              </a:spcBef>
              <a:buSzPct val="121917"/>
              <a:buChar char="•"/>
              <a:tabLst>
                <a:tab pos="474980" algn="l"/>
                <a:tab pos="475615" algn="l"/>
              </a:tabLst>
            </a:pPr>
            <a:r>
              <a:rPr sz="3650" spc="280" dirty="0">
                <a:latin typeface="Trebuchet MS"/>
                <a:cs typeface="Trebuchet MS"/>
              </a:rPr>
              <a:t>Se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60" dirty="0">
                <a:latin typeface="Trebuchet MS"/>
                <a:cs typeface="Trebuchet MS"/>
              </a:rPr>
              <a:t>quisermos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-40" dirty="0">
                <a:latin typeface="Trebuchet MS"/>
                <a:cs typeface="Trebuchet MS"/>
              </a:rPr>
              <a:t>executar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-15" dirty="0">
                <a:latin typeface="Trebuchet MS"/>
                <a:cs typeface="Trebuchet MS"/>
              </a:rPr>
              <a:t>condicionalmente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mais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125" dirty="0">
                <a:latin typeface="Trebuchet MS"/>
                <a:cs typeface="Trebuchet MS"/>
              </a:rPr>
              <a:t>do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40" dirty="0">
                <a:latin typeface="Trebuchet MS"/>
                <a:cs typeface="Trebuchet MS"/>
              </a:rPr>
              <a:t>que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uma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5" dirty="0">
                <a:latin typeface="Trebuchet MS"/>
                <a:cs typeface="Trebuchet MS"/>
              </a:rPr>
              <a:t>instrução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90" dirty="0">
                <a:latin typeface="Trebuchet MS"/>
                <a:cs typeface="Trebuchet MS"/>
              </a:rPr>
              <a:t>devemos </a:t>
            </a:r>
            <a:r>
              <a:rPr sz="3650" spc="-1085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agrupá-las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num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15" dirty="0">
                <a:latin typeface="Trebuchet MS"/>
                <a:cs typeface="Trebuchet MS"/>
              </a:rPr>
              <a:t>bloco:</a:t>
            </a:r>
            <a:endParaRPr sz="3650">
              <a:latin typeface="Trebuchet MS"/>
              <a:cs typeface="Trebuchet MS"/>
            </a:endParaRPr>
          </a:p>
          <a:p>
            <a:pPr marL="474980">
              <a:lnSpc>
                <a:spcPct val="100000"/>
              </a:lnSpc>
              <a:spcBef>
                <a:spcPts val="3310"/>
              </a:spcBef>
            </a:pPr>
            <a:r>
              <a:rPr sz="3650" i="1" spc="-10" dirty="0">
                <a:latin typeface="Arial"/>
                <a:cs typeface="Arial"/>
              </a:rPr>
              <a:t>{</a:t>
            </a:r>
            <a:r>
              <a:rPr sz="3650" i="1" spc="-40" dirty="0">
                <a:latin typeface="Arial"/>
                <a:cs typeface="Arial"/>
              </a:rPr>
              <a:t> </a:t>
            </a:r>
            <a:r>
              <a:rPr sz="3650" i="1" spc="5" dirty="0">
                <a:latin typeface="Arial"/>
                <a:cs typeface="Arial"/>
              </a:rPr>
              <a:t>instruções}</a:t>
            </a:r>
            <a:endParaRPr sz="3650">
              <a:latin typeface="Arial"/>
              <a:cs typeface="Arial"/>
            </a:endParaRPr>
          </a:p>
          <a:p>
            <a:pPr marL="474980" indent="-462915">
              <a:lnSpc>
                <a:spcPct val="100000"/>
              </a:lnSpc>
              <a:spcBef>
                <a:spcPts val="2905"/>
              </a:spcBef>
              <a:buSzPct val="121917"/>
              <a:buChar char="•"/>
              <a:tabLst>
                <a:tab pos="474980" algn="l"/>
                <a:tab pos="475615" algn="l"/>
              </a:tabLst>
            </a:pPr>
            <a:r>
              <a:rPr sz="3650" spc="270" dirty="0">
                <a:latin typeface="Trebuchet MS"/>
                <a:cs typeface="Trebuchet MS"/>
              </a:rPr>
              <a:t>As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35" dirty="0">
                <a:latin typeface="Trebuchet MS"/>
                <a:cs typeface="Trebuchet MS"/>
              </a:rPr>
              <a:t>chavetas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15" dirty="0">
                <a:latin typeface="Trebuchet MS"/>
                <a:cs typeface="Trebuchet MS"/>
              </a:rPr>
              <a:t>forçam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130" dirty="0">
                <a:latin typeface="Trebuchet MS"/>
                <a:cs typeface="Trebuchet MS"/>
              </a:rPr>
              <a:t>o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5" dirty="0">
                <a:latin typeface="Trebuchet MS"/>
                <a:cs typeface="Trebuchet MS"/>
              </a:rPr>
              <a:t>compilador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35" dirty="0">
                <a:latin typeface="Trebuchet MS"/>
                <a:cs typeface="Trebuchet MS"/>
              </a:rPr>
              <a:t>a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160" dirty="0">
                <a:latin typeface="Trebuchet MS"/>
                <a:cs typeface="Trebuchet MS"/>
              </a:rPr>
              <a:t>tratar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50" dirty="0">
                <a:latin typeface="Trebuchet MS"/>
                <a:cs typeface="Trebuchet MS"/>
              </a:rPr>
              <a:t>um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50" dirty="0">
                <a:latin typeface="Trebuchet MS"/>
                <a:cs typeface="Trebuchet MS"/>
              </a:rPr>
              <a:t>bloco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de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25" dirty="0">
                <a:latin typeface="Trebuchet MS"/>
                <a:cs typeface="Trebuchet MS"/>
              </a:rPr>
              <a:t>instruções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120" dirty="0">
                <a:latin typeface="Trebuchet MS"/>
                <a:cs typeface="Trebuchet MS"/>
              </a:rPr>
              <a:t>como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uma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só.</a:t>
            </a:r>
            <a:endParaRPr sz="3650">
              <a:latin typeface="Trebuchet MS"/>
              <a:cs typeface="Trebuchet MS"/>
            </a:endParaRPr>
          </a:p>
          <a:p>
            <a:pPr marL="474980" indent="-462915">
              <a:lnSpc>
                <a:spcPct val="100000"/>
              </a:lnSpc>
              <a:spcBef>
                <a:spcPts val="2900"/>
              </a:spcBef>
              <a:buSzPct val="121917"/>
              <a:buChar char="•"/>
              <a:tabLst>
                <a:tab pos="474980" algn="l"/>
                <a:tab pos="475615" algn="l"/>
              </a:tabLst>
            </a:pPr>
            <a:r>
              <a:rPr sz="3650" spc="160" dirty="0">
                <a:latin typeface="Trebuchet MS"/>
                <a:cs typeface="Trebuchet MS"/>
              </a:rPr>
              <a:t>Cada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5" dirty="0">
                <a:latin typeface="Trebuchet MS"/>
                <a:cs typeface="Trebuchet MS"/>
              </a:rPr>
              <a:t>instrução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55" dirty="0">
                <a:latin typeface="Trebuchet MS"/>
                <a:cs typeface="Trebuchet MS"/>
              </a:rPr>
              <a:t>dentro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125" dirty="0">
                <a:latin typeface="Trebuchet MS"/>
                <a:cs typeface="Trebuchet MS"/>
              </a:rPr>
              <a:t>do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50" dirty="0">
                <a:latin typeface="Trebuchet MS"/>
                <a:cs typeface="Trebuchet MS"/>
              </a:rPr>
              <a:t>bloco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95" dirty="0">
                <a:latin typeface="Trebuchet MS"/>
                <a:cs typeface="Trebuchet MS"/>
              </a:rPr>
              <a:t>termina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114" dirty="0">
                <a:latin typeface="Trebuchet MS"/>
                <a:cs typeface="Trebuchet MS"/>
              </a:rPr>
              <a:t>com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15" dirty="0">
                <a:latin typeface="Trebuchet MS"/>
                <a:cs typeface="Trebuchet MS"/>
              </a:rPr>
              <a:t>ponto-e-vírgula</a:t>
            </a:r>
            <a:endParaRPr sz="3650">
              <a:latin typeface="Trebuchet MS"/>
              <a:cs typeface="Trebuchet MS"/>
            </a:endParaRPr>
          </a:p>
          <a:p>
            <a:pPr marL="474980" indent="-462915">
              <a:lnSpc>
                <a:spcPct val="100000"/>
              </a:lnSpc>
              <a:spcBef>
                <a:spcPts val="2900"/>
              </a:spcBef>
              <a:buSzPct val="121917"/>
              <a:buChar char="•"/>
              <a:tabLst>
                <a:tab pos="474980" algn="l"/>
                <a:tab pos="475615" algn="l"/>
              </a:tabLst>
            </a:pPr>
            <a:r>
              <a:rPr sz="3650" spc="155" dirty="0">
                <a:latin typeface="Trebuchet MS"/>
                <a:cs typeface="Trebuchet MS"/>
              </a:rPr>
              <a:t>Não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acrescentamos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-15" dirty="0">
                <a:latin typeface="Trebuchet MS"/>
                <a:cs typeface="Trebuchet MS"/>
              </a:rPr>
              <a:t>ponto-e-vírgula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75" dirty="0">
                <a:latin typeface="Trebuchet MS"/>
                <a:cs typeface="Trebuchet MS"/>
              </a:rPr>
              <a:t>depois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de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spc="-50" dirty="0">
                <a:latin typeface="Trebuchet MS"/>
                <a:cs typeface="Trebuchet MS"/>
              </a:rPr>
              <a:t>fechar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35" dirty="0">
                <a:latin typeface="Trebuchet MS"/>
                <a:cs typeface="Trebuchet MS"/>
              </a:rPr>
              <a:t>chavetas</a:t>
            </a:r>
            <a:endParaRPr sz="3650">
              <a:latin typeface="Trebuchet MS"/>
              <a:cs typeface="Trebuchet MS"/>
            </a:endParaRPr>
          </a:p>
          <a:p>
            <a:pPr marL="981075" marR="13498194" indent="-506730" algn="just">
              <a:lnSpc>
                <a:spcPct val="92200"/>
              </a:lnSpc>
              <a:spcBef>
                <a:spcPts val="3800"/>
              </a:spcBef>
            </a:pPr>
            <a:r>
              <a:rPr sz="2550" spc="-170" dirty="0">
                <a:solidFill>
                  <a:srgbClr val="AF00DB"/>
                </a:solidFill>
                <a:latin typeface="Trebuchet MS"/>
                <a:cs typeface="Trebuchet MS"/>
              </a:rPr>
              <a:t>if</a:t>
            </a:r>
            <a:r>
              <a:rPr sz="2550" spc="-55" dirty="0">
                <a:solidFill>
                  <a:srgbClr val="AF00DB"/>
                </a:solidFill>
                <a:latin typeface="Trebuchet MS"/>
                <a:cs typeface="Trebuchet MS"/>
              </a:rPr>
              <a:t> </a:t>
            </a:r>
            <a:r>
              <a:rPr sz="2550" spc="-55" dirty="0">
                <a:latin typeface="Trebuchet MS"/>
                <a:cs typeface="Trebuchet MS"/>
              </a:rPr>
              <a:t>(line_num </a:t>
            </a:r>
            <a:r>
              <a:rPr sz="2550" spc="210" dirty="0">
                <a:latin typeface="Trebuchet MS"/>
                <a:cs typeface="Trebuchet MS"/>
              </a:rPr>
              <a:t>==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spc="70" dirty="0">
                <a:latin typeface="Trebuchet MS"/>
                <a:cs typeface="Trebuchet MS"/>
              </a:rPr>
              <a:t>MAX){  </a:t>
            </a:r>
            <a:r>
              <a:rPr sz="2550" spc="20" dirty="0">
                <a:latin typeface="Courier New"/>
                <a:cs typeface="Courier New"/>
              </a:rPr>
              <a:t>line_num = </a:t>
            </a:r>
            <a:r>
              <a:rPr sz="2550" spc="20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550" spc="20" dirty="0">
                <a:latin typeface="Courier New"/>
                <a:cs typeface="Courier New"/>
              </a:rPr>
              <a:t>; </a:t>
            </a:r>
            <a:r>
              <a:rPr sz="2550" spc="-1520" dirty="0">
                <a:latin typeface="Courier New"/>
                <a:cs typeface="Courier New"/>
              </a:rPr>
              <a:t> </a:t>
            </a:r>
            <a:r>
              <a:rPr sz="2550" spc="20" dirty="0">
                <a:latin typeface="Courier New"/>
                <a:cs typeface="Courier New"/>
              </a:rPr>
              <a:t>page_num</a:t>
            </a:r>
            <a:r>
              <a:rPr sz="2550" spc="-15" dirty="0">
                <a:latin typeface="Courier New"/>
                <a:cs typeface="Courier New"/>
              </a:rPr>
              <a:t> </a:t>
            </a:r>
            <a:r>
              <a:rPr sz="2550" spc="20" dirty="0">
                <a:latin typeface="Courier New"/>
                <a:cs typeface="Courier New"/>
              </a:rPr>
              <a:t>++;</a:t>
            </a:r>
            <a:endParaRPr sz="2550">
              <a:latin typeface="Courier New"/>
              <a:cs typeface="Courier New"/>
            </a:endParaRPr>
          </a:p>
          <a:p>
            <a:pPr marL="389255">
              <a:lnSpc>
                <a:spcPts val="2970"/>
              </a:lnSpc>
            </a:pPr>
            <a:r>
              <a:rPr sz="2550" spc="20" dirty="0">
                <a:latin typeface="Courier New"/>
                <a:cs typeface="Courier New"/>
              </a:rPr>
              <a:t>}</a:t>
            </a:r>
            <a:endParaRPr sz="2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5890240" cy="5321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5" dirty="0">
                <a:latin typeface="Arial"/>
                <a:cs typeface="Arial"/>
              </a:rPr>
              <a:t>Alternativa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i="1" spc="-10" dirty="0">
                <a:latin typeface="Arial"/>
                <a:cs typeface="Arial"/>
              </a:rPr>
              <a:t>else</a:t>
            </a:r>
            <a:endParaRPr sz="4500">
              <a:latin typeface="Arial"/>
              <a:cs typeface="Arial"/>
            </a:endParaRPr>
          </a:p>
          <a:p>
            <a:pPr marL="519430" marR="4900295" indent="-502920">
              <a:lnSpc>
                <a:spcPct val="178900"/>
              </a:lnSpc>
              <a:spcBef>
                <a:spcPts val="2870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instrução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35" dirty="0">
                <a:latin typeface="Arial"/>
                <a:cs typeface="Arial"/>
              </a:rPr>
              <a:t>if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pode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10" dirty="0">
                <a:latin typeface="Trebuchet MS"/>
                <a:cs typeface="Trebuchet MS"/>
              </a:rPr>
              <a:t>incluir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alternativa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-114" dirty="0">
                <a:latin typeface="Arial"/>
                <a:cs typeface="Arial"/>
              </a:rPr>
              <a:t>else</a:t>
            </a:r>
            <a:r>
              <a:rPr sz="3950" spc="-114" dirty="0">
                <a:latin typeface="Trebuchet MS"/>
                <a:cs typeface="Trebuchet MS"/>
              </a:rPr>
              <a:t>: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i="1" spc="35" dirty="0">
                <a:latin typeface="Arial"/>
                <a:cs typeface="Arial"/>
              </a:rPr>
              <a:t>if</a:t>
            </a:r>
            <a:r>
              <a:rPr sz="3950" i="1" spc="-5" dirty="0">
                <a:latin typeface="Arial"/>
                <a:cs typeface="Arial"/>
              </a:rPr>
              <a:t> </a:t>
            </a:r>
            <a:r>
              <a:rPr sz="3950" i="1" spc="-85" dirty="0">
                <a:latin typeface="Arial"/>
                <a:cs typeface="Arial"/>
              </a:rPr>
              <a:t>(expressão)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15" dirty="0">
                <a:latin typeface="Arial"/>
                <a:cs typeface="Arial"/>
              </a:rPr>
              <a:t>instrução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-55" dirty="0">
                <a:latin typeface="Arial"/>
                <a:cs typeface="Arial"/>
              </a:rPr>
              <a:t>else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i="1" spc="15" dirty="0">
                <a:latin typeface="Arial"/>
                <a:cs typeface="Arial"/>
              </a:rPr>
              <a:t>instrução</a:t>
            </a:r>
            <a:endParaRPr sz="3950">
              <a:latin typeface="Arial"/>
              <a:cs typeface="Arial"/>
            </a:endParaRPr>
          </a:p>
          <a:p>
            <a:pPr marL="519430" marR="5080" indent="-502920">
              <a:lnSpc>
                <a:spcPts val="8480"/>
              </a:lnSpc>
              <a:spcBef>
                <a:spcPts val="180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instrução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seguir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ao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-55" dirty="0">
                <a:latin typeface="Arial"/>
                <a:cs typeface="Arial"/>
              </a:rPr>
              <a:t>else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executada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tiver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270" dirty="0">
                <a:solidFill>
                  <a:srgbClr val="AF00DB"/>
                </a:solidFill>
                <a:latin typeface="Trebuchet MS"/>
                <a:cs typeface="Trebuchet MS"/>
              </a:rPr>
              <a:t>if</a:t>
            </a:r>
            <a:r>
              <a:rPr sz="3950" spc="-90" dirty="0">
                <a:solidFill>
                  <a:srgbClr val="AF00DB"/>
                </a:solidFill>
                <a:latin typeface="Trebuchet MS"/>
                <a:cs typeface="Trebuchet MS"/>
              </a:rPr>
              <a:t> </a:t>
            </a:r>
            <a:r>
              <a:rPr sz="3950" spc="-340" dirty="0">
                <a:latin typeface="Trebuchet MS"/>
                <a:cs typeface="Trebuchet MS"/>
              </a:rPr>
              <a:t>(i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&gt;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00" dirty="0">
                <a:latin typeface="Trebuchet MS"/>
                <a:cs typeface="Trebuchet MS"/>
              </a:rPr>
              <a:t>j)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max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0" dirty="0">
                <a:latin typeface="Trebuchet MS"/>
                <a:cs typeface="Trebuchet MS"/>
              </a:rPr>
              <a:t>i;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solidFill>
                  <a:srgbClr val="AF00DB"/>
                </a:solidFill>
                <a:latin typeface="Trebuchet MS"/>
                <a:cs typeface="Trebuchet MS"/>
              </a:rPr>
              <a:t>else</a:t>
            </a:r>
            <a:r>
              <a:rPr sz="3950" spc="-90" dirty="0">
                <a:solidFill>
                  <a:srgbClr val="AF00DB"/>
                </a:solidFill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max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9" dirty="0">
                <a:latin typeface="Trebuchet MS"/>
                <a:cs typeface="Trebuchet MS"/>
              </a:rPr>
              <a:t>j;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Alternativa</a:t>
            </a:r>
            <a:r>
              <a:rPr sz="4500" spc="-20" dirty="0"/>
              <a:t> </a:t>
            </a:r>
            <a:r>
              <a:rPr sz="4500" i="1" spc="-10" dirty="0">
                <a:latin typeface="Arial"/>
                <a:cs typeface="Arial"/>
              </a:rPr>
              <a:t>else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4862810" cy="611695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75" dirty="0">
                <a:latin typeface="Trebuchet MS"/>
                <a:cs typeface="Trebuchet MS"/>
              </a:rPr>
              <a:t>Podemos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10" dirty="0">
                <a:latin typeface="Trebuchet MS"/>
                <a:cs typeface="Trebuchet MS"/>
              </a:rPr>
              <a:t>incluir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instruções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35" dirty="0">
                <a:latin typeface="Arial"/>
                <a:cs typeface="Arial"/>
              </a:rPr>
              <a:t>if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dentro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outros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ifs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ts val="446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35" dirty="0">
                <a:latin typeface="Trebuchet MS"/>
                <a:cs typeface="Trebuchet MS"/>
              </a:rPr>
              <a:t>Nesses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casos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será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4" dirty="0">
                <a:latin typeface="Trebuchet MS"/>
                <a:cs typeface="Trebuchet MS"/>
              </a:rPr>
              <a:t>útil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usar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15" dirty="0">
                <a:latin typeface="Arial"/>
                <a:cs typeface="Arial"/>
              </a:rPr>
              <a:t>identação</a:t>
            </a:r>
            <a:r>
              <a:rPr sz="3950" i="1" spc="10" dirty="0">
                <a:latin typeface="Arial"/>
                <a:cs typeface="Arial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explicitar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estrutura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ts val="3180"/>
              </a:lnSpc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950" spc="-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(i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&gt;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j)</a:t>
            </a:r>
            <a:endParaRPr sz="2950">
              <a:latin typeface="Courier New"/>
              <a:cs typeface="Courier New"/>
            </a:endParaRPr>
          </a:p>
          <a:p>
            <a:pPr marL="693420">
              <a:lnSpc>
                <a:spcPts val="3379"/>
              </a:lnSpc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950" spc="-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(i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&gt;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k)</a:t>
            </a:r>
            <a:endParaRPr sz="2950">
              <a:latin typeface="Courier New"/>
              <a:cs typeface="Courier New"/>
            </a:endParaRPr>
          </a:p>
          <a:p>
            <a:pPr marL="693420" marR="11664950" indent="680720">
              <a:lnSpc>
                <a:spcPts val="3379"/>
              </a:lnSpc>
              <a:spcBef>
                <a:spcPts val="165"/>
              </a:spcBef>
            </a:pPr>
            <a:r>
              <a:rPr sz="2950" spc="15" dirty="0">
                <a:latin typeface="Courier New"/>
                <a:cs typeface="Courier New"/>
              </a:rPr>
              <a:t>max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i;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endParaRPr sz="2950">
              <a:latin typeface="Courier New"/>
              <a:cs typeface="Courier New"/>
            </a:endParaRPr>
          </a:p>
          <a:p>
            <a:pPr marL="1374140">
              <a:lnSpc>
                <a:spcPts val="3215"/>
              </a:lnSpc>
            </a:pPr>
            <a:r>
              <a:rPr sz="2950" spc="15" dirty="0">
                <a:latin typeface="Courier New"/>
                <a:cs typeface="Courier New"/>
              </a:rPr>
              <a:t>max</a:t>
            </a:r>
            <a:r>
              <a:rPr sz="2950" spc="-2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k;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379"/>
              </a:lnSpc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endParaRPr sz="2950">
              <a:latin typeface="Courier New"/>
              <a:cs typeface="Courier New"/>
            </a:endParaRPr>
          </a:p>
          <a:p>
            <a:pPr marL="693420">
              <a:lnSpc>
                <a:spcPts val="3379"/>
              </a:lnSpc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950" spc="-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(j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&gt;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k)</a:t>
            </a:r>
            <a:endParaRPr sz="2950">
              <a:latin typeface="Courier New"/>
              <a:cs typeface="Courier New"/>
            </a:endParaRPr>
          </a:p>
          <a:p>
            <a:pPr marL="693420" marR="11664950" indent="680720">
              <a:lnSpc>
                <a:spcPts val="3379"/>
              </a:lnSpc>
              <a:spcBef>
                <a:spcPts val="165"/>
              </a:spcBef>
            </a:pPr>
            <a:r>
              <a:rPr sz="2950" spc="15" dirty="0">
                <a:latin typeface="Courier New"/>
                <a:cs typeface="Courier New"/>
              </a:rPr>
              <a:t>max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j;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endParaRPr sz="2950">
              <a:latin typeface="Courier New"/>
              <a:cs typeface="Courier New"/>
            </a:endParaRPr>
          </a:p>
          <a:p>
            <a:pPr marL="1374140">
              <a:lnSpc>
                <a:spcPts val="3295"/>
              </a:lnSpc>
            </a:pPr>
            <a:r>
              <a:rPr sz="2950" spc="15" dirty="0">
                <a:latin typeface="Courier New"/>
                <a:cs typeface="Courier New"/>
              </a:rPr>
              <a:t>max</a:t>
            </a:r>
            <a:r>
              <a:rPr sz="2950" spc="-2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k;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Alternativa</a:t>
            </a:r>
            <a:r>
              <a:rPr sz="4500" spc="-20" dirty="0"/>
              <a:t> </a:t>
            </a:r>
            <a:r>
              <a:rPr sz="4500" i="1" spc="-10" dirty="0">
                <a:latin typeface="Arial"/>
                <a:cs typeface="Arial"/>
              </a:rPr>
              <a:t>else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5665450" cy="583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75" dirty="0">
                <a:latin typeface="Trebuchet MS"/>
                <a:cs typeface="Trebuchet MS"/>
              </a:rPr>
              <a:t>Podemos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também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adicionar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chavetas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auxiliar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compreensão:</a:t>
            </a:r>
            <a:endParaRPr sz="3950">
              <a:latin typeface="Trebuchet MS"/>
              <a:cs typeface="Trebuchet MS"/>
            </a:endParaRPr>
          </a:p>
          <a:p>
            <a:pPr marL="693420" marR="12694285" indent="-681355">
              <a:lnSpc>
                <a:spcPts val="3379"/>
              </a:lnSpc>
              <a:spcBef>
                <a:spcPts val="3925"/>
              </a:spcBef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if </a:t>
            </a:r>
            <a:r>
              <a:rPr sz="2950" spc="15" dirty="0">
                <a:latin typeface="Courier New"/>
                <a:cs typeface="Courier New"/>
              </a:rPr>
              <a:t>(i &gt; j) { </a:t>
            </a:r>
            <a:r>
              <a:rPr sz="2950" spc="-176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950" spc="-1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(i</a:t>
            </a:r>
            <a:r>
              <a:rPr sz="2950" spc="-1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&gt;</a:t>
            </a:r>
            <a:r>
              <a:rPr sz="2950" spc="-1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k)</a:t>
            </a:r>
            <a:endParaRPr sz="2950">
              <a:latin typeface="Courier New"/>
              <a:cs typeface="Courier New"/>
            </a:endParaRPr>
          </a:p>
          <a:p>
            <a:pPr marL="693420" marR="12467590" indent="680720">
              <a:lnSpc>
                <a:spcPts val="3379"/>
              </a:lnSpc>
            </a:pPr>
            <a:r>
              <a:rPr sz="2950" spc="15" dirty="0">
                <a:latin typeface="Courier New"/>
                <a:cs typeface="Courier New"/>
              </a:rPr>
              <a:t>max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i;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endParaRPr sz="2950">
              <a:latin typeface="Courier New"/>
              <a:cs typeface="Courier New"/>
            </a:endParaRPr>
          </a:p>
          <a:p>
            <a:pPr marL="1374140">
              <a:lnSpc>
                <a:spcPts val="3215"/>
              </a:lnSpc>
            </a:pPr>
            <a:r>
              <a:rPr sz="2950" spc="15" dirty="0">
                <a:latin typeface="Courier New"/>
                <a:cs typeface="Courier New"/>
              </a:rPr>
              <a:t>max</a:t>
            </a:r>
            <a:r>
              <a:rPr sz="2950" spc="-2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k;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379"/>
              </a:lnSpc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}</a:t>
            </a:r>
            <a:r>
              <a:rPr sz="2950" spc="-2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r>
              <a:rPr sz="2950" spc="-2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{</a:t>
            </a:r>
            <a:endParaRPr sz="2950">
              <a:latin typeface="Courier New"/>
              <a:cs typeface="Courier New"/>
            </a:endParaRPr>
          </a:p>
          <a:p>
            <a:pPr marL="693420">
              <a:lnSpc>
                <a:spcPts val="3379"/>
              </a:lnSpc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950" spc="-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(j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&gt;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k)</a:t>
            </a:r>
            <a:endParaRPr sz="2950">
              <a:latin typeface="Courier New"/>
              <a:cs typeface="Courier New"/>
            </a:endParaRPr>
          </a:p>
          <a:p>
            <a:pPr marL="693420" marR="12467590" indent="680720">
              <a:lnSpc>
                <a:spcPts val="3379"/>
              </a:lnSpc>
              <a:spcBef>
                <a:spcPts val="165"/>
              </a:spcBef>
            </a:pPr>
            <a:r>
              <a:rPr sz="2950" spc="15" dirty="0">
                <a:latin typeface="Courier New"/>
                <a:cs typeface="Courier New"/>
              </a:rPr>
              <a:t>max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3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j;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endParaRPr sz="2950">
              <a:latin typeface="Courier New"/>
              <a:cs typeface="Courier New"/>
            </a:endParaRPr>
          </a:p>
          <a:p>
            <a:pPr marL="1374140">
              <a:lnSpc>
                <a:spcPts val="3215"/>
              </a:lnSpc>
            </a:pPr>
            <a:r>
              <a:rPr sz="2950" spc="15" dirty="0">
                <a:latin typeface="Courier New"/>
                <a:cs typeface="Courier New"/>
              </a:rPr>
              <a:t>max</a:t>
            </a:r>
            <a:r>
              <a:rPr sz="2950" spc="-2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=</a:t>
            </a:r>
            <a:r>
              <a:rPr sz="2950" spc="-2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k;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460"/>
              </a:lnSpc>
            </a:pPr>
            <a:r>
              <a:rPr sz="2950" spc="15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88010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i="1" spc="-10" dirty="0">
                <a:latin typeface="Arial"/>
                <a:cs typeface="Arial"/>
              </a:rPr>
              <a:t>Layout</a:t>
            </a:r>
            <a:r>
              <a:rPr sz="4500" i="1" spc="-25" dirty="0">
                <a:latin typeface="Arial"/>
                <a:cs typeface="Arial"/>
              </a:rPr>
              <a:t> </a:t>
            </a:r>
            <a:r>
              <a:rPr sz="4500" spc="60" dirty="0"/>
              <a:t>de</a:t>
            </a:r>
            <a:r>
              <a:rPr sz="4500" spc="-25" dirty="0"/>
              <a:t> </a:t>
            </a:r>
            <a:r>
              <a:rPr sz="4500" spc="25" dirty="0"/>
              <a:t>programas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7751425" cy="6377305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espaços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30" dirty="0">
                <a:latin typeface="Trebuchet MS"/>
                <a:cs typeface="Trebuchet MS"/>
              </a:rPr>
              <a:t>entre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símbolos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não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normalmente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5" dirty="0">
                <a:latin typeface="Trebuchet MS"/>
                <a:cs typeface="Trebuchet MS"/>
              </a:rPr>
              <a:t>importantes</a:t>
            </a:r>
            <a:endParaRPr sz="3950">
              <a:latin typeface="Trebuchet MS"/>
              <a:cs typeface="Trebuchet MS"/>
            </a:endParaRPr>
          </a:p>
          <a:p>
            <a:pPr marL="514984" marR="5080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75" dirty="0">
                <a:latin typeface="Trebuchet MS"/>
                <a:cs typeface="Trebuchet MS"/>
              </a:rPr>
              <a:t>Podemos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mesmo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omitir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espaços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(exceto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quando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85" dirty="0">
                <a:latin typeface="Trebuchet MS"/>
                <a:cs typeface="Trebuchet MS"/>
              </a:rPr>
              <a:t>dessa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forma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dois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símbolos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distintos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fundem)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40" dirty="0">
                <a:latin typeface="Trebuchet MS"/>
                <a:cs typeface="Trebuchet MS"/>
              </a:rPr>
              <a:t>Contudo,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isto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40" dirty="0">
                <a:latin typeface="Arial"/>
                <a:cs typeface="Arial"/>
              </a:rPr>
              <a:t>dificulta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20" dirty="0">
                <a:latin typeface="Arial"/>
                <a:cs typeface="Arial"/>
              </a:rPr>
              <a:t>legibilidade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dos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programas</a:t>
            </a:r>
            <a:endParaRPr sz="3950">
              <a:latin typeface="Trebuchet MS"/>
              <a:cs typeface="Trebuchet MS"/>
            </a:endParaRPr>
          </a:p>
          <a:p>
            <a:pPr marL="766445" marR="12891770">
              <a:lnSpc>
                <a:spcPts val="3379"/>
              </a:lnSpc>
              <a:spcBef>
                <a:spcPts val="3065"/>
              </a:spcBef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#include</a:t>
            </a:r>
            <a:r>
              <a:rPr sz="2950" spc="-6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&lt;stdio.h&gt; </a:t>
            </a:r>
            <a:r>
              <a:rPr sz="2950" spc="-175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#define</a:t>
            </a:r>
            <a:r>
              <a:rPr sz="2950" spc="-2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PI</a:t>
            </a:r>
            <a:r>
              <a:rPr sz="29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3.14159</a:t>
            </a:r>
            <a:endParaRPr sz="2950">
              <a:latin typeface="Courier New"/>
              <a:cs typeface="Courier New"/>
            </a:endParaRPr>
          </a:p>
          <a:p>
            <a:pPr marL="766445">
              <a:lnSpc>
                <a:spcPts val="3215"/>
              </a:lnSpc>
            </a:pP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95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950" spc="15" dirty="0">
                <a:latin typeface="Courier New"/>
                <a:cs typeface="Courier New"/>
              </a:rPr>
              <a:t>)</a:t>
            </a:r>
            <a:r>
              <a:rPr sz="2950" spc="-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{</a:t>
            </a:r>
            <a:r>
              <a:rPr sz="2950" spc="1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9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raio,area;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endParaRPr sz="2950">
              <a:latin typeface="Courier New"/>
              <a:cs typeface="Courier New"/>
            </a:endParaRPr>
          </a:p>
          <a:p>
            <a:pPr marL="766445" marR="6764020">
              <a:lnSpc>
                <a:spcPts val="3379"/>
              </a:lnSpc>
              <a:spcBef>
                <a:spcPts val="165"/>
              </a:spcBef>
            </a:pP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"Raio</a:t>
            </a:r>
            <a:r>
              <a:rPr sz="295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da</a:t>
            </a:r>
            <a:r>
              <a:rPr sz="295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circunferência?"</a:t>
            </a:r>
            <a:r>
              <a:rPr sz="2950" spc="15" dirty="0">
                <a:latin typeface="Courier New"/>
                <a:cs typeface="Courier New"/>
              </a:rPr>
              <a:t>);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scanf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%f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,&amp;raio);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area=PI*raio*raio;</a:t>
            </a: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"Área: </a:t>
            </a:r>
            <a:r>
              <a:rPr sz="2950" spc="15" dirty="0">
                <a:solidFill>
                  <a:srgbClr val="001080"/>
                </a:solidFill>
                <a:latin typeface="Courier New"/>
                <a:cs typeface="Courier New"/>
              </a:rPr>
              <a:t>%f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,area); </a:t>
            </a:r>
            <a:r>
              <a:rPr sz="2950" spc="-176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return</a:t>
            </a:r>
            <a:r>
              <a:rPr sz="2950" spc="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950" spc="15" dirty="0">
                <a:latin typeface="Courier New"/>
                <a:cs typeface="Courier New"/>
              </a:rPr>
              <a:t>;}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9" y="1975902"/>
            <a:ext cx="7351395" cy="1202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35"/>
              </a:spcBef>
            </a:pPr>
            <a:r>
              <a:rPr sz="4500" b="1" spc="5" dirty="0">
                <a:latin typeface="Arial"/>
                <a:cs typeface="Arial"/>
              </a:rPr>
              <a:t>Alternativa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i="1" spc="-10" dirty="0">
                <a:latin typeface="Arial"/>
                <a:cs typeface="Arial"/>
              </a:rPr>
              <a:t>else</a:t>
            </a:r>
            <a:endParaRPr sz="45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70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135" dirty="0">
                <a:latin typeface="Trebuchet MS"/>
                <a:cs typeface="Trebuchet MS"/>
              </a:rPr>
              <a:t>Há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quem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80" dirty="0">
                <a:latin typeface="Trebuchet MS"/>
                <a:cs typeface="Trebuchet MS"/>
              </a:rPr>
              <a:t>prefira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colocar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sempre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chavetas:</a:t>
            </a:r>
            <a:endParaRPr sz="28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4073" y="3503314"/>
          <a:ext cx="2389503" cy="2211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23">
                <a:tc>
                  <a:txBody>
                    <a:bodyPr/>
                    <a:lstStyle/>
                    <a:p>
                      <a:pPr marL="31750">
                        <a:lnSpc>
                          <a:spcPts val="2400"/>
                        </a:lnSpc>
                      </a:pPr>
                      <a:r>
                        <a:rPr sz="2150" spc="1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400"/>
                        </a:lnSpc>
                      </a:pPr>
                      <a:r>
                        <a:rPr sz="2150" spc="10" dirty="0">
                          <a:latin typeface="Courier New"/>
                          <a:cs typeface="Courier New"/>
                        </a:rPr>
                        <a:t>(i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400"/>
                        </a:lnSpc>
                      </a:pPr>
                      <a:r>
                        <a:rPr sz="2150" spc="1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1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10" dirty="0">
                          <a:latin typeface="Courier New"/>
                          <a:cs typeface="Courier New"/>
                        </a:rPr>
                        <a:t>j)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5100">
                        <a:lnSpc>
                          <a:spcPts val="2400"/>
                        </a:lnSpc>
                      </a:pPr>
                      <a:r>
                        <a:rPr sz="2150" dirty="0">
                          <a:latin typeface="Courier New"/>
                          <a:cs typeface="Courier New"/>
                        </a:rPr>
                        <a:t>{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415"/>
                        </a:lnSpc>
                      </a:pPr>
                      <a:r>
                        <a:rPr sz="2150" spc="1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indent="-635">
                        <a:lnSpc>
                          <a:spcPts val="2470"/>
                        </a:lnSpc>
                      </a:pPr>
                      <a:r>
                        <a:rPr sz="2150" spc="10" dirty="0">
                          <a:latin typeface="Courier New"/>
                          <a:cs typeface="Courier New"/>
                        </a:rPr>
                        <a:t>(i</a:t>
                      </a:r>
                      <a:r>
                        <a:rPr sz="215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10" dirty="0"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sz="2150" spc="-12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10" dirty="0">
                          <a:latin typeface="Courier New"/>
                          <a:cs typeface="Courier New"/>
                        </a:rPr>
                        <a:t>max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2365"/>
                        </a:lnSpc>
                      </a:pPr>
                      <a:r>
                        <a:rPr sz="2150" spc="10" dirty="0">
                          <a:latin typeface="Courier New"/>
                          <a:cs typeface="Courier New"/>
                        </a:rPr>
                        <a:t>k){</a:t>
                      </a:r>
                      <a:endParaRPr sz="2150">
                        <a:latin typeface="Courier New"/>
                        <a:cs typeface="Courier New"/>
                      </a:endParaRPr>
                    </a:p>
                    <a:p>
                      <a:pPr marR="24130" algn="r">
                        <a:lnSpc>
                          <a:spcPts val="2510"/>
                        </a:lnSpc>
                      </a:pPr>
                      <a:r>
                        <a:rPr sz="2150" spc="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15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10" dirty="0">
                          <a:latin typeface="Courier New"/>
                          <a:cs typeface="Courier New"/>
                        </a:rPr>
                        <a:t>i;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29">
                <a:tc gridSpan="3">
                  <a:txBody>
                    <a:bodyPr/>
                    <a:lstStyle/>
                    <a:p>
                      <a:pPr marL="528320" marR="3175">
                        <a:lnSpc>
                          <a:spcPts val="2400"/>
                        </a:lnSpc>
                      </a:pPr>
                      <a:r>
                        <a:rPr sz="2150" spc="10" dirty="0"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15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1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sz="215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26">
                <a:tc gridSpan="3">
                  <a:txBody>
                    <a:bodyPr/>
                    <a:lstStyle/>
                    <a:p>
                      <a:pPr marL="1025525" marR="3175">
                        <a:lnSpc>
                          <a:spcPts val="2375"/>
                        </a:lnSpc>
                      </a:pPr>
                      <a:r>
                        <a:rPr sz="2150" spc="10" dirty="0">
                          <a:latin typeface="Courier New"/>
                          <a:cs typeface="Courier New"/>
                        </a:rPr>
                        <a:t>max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375"/>
                        </a:lnSpc>
                      </a:pPr>
                      <a:r>
                        <a:rPr sz="2150" dirty="0">
                          <a:latin typeface="Courier New"/>
                          <a:cs typeface="Courier New"/>
                        </a:rPr>
                        <a:t>=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375"/>
                        </a:lnSpc>
                      </a:pPr>
                      <a:r>
                        <a:rPr sz="2150" spc="10" dirty="0">
                          <a:latin typeface="Courier New"/>
                          <a:cs typeface="Courier New"/>
                        </a:rPr>
                        <a:t>k;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26">
                <a:tc gridSpan="3">
                  <a:txBody>
                    <a:bodyPr/>
                    <a:lstStyle/>
                    <a:p>
                      <a:pPr marL="48260" marR="3175" algn="ctr">
                        <a:lnSpc>
                          <a:spcPts val="2375"/>
                        </a:lnSpc>
                      </a:pPr>
                      <a:r>
                        <a:rPr sz="2150" dirty="0">
                          <a:latin typeface="Courier New"/>
                          <a:cs typeface="Courier New"/>
                        </a:rPr>
                        <a:t>}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23">
                <a:tc gridSpan="3">
                  <a:txBody>
                    <a:bodyPr/>
                    <a:lstStyle/>
                    <a:p>
                      <a:pPr marL="31750" marR="3175">
                        <a:lnSpc>
                          <a:spcPts val="2400"/>
                        </a:lnSpc>
                      </a:pPr>
                      <a:r>
                        <a:rPr sz="2150" spc="1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150" spc="-2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1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2150" spc="-2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10" dirty="0">
                          <a:solidFill>
                            <a:srgbClr val="AF00DB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522" y="8788323"/>
            <a:ext cx="170991" cy="170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522" y="9519694"/>
            <a:ext cx="170991" cy="1709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9219" y="5669749"/>
            <a:ext cx="13759180" cy="41573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760220" marR="10664825" indent="-497205">
              <a:lnSpc>
                <a:spcPts val="2470"/>
              </a:lnSpc>
              <a:spcBef>
                <a:spcPts val="290"/>
              </a:spcBef>
            </a:pPr>
            <a:r>
              <a:rPr sz="2150" spc="10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150" spc="-1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(j</a:t>
            </a:r>
            <a:r>
              <a:rPr sz="2150" spc="-10" dirty="0"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&gt;</a:t>
            </a:r>
            <a:r>
              <a:rPr sz="2150" spc="-15" dirty="0"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k){ </a:t>
            </a:r>
            <a:r>
              <a:rPr sz="2150" spc="-1275" dirty="0"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max</a:t>
            </a:r>
            <a:r>
              <a:rPr sz="2150" spc="-30" dirty="0"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=</a:t>
            </a:r>
            <a:r>
              <a:rPr sz="2150" spc="-25" dirty="0"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j;</a:t>
            </a:r>
            <a:endParaRPr sz="2150">
              <a:latin typeface="Courier New"/>
              <a:cs typeface="Courier New"/>
            </a:endParaRPr>
          </a:p>
          <a:p>
            <a:pPr marL="1263650">
              <a:lnSpc>
                <a:spcPts val="2360"/>
              </a:lnSpc>
            </a:pPr>
            <a:r>
              <a:rPr sz="2150" spc="10" dirty="0">
                <a:latin typeface="Courier New"/>
                <a:cs typeface="Courier New"/>
              </a:rPr>
              <a:t>}</a:t>
            </a:r>
            <a:r>
              <a:rPr sz="2150" spc="-20" dirty="0"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r>
              <a:rPr sz="2150" spc="-2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AF00DB"/>
                </a:solidFill>
                <a:latin typeface="Courier New"/>
                <a:cs typeface="Courier New"/>
              </a:rPr>
              <a:t>{</a:t>
            </a:r>
            <a:endParaRPr sz="2150">
              <a:latin typeface="Courier New"/>
              <a:cs typeface="Courier New"/>
            </a:endParaRPr>
          </a:p>
          <a:p>
            <a:pPr marL="1760220">
              <a:lnSpc>
                <a:spcPts val="2475"/>
              </a:lnSpc>
            </a:pPr>
            <a:r>
              <a:rPr sz="2150" spc="10" dirty="0">
                <a:latin typeface="Courier New"/>
                <a:cs typeface="Courier New"/>
              </a:rPr>
              <a:t>max</a:t>
            </a:r>
            <a:r>
              <a:rPr sz="2150" spc="-20" dirty="0"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=</a:t>
            </a:r>
            <a:r>
              <a:rPr sz="2150" spc="-20" dirty="0"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k;</a:t>
            </a:r>
            <a:endParaRPr sz="2150">
              <a:latin typeface="Courier New"/>
              <a:cs typeface="Courier New"/>
            </a:endParaRPr>
          </a:p>
          <a:p>
            <a:pPr marL="1520190">
              <a:lnSpc>
                <a:spcPts val="2475"/>
              </a:lnSpc>
            </a:pPr>
            <a:r>
              <a:rPr sz="2150" spc="10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  <a:p>
            <a:pPr marL="766445">
              <a:lnSpc>
                <a:spcPts val="2525"/>
              </a:lnSpc>
            </a:pPr>
            <a:r>
              <a:rPr sz="2150" spc="10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50" spc="160" dirty="0">
                <a:latin typeface="Trebuchet MS"/>
                <a:cs typeface="Trebuchet MS"/>
              </a:rPr>
              <a:t>Ao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colocarmos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sempre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chavetas:</a:t>
            </a:r>
            <a:endParaRPr sz="2850">
              <a:latin typeface="Trebuchet MS"/>
              <a:cs typeface="Trebuchet MS"/>
            </a:endParaRPr>
          </a:p>
          <a:p>
            <a:pPr marL="882015">
              <a:lnSpc>
                <a:spcPct val="100000"/>
              </a:lnSpc>
              <a:spcBef>
                <a:spcPts val="2340"/>
              </a:spcBef>
            </a:pPr>
            <a:r>
              <a:rPr sz="2850" spc="20" dirty="0">
                <a:latin typeface="Trebuchet MS"/>
                <a:cs typeface="Trebuchet MS"/>
              </a:rPr>
              <a:t>Torna-se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mais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fácil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acrescentar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instruções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dentro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125" dirty="0">
                <a:latin typeface="Trebuchet MS"/>
                <a:cs typeface="Trebuchet MS"/>
              </a:rPr>
              <a:t>do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185" dirty="0">
                <a:latin typeface="Trebuchet MS"/>
                <a:cs typeface="Trebuchet MS"/>
              </a:rPr>
              <a:t>if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ou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125" dirty="0">
                <a:latin typeface="Trebuchet MS"/>
                <a:cs typeface="Trebuchet MS"/>
              </a:rPr>
              <a:t>do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35" dirty="0">
                <a:latin typeface="Trebuchet MS"/>
                <a:cs typeface="Trebuchet MS"/>
              </a:rPr>
              <a:t>else;</a:t>
            </a:r>
            <a:endParaRPr sz="2850">
              <a:latin typeface="Trebuchet MS"/>
              <a:cs typeface="Trebuchet MS"/>
            </a:endParaRPr>
          </a:p>
          <a:p>
            <a:pPr marL="882015">
              <a:lnSpc>
                <a:spcPct val="100000"/>
              </a:lnSpc>
              <a:spcBef>
                <a:spcPts val="2340"/>
              </a:spcBef>
            </a:pPr>
            <a:r>
              <a:rPr sz="2850" spc="55" dirty="0">
                <a:latin typeface="Trebuchet MS"/>
                <a:cs typeface="Trebuchet MS"/>
              </a:rPr>
              <a:t>Evitamos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erros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resultantes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esquecer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170" dirty="0">
                <a:latin typeface="Trebuchet MS"/>
                <a:cs typeface="Trebuchet MS"/>
              </a:rPr>
              <a:t>as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chavetas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90" dirty="0">
                <a:latin typeface="Trebuchet MS"/>
                <a:cs typeface="Trebuchet MS"/>
              </a:rPr>
              <a:t>ao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acrescentar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instruções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919" y="2906342"/>
            <a:ext cx="234234" cy="234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9729" y="1975902"/>
            <a:ext cx="17253585" cy="4840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45" dirty="0">
                <a:latin typeface="Arial"/>
                <a:cs typeface="Arial"/>
              </a:rPr>
              <a:t>If</a:t>
            </a:r>
            <a:r>
              <a:rPr sz="4500" b="1" spc="-15" dirty="0">
                <a:latin typeface="Arial"/>
                <a:cs typeface="Arial"/>
              </a:rPr>
              <a:t> </a:t>
            </a:r>
            <a:r>
              <a:rPr sz="4500" b="1" spc="100" dirty="0">
                <a:latin typeface="Arial"/>
                <a:cs typeface="Arial"/>
              </a:rPr>
              <a:t>em</a:t>
            </a:r>
            <a:r>
              <a:rPr sz="4500" b="1" spc="-15" dirty="0">
                <a:latin typeface="Arial"/>
                <a:cs typeface="Arial"/>
              </a:rPr>
              <a:t> </a:t>
            </a:r>
            <a:r>
              <a:rPr sz="4500" b="1" spc="25" dirty="0">
                <a:latin typeface="Arial"/>
                <a:cs typeface="Arial"/>
              </a:rPr>
              <a:t>“cascata”</a:t>
            </a:r>
            <a:endParaRPr sz="4500">
              <a:latin typeface="Arial"/>
              <a:cs typeface="Arial"/>
            </a:endParaRPr>
          </a:p>
          <a:p>
            <a:pPr marL="334645" marR="5080">
              <a:lnSpc>
                <a:spcPts val="4240"/>
              </a:lnSpc>
              <a:spcBef>
                <a:spcPts val="790"/>
              </a:spcBef>
            </a:pPr>
            <a:r>
              <a:rPr sz="3950" spc="60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80" dirty="0">
                <a:latin typeface="Trebuchet MS"/>
                <a:cs typeface="Trebuchet MS"/>
              </a:rPr>
              <a:t>testar </a:t>
            </a:r>
            <a:r>
              <a:rPr sz="3950" spc="100" dirty="0">
                <a:latin typeface="Trebuchet MS"/>
                <a:cs typeface="Trebuchet MS"/>
              </a:rPr>
              <a:t>condições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sequência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escrevemos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múltiplas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instruções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i="1" spc="35" dirty="0">
                <a:latin typeface="Arial"/>
                <a:cs typeface="Arial"/>
              </a:rPr>
              <a:t>if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“cascata”.</a:t>
            </a:r>
            <a:endParaRPr sz="3950">
              <a:latin typeface="Trebuchet MS"/>
              <a:cs typeface="Trebuchet MS"/>
            </a:endParaRPr>
          </a:p>
          <a:p>
            <a:pPr marL="208915">
              <a:lnSpc>
                <a:spcPts val="3460"/>
              </a:lnSpc>
              <a:spcBef>
                <a:spcPts val="2760"/>
              </a:spcBef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950" spc="-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(n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latin typeface="Courier New"/>
                <a:cs typeface="Courier New"/>
              </a:rPr>
              <a:t>&lt;</a:t>
            </a:r>
            <a:r>
              <a:rPr sz="2950" spc="-10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950" spc="15" dirty="0">
                <a:latin typeface="Courier New"/>
                <a:cs typeface="Courier New"/>
              </a:rPr>
              <a:t>)</a:t>
            </a:r>
            <a:endParaRPr sz="2950">
              <a:latin typeface="Courier New"/>
              <a:cs typeface="Courier New"/>
            </a:endParaRPr>
          </a:p>
          <a:p>
            <a:pPr marL="208915" marR="11135995" indent="680720">
              <a:lnSpc>
                <a:spcPts val="3379"/>
              </a:lnSpc>
              <a:spcBef>
                <a:spcPts val="165"/>
              </a:spcBef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"n</a:t>
            </a:r>
            <a:r>
              <a:rPr sz="2950" spc="-6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negativo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); </a:t>
            </a:r>
            <a:r>
              <a:rPr sz="2950" spc="-1755" dirty="0"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r>
              <a:rPr sz="2950" spc="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950" spc="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(n</a:t>
            </a:r>
            <a:r>
              <a:rPr sz="2950" spc="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==</a:t>
            </a:r>
            <a:r>
              <a:rPr sz="2950" spc="1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)</a:t>
            </a:r>
            <a:endParaRPr sz="2950">
              <a:latin typeface="Courier New"/>
              <a:cs typeface="Courier New"/>
            </a:endParaRPr>
          </a:p>
          <a:p>
            <a:pPr marL="1570355">
              <a:lnSpc>
                <a:spcPts val="3215"/>
              </a:lnSpc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"n</a:t>
            </a:r>
            <a:r>
              <a:rPr sz="2950" spc="-4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zero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);</a:t>
            </a:r>
            <a:endParaRPr sz="2950">
              <a:latin typeface="Courier New"/>
              <a:cs typeface="Courier New"/>
            </a:endParaRPr>
          </a:p>
          <a:p>
            <a:pPr marL="285750">
              <a:lnSpc>
                <a:spcPts val="3379"/>
              </a:lnSpc>
            </a:pPr>
            <a:r>
              <a:rPr sz="2950" spc="15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endParaRPr sz="2950">
              <a:latin typeface="Courier New"/>
              <a:cs typeface="Courier New"/>
            </a:endParaRPr>
          </a:p>
          <a:p>
            <a:pPr marL="966469">
              <a:lnSpc>
                <a:spcPts val="3460"/>
              </a:lnSpc>
            </a:pPr>
            <a:r>
              <a:rPr sz="2950" spc="1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950" spc="15" dirty="0">
                <a:latin typeface="Courier New"/>
                <a:cs typeface="Courier New"/>
              </a:rPr>
              <a:t>(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"n</a:t>
            </a:r>
            <a:r>
              <a:rPr sz="2950" spc="-4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positivo</a:t>
            </a:r>
            <a:r>
              <a:rPr sz="2950" spc="1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950" spc="1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950" spc="15" dirty="0">
                <a:latin typeface="Courier New"/>
                <a:cs typeface="Courier New"/>
              </a:rPr>
              <a:t>);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04100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25" dirty="0"/>
              <a:t>Exemplo:</a:t>
            </a:r>
            <a:r>
              <a:rPr sz="4500" spc="-10" dirty="0"/>
              <a:t> </a:t>
            </a:r>
            <a:r>
              <a:rPr sz="4500" spc="20" dirty="0"/>
              <a:t>calcular</a:t>
            </a:r>
            <a:r>
              <a:rPr sz="4500" spc="-10" dirty="0"/>
              <a:t> </a:t>
            </a:r>
            <a:r>
              <a:rPr sz="4500" spc="5" dirty="0"/>
              <a:t>comissões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6876"/>
            <a:ext cx="17903825" cy="29870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80059" marR="1077595" indent="-467995">
              <a:lnSpc>
                <a:spcPts val="3940"/>
              </a:lnSpc>
              <a:spcBef>
                <a:spcPts val="625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130" dirty="0">
                <a:latin typeface="Trebuchet MS"/>
                <a:cs typeface="Trebuchet MS"/>
              </a:rPr>
              <a:t>Quando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80" dirty="0">
                <a:latin typeface="Trebuchet MS"/>
                <a:cs typeface="Trebuchet MS"/>
              </a:rPr>
              <a:t>um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60" dirty="0">
                <a:latin typeface="Trebuchet MS"/>
                <a:cs typeface="Trebuchet MS"/>
              </a:rPr>
              <a:t>corretor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vende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45" dirty="0">
                <a:latin typeface="Trebuchet MS"/>
                <a:cs typeface="Trebuchet MS"/>
              </a:rPr>
              <a:t>ações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cobra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70" dirty="0">
                <a:latin typeface="Trebuchet MS"/>
                <a:cs typeface="Trebuchet MS"/>
              </a:rPr>
              <a:t>uma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40" dirty="0">
                <a:latin typeface="Trebuchet MS"/>
                <a:cs typeface="Trebuchet MS"/>
              </a:rPr>
              <a:t>comissão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40" dirty="0">
                <a:latin typeface="Trebuchet MS"/>
                <a:cs typeface="Trebuchet MS"/>
              </a:rPr>
              <a:t>cujo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40" dirty="0">
                <a:latin typeface="Trebuchet MS"/>
                <a:cs typeface="Trebuchet MS"/>
              </a:rPr>
              <a:t>valor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depende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150" dirty="0">
                <a:latin typeface="Trebuchet MS"/>
                <a:cs typeface="Trebuchet MS"/>
              </a:rPr>
              <a:t>do </a:t>
            </a:r>
            <a:r>
              <a:rPr sz="3650" spc="-1085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montante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40" dirty="0">
                <a:latin typeface="Trebuchet MS"/>
                <a:cs typeface="Trebuchet MS"/>
              </a:rPr>
              <a:t>transacionado</a:t>
            </a:r>
            <a:endParaRPr sz="3650">
              <a:latin typeface="Trebuchet MS"/>
              <a:cs typeface="Trebuchet MS"/>
            </a:endParaRPr>
          </a:p>
          <a:p>
            <a:pPr marL="480059" indent="-467995">
              <a:lnSpc>
                <a:spcPct val="100000"/>
              </a:lnSpc>
              <a:spcBef>
                <a:spcPts val="2960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114" dirty="0">
                <a:latin typeface="Trebuchet MS"/>
                <a:cs typeface="Trebuchet MS"/>
              </a:rPr>
              <a:t>Vamos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10" dirty="0">
                <a:latin typeface="Trebuchet MS"/>
                <a:cs typeface="Trebuchet MS"/>
              </a:rPr>
              <a:t>escrever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80" dirty="0">
                <a:latin typeface="Trebuchet MS"/>
                <a:cs typeface="Trebuchet MS"/>
              </a:rPr>
              <a:t>um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40" dirty="0">
                <a:latin typeface="Trebuchet MS"/>
                <a:cs typeface="Trebuchet MS"/>
              </a:rPr>
              <a:t>programa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15" dirty="0">
                <a:latin typeface="Trebuchet MS"/>
                <a:cs typeface="Trebuchet MS"/>
              </a:rPr>
              <a:t>para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-30" dirty="0">
                <a:latin typeface="Trebuchet MS"/>
                <a:cs typeface="Trebuchet MS"/>
              </a:rPr>
              <a:t>calcular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a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140" dirty="0">
                <a:latin typeface="Trebuchet MS"/>
                <a:cs typeface="Trebuchet MS"/>
              </a:rPr>
              <a:t>comissão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20" dirty="0">
                <a:latin typeface="Trebuchet MS"/>
                <a:cs typeface="Trebuchet MS"/>
              </a:rPr>
              <a:t>conforme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a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-50" dirty="0">
                <a:latin typeface="Trebuchet MS"/>
                <a:cs typeface="Trebuchet MS"/>
              </a:rPr>
              <a:t>tabela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25" dirty="0">
                <a:latin typeface="Trebuchet MS"/>
                <a:cs typeface="Trebuchet MS"/>
              </a:rPr>
              <a:t>seguinte</a:t>
            </a:r>
            <a:endParaRPr sz="3650">
              <a:latin typeface="Trebuchet MS"/>
              <a:cs typeface="Trebuchet MS"/>
            </a:endParaRPr>
          </a:p>
          <a:p>
            <a:pPr marL="480059" indent="-467995">
              <a:lnSpc>
                <a:spcPct val="100000"/>
              </a:lnSpc>
              <a:spcBef>
                <a:spcPts val="3015"/>
              </a:spcBef>
              <a:buSzPct val="123287"/>
              <a:buChar char="•"/>
              <a:tabLst>
                <a:tab pos="480059" algn="l"/>
                <a:tab pos="480695" algn="l"/>
              </a:tabLst>
            </a:pPr>
            <a:r>
              <a:rPr sz="3650" spc="229" dirty="0">
                <a:latin typeface="Trebuchet MS"/>
                <a:cs typeface="Trebuchet MS"/>
              </a:rPr>
              <a:t>A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140" dirty="0">
                <a:latin typeface="Trebuchet MS"/>
                <a:cs typeface="Trebuchet MS"/>
              </a:rPr>
              <a:t>comissão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20" dirty="0">
                <a:latin typeface="Trebuchet MS"/>
                <a:cs typeface="Trebuchet MS"/>
              </a:rPr>
              <a:t>mínima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a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20" dirty="0">
                <a:latin typeface="Trebuchet MS"/>
                <a:cs typeface="Trebuchet MS"/>
              </a:rPr>
              <a:t>cobrar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40" dirty="0">
                <a:latin typeface="Trebuchet MS"/>
                <a:cs typeface="Trebuchet MS"/>
              </a:rPr>
              <a:t>deve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50" dirty="0">
                <a:latin typeface="Trebuchet MS"/>
                <a:cs typeface="Trebuchet MS"/>
              </a:rPr>
              <a:t>ser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30" dirty="0">
                <a:latin typeface="Trebuchet MS"/>
                <a:cs typeface="Trebuchet MS"/>
              </a:rPr>
              <a:t>€39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4037" y="6424180"/>
            <a:ext cx="3933055" cy="336553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04100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25" dirty="0"/>
              <a:t>Exemplo:</a:t>
            </a:r>
            <a:r>
              <a:rPr sz="4500" spc="-10" dirty="0"/>
              <a:t> </a:t>
            </a:r>
            <a:r>
              <a:rPr sz="4500" spc="20" dirty="0"/>
              <a:t>calcular</a:t>
            </a:r>
            <a:r>
              <a:rPr sz="4500" spc="-10" dirty="0"/>
              <a:t> </a:t>
            </a:r>
            <a:r>
              <a:rPr sz="4500" spc="5" dirty="0"/>
              <a:t>comissões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871440" cy="52146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programa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5" dirty="0">
                <a:latin typeface="Arial"/>
                <a:cs typeface="Arial"/>
              </a:rPr>
              <a:t>corretor.c </a:t>
            </a:r>
            <a:r>
              <a:rPr sz="3950" spc="-160" dirty="0">
                <a:latin typeface="Trebuchet MS"/>
                <a:cs typeface="Trebuchet MS"/>
              </a:rPr>
              <a:t>lê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transação,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calcula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0" dirty="0">
                <a:latin typeface="Trebuchet MS"/>
                <a:cs typeface="Trebuchet MS"/>
              </a:rPr>
              <a:t>comissão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imprime-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a:</a:t>
            </a:r>
            <a:endParaRPr sz="3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4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Char char="•"/>
            </a:pPr>
            <a:endParaRPr sz="5000">
              <a:latin typeface="Trebuchet MS"/>
              <a:cs typeface="Trebuchet MS"/>
            </a:endParaRPr>
          </a:p>
          <a:p>
            <a:pPr marL="514984" marR="636270" indent="-502920">
              <a:lnSpc>
                <a:spcPts val="4240"/>
              </a:lnSpc>
              <a:buSzPct val="122784"/>
              <a:buChar char="•"/>
              <a:tabLst>
                <a:tab pos="514984" algn="l"/>
                <a:tab pos="515620" algn="l"/>
                <a:tab pos="10924540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núcleo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programa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sequência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i="1" spc="35" dirty="0">
                <a:latin typeface="Arial"/>
                <a:cs typeface="Arial"/>
              </a:rPr>
              <a:t>if	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cascata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determinar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intervalo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está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endParaRPr sz="3950">
              <a:latin typeface="Trebuchet MS"/>
              <a:cs typeface="Trebuchet MS"/>
            </a:endParaRPr>
          </a:p>
          <a:p>
            <a:pPr marL="514984" marR="135890" indent="-502920">
              <a:lnSpc>
                <a:spcPts val="4240"/>
              </a:lnSpc>
              <a:spcBef>
                <a:spcPts val="371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40" dirty="0">
                <a:latin typeface="Trebuchet MS"/>
                <a:cs typeface="Trebuchet MS"/>
              </a:rPr>
              <a:t>No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50" dirty="0">
                <a:latin typeface="Trebuchet MS"/>
                <a:cs typeface="Trebuchet MS"/>
              </a:rPr>
              <a:t>final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incluímos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condição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extra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garantir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cobramos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sempre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mínimo</a:t>
            </a:r>
            <a:endParaRPr sz="3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9220" y="4621814"/>
            <a:ext cx="4681566" cy="9333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364" y="1662562"/>
            <a:ext cx="8102600" cy="9381490"/>
          </a:xfrm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600"/>
              </a:spcBef>
            </a:pPr>
            <a:r>
              <a:rPr sz="4500" b="1" spc="-25" dirty="0">
                <a:latin typeface="Arial"/>
                <a:cs typeface="Arial"/>
              </a:rPr>
              <a:t>Exemplo:</a:t>
            </a:r>
            <a:r>
              <a:rPr sz="4500" b="1" spc="-10" dirty="0">
                <a:latin typeface="Arial"/>
                <a:cs typeface="Arial"/>
              </a:rPr>
              <a:t> </a:t>
            </a:r>
            <a:r>
              <a:rPr sz="4500" b="1" spc="20" dirty="0">
                <a:latin typeface="Arial"/>
                <a:cs typeface="Arial"/>
              </a:rPr>
              <a:t>calcular</a:t>
            </a:r>
            <a:r>
              <a:rPr sz="4500" b="1" spc="-10" dirty="0">
                <a:latin typeface="Arial"/>
                <a:cs typeface="Arial"/>
              </a:rPr>
              <a:t> </a:t>
            </a:r>
            <a:r>
              <a:rPr sz="4500" b="1" spc="5" dirty="0">
                <a:latin typeface="Arial"/>
                <a:cs typeface="Arial"/>
              </a:rPr>
              <a:t>comissões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#include</a:t>
            </a:r>
            <a:r>
              <a:rPr sz="2050" spc="-5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31515"/>
                </a:solidFill>
                <a:latin typeface="Courier New"/>
                <a:cs typeface="Courier New"/>
              </a:rPr>
              <a:t>&lt;stdio.h&gt;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425"/>
              </a:lnSpc>
            </a:pPr>
            <a:r>
              <a:rPr sz="2050" spc="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5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2050" spc="5" dirty="0">
                <a:latin typeface="Courier New"/>
                <a:cs typeface="Courier New"/>
              </a:rPr>
              <a:t>(</a:t>
            </a:r>
            <a:r>
              <a:rPr sz="2050" spc="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050" spc="5" dirty="0"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390"/>
              </a:lnSpc>
            </a:pPr>
            <a:r>
              <a:rPr sz="2050" spc="10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327660">
              <a:lnSpc>
                <a:spcPts val="2425"/>
              </a:lnSpc>
            </a:pPr>
            <a:r>
              <a:rPr sz="2050" spc="1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05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valor,</a:t>
            </a:r>
            <a:r>
              <a:rPr sz="2050" spc="-2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comissao;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urier New"/>
              <a:cs typeface="Courier New"/>
            </a:endParaRPr>
          </a:p>
          <a:p>
            <a:pPr marL="327660" marR="2407920">
              <a:lnSpc>
                <a:spcPts val="2390"/>
              </a:lnSpc>
            </a:pPr>
            <a:r>
              <a:rPr sz="2050" spc="10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050" spc="10" dirty="0">
                <a:latin typeface="Courier New"/>
                <a:cs typeface="Courier New"/>
              </a:rPr>
              <a:t>(</a:t>
            </a:r>
            <a:r>
              <a:rPr sz="2050" spc="10" dirty="0">
                <a:solidFill>
                  <a:srgbClr val="A31515"/>
                </a:solidFill>
                <a:latin typeface="Courier New"/>
                <a:cs typeface="Courier New"/>
              </a:rPr>
              <a:t>"Introduza</a:t>
            </a:r>
            <a:r>
              <a:rPr sz="205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31515"/>
                </a:solidFill>
                <a:latin typeface="Courier New"/>
                <a:cs typeface="Courier New"/>
              </a:rPr>
              <a:t>o</a:t>
            </a:r>
            <a:r>
              <a:rPr sz="205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31515"/>
                </a:solidFill>
                <a:latin typeface="Courier New"/>
                <a:cs typeface="Courier New"/>
              </a:rPr>
              <a:t>valor:</a:t>
            </a:r>
            <a:r>
              <a:rPr sz="205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31515"/>
                </a:solidFill>
                <a:latin typeface="Courier New"/>
                <a:cs typeface="Courier New"/>
              </a:rPr>
              <a:t>EUR</a:t>
            </a:r>
            <a:r>
              <a:rPr sz="205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050" spc="5" dirty="0">
                <a:latin typeface="Courier New"/>
                <a:cs typeface="Courier New"/>
              </a:rPr>
              <a:t>);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795E26"/>
                </a:solidFill>
                <a:latin typeface="Courier New"/>
                <a:cs typeface="Courier New"/>
              </a:rPr>
              <a:t>scanf</a:t>
            </a:r>
            <a:r>
              <a:rPr sz="2050" spc="5" dirty="0">
                <a:latin typeface="Courier New"/>
                <a:cs typeface="Courier New"/>
              </a:rPr>
              <a:t>(</a:t>
            </a:r>
            <a:r>
              <a:rPr sz="205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050" spc="5" dirty="0">
                <a:solidFill>
                  <a:srgbClr val="001080"/>
                </a:solidFill>
                <a:latin typeface="Courier New"/>
                <a:cs typeface="Courier New"/>
              </a:rPr>
              <a:t>%f</a:t>
            </a:r>
            <a:r>
              <a:rPr sz="205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050" spc="5" dirty="0">
                <a:latin typeface="Courier New"/>
                <a:cs typeface="Courier New"/>
              </a:rPr>
              <a:t>, </a:t>
            </a:r>
            <a:r>
              <a:rPr sz="2050" spc="10" dirty="0">
                <a:latin typeface="Courier New"/>
                <a:cs typeface="Courier New"/>
              </a:rPr>
              <a:t>&amp;valor);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327660">
              <a:lnSpc>
                <a:spcPts val="2425"/>
              </a:lnSpc>
            </a:pP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050" spc="10" dirty="0">
                <a:latin typeface="Courier New"/>
                <a:cs typeface="Courier New"/>
              </a:rPr>
              <a:t>(valor</a:t>
            </a:r>
            <a:r>
              <a:rPr sz="2050" spc="-3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&lt;</a:t>
            </a:r>
            <a:r>
              <a:rPr sz="2050" spc="-30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2500.0</a:t>
            </a:r>
            <a:r>
              <a:rPr sz="2050" spc="10" dirty="0"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  <a:p>
            <a:pPr marL="327660" marR="2407920" indent="314960">
              <a:lnSpc>
                <a:spcPts val="2390"/>
              </a:lnSpc>
              <a:spcBef>
                <a:spcPts val="105"/>
              </a:spcBef>
            </a:pPr>
            <a:r>
              <a:rPr sz="2050" spc="10" dirty="0">
                <a:latin typeface="Courier New"/>
                <a:cs typeface="Courier New"/>
              </a:rPr>
              <a:t>comissao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=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30.0</a:t>
            </a:r>
            <a:r>
              <a:rPr sz="2050" spc="-5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+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0.017</a:t>
            </a:r>
            <a:r>
              <a:rPr sz="2050" spc="-5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*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valor;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r>
              <a:rPr sz="205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050" spc="10" dirty="0">
                <a:latin typeface="Courier New"/>
                <a:cs typeface="Courier New"/>
              </a:rPr>
              <a:t>(valor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&lt;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6250.0</a:t>
            </a:r>
            <a:r>
              <a:rPr sz="2050" spc="10" dirty="0"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  <a:p>
            <a:pPr marL="327660" marR="2250440" indent="314960">
              <a:lnSpc>
                <a:spcPts val="2390"/>
              </a:lnSpc>
            </a:pPr>
            <a:r>
              <a:rPr sz="2050" spc="10" dirty="0">
                <a:latin typeface="Courier New"/>
                <a:cs typeface="Courier New"/>
              </a:rPr>
              <a:t>comissao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=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56.0</a:t>
            </a:r>
            <a:r>
              <a:rPr sz="2050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+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0.0066</a:t>
            </a:r>
            <a:r>
              <a:rPr sz="2050" spc="-5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*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valor;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r>
              <a:rPr sz="2050" spc="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050" spc="10" dirty="0">
                <a:latin typeface="Courier New"/>
                <a:cs typeface="Courier New"/>
              </a:rPr>
              <a:t>(valor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&lt;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98658"/>
                </a:solidFill>
                <a:latin typeface="Courier New"/>
                <a:cs typeface="Courier New"/>
              </a:rPr>
              <a:t>20e3</a:t>
            </a:r>
            <a:r>
              <a:rPr sz="2050" spc="5" dirty="0"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  <a:p>
            <a:pPr marL="327660" marR="2250440" indent="314960">
              <a:lnSpc>
                <a:spcPts val="2390"/>
              </a:lnSpc>
              <a:spcBef>
                <a:spcPts val="5"/>
              </a:spcBef>
            </a:pPr>
            <a:r>
              <a:rPr sz="2050" spc="10" dirty="0">
                <a:latin typeface="Courier New"/>
                <a:cs typeface="Courier New"/>
              </a:rPr>
              <a:t>comissao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=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76.0</a:t>
            </a:r>
            <a:r>
              <a:rPr sz="2050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+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0.0034</a:t>
            </a:r>
            <a:r>
              <a:rPr sz="2050" spc="-5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*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valor;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r>
              <a:rPr sz="2050" spc="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050" spc="10" dirty="0">
                <a:latin typeface="Courier New"/>
                <a:cs typeface="Courier New"/>
              </a:rPr>
              <a:t>(valor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&lt;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98658"/>
                </a:solidFill>
                <a:latin typeface="Courier New"/>
                <a:cs typeface="Courier New"/>
              </a:rPr>
              <a:t>50e3</a:t>
            </a:r>
            <a:r>
              <a:rPr sz="2050" spc="5" dirty="0"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  <a:p>
            <a:pPr marL="327660" marR="2092325" indent="314960">
              <a:lnSpc>
                <a:spcPts val="2390"/>
              </a:lnSpc>
            </a:pPr>
            <a:r>
              <a:rPr sz="2050" spc="10" dirty="0">
                <a:latin typeface="Courier New"/>
                <a:cs typeface="Courier New"/>
              </a:rPr>
              <a:t>comissao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=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100.0</a:t>
            </a:r>
            <a:r>
              <a:rPr sz="2050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+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0.0022</a:t>
            </a:r>
            <a:r>
              <a:rPr sz="2050" spc="-5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*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valor;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r>
              <a:rPr sz="2050" spc="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050" spc="10" dirty="0">
                <a:latin typeface="Courier New"/>
                <a:cs typeface="Courier New"/>
              </a:rPr>
              <a:t>(valor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&lt;</a:t>
            </a:r>
            <a:r>
              <a:rPr sz="2050" spc="5" dirty="0"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98658"/>
                </a:solidFill>
                <a:latin typeface="Courier New"/>
                <a:cs typeface="Courier New"/>
              </a:rPr>
              <a:t>500e3</a:t>
            </a:r>
            <a:r>
              <a:rPr sz="2050" spc="5" dirty="0"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  <a:p>
            <a:pPr marL="327660" marR="2092325" indent="314960">
              <a:lnSpc>
                <a:spcPts val="2390"/>
              </a:lnSpc>
            </a:pPr>
            <a:r>
              <a:rPr sz="2050" spc="10" dirty="0">
                <a:latin typeface="Courier New"/>
                <a:cs typeface="Courier New"/>
              </a:rPr>
              <a:t>comissao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=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155.0</a:t>
            </a:r>
            <a:r>
              <a:rPr sz="2050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+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0.0011</a:t>
            </a:r>
            <a:r>
              <a:rPr sz="2050" spc="-5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*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valor;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else</a:t>
            </a:r>
            <a:endParaRPr sz="2050">
              <a:latin typeface="Courier New"/>
              <a:cs typeface="Courier New"/>
            </a:endParaRPr>
          </a:p>
          <a:p>
            <a:pPr marL="642620">
              <a:lnSpc>
                <a:spcPts val="2325"/>
              </a:lnSpc>
            </a:pPr>
            <a:r>
              <a:rPr sz="2050" spc="10" dirty="0">
                <a:latin typeface="Courier New"/>
                <a:cs typeface="Courier New"/>
              </a:rPr>
              <a:t>comissao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=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255.0</a:t>
            </a:r>
            <a:r>
              <a:rPr sz="2050" spc="-5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+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98658"/>
                </a:solidFill>
                <a:latin typeface="Courier New"/>
                <a:cs typeface="Courier New"/>
              </a:rPr>
              <a:t>0.0009</a:t>
            </a:r>
            <a:r>
              <a:rPr sz="2050" spc="-5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*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valor;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urier New"/>
              <a:cs typeface="Courier New"/>
            </a:endParaRPr>
          </a:p>
          <a:p>
            <a:pPr marL="642620" marR="4614545" indent="-315595">
              <a:lnSpc>
                <a:spcPts val="2390"/>
              </a:lnSpc>
            </a:pPr>
            <a:r>
              <a:rPr sz="2050" spc="10" dirty="0">
                <a:solidFill>
                  <a:srgbClr val="AF00DB"/>
                </a:solidFill>
                <a:latin typeface="Courier New"/>
                <a:cs typeface="Courier New"/>
              </a:rPr>
              <a:t>if</a:t>
            </a:r>
            <a:r>
              <a:rPr sz="2050" spc="-1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(comissao</a:t>
            </a:r>
            <a:r>
              <a:rPr sz="2050" spc="-1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&lt;</a:t>
            </a:r>
            <a:r>
              <a:rPr sz="2050" spc="-15" dirty="0"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98658"/>
                </a:solidFill>
                <a:latin typeface="Courier New"/>
                <a:cs typeface="Courier New"/>
              </a:rPr>
              <a:t>39.0</a:t>
            </a:r>
            <a:r>
              <a:rPr sz="2050" spc="5" dirty="0">
                <a:latin typeface="Courier New"/>
                <a:cs typeface="Courier New"/>
              </a:rPr>
              <a:t>)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comissao</a:t>
            </a:r>
            <a:r>
              <a:rPr sz="2050" spc="-1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=</a:t>
            </a:r>
            <a:r>
              <a:rPr sz="2050" spc="-5" dirty="0"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98658"/>
                </a:solidFill>
                <a:latin typeface="Courier New"/>
                <a:cs typeface="Courier New"/>
              </a:rPr>
              <a:t>39.0</a:t>
            </a:r>
            <a:r>
              <a:rPr sz="2050" spc="5" dirty="0">
                <a:latin typeface="Courier New"/>
                <a:cs typeface="Courier New"/>
              </a:rPr>
              <a:t>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327660">
              <a:lnSpc>
                <a:spcPts val="2425"/>
              </a:lnSpc>
            </a:pPr>
            <a:r>
              <a:rPr sz="2050" spc="10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050" spc="10" dirty="0">
                <a:latin typeface="Courier New"/>
                <a:cs typeface="Courier New"/>
              </a:rPr>
              <a:t>(</a:t>
            </a:r>
            <a:r>
              <a:rPr sz="2050" spc="10" dirty="0">
                <a:solidFill>
                  <a:srgbClr val="A31515"/>
                </a:solidFill>
                <a:latin typeface="Courier New"/>
                <a:cs typeface="Courier New"/>
              </a:rPr>
              <a:t>"Comissão:</a:t>
            </a:r>
            <a:r>
              <a:rPr sz="205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A31515"/>
                </a:solidFill>
                <a:latin typeface="Courier New"/>
                <a:cs typeface="Courier New"/>
              </a:rPr>
              <a:t>EUR</a:t>
            </a:r>
            <a:r>
              <a:rPr sz="205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1080"/>
                </a:solidFill>
                <a:latin typeface="Courier New"/>
                <a:cs typeface="Courier New"/>
              </a:rPr>
              <a:t>%.2f</a:t>
            </a:r>
            <a:r>
              <a:rPr sz="2050" spc="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05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050" spc="5" dirty="0">
                <a:latin typeface="Courier New"/>
                <a:cs typeface="Courier New"/>
              </a:rPr>
              <a:t>,</a:t>
            </a:r>
            <a:r>
              <a:rPr sz="2050" dirty="0">
                <a:latin typeface="Courier New"/>
                <a:cs typeface="Courier New"/>
              </a:rPr>
              <a:t> </a:t>
            </a:r>
            <a:r>
              <a:rPr sz="2050" spc="10" dirty="0">
                <a:latin typeface="Courier New"/>
                <a:cs typeface="Courier New"/>
              </a:rPr>
              <a:t>comissao);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425"/>
              </a:lnSpc>
            </a:pPr>
            <a:r>
              <a:rPr sz="2050" spc="10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154" y="1975902"/>
            <a:ext cx="16903700" cy="1835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35"/>
              </a:spcBef>
            </a:pPr>
            <a:r>
              <a:rPr sz="4500" b="1" spc="25" dirty="0">
                <a:latin typeface="Arial"/>
                <a:cs typeface="Arial"/>
              </a:rPr>
              <a:t>Operadores</a:t>
            </a:r>
            <a:r>
              <a:rPr sz="4500" b="1" spc="-25" dirty="0">
                <a:latin typeface="Arial"/>
                <a:cs typeface="Arial"/>
              </a:rPr>
              <a:t> </a:t>
            </a:r>
            <a:r>
              <a:rPr sz="4500" b="1" spc="-10" dirty="0">
                <a:latin typeface="Arial"/>
                <a:cs typeface="Arial"/>
              </a:rPr>
              <a:t>lógicos</a:t>
            </a:r>
            <a:endParaRPr sz="4500">
              <a:latin typeface="Arial"/>
              <a:cs typeface="Arial"/>
            </a:endParaRPr>
          </a:p>
          <a:p>
            <a:pPr marL="459740" indent="-447675">
              <a:lnSpc>
                <a:spcPts val="4029"/>
              </a:lnSpc>
              <a:spcBef>
                <a:spcPts val="750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165" dirty="0">
                <a:latin typeface="Trebuchet MS"/>
                <a:cs typeface="Trebuchet MS"/>
              </a:rPr>
              <a:t>Podemos</a:t>
            </a:r>
            <a:r>
              <a:rPr sz="3500" spc="-75" dirty="0">
                <a:latin typeface="Trebuchet MS"/>
                <a:cs typeface="Trebuchet MS"/>
              </a:rPr>
              <a:t> </a:t>
            </a:r>
            <a:r>
              <a:rPr sz="3500" spc="-15" dirty="0">
                <a:latin typeface="Trebuchet MS"/>
                <a:cs typeface="Trebuchet MS"/>
              </a:rPr>
              <a:t>construir</a:t>
            </a:r>
            <a:r>
              <a:rPr sz="3500" spc="-70" dirty="0">
                <a:latin typeface="Trebuchet MS"/>
                <a:cs typeface="Trebuchet MS"/>
              </a:rPr>
              <a:t> </a:t>
            </a:r>
            <a:r>
              <a:rPr sz="3500" spc="95" dirty="0">
                <a:latin typeface="Trebuchet MS"/>
                <a:cs typeface="Trebuchet MS"/>
              </a:rPr>
              <a:t>condições</a:t>
            </a:r>
            <a:r>
              <a:rPr sz="3500" spc="-70" dirty="0">
                <a:latin typeface="Trebuchet MS"/>
                <a:cs typeface="Trebuchet MS"/>
              </a:rPr>
              <a:t> </a:t>
            </a:r>
            <a:r>
              <a:rPr sz="3500" spc="80" dirty="0">
                <a:latin typeface="Trebuchet MS"/>
                <a:cs typeface="Trebuchet MS"/>
              </a:rPr>
              <a:t>complexas</a:t>
            </a:r>
            <a:r>
              <a:rPr sz="3500" spc="-75" dirty="0">
                <a:latin typeface="Trebuchet MS"/>
                <a:cs typeface="Trebuchet MS"/>
              </a:rPr>
              <a:t> </a:t>
            </a:r>
            <a:r>
              <a:rPr sz="3500" spc="-25" dirty="0">
                <a:latin typeface="Trebuchet MS"/>
                <a:cs typeface="Trebuchet MS"/>
              </a:rPr>
              <a:t>partindo</a:t>
            </a:r>
            <a:r>
              <a:rPr sz="3500" spc="-70" dirty="0">
                <a:latin typeface="Trebuchet MS"/>
                <a:cs typeface="Trebuchet MS"/>
              </a:rPr>
              <a:t> </a:t>
            </a:r>
            <a:r>
              <a:rPr sz="3500" spc="60" dirty="0">
                <a:latin typeface="Trebuchet MS"/>
                <a:cs typeface="Trebuchet MS"/>
              </a:rPr>
              <a:t>de</a:t>
            </a:r>
            <a:r>
              <a:rPr sz="3500" spc="-70" dirty="0">
                <a:latin typeface="Trebuchet MS"/>
                <a:cs typeface="Trebuchet MS"/>
              </a:rPr>
              <a:t> </a:t>
            </a:r>
            <a:r>
              <a:rPr sz="3500" spc="20" dirty="0">
                <a:latin typeface="Trebuchet MS"/>
                <a:cs typeface="Trebuchet MS"/>
              </a:rPr>
              <a:t>outras</a:t>
            </a:r>
            <a:r>
              <a:rPr sz="3500" spc="-70" dirty="0">
                <a:latin typeface="Trebuchet MS"/>
                <a:cs typeface="Trebuchet MS"/>
              </a:rPr>
              <a:t> </a:t>
            </a:r>
            <a:r>
              <a:rPr sz="3500" spc="70" dirty="0">
                <a:latin typeface="Trebuchet MS"/>
                <a:cs typeface="Trebuchet MS"/>
              </a:rPr>
              <a:t>mais</a:t>
            </a:r>
            <a:r>
              <a:rPr sz="3500" spc="-75" dirty="0">
                <a:latin typeface="Trebuchet MS"/>
                <a:cs typeface="Trebuchet MS"/>
              </a:rPr>
              <a:t> </a:t>
            </a:r>
            <a:r>
              <a:rPr sz="3500" spc="60" dirty="0">
                <a:latin typeface="Trebuchet MS"/>
                <a:cs typeface="Trebuchet MS"/>
              </a:rPr>
              <a:t>simples</a:t>
            </a:r>
            <a:r>
              <a:rPr sz="3500" spc="-70" dirty="0">
                <a:latin typeface="Trebuchet MS"/>
                <a:cs typeface="Trebuchet MS"/>
              </a:rPr>
              <a:t> </a:t>
            </a:r>
            <a:r>
              <a:rPr sz="3500" spc="125" dirty="0">
                <a:latin typeface="Trebuchet MS"/>
                <a:cs typeface="Trebuchet MS"/>
              </a:rPr>
              <a:t>usando</a:t>
            </a:r>
            <a:endParaRPr sz="3500">
              <a:latin typeface="Trebuchet MS"/>
              <a:cs typeface="Trebuchet MS"/>
            </a:endParaRPr>
          </a:p>
          <a:p>
            <a:pPr marL="459740">
              <a:lnSpc>
                <a:spcPts val="4029"/>
              </a:lnSpc>
            </a:pPr>
            <a:r>
              <a:rPr sz="3500" b="1" spc="15" dirty="0">
                <a:latin typeface="Arial"/>
                <a:cs typeface="Arial"/>
              </a:rPr>
              <a:t>operadores</a:t>
            </a:r>
            <a:r>
              <a:rPr sz="3500" b="1" spc="-15" dirty="0">
                <a:latin typeface="Arial"/>
                <a:cs typeface="Arial"/>
              </a:rPr>
              <a:t> </a:t>
            </a:r>
            <a:r>
              <a:rPr sz="3500" b="1" spc="-50" dirty="0">
                <a:latin typeface="Arial"/>
                <a:cs typeface="Arial"/>
              </a:rPr>
              <a:t>lógicos</a:t>
            </a:r>
            <a:r>
              <a:rPr sz="3500" spc="-50" dirty="0">
                <a:latin typeface="Trebuchet MS"/>
                <a:cs typeface="Trebuchet MS"/>
              </a:rPr>
              <a:t>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154" y="5859658"/>
            <a:ext cx="16579850" cy="441706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459740" indent="-447675">
              <a:lnSpc>
                <a:spcPct val="100000"/>
              </a:lnSpc>
              <a:spcBef>
                <a:spcPts val="1850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330" dirty="0">
                <a:latin typeface="Trebuchet MS"/>
                <a:cs typeface="Trebuchet MS"/>
              </a:rPr>
              <a:t>Os</a:t>
            </a:r>
            <a:r>
              <a:rPr sz="3500" spc="-65" dirty="0">
                <a:latin typeface="Trebuchet MS"/>
                <a:cs typeface="Trebuchet MS"/>
              </a:rPr>
              <a:t> </a:t>
            </a:r>
            <a:r>
              <a:rPr sz="3500" spc="45" dirty="0">
                <a:latin typeface="Trebuchet MS"/>
                <a:cs typeface="Trebuchet MS"/>
              </a:rPr>
              <a:t>operadores</a:t>
            </a:r>
            <a:r>
              <a:rPr sz="3500" spc="-60" dirty="0">
                <a:latin typeface="Trebuchet MS"/>
                <a:cs typeface="Trebuchet MS"/>
              </a:rPr>
              <a:t> </a:t>
            </a:r>
            <a:r>
              <a:rPr sz="3500" spc="80" dirty="0">
                <a:latin typeface="Trebuchet MS"/>
                <a:cs typeface="Trebuchet MS"/>
              </a:rPr>
              <a:t>lógicos</a:t>
            </a:r>
            <a:r>
              <a:rPr sz="3500" spc="-65" dirty="0">
                <a:latin typeface="Trebuchet MS"/>
                <a:cs typeface="Trebuchet MS"/>
              </a:rPr>
              <a:t> </a:t>
            </a:r>
            <a:r>
              <a:rPr sz="3500" spc="180" dirty="0">
                <a:latin typeface="Trebuchet MS"/>
                <a:cs typeface="Trebuchet MS"/>
              </a:rPr>
              <a:t>são</a:t>
            </a:r>
            <a:r>
              <a:rPr sz="3500" spc="-60" dirty="0">
                <a:latin typeface="Trebuchet MS"/>
                <a:cs typeface="Trebuchet MS"/>
              </a:rPr>
              <a:t> frequentemente </a:t>
            </a:r>
            <a:r>
              <a:rPr sz="3500" spc="175" dirty="0">
                <a:latin typeface="Trebuchet MS"/>
                <a:cs typeface="Trebuchet MS"/>
              </a:rPr>
              <a:t>usados</a:t>
            </a:r>
            <a:r>
              <a:rPr sz="3500" spc="-65" dirty="0">
                <a:latin typeface="Trebuchet MS"/>
                <a:cs typeface="Trebuchet MS"/>
              </a:rPr>
              <a:t> </a:t>
            </a:r>
            <a:r>
              <a:rPr sz="3500" spc="10" dirty="0">
                <a:latin typeface="Trebuchet MS"/>
                <a:cs typeface="Trebuchet MS"/>
              </a:rPr>
              <a:t>para</a:t>
            </a:r>
            <a:r>
              <a:rPr sz="3500" spc="-60" dirty="0">
                <a:latin typeface="Trebuchet MS"/>
                <a:cs typeface="Trebuchet MS"/>
              </a:rPr>
              <a:t> </a:t>
            </a:r>
            <a:r>
              <a:rPr sz="3500" spc="25" dirty="0">
                <a:latin typeface="Trebuchet MS"/>
                <a:cs typeface="Trebuchet MS"/>
              </a:rPr>
              <a:t>combinar</a:t>
            </a:r>
            <a:r>
              <a:rPr sz="3500" spc="-60" dirty="0">
                <a:latin typeface="Trebuchet MS"/>
                <a:cs typeface="Trebuchet MS"/>
              </a:rPr>
              <a:t> </a:t>
            </a:r>
            <a:r>
              <a:rPr sz="3500" spc="95" dirty="0">
                <a:latin typeface="Trebuchet MS"/>
                <a:cs typeface="Trebuchet MS"/>
              </a:rPr>
              <a:t>comparações</a:t>
            </a:r>
            <a:endParaRPr sz="3500">
              <a:latin typeface="Trebuchet MS"/>
              <a:cs typeface="Trebuchet MS"/>
            </a:endParaRPr>
          </a:p>
          <a:p>
            <a:pPr marL="459740" indent="-447675">
              <a:lnSpc>
                <a:spcPct val="100000"/>
              </a:lnSpc>
              <a:spcBef>
                <a:spcPts val="2960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315" dirty="0">
                <a:latin typeface="Trebuchet MS"/>
                <a:cs typeface="Trebuchet MS"/>
              </a:rPr>
              <a:t>O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25" dirty="0">
                <a:latin typeface="Trebuchet MS"/>
                <a:cs typeface="Trebuchet MS"/>
              </a:rPr>
              <a:t>operador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i="1" spc="-65" dirty="0">
                <a:latin typeface="Arial"/>
                <a:cs typeface="Arial"/>
              </a:rPr>
              <a:t>!</a:t>
            </a:r>
            <a:r>
              <a:rPr sz="3500" i="1" spc="5" dirty="0">
                <a:latin typeface="Arial"/>
                <a:cs typeface="Arial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é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unário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20" dirty="0">
                <a:latin typeface="Trebuchet MS"/>
                <a:cs typeface="Trebuchet MS"/>
              </a:rPr>
              <a:t>enquanto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i="1" spc="-120" dirty="0">
                <a:latin typeface="Arial"/>
                <a:cs typeface="Arial"/>
              </a:rPr>
              <a:t>&amp;&amp;</a:t>
            </a:r>
            <a:r>
              <a:rPr sz="3500" i="1" spc="5" dirty="0">
                <a:latin typeface="Arial"/>
                <a:cs typeface="Arial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e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i="1" spc="-130" dirty="0">
                <a:latin typeface="Arial"/>
                <a:cs typeface="Arial"/>
              </a:rPr>
              <a:t>||</a:t>
            </a:r>
            <a:r>
              <a:rPr sz="3500" i="1" spc="5" dirty="0">
                <a:latin typeface="Arial"/>
                <a:cs typeface="Arial"/>
              </a:rPr>
              <a:t> </a:t>
            </a:r>
            <a:r>
              <a:rPr sz="3500" spc="180" dirty="0">
                <a:latin typeface="Trebuchet MS"/>
                <a:cs typeface="Trebuchet MS"/>
              </a:rPr>
              <a:t>são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10" dirty="0">
                <a:latin typeface="Trebuchet MS"/>
                <a:cs typeface="Trebuchet MS"/>
              </a:rPr>
              <a:t>binários</a:t>
            </a:r>
            <a:endParaRPr sz="3500">
              <a:latin typeface="Trebuchet MS"/>
              <a:cs typeface="Trebuchet MS"/>
            </a:endParaRPr>
          </a:p>
          <a:p>
            <a:pPr marL="459740" indent="-447675">
              <a:lnSpc>
                <a:spcPct val="100000"/>
              </a:lnSpc>
              <a:spcBef>
                <a:spcPts val="2905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65" dirty="0">
                <a:latin typeface="Trebuchet MS"/>
                <a:cs typeface="Trebuchet MS"/>
              </a:rPr>
              <a:t>Operam</a:t>
            </a:r>
            <a:r>
              <a:rPr sz="3500" spc="-95" dirty="0">
                <a:latin typeface="Trebuchet MS"/>
                <a:cs typeface="Trebuchet MS"/>
              </a:rPr>
              <a:t> </a:t>
            </a:r>
            <a:r>
              <a:rPr sz="3500" spc="70" dirty="0">
                <a:latin typeface="Trebuchet MS"/>
                <a:cs typeface="Trebuchet MS"/>
              </a:rPr>
              <a:t>sobre</a:t>
            </a:r>
            <a:r>
              <a:rPr sz="3500" spc="-95" dirty="0">
                <a:latin typeface="Trebuchet MS"/>
                <a:cs typeface="Trebuchet MS"/>
              </a:rPr>
              <a:t> </a:t>
            </a:r>
            <a:r>
              <a:rPr sz="3500" spc="-60" dirty="0">
                <a:latin typeface="Trebuchet MS"/>
                <a:cs typeface="Trebuchet MS"/>
              </a:rPr>
              <a:t>inteiros</a:t>
            </a:r>
            <a:endParaRPr sz="3500">
              <a:latin typeface="Trebuchet MS"/>
              <a:cs typeface="Trebuchet MS"/>
            </a:endParaRPr>
          </a:p>
          <a:p>
            <a:pPr marL="459740" indent="-447675">
              <a:lnSpc>
                <a:spcPct val="100000"/>
              </a:lnSpc>
              <a:spcBef>
                <a:spcPts val="2895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15" dirty="0">
                <a:latin typeface="Trebuchet MS"/>
                <a:cs typeface="Trebuchet MS"/>
              </a:rPr>
              <a:t>Qualquer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40" dirty="0">
                <a:latin typeface="Trebuchet MS"/>
                <a:cs typeface="Trebuchet MS"/>
              </a:rPr>
              <a:t>valor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100" dirty="0">
                <a:latin typeface="Trebuchet MS"/>
                <a:cs typeface="Trebuchet MS"/>
              </a:rPr>
              <a:t>diferente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60" dirty="0">
                <a:latin typeface="Trebuchet MS"/>
                <a:cs typeface="Trebuchet MS"/>
              </a:rPr>
              <a:t>de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120" dirty="0">
                <a:latin typeface="Trebuchet MS"/>
                <a:cs typeface="Trebuchet MS"/>
              </a:rPr>
              <a:t>0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é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65" dirty="0">
                <a:latin typeface="Trebuchet MS"/>
                <a:cs typeface="Trebuchet MS"/>
              </a:rPr>
              <a:t>considerado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50" dirty="0">
                <a:latin typeface="Trebuchet MS"/>
                <a:cs typeface="Trebuchet MS"/>
              </a:rPr>
              <a:t>verdadeiro;</a:t>
            </a:r>
            <a:endParaRPr sz="3500">
              <a:latin typeface="Trebuchet MS"/>
              <a:cs typeface="Trebuchet MS"/>
            </a:endParaRPr>
          </a:p>
          <a:p>
            <a:pPr marL="459740" indent="-447675">
              <a:lnSpc>
                <a:spcPct val="100000"/>
              </a:lnSpc>
              <a:spcBef>
                <a:spcPts val="2895"/>
              </a:spcBef>
              <a:buSzPct val="122857"/>
              <a:buChar char="•"/>
              <a:tabLst>
                <a:tab pos="459740" algn="l"/>
                <a:tab pos="460375" algn="l"/>
              </a:tabLst>
            </a:pPr>
            <a:r>
              <a:rPr sz="3500" spc="315" dirty="0">
                <a:latin typeface="Trebuchet MS"/>
                <a:cs typeface="Trebuchet MS"/>
              </a:rPr>
              <a:t>O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resultado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60" dirty="0">
                <a:latin typeface="Trebuchet MS"/>
                <a:cs typeface="Trebuchet MS"/>
              </a:rPr>
              <a:t>de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70" dirty="0">
                <a:latin typeface="Trebuchet MS"/>
                <a:cs typeface="Trebuchet MS"/>
              </a:rPr>
              <a:t>um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25" dirty="0">
                <a:latin typeface="Trebuchet MS"/>
                <a:cs typeface="Trebuchet MS"/>
              </a:rPr>
              <a:t>operador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40" dirty="0">
                <a:latin typeface="Trebuchet MS"/>
                <a:cs typeface="Trebuchet MS"/>
              </a:rPr>
              <a:t>lógico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é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120" dirty="0">
                <a:latin typeface="Trebuchet MS"/>
                <a:cs typeface="Trebuchet MS"/>
              </a:rPr>
              <a:t>0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90" dirty="0">
                <a:latin typeface="Trebuchet MS"/>
                <a:cs typeface="Trebuchet MS"/>
              </a:rPr>
              <a:t>ou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120" dirty="0">
                <a:latin typeface="Trebuchet MS"/>
                <a:cs typeface="Trebuchet MS"/>
              </a:rPr>
              <a:t>1</a:t>
            </a:r>
            <a:endParaRPr sz="35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7751" y="4057468"/>
          <a:ext cx="3812540" cy="1741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600" spc="55" dirty="0">
                          <a:latin typeface="Trebuchet MS"/>
                          <a:cs typeface="Trebuchet MS"/>
                        </a:rPr>
                        <a:t>Conjunção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600" spc="-175" dirty="0">
                          <a:latin typeface="Trebuchet MS"/>
                          <a:cs typeface="Trebuchet MS"/>
                        </a:rPr>
                        <a:t>&amp;&amp;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600" spc="40" dirty="0">
                          <a:latin typeface="Trebuchet MS"/>
                          <a:cs typeface="Trebuchet MS"/>
                        </a:rPr>
                        <a:t>Disjunção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600" spc="-780" dirty="0">
                          <a:latin typeface="Trebuchet MS"/>
                          <a:cs typeface="Trebuchet MS"/>
                        </a:rPr>
                        <a:t>||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600" spc="110" dirty="0">
                          <a:latin typeface="Trebuchet MS"/>
                          <a:cs typeface="Trebuchet MS"/>
                        </a:rPr>
                        <a:t>Negação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!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Cuidados</a:t>
            </a:r>
            <a:r>
              <a:rPr sz="4500" spc="-10" dirty="0"/>
              <a:t> </a:t>
            </a:r>
            <a:r>
              <a:rPr sz="4500" spc="75" dirty="0"/>
              <a:t>com</a:t>
            </a:r>
            <a:r>
              <a:rPr sz="4500" spc="-5" dirty="0"/>
              <a:t> </a:t>
            </a:r>
            <a:r>
              <a:rPr sz="4500" spc="20" dirty="0"/>
              <a:t>o</a:t>
            </a:r>
            <a:r>
              <a:rPr sz="4500" spc="-5" dirty="0"/>
              <a:t> </a:t>
            </a:r>
            <a:r>
              <a:rPr sz="4500" spc="-35" dirty="0"/>
              <a:t>if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455515" cy="4358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ts val="452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95" dirty="0">
                <a:latin typeface="Trebuchet MS"/>
                <a:cs typeface="Trebuchet MS"/>
              </a:rPr>
              <a:t>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erro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comum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80" dirty="0">
                <a:latin typeface="Trebuchet MS"/>
                <a:cs typeface="Trebuchet MS"/>
              </a:rPr>
              <a:t>trocar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==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(igualdade)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10" dirty="0">
                <a:latin typeface="Trebuchet MS"/>
                <a:cs typeface="Trebuchet MS"/>
              </a:rPr>
              <a:t>(atribuição)</a:t>
            </a:r>
            <a:endParaRPr sz="3950">
              <a:latin typeface="Trebuchet MS"/>
              <a:cs typeface="Trebuchet MS"/>
            </a:endParaRPr>
          </a:p>
          <a:p>
            <a:pPr marL="514984">
              <a:lnSpc>
                <a:spcPts val="4520"/>
              </a:lnSpc>
              <a:tabLst>
                <a:tab pos="3322954" algn="l"/>
              </a:tabLst>
            </a:pPr>
            <a:r>
              <a:rPr sz="3950" b="1" spc="-40" dirty="0">
                <a:latin typeface="Arial"/>
                <a:cs typeface="Arial"/>
              </a:rPr>
              <a:t>if </a:t>
            </a:r>
            <a:r>
              <a:rPr sz="3950" b="1" spc="-114" dirty="0">
                <a:latin typeface="Arial"/>
                <a:cs typeface="Arial"/>
              </a:rPr>
              <a:t>(i </a:t>
            </a:r>
            <a:r>
              <a:rPr sz="3950" b="1" spc="65" dirty="0">
                <a:latin typeface="Arial"/>
                <a:cs typeface="Arial"/>
              </a:rPr>
              <a:t>== </a:t>
            </a:r>
            <a:r>
              <a:rPr sz="3950" b="1" spc="-45" dirty="0">
                <a:latin typeface="Arial"/>
                <a:cs typeface="Arial"/>
              </a:rPr>
              <a:t>0)…	</a:t>
            </a:r>
            <a:r>
              <a:rPr sz="3950" spc="-50" dirty="0">
                <a:latin typeface="Trebuchet MS"/>
                <a:cs typeface="Trebuchet MS"/>
              </a:rPr>
              <a:t>testa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50" dirty="0">
                <a:latin typeface="Trebuchet MS"/>
                <a:cs typeface="Trebuchet MS"/>
              </a:rPr>
              <a:t>i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igual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</a:t>
            </a:r>
            <a:endParaRPr sz="3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rebuchet MS"/>
              <a:cs typeface="Trebuchet MS"/>
            </a:endParaRPr>
          </a:p>
          <a:p>
            <a:pPr marL="514984" marR="5080">
              <a:lnSpc>
                <a:spcPts val="4250"/>
              </a:lnSpc>
              <a:spcBef>
                <a:spcPts val="5"/>
              </a:spcBef>
            </a:pPr>
            <a:r>
              <a:rPr sz="3950" b="1" spc="-75" dirty="0">
                <a:latin typeface="Arial"/>
                <a:cs typeface="Arial"/>
              </a:rPr>
              <a:t>if(i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65" dirty="0">
                <a:latin typeface="Arial"/>
                <a:cs typeface="Arial"/>
              </a:rPr>
              <a:t>=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b="1" spc="-45" dirty="0">
                <a:latin typeface="Arial"/>
                <a:cs typeface="Arial"/>
              </a:rPr>
              <a:t>0)…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atribui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50" dirty="0">
                <a:latin typeface="Trebuchet MS"/>
                <a:cs typeface="Trebuchet MS"/>
              </a:rPr>
              <a:t>i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depois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teste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resultado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diferente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0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(o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sempre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falso)</a:t>
            </a:r>
            <a:endParaRPr sz="3950">
              <a:latin typeface="Trebuchet MS"/>
              <a:cs typeface="Trebuchet MS"/>
            </a:endParaRPr>
          </a:p>
          <a:p>
            <a:pPr marL="514984" marR="351790" indent="-502920">
              <a:lnSpc>
                <a:spcPts val="4300"/>
              </a:lnSpc>
              <a:spcBef>
                <a:spcPts val="366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75" dirty="0">
                <a:latin typeface="Trebuchet MS"/>
                <a:cs typeface="Trebuchet MS"/>
              </a:rPr>
              <a:t>Recomendação: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spc="125" dirty="0">
                <a:latin typeface="Arial"/>
                <a:cs typeface="Arial"/>
              </a:rPr>
              <a:t>gcc</a:t>
            </a:r>
            <a:r>
              <a:rPr sz="3950" i="1" spc="5" dirty="0">
                <a:latin typeface="Arial"/>
                <a:cs typeface="Arial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avisa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possíveis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erros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deste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tipo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compilando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130" dirty="0">
                <a:latin typeface="Trebuchet MS"/>
                <a:cs typeface="Trebuchet MS"/>
              </a:rPr>
              <a:t>opção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i="1" spc="-30" dirty="0">
                <a:latin typeface="Arial"/>
                <a:cs typeface="Arial"/>
              </a:rPr>
              <a:t>-Wall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4558010" cy="846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5" dirty="0">
                <a:latin typeface="Arial"/>
                <a:cs typeface="Arial"/>
              </a:rPr>
              <a:t>Cuidados</a:t>
            </a:r>
            <a:r>
              <a:rPr sz="4500" b="1" spc="-5" dirty="0">
                <a:latin typeface="Arial"/>
                <a:cs typeface="Arial"/>
              </a:rPr>
              <a:t> </a:t>
            </a:r>
            <a:r>
              <a:rPr sz="4500" b="1" spc="75" dirty="0">
                <a:latin typeface="Arial"/>
                <a:cs typeface="Arial"/>
              </a:rPr>
              <a:t>com</a:t>
            </a:r>
            <a:r>
              <a:rPr sz="4500" b="1" spc="-5" dirty="0">
                <a:latin typeface="Arial"/>
                <a:cs typeface="Arial"/>
              </a:rPr>
              <a:t> </a:t>
            </a:r>
            <a:r>
              <a:rPr sz="4500" b="1" spc="20" dirty="0">
                <a:latin typeface="Arial"/>
                <a:cs typeface="Arial"/>
              </a:rPr>
              <a:t>o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10" dirty="0">
                <a:latin typeface="Arial"/>
                <a:cs typeface="Arial"/>
              </a:rPr>
              <a:t>else</a:t>
            </a:r>
            <a:endParaRPr sz="4500">
              <a:latin typeface="Arial"/>
              <a:cs typeface="Arial"/>
            </a:endParaRPr>
          </a:p>
          <a:p>
            <a:pPr marL="373380" indent="-357505">
              <a:lnSpc>
                <a:spcPts val="3175"/>
              </a:lnSpc>
              <a:spcBef>
                <a:spcPts val="620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135" dirty="0">
                <a:latin typeface="Trebuchet MS"/>
                <a:cs typeface="Trebuchet MS"/>
              </a:rPr>
              <a:t>Ao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colocarmos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i="1" spc="25" dirty="0">
                <a:latin typeface="Arial"/>
                <a:cs typeface="Arial"/>
              </a:rPr>
              <a:t>if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dentro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outro,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temos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ter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cuidado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“casar”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corretamente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os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Arial"/>
                <a:cs typeface="Arial"/>
              </a:rPr>
              <a:t>else</a:t>
            </a:r>
            <a:r>
              <a:rPr sz="2800" spc="-80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770255">
              <a:lnSpc>
                <a:spcPts val="2165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(y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26820">
              <a:lnSpc>
                <a:spcPts val="231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(x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683385">
              <a:lnSpc>
                <a:spcPts val="2310"/>
              </a:lnSpc>
            </a:pPr>
            <a:r>
              <a:rPr sz="2000" spc="-5" dirty="0">
                <a:latin typeface="Courier New"/>
                <a:cs typeface="Courier New"/>
              </a:rPr>
              <a:t>result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770255">
              <a:lnSpc>
                <a:spcPts val="231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226820">
              <a:lnSpc>
                <a:spcPts val="2355"/>
              </a:lnSpc>
            </a:pPr>
            <a:r>
              <a:rPr sz="2000" spc="-5" dirty="0">
                <a:latin typeface="Courier New"/>
                <a:cs typeface="Courier New"/>
              </a:rPr>
              <a:t>printf(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"erro: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y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igual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0\n”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>
              <a:latin typeface="Courier New"/>
              <a:cs typeface="Courier New"/>
            </a:endParaRPr>
          </a:p>
          <a:p>
            <a:pPr marL="373380" indent="-357505">
              <a:lnSpc>
                <a:spcPct val="100000"/>
              </a:lnSpc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165" dirty="0">
                <a:latin typeface="Trebuchet MS"/>
                <a:cs typeface="Trebuchet MS"/>
              </a:rPr>
              <a:t>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indentação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sugere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que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i="1" spc="-40" dirty="0">
                <a:latin typeface="Arial"/>
                <a:cs typeface="Arial"/>
              </a:rPr>
              <a:t>else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associa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ao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i="1" spc="25" dirty="0">
                <a:latin typeface="Arial"/>
                <a:cs typeface="Arial"/>
              </a:rPr>
              <a:t>if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mais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exterior</a:t>
            </a:r>
            <a:endParaRPr sz="2800">
              <a:latin typeface="Trebuchet MS"/>
              <a:cs typeface="Trebuchet MS"/>
            </a:endParaRPr>
          </a:p>
          <a:p>
            <a:pPr marL="373380" indent="-357505">
              <a:lnSpc>
                <a:spcPct val="100000"/>
              </a:lnSpc>
              <a:spcBef>
                <a:spcPts val="2325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254" dirty="0">
                <a:latin typeface="Trebuchet MS"/>
                <a:cs typeface="Trebuchet MS"/>
              </a:rPr>
              <a:t>Mas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regra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em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350" dirty="0">
                <a:latin typeface="Trebuchet MS"/>
                <a:cs typeface="Trebuchet MS"/>
              </a:rPr>
              <a:t>C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é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que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i="1" spc="-40" dirty="0">
                <a:latin typeface="Arial"/>
                <a:cs typeface="Arial"/>
              </a:rPr>
              <a:t>else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associa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ao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i="1" spc="25" dirty="0">
                <a:latin typeface="Arial"/>
                <a:cs typeface="Arial"/>
              </a:rPr>
              <a:t>if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mais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próximo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(o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interior)</a:t>
            </a:r>
            <a:endParaRPr sz="2800">
              <a:latin typeface="Trebuchet MS"/>
              <a:cs typeface="Trebuchet MS"/>
            </a:endParaRPr>
          </a:p>
          <a:p>
            <a:pPr marL="373380" indent="-357505">
              <a:lnSpc>
                <a:spcPts val="3175"/>
              </a:lnSpc>
              <a:spcBef>
                <a:spcPts val="2240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-25" dirty="0">
                <a:latin typeface="Trebuchet MS"/>
                <a:cs typeface="Trebuchet MS"/>
              </a:rPr>
              <a:t>Corretamente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indentado:</a:t>
            </a:r>
            <a:endParaRPr sz="2800">
              <a:latin typeface="Trebuchet MS"/>
              <a:cs typeface="Trebuchet MS"/>
            </a:endParaRPr>
          </a:p>
          <a:p>
            <a:pPr marL="770255">
              <a:lnSpc>
                <a:spcPts val="217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(y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26820">
              <a:lnSpc>
                <a:spcPts val="231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(x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26820" marR="10582910" indent="456565">
              <a:lnSpc>
                <a:spcPts val="231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result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y;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683385">
              <a:lnSpc>
                <a:spcPts val="2245"/>
              </a:lnSpc>
            </a:pPr>
            <a:r>
              <a:rPr sz="2000" spc="-5" dirty="0">
                <a:latin typeface="Courier New"/>
                <a:cs typeface="Courier New"/>
              </a:rPr>
              <a:t>printf(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"erro: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y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igual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0\n”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>
              <a:latin typeface="Courier New"/>
              <a:cs typeface="Courier New"/>
            </a:endParaRPr>
          </a:p>
          <a:p>
            <a:pPr marL="373380" indent="-357505">
              <a:lnSpc>
                <a:spcPts val="3175"/>
              </a:lnSpc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45" dirty="0">
                <a:latin typeface="Trebuchet MS"/>
                <a:cs typeface="Trebuchet MS"/>
              </a:rPr>
              <a:t>Para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associar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i="1" spc="-40" dirty="0">
                <a:latin typeface="Arial"/>
                <a:cs typeface="Arial"/>
              </a:rPr>
              <a:t>else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ao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i="1" spc="25" dirty="0">
                <a:latin typeface="Arial"/>
                <a:cs typeface="Arial"/>
              </a:rPr>
              <a:t>if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exterior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temos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delimitar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i="1" spc="25" dirty="0">
                <a:latin typeface="Arial"/>
                <a:cs typeface="Arial"/>
              </a:rPr>
              <a:t>if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interior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usando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chavetas:</a:t>
            </a:r>
            <a:endParaRPr sz="2800">
              <a:latin typeface="Trebuchet MS"/>
              <a:cs typeface="Trebuchet MS"/>
            </a:endParaRPr>
          </a:p>
          <a:p>
            <a:pPr marL="770255">
              <a:lnSpc>
                <a:spcPts val="2165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(y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)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26820">
              <a:lnSpc>
                <a:spcPts val="231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(x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683385">
              <a:lnSpc>
                <a:spcPts val="2310"/>
              </a:lnSpc>
            </a:pPr>
            <a:r>
              <a:rPr sz="2000" spc="-5" dirty="0">
                <a:latin typeface="Courier New"/>
                <a:cs typeface="Courier New"/>
              </a:rPr>
              <a:t>result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770255">
              <a:lnSpc>
                <a:spcPts val="231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226820">
              <a:lnSpc>
                <a:spcPts val="2355"/>
              </a:lnSpc>
            </a:pPr>
            <a:r>
              <a:rPr sz="2000" spc="-5" dirty="0">
                <a:latin typeface="Courier New"/>
                <a:cs typeface="Courier New"/>
              </a:rPr>
              <a:t>printf(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"erro: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y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igual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0\n"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88010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Linguagem</a:t>
            </a:r>
            <a:r>
              <a:rPr spc="-325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i="1" spc="-10" dirty="0">
                <a:latin typeface="Arial"/>
                <a:cs typeface="Arial"/>
              </a:rPr>
              <a:t>Layout</a:t>
            </a:r>
            <a:r>
              <a:rPr sz="4500" i="1" spc="-25" dirty="0">
                <a:latin typeface="Arial"/>
                <a:cs typeface="Arial"/>
              </a:rPr>
              <a:t> </a:t>
            </a:r>
            <a:r>
              <a:rPr sz="4500" spc="60" dirty="0"/>
              <a:t>de</a:t>
            </a:r>
            <a:r>
              <a:rPr sz="4500" spc="-25" dirty="0"/>
              <a:t> </a:t>
            </a:r>
            <a:r>
              <a:rPr sz="4500" spc="25" dirty="0"/>
              <a:t>programas</a:t>
            </a:r>
            <a:endParaRPr sz="4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17" y="5265902"/>
            <a:ext cx="234233" cy="2342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17" y="6275654"/>
            <a:ext cx="234233" cy="234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17" y="7285408"/>
            <a:ext cx="234233" cy="234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17" y="8295161"/>
            <a:ext cx="234233" cy="2342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665"/>
              </a:spcBef>
            </a:pPr>
            <a:r>
              <a:rPr sz="3950" spc="135" dirty="0"/>
              <a:t>Devemos</a:t>
            </a:r>
            <a:r>
              <a:rPr sz="3950" spc="-90" dirty="0"/>
              <a:t> </a:t>
            </a:r>
            <a:r>
              <a:rPr sz="3950" spc="60" dirty="0"/>
              <a:t>usar</a:t>
            </a:r>
            <a:r>
              <a:rPr sz="3950" spc="-85" dirty="0"/>
              <a:t> </a:t>
            </a:r>
            <a:r>
              <a:rPr sz="3950" spc="110" dirty="0"/>
              <a:t>espaços,</a:t>
            </a:r>
            <a:r>
              <a:rPr sz="3950" spc="-90" dirty="0"/>
              <a:t> </a:t>
            </a:r>
            <a:r>
              <a:rPr sz="3950" spc="35" dirty="0"/>
              <a:t>tabulações</a:t>
            </a:r>
            <a:r>
              <a:rPr sz="3950" spc="-85" dirty="0"/>
              <a:t> </a:t>
            </a:r>
            <a:r>
              <a:rPr sz="3950" spc="-30" dirty="0"/>
              <a:t>e</a:t>
            </a:r>
            <a:r>
              <a:rPr sz="3950" spc="-90" dirty="0"/>
              <a:t> </a:t>
            </a:r>
            <a:r>
              <a:rPr sz="3950" spc="85" dirty="0"/>
              <a:t>mudança</a:t>
            </a:r>
            <a:r>
              <a:rPr sz="3950" spc="-85" dirty="0"/>
              <a:t> </a:t>
            </a:r>
            <a:r>
              <a:rPr sz="3950" spc="55" dirty="0"/>
              <a:t>de</a:t>
            </a:r>
            <a:r>
              <a:rPr sz="3950" spc="-90" dirty="0"/>
              <a:t> </a:t>
            </a:r>
            <a:r>
              <a:rPr sz="3950" spc="-80" dirty="0"/>
              <a:t>linha</a:t>
            </a:r>
            <a:r>
              <a:rPr sz="3950" spc="-85" dirty="0"/>
              <a:t> </a:t>
            </a:r>
            <a:r>
              <a:rPr sz="3950" spc="5" dirty="0"/>
              <a:t>para</a:t>
            </a:r>
            <a:r>
              <a:rPr sz="3950" spc="-90" dirty="0"/>
              <a:t> </a:t>
            </a:r>
            <a:r>
              <a:rPr sz="3950" spc="-40" dirty="0"/>
              <a:t>aumentar</a:t>
            </a:r>
            <a:r>
              <a:rPr sz="3950" spc="-85" dirty="0"/>
              <a:t> </a:t>
            </a:r>
            <a:r>
              <a:rPr sz="3950" spc="45" dirty="0"/>
              <a:t>a </a:t>
            </a:r>
            <a:r>
              <a:rPr sz="3950" spc="-1175" dirty="0"/>
              <a:t> </a:t>
            </a:r>
            <a:r>
              <a:rPr sz="3950" spc="-50" dirty="0"/>
              <a:t>legibilidade</a:t>
            </a:r>
            <a:r>
              <a:rPr sz="3950" spc="-95" dirty="0"/>
              <a:t> </a:t>
            </a:r>
            <a:r>
              <a:rPr sz="3950" spc="145" dirty="0"/>
              <a:t>do</a:t>
            </a:r>
            <a:r>
              <a:rPr sz="3950" spc="-90" dirty="0"/>
              <a:t> </a:t>
            </a:r>
            <a:r>
              <a:rPr sz="3950" spc="-10" dirty="0"/>
              <a:t>programa:</a:t>
            </a:r>
            <a:endParaRPr sz="3950"/>
          </a:p>
          <a:p>
            <a:pPr marL="514984" marR="4526915">
              <a:lnSpc>
                <a:spcPts val="7950"/>
              </a:lnSpc>
              <a:spcBef>
                <a:spcPts val="740"/>
              </a:spcBef>
            </a:pPr>
            <a:r>
              <a:rPr sz="3950" spc="-55" dirty="0"/>
              <a:t>Inserir</a:t>
            </a:r>
            <a:r>
              <a:rPr sz="3950" spc="-85" dirty="0"/>
              <a:t> </a:t>
            </a:r>
            <a:r>
              <a:rPr sz="3950" spc="175" dirty="0"/>
              <a:t>espaços</a:t>
            </a:r>
            <a:r>
              <a:rPr sz="3950" spc="-80" dirty="0"/>
              <a:t> </a:t>
            </a:r>
            <a:r>
              <a:rPr sz="3950" spc="180" dirty="0"/>
              <a:t>após</a:t>
            </a:r>
            <a:r>
              <a:rPr sz="3950" spc="-85" dirty="0"/>
              <a:t> </a:t>
            </a:r>
            <a:r>
              <a:rPr sz="3950" spc="-10" dirty="0"/>
              <a:t>virgulas</a:t>
            </a:r>
            <a:r>
              <a:rPr sz="3950" spc="-80" dirty="0"/>
              <a:t> </a:t>
            </a:r>
            <a:r>
              <a:rPr sz="3950" spc="95" dirty="0"/>
              <a:t>ou</a:t>
            </a:r>
            <a:r>
              <a:rPr sz="3950" spc="-80" dirty="0"/>
              <a:t> </a:t>
            </a:r>
            <a:r>
              <a:rPr sz="3950" spc="-130" dirty="0"/>
              <a:t>entre</a:t>
            </a:r>
            <a:r>
              <a:rPr sz="3950" spc="-85" dirty="0"/>
              <a:t> </a:t>
            </a:r>
            <a:r>
              <a:rPr sz="3950" spc="5" dirty="0"/>
              <a:t>operadores; </a:t>
            </a:r>
            <a:r>
              <a:rPr sz="3950" spc="-1175" dirty="0"/>
              <a:t> </a:t>
            </a:r>
            <a:r>
              <a:rPr sz="3950" spc="125" dirty="0"/>
              <a:t>Usar</a:t>
            </a:r>
            <a:r>
              <a:rPr sz="3950" spc="-95" dirty="0"/>
              <a:t> </a:t>
            </a:r>
            <a:r>
              <a:rPr sz="3950" spc="35" dirty="0"/>
              <a:t>tabulações</a:t>
            </a:r>
            <a:r>
              <a:rPr sz="3950" spc="-90" dirty="0"/>
              <a:t> </a:t>
            </a:r>
            <a:r>
              <a:rPr sz="3950" spc="5" dirty="0"/>
              <a:t>para</a:t>
            </a:r>
            <a:r>
              <a:rPr sz="3950" spc="-95" dirty="0"/>
              <a:t> </a:t>
            </a:r>
            <a:r>
              <a:rPr sz="3950" spc="-85" dirty="0"/>
              <a:t>alinhar</a:t>
            </a:r>
            <a:r>
              <a:rPr sz="3950" spc="-90" dirty="0"/>
              <a:t> </a:t>
            </a:r>
            <a:r>
              <a:rPr sz="3950" dirty="0"/>
              <a:t>instruções;</a:t>
            </a:r>
            <a:endParaRPr sz="3950"/>
          </a:p>
          <a:p>
            <a:pPr marL="514984" marR="844550">
              <a:lnSpc>
                <a:spcPts val="7950"/>
              </a:lnSpc>
            </a:pPr>
            <a:r>
              <a:rPr sz="3950" spc="125" dirty="0"/>
              <a:t>Usar</a:t>
            </a:r>
            <a:r>
              <a:rPr sz="3950" spc="-85" dirty="0"/>
              <a:t> </a:t>
            </a:r>
            <a:r>
              <a:rPr sz="3950" spc="-5" dirty="0"/>
              <a:t>linhas</a:t>
            </a:r>
            <a:r>
              <a:rPr sz="3950" spc="-85" dirty="0"/>
              <a:t> </a:t>
            </a:r>
            <a:r>
              <a:rPr sz="3950" spc="30" dirty="0"/>
              <a:t>em</a:t>
            </a:r>
            <a:r>
              <a:rPr sz="3950" spc="-85" dirty="0"/>
              <a:t> </a:t>
            </a:r>
            <a:r>
              <a:rPr sz="3950" spc="55" dirty="0"/>
              <a:t>branco</a:t>
            </a:r>
            <a:r>
              <a:rPr sz="3950" spc="-85" dirty="0"/>
              <a:t> </a:t>
            </a:r>
            <a:r>
              <a:rPr sz="3950" spc="5" dirty="0"/>
              <a:t>para</a:t>
            </a:r>
            <a:r>
              <a:rPr sz="3950" spc="-85" dirty="0"/>
              <a:t> </a:t>
            </a:r>
            <a:r>
              <a:rPr sz="3950" spc="20" dirty="0"/>
              <a:t>separar</a:t>
            </a:r>
            <a:r>
              <a:rPr sz="3950" spc="-85" dirty="0"/>
              <a:t> </a:t>
            </a:r>
            <a:r>
              <a:rPr sz="3950" spc="-25" dirty="0"/>
              <a:t>visualmente</a:t>
            </a:r>
            <a:r>
              <a:rPr sz="3950" spc="-85" dirty="0"/>
              <a:t> </a:t>
            </a:r>
            <a:r>
              <a:rPr sz="3950" spc="114" dirty="0"/>
              <a:t>blocos</a:t>
            </a:r>
            <a:r>
              <a:rPr sz="3950" spc="-85" dirty="0"/>
              <a:t> </a:t>
            </a:r>
            <a:r>
              <a:rPr sz="3950" spc="55" dirty="0"/>
              <a:t>de</a:t>
            </a:r>
            <a:r>
              <a:rPr sz="3950" spc="-85" dirty="0"/>
              <a:t> </a:t>
            </a:r>
            <a:r>
              <a:rPr sz="3950" spc="40" dirty="0"/>
              <a:t>código; </a:t>
            </a:r>
            <a:r>
              <a:rPr sz="3950" spc="-1175" dirty="0"/>
              <a:t> </a:t>
            </a:r>
            <a:r>
              <a:rPr sz="3950" spc="-55" dirty="0"/>
              <a:t>Inserir</a:t>
            </a:r>
            <a:r>
              <a:rPr sz="3950" spc="-90" dirty="0"/>
              <a:t> </a:t>
            </a:r>
            <a:r>
              <a:rPr sz="3950" spc="20" dirty="0"/>
              <a:t>comentários</a:t>
            </a:r>
            <a:r>
              <a:rPr sz="3950" spc="-85" dirty="0"/>
              <a:t> </a:t>
            </a:r>
            <a:r>
              <a:rPr sz="3950" spc="-130" dirty="0"/>
              <a:t>entre</a:t>
            </a:r>
            <a:r>
              <a:rPr sz="3950" spc="-90" dirty="0"/>
              <a:t> </a:t>
            </a:r>
            <a:r>
              <a:rPr sz="3950" spc="-5" dirty="0"/>
              <a:t>linhas</a:t>
            </a:r>
            <a:r>
              <a:rPr sz="3950" spc="-85" dirty="0"/>
              <a:t> </a:t>
            </a:r>
            <a:r>
              <a:rPr sz="3950" spc="-80" dirty="0"/>
              <a:t>(ou</a:t>
            </a:r>
            <a:r>
              <a:rPr sz="3950" spc="-85" dirty="0"/>
              <a:t> </a:t>
            </a:r>
            <a:r>
              <a:rPr sz="3950" spc="135" dirty="0"/>
              <a:t>mesmo</a:t>
            </a:r>
            <a:r>
              <a:rPr sz="3950" spc="-90" dirty="0"/>
              <a:t> </a:t>
            </a:r>
            <a:r>
              <a:rPr sz="3950" spc="95" dirty="0"/>
              <a:t>no</a:t>
            </a:r>
            <a:r>
              <a:rPr sz="3950" spc="-85" dirty="0"/>
              <a:t> </a:t>
            </a:r>
            <a:r>
              <a:rPr sz="3950" spc="-10" dirty="0"/>
              <a:t>meio</a:t>
            </a:r>
            <a:r>
              <a:rPr sz="3950" spc="-85" dirty="0"/>
              <a:t> </a:t>
            </a:r>
            <a:r>
              <a:rPr sz="3950" spc="55" dirty="0"/>
              <a:t>de</a:t>
            </a:r>
            <a:r>
              <a:rPr sz="3950" spc="-90" dirty="0"/>
              <a:t> </a:t>
            </a:r>
            <a:r>
              <a:rPr sz="3950" spc="60" dirty="0"/>
              <a:t>uma</a:t>
            </a:r>
            <a:r>
              <a:rPr sz="3950" spc="-85" dirty="0"/>
              <a:t> </a:t>
            </a:r>
            <a:r>
              <a:rPr sz="3950" spc="-140" dirty="0"/>
              <a:t>linha)</a:t>
            </a:r>
            <a:endParaRPr sz="39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17" y="3717585"/>
            <a:ext cx="234233" cy="2342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17" y="4726080"/>
            <a:ext cx="234233" cy="234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17" y="6275654"/>
            <a:ext cx="234233" cy="2342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9729" y="1975902"/>
            <a:ext cx="17587595" cy="4716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0" dirty="0">
                <a:latin typeface="Arial"/>
                <a:cs typeface="Arial"/>
              </a:rPr>
              <a:t>Salientar</a:t>
            </a:r>
            <a:r>
              <a:rPr sz="4500" b="1" spc="-5" dirty="0">
                <a:latin typeface="Arial"/>
                <a:cs typeface="Arial"/>
              </a:rPr>
              <a:t> </a:t>
            </a:r>
            <a:r>
              <a:rPr sz="4500" b="1" spc="100" dirty="0">
                <a:latin typeface="Arial"/>
                <a:cs typeface="Arial"/>
              </a:rPr>
              <a:t>a</a:t>
            </a:r>
            <a:r>
              <a:rPr sz="4500" b="1" dirty="0">
                <a:latin typeface="Arial"/>
                <a:cs typeface="Arial"/>
              </a:rPr>
              <a:t> sintaxe</a:t>
            </a:r>
            <a:endParaRPr sz="4500">
              <a:latin typeface="Arial"/>
              <a:cs typeface="Arial"/>
            </a:endParaRPr>
          </a:p>
          <a:p>
            <a:pPr marL="519430" marR="5080">
              <a:lnSpc>
                <a:spcPct val="167700"/>
              </a:lnSpc>
              <a:spcBef>
                <a:spcPts val="3404"/>
              </a:spcBef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editores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texto</a:t>
            </a:r>
            <a:r>
              <a:rPr sz="3950" spc="-85" dirty="0">
                <a:latin typeface="Trebuchet MS"/>
                <a:cs typeface="Trebuchet MS"/>
              </a:rPr>
              <a:t> têm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85" dirty="0">
                <a:latin typeface="Trebuchet MS"/>
                <a:cs typeface="Trebuchet MS"/>
              </a:rPr>
              <a:t>modos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especiais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para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linguagens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programação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Entre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outras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coisas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salientam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automaticamente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símbolos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dirty="0">
                <a:latin typeface="Arial"/>
                <a:cs typeface="Arial"/>
              </a:rPr>
              <a:t>cores </a:t>
            </a:r>
            <a:r>
              <a:rPr sz="3950" spc="-150" dirty="0">
                <a:latin typeface="Trebuchet MS"/>
                <a:cs typeface="Trebuchet MS"/>
              </a:rPr>
              <a:t>e/ou</a:t>
            </a:r>
            <a:endParaRPr sz="3950">
              <a:latin typeface="Trebuchet MS"/>
              <a:cs typeface="Trebuchet MS"/>
            </a:endParaRPr>
          </a:p>
          <a:p>
            <a:pPr marL="519430">
              <a:lnSpc>
                <a:spcPts val="4240"/>
              </a:lnSpc>
            </a:pPr>
            <a:r>
              <a:rPr sz="3950" i="1" dirty="0">
                <a:latin typeface="Arial"/>
                <a:cs typeface="Arial"/>
              </a:rPr>
              <a:t>estilos</a:t>
            </a:r>
            <a:endParaRPr sz="395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  <a:spcBef>
                <a:spcPts val="3210"/>
              </a:spcBef>
            </a:pPr>
            <a:r>
              <a:rPr sz="3950" spc="-40" dirty="0">
                <a:latin typeface="Trebuchet MS"/>
                <a:cs typeface="Trebuchet MS"/>
              </a:rPr>
              <a:t>Auxiliam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leitura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escrita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programas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8441055" cy="7082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5" dirty="0">
                <a:latin typeface="Arial"/>
                <a:cs typeface="Arial"/>
              </a:rPr>
              <a:t>Exemplo</a:t>
            </a:r>
            <a:endParaRPr sz="4500">
              <a:latin typeface="Arial"/>
              <a:cs typeface="Arial"/>
            </a:endParaRPr>
          </a:p>
          <a:p>
            <a:pPr marL="497205" marR="4077335" algn="just">
              <a:lnSpc>
                <a:spcPct val="196300"/>
              </a:lnSpc>
              <a:spcBef>
                <a:spcPts val="660"/>
              </a:spcBef>
            </a:pPr>
            <a:r>
              <a:rPr sz="2800" spc="5" dirty="0">
                <a:solidFill>
                  <a:srgbClr val="AF00DB"/>
                </a:solidFill>
                <a:latin typeface="Courier New"/>
                <a:cs typeface="Courier New"/>
              </a:rPr>
              <a:t>#include</a:t>
            </a:r>
            <a:r>
              <a:rPr sz="2800" spc="-55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A31515"/>
                </a:solidFill>
                <a:latin typeface="Courier New"/>
                <a:cs typeface="Courier New"/>
              </a:rPr>
              <a:t>&lt;stdio.h&gt; </a:t>
            </a:r>
            <a:r>
              <a:rPr sz="2800" spc="-167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AF00DB"/>
                </a:solidFill>
                <a:latin typeface="Courier New"/>
                <a:cs typeface="Courier New"/>
              </a:rPr>
              <a:t>#define</a:t>
            </a:r>
            <a:r>
              <a:rPr sz="2800" spc="-3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Courier New"/>
                <a:cs typeface="Courier New"/>
              </a:rPr>
              <a:t>PI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3.14159 </a:t>
            </a:r>
            <a:r>
              <a:rPr sz="2800" spc="-1664" dirty="0">
                <a:solidFill>
                  <a:srgbClr val="098658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795E26"/>
                </a:solidFill>
                <a:latin typeface="Courier New"/>
                <a:cs typeface="Courier New"/>
              </a:rPr>
              <a:t>main</a:t>
            </a:r>
            <a:r>
              <a:rPr sz="2800" spc="5" dirty="0">
                <a:latin typeface="Courier New"/>
                <a:cs typeface="Courier New"/>
              </a:rPr>
              <a:t>(</a:t>
            </a:r>
            <a:r>
              <a:rPr sz="2800" spc="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800" spc="5" dirty="0">
                <a:latin typeface="Courier New"/>
                <a:cs typeface="Courier New"/>
              </a:rPr>
              <a:t>)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139825" algn="just">
              <a:lnSpc>
                <a:spcPts val="3300"/>
              </a:lnSpc>
            </a:pPr>
            <a:r>
              <a:rPr sz="2800" spc="5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2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raio,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area;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Courier New"/>
              <a:cs typeface="Courier New"/>
            </a:endParaRPr>
          </a:p>
          <a:p>
            <a:pPr marL="1139825" marR="5080">
              <a:lnSpc>
                <a:spcPts val="3300"/>
              </a:lnSpc>
            </a:pPr>
            <a:r>
              <a:rPr sz="2800" spc="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800" spc="5" dirty="0">
                <a:latin typeface="Courier New"/>
                <a:cs typeface="Courier New"/>
              </a:rPr>
              <a:t>(</a:t>
            </a:r>
            <a:r>
              <a:rPr sz="2800" spc="5" dirty="0">
                <a:solidFill>
                  <a:srgbClr val="A31515"/>
                </a:solidFill>
                <a:latin typeface="Courier New"/>
                <a:cs typeface="Courier New"/>
              </a:rPr>
              <a:t>"Raio</a:t>
            </a:r>
            <a:r>
              <a:rPr sz="28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A31515"/>
                </a:solidFill>
                <a:latin typeface="Courier New"/>
                <a:cs typeface="Courier New"/>
              </a:rPr>
              <a:t>da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A31515"/>
                </a:solidFill>
                <a:latin typeface="Courier New"/>
                <a:cs typeface="Courier New"/>
              </a:rPr>
              <a:t>circunferência?"</a:t>
            </a:r>
            <a:r>
              <a:rPr sz="2800" spc="5" dirty="0">
                <a:latin typeface="Courier New"/>
                <a:cs typeface="Courier New"/>
              </a:rPr>
              <a:t>);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795E26"/>
                </a:solidFill>
                <a:latin typeface="Courier New"/>
                <a:cs typeface="Courier New"/>
              </a:rPr>
              <a:t>scanf</a:t>
            </a:r>
            <a:r>
              <a:rPr sz="2800" spc="5" dirty="0">
                <a:latin typeface="Courier New"/>
                <a:cs typeface="Courier New"/>
              </a:rPr>
              <a:t>(</a:t>
            </a:r>
            <a:r>
              <a:rPr sz="280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800" spc="5" dirty="0">
                <a:solidFill>
                  <a:srgbClr val="001080"/>
                </a:solidFill>
                <a:latin typeface="Courier New"/>
                <a:cs typeface="Courier New"/>
              </a:rPr>
              <a:t>%f</a:t>
            </a:r>
            <a:r>
              <a:rPr sz="280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800" spc="5" dirty="0">
                <a:latin typeface="Courier New"/>
                <a:cs typeface="Courier New"/>
              </a:rPr>
              <a:t>,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&amp;raio);</a:t>
            </a:r>
            <a:endParaRPr sz="2800">
              <a:latin typeface="Courier New"/>
              <a:cs typeface="Courier New"/>
            </a:endParaRPr>
          </a:p>
          <a:p>
            <a:pPr marL="1139825">
              <a:lnSpc>
                <a:spcPts val="3165"/>
              </a:lnSpc>
            </a:pPr>
            <a:r>
              <a:rPr sz="2800" spc="5" dirty="0">
                <a:latin typeface="Courier New"/>
                <a:cs typeface="Courier New"/>
              </a:rPr>
              <a:t>area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PI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*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raio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*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raio;</a:t>
            </a:r>
            <a:endParaRPr sz="2800">
              <a:latin typeface="Courier New"/>
              <a:cs typeface="Courier New"/>
            </a:endParaRPr>
          </a:p>
          <a:p>
            <a:pPr marL="1139825" marR="1504950" indent="1071245">
              <a:lnSpc>
                <a:spcPts val="3300"/>
              </a:lnSpc>
              <a:spcBef>
                <a:spcPts val="130"/>
              </a:spcBef>
            </a:pPr>
            <a:r>
              <a:rPr sz="2800" spc="5" dirty="0">
                <a:solidFill>
                  <a:srgbClr val="008000"/>
                </a:solidFill>
                <a:latin typeface="Courier New"/>
                <a:cs typeface="Courier New"/>
              </a:rPr>
              <a:t>// calcular a área </a:t>
            </a:r>
            <a:r>
              <a:rPr sz="280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795E26"/>
                </a:solidFill>
                <a:latin typeface="Courier New"/>
                <a:cs typeface="Courier New"/>
              </a:rPr>
              <a:t>printf</a:t>
            </a:r>
            <a:r>
              <a:rPr sz="2800" spc="5" dirty="0">
                <a:latin typeface="Courier New"/>
                <a:cs typeface="Courier New"/>
              </a:rPr>
              <a:t>(</a:t>
            </a:r>
            <a:r>
              <a:rPr sz="2800" spc="5" dirty="0">
                <a:solidFill>
                  <a:srgbClr val="A31515"/>
                </a:solidFill>
                <a:latin typeface="Courier New"/>
                <a:cs typeface="Courier New"/>
              </a:rPr>
              <a:t>"Área:</a:t>
            </a:r>
            <a:r>
              <a:rPr sz="2800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01080"/>
                </a:solidFill>
                <a:latin typeface="Courier New"/>
                <a:cs typeface="Courier New"/>
              </a:rPr>
              <a:t>%f</a:t>
            </a:r>
            <a:r>
              <a:rPr sz="2800" spc="5" dirty="0">
                <a:solidFill>
                  <a:srgbClr val="EE0000"/>
                </a:solidFill>
                <a:latin typeface="Courier New"/>
                <a:cs typeface="Courier New"/>
              </a:rPr>
              <a:t>\n</a:t>
            </a:r>
            <a:r>
              <a:rPr sz="2800" spc="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800" spc="5" dirty="0">
                <a:latin typeface="Courier New"/>
                <a:cs typeface="Courier New"/>
              </a:rPr>
              <a:t>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5" dirty="0">
                <a:latin typeface="Courier New"/>
                <a:cs typeface="Courier New"/>
              </a:rPr>
              <a:t>area);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AF00DB"/>
                </a:solidFill>
                <a:latin typeface="Courier New"/>
                <a:cs typeface="Courier New"/>
              </a:rPr>
              <a:t>return</a:t>
            </a:r>
            <a:r>
              <a:rPr sz="2800" dirty="0">
                <a:solidFill>
                  <a:srgbClr val="AF00DB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sz="2800" spc="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497205">
              <a:lnSpc>
                <a:spcPts val="3195"/>
              </a:lnSpc>
            </a:pPr>
            <a:r>
              <a:rPr sz="2800" spc="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4876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20" dirty="0"/>
              <a:t>Expressões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5803244" cy="694690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45" dirty="0">
                <a:latin typeface="Trebuchet MS"/>
                <a:cs typeface="Trebuchet MS"/>
              </a:rPr>
              <a:t>Expressões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constituídas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variáveis,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constantes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operadores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linguagem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490" dirty="0">
                <a:latin typeface="Trebuchet MS"/>
                <a:cs typeface="Trebuchet MS"/>
              </a:rPr>
              <a:t>C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inclui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operadores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para: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105" dirty="0">
                <a:latin typeface="Trebuchet MS"/>
                <a:cs typeface="Trebuchet MS"/>
              </a:rPr>
              <a:t>aritmética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60" dirty="0">
                <a:latin typeface="Trebuchet MS"/>
                <a:cs typeface="Trebuchet MS"/>
              </a:rPr>
              <a:t>(+,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-,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4" dirty="0">
                <a:latin typeface="Trebuchet MS"/>
                <a:cs typeface="Trebuchet MS"/>
              </a:rPr>
              <a:t>*,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90" dirty="0">
                <a:latin typeface="Trebuchet MS"/>
                <a:cs typeface="Trebuchet MS"/>
              </a:rPr>
              <a:t>/)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00" dirty="0">
                <a:latin typeface="Trebuchet MS"/>
                <a:cs typeface="Trebuchet MS"/>
              </a:rPr>
              <a:t>comparações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85" dirty="0">
                <a:latin typeface="Trebuchet MS"/>
                <a:cs typeface="Trebuchet MS"/>
              </a:rPr>
              <a:t>operações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lógicas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45" dirty="0">
                <a:latin typeface="Trebuchet MS"/>
                <a:cs typeface="Trebuchet MS"/>
              </a:rPr>
              <a:t>atribuição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-5" dirty="0">
                <a:latin typeface="Trebuchet MS"/>
                <a:cs typeface="Trebuchet MS"/>
              </a:rPr>
              <a:t>pré-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pós-incremento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decremento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291895"/>
            <a:ext cx="54832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7234535"/>
            <a:ext cx="87109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65" dirty="0">
                <a:latin typeface="Trebuchet MS"/>
                <a:cs typeface="Trebuchet MS"/>
              </a:rPr>
              <a:t>Operadores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unários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(sobre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valor)</a:t>
            </a:r>
            <a:endParaRPr sz="39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9052" y="2989437"/>
          <a:ext cx="4491990" cy="355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6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70" dirty="0">
                          <a:latin typeface="Trebuchet MS"/>
                          <a:cs typeface="Trebuchet MS"/>
                        </a:rPr>
                        <a:t>Adição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125" dirty="0">
                          <a:latin typeface="Trebuchet MS"/>
                          <a:cs typeface="Trebuchet MS"/>
                        </a:rPr>
                        <a:t>a+b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617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70" dirty="0">
                          <a:latin typeface="Trebuchet MS"/>
                          <a:cs typeface="Trebuchet MS"/>
                        </a:rPr>
                        <a:t>Subtração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75" dirty="0">
                          <a:latin typeface="Trebuchet MS"/>
                          <a:cs typeface="Trebuchet MS"/>
                        </a:rPr>
                        <a:t>a-b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61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15" dirty="0">
                          <a:latin typeface="Trebuchet MS"/>
                          <a:cs typeface="Trebuchet MS"/>
                        </a:rPr>
                        <a:t>Multiplicação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a*b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6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60" dirty="0">
                          <a:latin typeface="Trebuchet MS"/>
                          <a:cs typeface="Trebuchet MS"/>
                        </a:rPr>
                        <a:t>Divisão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-110" dirty="0">
                          <a:latin typeface="Trebuchet MS"/>
                          <a:cs typeface="Trebuchet MS"/>
                        </a:rPr>
                        <a:t>a/b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6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95" dirty="0">
                          <a:latin typeface="Trebuchet MS"/>
                          <a:cs typeface="Trebuchet MS"/>
                        </a:rPr>
                        <a:t>Resto</a:t>
                      </a:r>
                      <a:r>
                        <a:rPr sz="26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80" dirty="0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sz="26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40" dirty="0">
                          <a:latin typeface="Trebuchet MS"/>
                          <a:cs typeface="Trebuchet MS"/>
                        </a:rPr>
                        <a:t>divisão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600" spc="415" dirty="0">
                          <a:latin typeface="Trebuchet MS"/>
                          <a:cs typeface="Trebuchet MS"/>
                        </a:rPr>
                        <a:t>a%b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19729" y="1379061"/>
            <a:ext cx="16445865" cy="54034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25" dirty="0">
                <a:latin typeface="Arial"/>
                <a:cs typeface="Arial"/>
              </a:rPr>
              <a:t>Operadores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spc="35" dirty="0">
                <a:latin typeface="Arial"/>
                <a:cs typeface="Arial"/>
              </a:rPr>
              <a:t>aritméticos</a:t>
            </a:r>
            <a:endParaRPr sz="4500" dirty="0">
              <a:latin typeface="Arial"/>
              <a:cs typeface="Arial"/>
            </a:endParaRPr>
          </a:p>
          <a:p>
            <a:pPr marL="519430" indent="-503555">
              <a:lnSpc>
                <a:spcPct val="100000"/>
              </a:lnSpc>
              <a:spcBef>
                <a:spcPts val="925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65" dirty="0">
                <a:latin typeface="Trebuchet MS"/>
                <a:cs typeface="Trebuchet MS"/>
              </a:rPr>
              <a:t>Operadores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binários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(sobre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05" dirty="0">
                <a:latin typeface="Trebuchet MS"/>
                <a:cs typeface="Trebuchet MS"/>
              </a:rPr>
              <a:t>dois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valores)</a:t>
            </a:r>
            <a:endParaRPr sz="3950" dirty="0">
              <a:latin typeface="Trebuchet MS"/>
              <a:cs typeface="Trebuchet MS"/>
            </a:endParaRPr>
          </a:p>
          <a:p>
            <a:pPr marL="6414135" marR="344805">
              <a:lnSpc>
                <a:spcPts val="3350"/>
              </a:lnSpc>
              <a:spcBef>
                <a:spcPts val="3835"/>
              </a:spcBef>
            </a:pPr>
            <a:r>
              <a:rPr sz="3100" spc="-85" dirty="0">
                <a:latin typeface="Trebuchet MS"/>
                <a:cs typeface="Trebuchet MS"/>
              </a:rPr>
              <a:t>+,*,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15" dirty="0">
                <a:latin typeface="Trebuchet MS"/>
                <a:cs typeface="Trebuchet MS"/>
              </a:rPr>
              <a:t>e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585" dirty="0">
                <a:latin typeface="Trebuchet MS"/>
                <a:cs typeface="Trebuchet MS"/>
              </a:rPr>
              <a:t>/</a:t>
            </a:r>
            <a:r>
              <a:rPr sz="3100" spc="-405" dirty="0">
                <a:latin typeface="Trebuchet MS"/>
                <a:cs typeface="Trebuchet MS"/>
              </a:rPr>
              <a:t> </a:t>
            </a:r>
            <a:r>
              <a:rPr sz="3100" spc="-40" dirty="0">
                <a:latin typeface="Trebuchet MS"/>
                <a:cs typeface="Trebuchet MS"/>
              </a:rPr>
              <a:t>permitem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misturar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80" dirty="0">
                <a:latin typeface="Trebuchet MS"/>
                <a:cs typeface="Trebuchet MS"/>
              </a:rPr>
              <a:t>operandos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50" dirty="0">
                <a:latin typeface="Trebuchet MS"/>
                <a:cs typeface="Trebuchet MS"/>
              </a:rPr>
              <a:t>inteiros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15" dirty="0">
                <a:latin typeface="Trebuchet MS"/>
                <a:cs typeface="Trebuchet MS"/>
              </a:rPr>
              <a:t>e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30" dirty="0">
                <a:latin typeface="Trebuchet MS"/>
                <a:cs typeface="Trebuchet MS"/>
              </a:rPr>
              <a:t>vírgula- </a:t>
            </a:r>
            <a:r>
              <a:rPr sz="3100" spc="-919" dirty="0">
                <a:latin typeface="Trebuchet MS"/>
                <a:cs typeface="Trebuchet MS"/>
              </a:rPr>
              <a:t> </a:t>
            </a:r>
            <a:r>
              <a:rPr sz="3100" spc="-85" dirty="0">
                <a:latin typeface="Trebuchet MS"/>
                <a:cs typeface="Trebuchet MS"/>
              </a:rPr>
              <a:t>flutuante</a:t>
            </a:r>
            <a:endParaRPr sz="3100" dirty="0">
              <a:latin typeface="Trebuchet MS"/>
              <a:cs typeface="Trebuchet MS"/>
            </a:endParaRPr>
          </a:p>
          <a:p>
            <a:pPr marL="6414135" marR="5080">
              <a:lnSpc>
                <a:spcPts val="3350"/>
              </a:lnSpc>
              <a:spcBef>
                <a:spcPts val="2925"/>
              </a:spcBef>
            </a:pPr>
            <a:r>
              <a:rPr sz="3100" spc="110" dirty="0">
                <a:latin typeface="Trebuchet MS"/>
                <a:cs typeface="Trebuchet MS"/>
              </a:rPr>
              <a:t>Quando</a:t>
            </a:r>
            <a:r>
              <a:rPr sz="3100" spc="-70" dirty="0">
                <a:latin typeface="Trebuchet MS"/>
                <a:cs typeface="Trebuchet MS"/>
              </a:rPr>
              <a:t> </a:t>
            </a:r>
            <a:r>
              <a:rPr sz="3100" spc="95" dirty="0">
                <a:latin typeface="Trebuchet MS"/>
                <a:cs typeface="Trebuchet MS"/>
              </a:rPr>
              <a:t>combinados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80" dirty="0">
                <a:latin typeface="Trebuchet MS"/>
                <a:cs typeface="Trebuchet MS"/>
              </a:rPr>
              <a:t>operandos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i="1" spc="45" dirty="0">
                <a:latin typeface="Arial"/>
                <a:cs typeface="Arial"/>
              </a:rPr>
              <a:t>int</a:t>
            </a:r>
            <a:r>
              <a:rPr sz="3100" i="1" spc="5" dirty="0">
                <a:latin typeface="Arial"/>
                <a:cs typeface="Arial"/>
              </a:rPr>
              <a:t> </a:t>
            </a:r>
            <a:r>
              <a:rPr sz="3100" spc="-15" dirty="0">
                <a:latin typeface="Trebuchet MS"/>
                <a:cs typeface="Trebuchet MS"/>
              </a:rPr>
              <a:t>e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i="1" spc="-20" dirty="0">
                <a:latin typeface="Arial"/>
                <a:cs typeface="Arial"/>
              </a:rPr>
              <a:t>float</a:t>
            </a:r>
            <a:r>
              <a:rPr sz="3100" spc="-20" dirty="0">
                <a:latin typeface="Trebuchet MS"/>
                <a:cs typeface="Trebuchet MS"/>
              </a:rPr>
              <a:t>,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130" dirty="0">
                <a:latin typeface="Trebuchet MS"/>
                <a:cs typeface="Trebuchet MS"/>
              </a:rPr>
              <a:t>o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5" dirty="0">
                <a:latin typeface="Trebuchet MS"/>
                <a:cs typeface="Trebuchet MS"/>
              </a:rPr>
              <a:t>resultado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-15" dirty="0">
                <a:latin typeface="Trebuchet MS"/>
                <a:cs typeface="Trebuchet MS"/>
              </a:rPr>
              <a:t>é </a:t>
            </a:r>
            <a:r>
              <a:rPr sz="3100" spc="-919" dirty="0">
                <a:latin typeface="Trebuchet MS"/>
                <a:cs typeface="Trebuchet MS"/>
              </a:rPr>
              <a:t> </a:t>
            </a:r>
            <a:r>
              <a:rPr sz="3100" spc="65" dirty="0">
                <a:latin typeface="Trebuchet MS"/>
                <a:cs typeface="Trebuchet MS"/>
              </a:rPr>
              <a:t>um</a:t>
            </a:r>
            <a:r>
              <a:rPr sz="3100" spc="-70" dirty="0">
                <a:latin typeface="Trebuchet MS"/>
                <a:cs typeface="Trebuchet MS"/>
              </a:rPr>
              <a:t> </a:t>
            </a:r>
            <a:r>
              <a:rPr sz="3100" i="1" spc="30" dirty="0">
                <a:latin typeface="Arial"/>
                <a:cs typeface="Arial"/>
              </a:rPr>
              <a:t>float</a:t>
            </a:r>
            <a:endParaRPr sz="3100" dirty="0">
              <a:latin typeface="Arial"/>
              <a:cs typeface="Arial"/>
            </a:endParaRPr>
          </a:p>
          <a:p>
            <a:pPr marL="6414135">
              <a:lnSpc>
                <a:spcPct val="100000"/>
              </a:lnSpc>
              <a:spcBef>
                <a:spcPts val="3145"/>
              </a:spcBef>
              <a:tabLst>
                <a:tab pos="8574405" algn="l"/>
                <a:tab pos="9733280" algn="l"/>
                <a:tab pos="11090275" algn="l"/>
              </a:tabLst>
            </a:pPr>
            <a:r>
              <a:rPr sz="3100" spc="15" dirty="0">
                <a:latin typeface="Trebuchet MS"/>
                <a:cs typeface="Trebuchet MS"/>
              </a:rPr>
              <a:t>Ex: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 + 0.5 dá 2.5; 3.5/2 dá 1.75</a:t>
            </a:r>
            <a:r>
              <a:rPr lang="pt-BR" sz="3100" dirty="0">
                <a:latin typeface="Trebuchet MS" panose="020B0603020202020204" pitchFamily="34" charset="0"/>
              </a:rPr>
              <a:t> </a:t>
            </a:r>
            <a:br>
              <a:rPr lang="pt-BR" sz="3200" dirty="0"/>
            </a:br>
            <a:endParaRPr sz="3100" dirty="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16698" y="8057346"/>
          <a:ext cx="4919345" cy="1236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37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600" spc="175" dirty="0">
                          <a:latin typeface="Trebuchet MS"/>
                          <a:cs typeface="Trebuchet MS"/>
                        </a:rPr>
                        <a:t>Menos</a:t>
                      </a:r>
                      <a:r>
                        <a:rPr sz="26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-5" dirty="0">
                          <a:latin typeface="Trebuchet MS"/>
                          <a:cs typeface="Trebuchet MS"/>
                        </a:rPr>
                        <a:t>unário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600" spc="60" dirty="0">
                          <a:latin typeface="Trebuchet MS"/>
                          <a:cs typeface="Trebuchet MS"/>
                        </a:rPr>
                        <a:t>-a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377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600" spc="150" dirty="0">
                          <a:latin typeface="Trebuchet MS"/>
                          <a:cs typeface="Trebuchet MS"/>
                        </a:rPr>
                        <a:t>Mais</a:t>
                      </a:r>
                      <a:r>
                        <a:rPr sz="26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-5" dirty="0">
                          <a:latin typeface="Trebuchet MS"/>
                          <a:cs typeface="Trebuchet MS"/>
                        </a:rPr>
                        <a:t>unário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600" spc="135" dirty="0">
                          <a:latin typeface="Trebuchet MS"/>
                          <a:cs typeface="Trebuchet MS"/>
                        </a:rPr>
                        <a:t>+a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859314" y="7630722"/>
            <a:ext cx="8251825" cy="3249295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700" spc="45" dirty="0">
                <a:latin typeface="Trebuchet MS"/>
                <a:cs typeface="Trebuchet MS"/>
              </a:rPr>
              <a:t>Necessitam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apenas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de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um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i="1" spc="-20" dirty="0">
                <a:latin typeface="Arial"/>
                <a:cs typeface="Arial"/>
              </a:rPr>
              <a:t>operando</a:t>
            </a:r>
            <a:r>
              <a:rPr sz="2700" spc="-20" dirty="0">
                <a:latin typeface="Trebuchet MS"/>
                <a:cs typeface="Trebuchet MS"/>
              </a:rPr>
              <a:t>;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exemplos: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250" i="1" dirty="0">
                <a:latin typeface="Times New Roman"/>
                <a:cs typeface="Times New Roman"/>
              </a:rPr>
              <a:t>i</a:t>
            </a:r>
            <a:r>
              <a:rPr sz="3250" i="1" spc="65" dirty="0">
                <a:latin typeface="Times New Roman"/>
                <a:cs typeface="Times New Roman"/>
              </a:rPr>
              <a:t> </a:t>
            </a:r>
            <a:r>
              <a:rPr sz="3250" spc="390" dirty="0">
                <a:latin typeface="Times New Roman"/>
                <a:cs typeface="Times New Roman"/>
              </a:rPr>
              <a:t>=</a:t>
            </a:r>
            <a:r>
              <a:rPr sz="3250" spc="65" dirty="0">
                <a:latin typeface="Times New Roman"/>
                <a:cs typeface="Times New Roman"/>
              </a:rPr>
              <a:t> </a:t>
            </a:r>
            <a:r>
              <a:rPr sz="3250" spc="390" dirty="0">
                <a:latin typeface="Times New Roman"/>
                <a:cs typeface="Times New Roman"/>
              </a:rPr>
              <a:t>+</a:t>
            </a:r>
            <a:r>
              <a:rPr sz="3250" spc="-11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1;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3250" i="1" dirty="0">
                <a:latin typeface="Times New Roman"/>
                <a:cs typeface="Times New Roman"/>
              </a:rPr>
              <a:t>j</a:t>
            </a:r>
            <a:r>
              <a:rPr sz="3250" i="1" spc="90" dirty="0">
                <a:latin typeface="Times New Roman"/>
                <a:cs typeface="Times New Roman"/>
              </a:rPr>
              <a:t> </a:t>
            </a:r>
            <a:r>
              <a:rPr sz="3250" spc="390" dirty="0">
                <a:latin typeface="Times New Roman"/>
                <a:cs typeface="Times New Roman"/>
              </a:rPr>
              <a:t>=</a:t>
            </a:r>
            <a:r>
              <a:rPr sz="3250" spc="90" dirty="0">
                <a:latin typeface="Times New Roman"/>
                <a:cs typeface="Times New Roman"/>
              </a:rPr>
              <a:t> </a:t>
            </a:r>
            <a:r>
              <a:rPr sz="3250" spc="-360" dirty="0">
                <a:latin typeface="Lucida Sans Unicode"/>
                <a:cs typeface="Lucida Sans Unicode"/>
              </a:rPr>
              <a:t>−</a:t>
            </a:r>
            <a:r>
              <a:rPr sz="3250" spc="-310" dirty="0">
                <a:latin typeface="Lucida Sans Unicode"/>
                <a:cs typeface="Lucida Sans Unicode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i</a:t>
            </a:r>
            <a:r>
              <a:rPr sz="3250" dirty="0">
                <a:latin typeface="Times New Roman"/>
                <a:cs typeface="Times New Roman"/>
              </a:rPr>
              <a:t>;</a:t>
            </a: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ts val="2900"/>
              </a:lnSpc>
              <a:spcBef>
                <a:spcPts val="2530"/>
              </a:spcBef>
            </a:pPr>
            <a:r>
              <a:rPr sz="2700" spc="225" dirty="0">
                <a:latin typeface="Trebuchet MS"/>
                <a:cs typeface="Trebuchet MS"/>
              </a:rPr>
              <a:t>O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5" dirty="0">
                <a:latin typeface="Trebuchet MS"/>
                <a:cs typeface="Trebuchet MS"/>
              </a:rPr>
              <a:t>operador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195" dirty="0">
                <a:latin typeface="Trebuchet MS"/>
                <a:cs typeface="Trebuchet MS"/>
              </a:rPr>
              <a:t>+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unário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não</a:t>
            </a:r>
            <a:r>
              <a:rPr sz="2700" spc="-70" dirty="0">
                <a:latin typeface="Trebuchet MS"/>
                <a:cs typeface="Trebuchet MS"/>
              </a:rPr>
              <a:t> tem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qualquer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efeito;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é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usado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principalmente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para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sinalizar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constantes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15" dirty="0">
                <a:latin typeface="Trebuchet MS"/>
                <a:cs typeface="Trebuchet MS"/>
              </a:rPr>
              <a:t>positivas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6971"/>
            <a:ext cx="5487670" cy="18059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Linguage</a:t>
            </a:r>
            <a:r>
              <a:rPr spc="-20" dirty="0"/>
              <a:t>m</a:t>
            </a:r>
            <a:r>
              <a:rPr spc="-280" dirty="0"/>
              <a:t> </a:t>
            </a:r>
            <a:r>
              <a:rPr spc="135" dirty="0"/>
              <a:t>C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4500" spc="-25" dirty="0"/>
              <a:t>Divisão</a:t>
            </a:r>
            <a:r>
              <a:rPr sz="4500" spc="-15" dirty="0"/>
              <a:t> </a:t>
            </a:r>
            <a:r>
              <a:rPr sz="4500" spc="10" dirty="0"/>
              <a:t>inteira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422209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15" dirty="0">
                <a:latin typeface="Trebuchet MS"/>
                <a:cs typeface="Trebuchet MS"/>
              </a:rPr>
              <a:t>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65" dirty="0">
                <a:latin typeface="Trebuchet MS"/>
                <a:cs typeface="Trebuchet MS"/>
              </a:rPr>
              <a:t>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operandos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inteiros,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resultado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5" dirty="0">
                <a:latin typeface="Trebuchet MS"/>
                <a:cs typeface="Trebuchet MS"/>
              </a:rPr>
              <a:t>/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i="1" dirty="0">
                <a:latin typeface="Arial"/>
                <a:cs typeface="Arial"/>
              </a:rPr>
              <a:t>quociente</a:t>
            </a:r>
            <a:r>
              <a:rPr sz="3950" dirty="0">
                <a:latin typeface="Trebuchet MS"/>
                <a:cs typeface="Trebuchet MS"/>
              </a:rPr>
              <a:t>: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4178338"/>
            <a:ext cx="241935" cy="2269490"/>
          </a:xfrm>
          <a:prstGeom prst="rect">
            <a:avLst/>
          </a:prstGeom>
        </p:spPr>
        <p:txBody>
          <a:bodyPr vert="horz" wrap="square" lIns="0" tIns="394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4850" spc="-840" dirty="0">
                <a:latin typeface="Trebuchet MS"/>
                <a:cs typeface="Trebuchet MS"/>
              </a:rPr>
              <a:t>•</a:t>
            </a:r>
            <a:endParaRPr sz="4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4850" spc="-840" dirty="0">
                <a:latin typeface="Trebuchet MS"/>
                <a:cs typeface="Trebuchet MS"/>
              </a:rPr>
              <a:t>•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197" y="4617109"/>
            <a:ext cx="5937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5" dirty="0">
                <a:latin typeface="Trebuchet MS"/>
                <a:cs typeface="Trebuchet MS"/>
              </a:rPr>
              <a:t>dá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5754" y="5738928"/>
            <a:ext cx="5937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5" dirty="0">
                <a:latin typeface="Trebuchet MS"/>
                <a:cs typeface="Trebuchet MS"/>
              </a:rPr>
              <a:t>dá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6758492"/>
            <a:ext cx="93897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54" dirty="0">
                <a:latin typeface="Trebuchet MS"/>
                <a:cs typeface="Trebuchet MS"/>
              </a:rPr>
              <a:t>i%j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-75" dirty="0">
                <a:latin typeface="Arial"/>
                <a:cs typeface="Arial"/>
              </a:rPr>
              <a:t>r</a:t>
            </a:r>
            <a:r>
              <a:rPr sz="3950" i="1" spc="20" dirty="0">
                <a:latin typeface="Arial"/>
                <a:cs typeface="Arial"/>
              </a:rPr>
              <a:t>esto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divisão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inteira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50" dirty="0">
                <a:latin typeface="Trebuchet MS"/>
                <a:cs typeface="Trebuchet MS"/>
              </a:rPr>
              <a:t>i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70" dirty="0">
                <a:latin typeface="Trebuchet MS"/>
                <a:cs typeface="Trebuchet MS"/>
              </a:rPr>
              <a:t>j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520" y="7431731"/>
            <a:ext cx="241935" cy="2269490"/>
          </a:xfrm>
          <a:prstGeom prst="rect">
            <a:avLst/>
          </a:prstGeom>
        </p:spPr>
        <p:txBody>
          <a:bodyPr vert="horz" wrap="square" lIns="0" tIns="394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4850" spc="-840" dirty="0">
                <a:latin typeface="Trebuchet MS"/>
                <a:cs typeface="Trebuchet MS"/>
              </a:rPr>
              <a:t>•</a:t>
            </a:r>
            <a:endParaRPr sz="4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4850" spc="-840" dirty="0">
                <a:latin typeface="Trebuchet MS"/>
                <a:cs typeface="Trebuchet MS"/>
              </a:rPr>
              <a:t>•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5406" y="7870502"/>
            <a:ext cx="5937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5" dirty="0">
                <a:latin typeface="Trebuchet MS"/>
                <a:cs typeface="Trebuchet MS"/>
              </a:rPr>
              <a:t>dá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5406" y="8992322"/>
            <a:ext cx="5937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5" dirty="0">
                <a:latin typeface="Trebuchet MS"/>
                <a:cs typeface="Trebuchet MS"/>
              </a:rPr>
              <a:t>dá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733D2-3269-EDFE-FB74-D0FED8B368F3}"/>
              </a:ext>
            </a:extLst>
          </p:cNvPr>
          <p:cNvSpPr txBox="1"/>
          <p:nvPr/>
        </p:nvSpPr>
        <p:spPr>
          <a:xfrm>
            <a:off x="1961562" y="5691361"/>
            <a:ext cx="1292678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5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10/3</a:t>
            </a:r>
            <a:r>
              <a:rPr lang="en-US" sz="3950" dirty="0"/>
              <a:t> </a:t>
            </a:r>
            <a:br>
              <a:rPr lang="en-US" sz="3950" dirty="0"/>
            </a:br>
            <a:endParaRPr lang="en-US" sz="39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FCAC8-C825-782D-64ED-5AF4DF7D219F}"/>
              </a:ext>
            </a:extLst>
          </p:cNvPr>
          <p:cNvSpPr txBox="1"/>
          <p:nvPr/>
        </p:nvSpPr>
        <p:spPr>
          <a:xfrm>
            <a:off x="3970993" y="5691361"/>
            <a:ext cx="1292678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5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sz="3950" dirty="0"/>
              <a:t> </a:t>
            </a:r>
            <a:br>
              <a:rPr lang="en-US" sz="3950" dirty="0"/>
            </a:br>
            <a:endParaRPr lang="en-US" sz="39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E079B-AD7B-E1AB-CB46-A62AF92ADCA4}"/>
              </a:ext>
            </a:extLst>
          </p:cNvPr>
          <p:cNvSpPr txBox="1"/>
          <p:nvPr/>
        </p:nvSpPr>
        <p:spPr>
          <a:xfrm>
            <a:off x="3628919" y="4591733"/>
            <a:ext cx="1292678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5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sz="3950" dirty="0"/>
              <a:t> </a:t>
            </a:r>
            <a:br>
              <a:rPr lang="en-US" sz="3950" dirty="0"/>
            </a:br>
            <a:endParaRPr lang="en-US" sz="39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DC6DD-3DAA-3C74-BDCC-7550E7151D61}"/>
              </a:ext>
            </a:extLst>
          </p:cNvPr>
          <p:cNvSpPr txBox="1"/>
          <p:nvPr/>
        </p:nvSpPr>
        <p:spPr>
          <a:xfrm>
            <a:off x="1951065" y="4600960"/>
            <a:ext cx="1292678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5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3/4</a:t>
            </a:r>
            <a:r>
              <a:rPr lang="en-US" sz="3950" dirty="0"/>
              <a:t> </a:t>
            </a:r>
            <a:br>
              <a:rPr lang="en-US" sz="3950" dirty="0"/>
            </a:br>
            <a:endParaRPr lang="en-US" sz="39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A5651-835B-4044-BE6F-2BED62CD9810}"/>
              </a:ext>
            </a:extLst>
          </p:cNvPr>
          <p:cNvSpPr txBox="1"/>
          <p:nvPr/>
        </p:nvSpPr>
        <p:spPr>
          <a:xfrm>
            <a:off x="1976107" y="7884070"/>
            <a:ext cx="1629815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50" dirty="0">
                <a:solidFill>
                  <a:srgbClr val="000000"/>
                </a:solidFill>
                <a:latin typeface="Trebuchet MS" panose="020B0603020202020204" pitchFamily="34" charset="0"/>
              </a:rPr>
              <a:t>10 % 3</a:t>
            </a:r>
            <a:r>
              <a:rPr lang="en-US" sz="3950" dirty="0"/>
              <a:t> </a:t>
            </a:r>
            <a:br>
              <a:rPr lang="en-US" sz="3950" dirty="0"/>
            </a:br>
            <a:endParaRPr lang="en-US" sz="39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8373B-44F6-8448-91A0-D2BBBD6FBDCE}"/>
              </a:ext>
            </a:extLst>
          </p:cNvPr>
          <p:cNvSpPr txBox="1"/>
          <p:nvPr/>
        </p:nvSpPr>
        <p:spPr>
          <a:xfrm>
            <a:off x="4458775" y="7834731"/>
            <a:ext cx="1629815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50" dirty="0">
                <a:solidFill>
                  <a:srgbClr val="000000"/>
                </a:solidFill>
                <a:latin typeface="Trebuchet MS" panose="020B0603020202020204" pitchFamily="34" charset="0"/>
              </a:rPr>
              <a:t>1</a:t>
            </a:r>
            <a:endParaRPr lang="en-US" sz="39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4356F-77A4-B540-471A-BE7E20617C2C}"/>
              </a:ext>
            </a:extLst>
          </p:cNvPr>
          <p:cNvSpPr txBox="1"/>
          <p:nvPr/>
        </p:nvSpPr>
        <p:spPr>
          <a:xfrm>
            <a:off x="1976106" y="8992321"/>
            <a:ext cx="1629815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50" dirty="0">
                <a:solidFill>
                  <a:srgbClr val="000000"/>
                </a:solidFill>
                <a:latin typeface="Trebuchet MS" panose="020B0603020202020204" pitchFamily="34" charset="0"/>
              </a:rPr>
              <a:t>12 % 4</a:t>
            </a:r>
            <a:r>
              <a:rPr lang="en-US" sz="3950" dirty="0"/>
              <a:t> </a:t>
            </a:r>
            <a:br>
              <a:rPr lang="en-US" sz="3950" dirty="0"/>
            </a:br>
            <a:endParaRPr lang="en-US" sz="39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57C99-D2A9-EDEC-BFF5-FA68D1B7443A}"/>
              </a:ext>
            </a:extLst>
          </p:cNvPr>
          <p:cNvSpPr txBox="1"/>
          <p:nvPr/>
        </p:nvSpPr>
        <p:spPr>
          <a:xfrm>
            <a:off x="4448763" y="8992321"/>
            <a:ext cx="1629815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50" dirty="0">
                <a:solidFill>
                  <a:srgbClr val="000000"/>
                </a:solidFill>
                <a:latin typeface="Trebuchet MS" panose="020B0603020202020204" pitchFamily="34" charset="0"/>
              </a:rPr>
              <a:t>0</a:t>
            </a:r>
            <a:endParaRPr lang="en-US" sz="3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2660</Words>
  <Application>Microsoft Office PowerPoint</Application>
  <PresentationFormat>Custom</PresentationFormat>
  <Paragraphs>504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Yu Gothic UI</vt:lpstr>
      <vt:lpstr>Arial</vt:lpstr>
      <vt:lpstr>Calibri</vt:lpstr>
      <vt:lpstr>Courier New</vt:lpstr>
      <vt:lpstr>Lucida Sans Unicode</vt:lpstr>
      <vt:lpstr>Times New Roman</vt:lpstr>
      <vt:lpstr>Trebuchet MS</vt:lpstr>
      <vt:lpstr>Office Theme</vt:lpstr>
      <vt:lpstr>Linguagem C Estrutura de programas</vt:lpstr>
      <vt:lpstr>Linguagem C</vt:lpstr>
      <vt:lpstr>Linguagem C Layout de programas</vt:lpstr>
      <vt:lpstr>Linguagem C Layout de programas</vt:lpstr>
      <vt:lpstr>Linguagem C</vt:lpstr>
      <vt:lpstr>Linguagem C</vt:lpstr>
      <vt:lpstr>Linguagem C Expressões</vt:lpstr>
      <vt:lpstr>Linguagem C</vt:lpstr>
      <vt:lpstr>Linguagem C Divisão inteira</vt:lpstr>
      <vt:lpstr>Linguagem C Cuidados com / e %</vt:lpstr>
      <vt:lpstr>Linguagem C</vt:lpstr>
      <vt:lpstr>Linguagem C Associatividade de operadores</vt:lpstr>
      <vt:lpstr>Linguagem C Atribuição simples</vt:lpstr>
      <vt:lpstr>Linguagem C Atribuições são expressões</vt:lpstr>
      <vt:lpstr>Linguagem C Atribuições em sequência</vt:lpstr>
      <vt:lpstr>Linguagem C Valores esquerdos (Lvalues)</vt:lpstr>
      <vt:lpstr>Linguagem C Atribuição composta</vt:lpstr>
      <vt:lpstr>Linguagem C Operadores de atribuição composta</vt:lpstr>
      <vt:lpstr>Linguagem C</vt:lpstr>
      <vt:lpstr>Linguagem C Pré- e pós-incremento</vt:lpstr>
      <vt:lpstr>Linguagem C Pré- e pós-decremento</vt:lpstr>
      <vt:lpstr>Linguagem C Operadores relacionais</vt:lpstr>
      <vt:lpstr>Linguagem C Precedência e associatividade</vt:lpstr>
      <vt:lpstr>Linguagem C Comparações de igualdade</vt:lpstr>
      <vt:lpstr>Linguagem C Instrução if</vt:lpstr>
      <vt:lpstr>Linguagem C Instrução if</vt:lpstr>
      <vt:lpstr>Linguagem C</vt:lpstr>
      <vt:lpstr>Linguagem C Alternativa else</vt:lpstr>
      <vt:lpstr>Linguagem C Alternativa else</vt:lpstr>
      <vt:lpstr>Linguagem C</vt:lpstr>
      <vt:lpstr>Linguagem C</vt:lpstr>
      <vt:lpstr>Linguagem C Exemplo: calcular comissões</vt:lpstr>
      <vt:lpstr>Linguagem C Exemplo: calcular comissões</vt:lpstr>
      <vt:lpstr>Linguagem C</vt:lpstr>
      <vt:lpstr>Linguagem C</vt:lpstr>
      <vt:lpstr>Linguagem C Cuidados com o if</vt:lpstr>
      <vt:lpstr>Linguagem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</dc:title>
  <cp:lastModifiedBy>José Salgado</cp:lastModifiedBy>
  <cp:revision>57</cp:revision>
  <dcterms:created xsi:type="dcterms:W3CDTF">2023-09-27T21:14:39Z</dcterms:created>
  <dcterms:modified xsi:type="dcterms:W3CDTF">2023-10-29T22:03:58Z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2023-09-27T00:00:00Z</vt:filetime>
  </property>
</Properties>
</file>