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3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475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662" y="3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6962" y="4120281"/>
            <a:ext cx="7988300" cy="647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803745" y="2982644"/>
            <a:ext cx="8709660" cy="6405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hlink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15-Oct-23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15-Oct-23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15-Oct-23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7" y="888736"/>
            <a:ext cx="5483225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917" y="3511109"/>
            <a:ext cx="17108805" cy="6747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04005" y="10819703"/>
            <a:ext cx="286384" cy="24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1</a:t>
            </a:fld>
            <a:endParaRPr spc="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4285218"/>
            <a:ext cx="14103985" cy="2671445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12700" marR="16510">
              <a:lnSpc>
                <a:spcPts val="9360"/>
              </a:lnSpc>
              <a:spcBef>
                <a:spcPts val="2175"/>
              </a:spcBef>
            </a:pPr>
            <a:r>
              <a:rPr sz="9550" b="0" spc="95" dirty="0">
                <a:latin typeface="Arial MT"/>
                <a:cs typeface="Arial MT"/>
              </a:rPr>
              <a:t>Algoritmos</a:t>
            </a:r>
            <a:r>
              <a:rPr sz="9550" b="0" spc="-400" dirty="0">
                <a:latin typeface="Arial MT"/>
                <a:cs typeface="Arial MT"/>
              </a:rPr>
              <a:t> </a:t>
            </a:r>
            <a:r>
              <a:rPr sz="9550" b="0" spc="5" dirty="0">
                <a:latin typeface="Arial MT"/>
                <a:cs typeface="Arial MT"/>
              </a:rPr>
              <a:t>e</a:t>
            </a:r>
            <a:r>
              <a:rPr sz="9550" b="0" spc="-400" dirty="0">
                <a:latin typeface="Arial MT"/>
                <a:cs typeface="Arial MT"/>
              </a:rPr>
              <a:t> </a:t>
            </a:r>
            <a:r>
              <a:rPr sz="9550" b="0" spc="30" dirty="0">
                <a:latin typeface="Arial MT"/>
                <a:cs typeface="Arial MT"/>
              </a:rPr>
              <a:t>resolução</a:t>
            </a:r>
            <a:r>
              <a:rPr sz="9550" b="0" spc="-395" dirty="0">
                <a:latin typeface="Arial MT"/>
                <a:cs typeface="Arial MT"/>
              </a:rPr>
              <a:t> </a:t>
            </a:r>
            <a:r>
              <a:rPr sz="9550" b="0" spc="70" dirty="0">
                <a:latin typeface="Arial MT"/>
                <a:cs typeface="Arial MT"/>
              </a:rPr>
              <a:t>de </a:t>
            </a:r>
            <a:r>
              <a:rPr sz="9550" b="0" spc="-2640" dirty="0">
                <a:latin typeface="Arial MT"/>
                <a:cs typeface="Arial MT"/>
              </a:rPr>
              <a:t> </a:t>
            </a:r>
            <a:r>
              <a:rPr sz="9550" b="0" spc="45" dirty="0">
                <a:latin typeface="Arial MT"/>
                <a:cs typeface="Arial MT"/>
              </a:rPr>
              <a:t>problemas</a:t>
            </a:r>
            <a:endParaRPr sz="95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10</a:t>
            </a:fld>
            <a:endParaRPr spc="60" dirty="0"/>
          </a:p>
        </p:txBody>
      </p:sp>
      <p:sp>
        <p:nvSpPr>
          <p:cNvPr id="2" name="object 2"/>
          <p:cNvSpPr txBox="1"/>
          <p:nvPr/>
        </p:nvSpPr>
        <p:spPr>
          <a:xfrm>
            <a:off x="1974850" y="8431135"/>
            <a:ext cx="483997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40" dirty="0">
                <a:latin typeface="Arial"/>
                <a:cs typeface="Arial"/>
              </a:rPr>
              <a:t>Noção</a:t>
            </a:r>
            <a:r>
              <a:rPr sz="2950" b="1" spc="-10" dirty="0">
                <a:latin typeface="Arial"/>
                <a:cs typeface="Arial"/>
              </a:rPr>
              <a:t> </a:t>
            </a:r>
            <a:r>
              <a:rPr sz="2950" b="1" spc="15" dirty="0">
                <a:latin typeface="Arial"/>
                <a:cs typeface="Arial"/>
              </a:rPr>
              <a:t>formal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35" dirty="0">
                <a:latin typeface="Arial"/>
                <a:cs typeface="Arial"/>
              </a:rPr>
              <a:t>de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10" dirty="0">
                <a:latin typeface="Arial"/>
                <a:cs typeface="Arial"/>
              </a:rPr>
              <a:t>algoritmo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4612" y="4097564"/>
            <a:ext cx="16913860" cy="29013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00050" marR="40005" indent="-387985">
              <a:lnSpc>
                <a:spcPts val="3200"/>
              </a:lnSpc>
              <a:spcBef>
                <a:spcPts val="409"/>
              </a:spcBef>
            </a:pPr>
            <a:r>
              <a:rPr sz="2850" spc="40" dirty="0">
                <a:latin typeface="Arial MT"/>
                <a:cs typeface="Arial MT"/>
              </a:rPr>
              <a:t>Um algoritmo </a:t>
            </a:r>
            <a:r>
              <a:rPr sz="2850" spc="10" dirty="0">
                <a:latin typeface="Arial MT"/>
                <a:cs typeface="Arial MT"/>
              </a:rPr>
              <a:t>é </a:t>
            </a:r>
            <a:r>
              <a:rPr sz="2850" spc="65" dirty="0">
                <a:latin typeface="Arial MT"/>
                <a:cs typeface="Arial MT"/>
              </a:rPr>
              <a:t>um </a:t>
            </a:r>
            <a:r>
              <a:rPr sz="2850" spc="35" dirty="0">
                <a:latin typeface="Arial MT"/>
                <a:cs typeface="Arial MT"/>
              </a:rPr>
              <a:t>processo </a:t>
            </a:r>
            <a:r>
              <a:rPr sz="2850" spc="40" dirty="0">
                <a:latin typeface="Arial MT"/>
                <a:cs typeface="Arial MT"/>
              </a:rPr>
              <a:t>discreto </a:t>
            </a:r>
            <a:r>
              <a:rPr sz="2850" spc="-10" dirty="0">
                <a:latin typeface="Arial MT"/>
                <a:cs typeface="Arial MT"/>
              </a:rPr>
              <a:t>(sequência </a:t>
            </a:r>
            <a:r>
              <a:rPr sz="2850" spc="60" dirty="0">
                <a:latin typeface="Arial MT"/>
                <a:cs typeface="Arial MT"/>
              </a:rPr>
              <a:t>de </a:t>
            </a:r>
            <a:r>
              <a:rPr sz="2850" spc="40" dirty="0">
                <a:latin typeface="Arial MT"/>
                <a:cs typeface="Arial MT"/>
              </a:rPr>
              <a:t>acções </a:t>
            </a:r>
            <a:r>
              <a:rPr sz="2850" spc="-20" dirty="0">
                <a:latin typeface="Arial MT"/>
                <a:cs typeface="Arial MT"/>
              </a:rPr>
              <a:t>indivisíveis) </a:t>
            </a:r>
            <a:r>
              <a:rPr sz="2850" spc="10" dirty="0">
                <a:latin typeface="Arial MT"/>
                <a:cs typeface="Arial MT"/>
              </a:rPr>
              <a:t>e </a:t>
            </a:r>
            <a:r>
              <a:rPr sz="2850" spc="25" dirty="0">
                <a:latin typeface="Arial MT"/>
                <a:cs typeface="Arial MT"/>
              </a:rPr>
              <a:t>determinístico </a:t>
            </a:r>
            <a:r>
              <a:rPr sz="2850" spc="-30" dirty="0">
                <a:latin typeface="Arial MT"/>
                <a:cs typeface="Arial MT"/>
              </a:rPr>
              <a:t>(para </a:t>
            </a:r>
            <a:r>
              <a:rPr sz="2850" spc="30" dirty="0">
                <a:latin typeface="Arial MT"/>
                <a:cs typeface="Arial MT"/>
              </a:rPr>
              <a:t>cada </a:t>
            </a:r>
            <a:r>
              <a:rPr sz="2850" spc="35" dirty="0">
                <a:latin typeface="Arial MT"/>
                <a:cs typeface="Arial MT"/>
              </a:rPr>
              <a:t> passo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60" dirty="0">
                <a:latin typeface="Arial MT"/>
                <a:cs typeface="Arial MT"/>
              </a:rPr>
              <a:t>da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15" dirty="0">
                <a:latin typeface="Arial MT"/>
                <a:cs typeface="Arial MT"/>
              </a:rPr>
              <a:t>sequência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10" dirty="0">
                <a:latin typeface="Arial MT"/>
                <a:cs typeface="Arial MT"/>
              </a:rPr>
              <a:t>e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15" dirty="0">
                <a:latin typeface="Arial MT"/>
                <a:cs typeface="Arial MT"/>
              </a:rPr>
              <a:t>para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45" dirty="0">
                <a:latin typeface="Arial MT"/>
                <a:cs typeface="Arial MT"/>
              </a:rPr>
              <a:t>cada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50" dirty="0">
                <a:latin typeface="Arial MT"/>
                <a:cs typeface="Arial MT"/>
              </a:rPr>
              <a:t>conjunto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30" dirty="0">
                <a:latin typeface="Arial MT"/>
                <a:cs typeface="Arial MT"/>
              </a:rPr>
              <a:t>válido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60" dirty="0">
                <a:latin typeface="Arial MT"/>
                <a:cs typeface="Arial MT"/>
              </a:rPr>
              <a:t>de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40" dirty="0">
                <a:latin typeface="Arial MT"/>
                <a:cs typeface="Arial MT"/>
              </a:rPr>
              <a:t>dados,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30" dirty="0">
                <a:latin typeface="Arial MT"/>
                <a:cs typeface="Arial MT"/>
              </a:rPr>
              <a:t>correspondente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25" dirty="0">
                <a:latin typeface="Arial MT"/>
                <a:cs typeface="Arial MT"/>
              </a:rPr>
              <a:t>uma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10" dirty="0">
                <a:latin typeface="Arial MT"/>
                <a:cs typeface="Arial MT"/>
              </a:rPr>
              <a:t>e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25" dirty="0">
                <a:latin typeface="Arial MT"/>
                <a:cs typeface="Arial MT"/>
              </a:rPr>
              <a:t>uma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60" dirty="0">
                <a:latin typeface="Arial MT"/>
                <a:cs typeface="Arial MT"/>
              </a:rPr>
              <a:t>só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5" dirty="0">
                <a:latin typeface="Arial MT"/>
                <a:cs typeface="Arial MT"/>
              </a:rPr>
              <a:t>acção)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20" dirty="0">
                <a:latin typeface="Arial MT"/>
                <a:cs typeface="Arial MT"/>
              </a:rPr>
              <a:t>que </a:t>
            </a:r>
            <a:r>
              <a:rPr sz="2850" spc="-775" dirty="0">
                <a:latin typeface="Arial MT"/>
                <a:cs typeface="Arial MT"/>
              </a:rPr>
              <a:t> </a:t>
            </a:r>
            <a:r>
              <a:rPr sz="2850" spc="20" dirty="0">
                <a:latin typeface="Arial MT"/>
                <a:cs typeface="Arial MT"/>
              </a:rPr>
              <a:t>termina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20" dirty="0">
                <a:latin typeface="Arial MT"/>
                <a:cs typeface="Arial MT"/>
              </a:rPr>
              <a:t>quaisquer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40" dirty="0">
                <a:latin typeface="Arial MT"/>
                <a:cs typeface="Arial MT"/>
              </a:rPr>
              <a:t>que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5" dirty="0">
                <a:latin typeface="Arial MT"/>
                <a:cs typeface="Arial MT"/>
              </a:rPr>
              <a:t>sejam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60" dirty="0">
                <a:latin typeface="Arial MT"/>
                <a:cs typeface="Arial MT"/>
              </a:rPr>
              <a:t>os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55" dirty="0">
                <a:latin typeface="Arial MT"/>
                <a:cs typeface="Arial MT"/>
              </a:rPr>
              <a:t>dados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15" dirty="0">
                <a:latin typeface="Arial MT"/>
                <a:cs typeface="Arial MT"/>
              </a:rPr>
              <a:t>iniciais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5" dirty="0">
                <a:latin typeface="Arial MT"/>
                <a:cs typeface="Arial MT"/>
              </a:rPr>
              <a:t>(pertencentes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10" dirty="0">
                <a:latin typeface="Arial MT"/>
                <a:cs typeface="Arial MT"/>
              </a:rPr>
              <a:t>a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45" dirty="0">
                <a:latin typeface="Arial MT"/>
                <a:cs typeface="Arial MT"/>
              </a:rPr>
              <a:t>conjuntos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10" dirty="0">
                <a:latin typeface="Arial MT"/>
                <a:cs typeface="Arial MT"/>
              </a:rPr>
              <a:t>pré-definidos).</a:t>
            </a:r>
            <a:endParaRPr sz="28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Arial MT"/>
              <a:cs typeface="Arial MT"/>
            </a:endParaRPr>
          </a:p>
          <a:p>
            <a:pPr marL="400050" marR="5080" indent="-387985">
              <a:lnSpc>
                <a:spcPts val="3200"/>
              </a:lnSpc>
            </a:pPr>
            <a:r>
              <a:rPr sz="2850" spc="40" dirty="0">
                <a:latin typeface="Arial MT"/>
                <a:cs typeface="Arial MT"/>
              </a:rPr>
              <a:t>Um algoritmo </a:t>
            </a:r>
            <a:r>
              <a:rPr sz="2850" spc="10" dirty="0">
                <a:latin typeface="Arial MT"/>
                <a:cs typeface="Arial MT"/>
              </a:rPr>
              <a:t>é </a:t>
            </a:r>
            <a:r>
              <a:rPr sz="2850" spc="40" dirty="0">
                <a:latin typeface="Arial MT"/>
                <a:cs typeface="Arial MT"/>
              </a:rPr>
              <a:t>constituído </a:t>
            </a:r>
            <a:r>
              <a:rPr sz="2850" spc="75" dirty="0">
                <a:latin typeface="Arial MT"/>
                <a:cs typeface="Arial MT"/>
              </a:rPr>
              <a:t>por </a:t>
            </a:r>
            <a:r>
              <a:rPr sz="2850" spc="65" dirty="0">
                <a:latin typeface="Arial MT"/>
                <a:cs typeface="Arial MT"/>
              </a:rPr>
              <a:t>um </a:t>
            </a:r>
            <a:r>
              <a:rPr sz="2850" spc="50" dirty="0">
                <a:latin typeface="Arial MT"/>
                <a:cs typeface="Arial MT"/>
              </a:rPr>
              <a:t>conjunto </a:t>
            </a:r>
            <a:r>
              <a:rPr sz="2850" spc="60" dirty="0">
                <a:latin typeface="Arial MT"/>
                <a:cs typeface="Arial MT"/>
              </a:rPr>
              <a:t>de </a:t>
            </a:r>
            <a:r>
              <a:rPr sz="2850" spc="10" dirty="0">
                <a:latin typeface="Arial MT"/>
                <a:cs typeface="Arial MT"/>
              </a:rPr>
              <a:t>expressões </a:t>
            </a:r>
            <a:r>
              <a:rPr sz="2850" spc="35" dirty="0">
                <a:latin typeface="Arial MT"/>
                <a:cs typeface="Arial MT"/>
              </a:rPr>
              <a:t>simbólicas </a:t>
            </a:r>
            <a:r>
              <a:rPr sz="2850" spc="40" dirty="0">
                <a:latin typeface="Arial MT"/>
                <a:cs typeface="Arial MT"/>
              </a:rPr>
              <a:t>que </a:t>
            </a:r>
            <a:r>
              <a:rPr sz="2850" spc="5" dirty="0">
                <a:latin typeface="Arial MT"/>
                <a:cs typeface="Arial MT"/>
              </a:rPr>
              <a:t>representam </a:t>
            </a:r>
            <a:r>
              <a:rPr sz="2850" spc="30" dirty="0">
                <a:latin typeface="Arial MT"/>
                <a:cs typeface="Arial MT"/>
              </a:rPr>
              <a:t>acções </a:t>
            </a:r>
            <a:r>
              <a:rPr sz="2850" spc="35" dirty="0">
                <a:latin typeface="Arial MT"/>
                <a:cs typeface="Arial MT"/>
              </a:rPr>
              <a:t> </a:t>
            </a:r>
            <a:r>
              <a:rPr sz="2850" spc="-40" dirty="0">
                <a:latin typeface="Arial MT"/>
                <a:cs typeface="Arial MT"/>
              </a:rPr>
              <a:t>(escolher,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atribuir,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15" dirty="0">
                <a:latin typeface="Arial MT"/>
                <a:cs typeface="Arial MT"/>
              </a:rPr>
              <a:t>etc.),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30" dirty="0">
                <a:latin typeface="Arial MT"/>
                <a:cs typeface="Arial MT"/>
              </a:rPr>
              <a:t>testes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60" dirty="0">
                <a:latin typeface="Arial MT"/>
                <a:cs typeface="Arial MT"/>
              </a:rPr>
              <a:t>de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50" dirty="0">
                <a:latin typeface="Arial MT"/>
                <a:cs typeface="Arial MT"/>
              </a:rPr>
              <a:t>condições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5" dirty="0">
                <a:latin typeface="Arial MT"/>
                <a:cs typeface="Arial MT"/>
              </a:rPr>
              <a:t>(estruturas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20" dirty="0">
                <a:latin typeface="Arial MT"/>
                <a:cs typeface="Arial MT"/>
              </a:rPr>
              <a:t>condicionais)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10" dirty="0">
                <a:latin typeface="Arial MT"/>
                <a:cs typeface="Arial MT"/>
              </a:rPr>
              <a:t>e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20" dirty="0">
                <a:latin typeface="Arial MT"/>
                <a:cs typeface="Arial MT"/>
              </a:rPr>
              <a:t>estruturas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spc="60" dirty="0">
                <a:latin typeface="Arial MT"/>
                <a:cs typeface="Arial MT"/>
              </a:rPr>
              <a:t>de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50" dirty="0">
                <a:latin typeface="Arial MT"/>
                <a:cs typeface="Arial MT"/>
              </a:rPr>
              <a:t>controlo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15" dirty="0">
                <a:latin typeface="Arial MT"/>
                <a:cs typeface="Arial MT"/>
              </a:rPr>
              <a:t>(ciclos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10" dirty="0">
                <a:latin typeface="Arial MT"/>
                <a:cs typeface="Arial MT"/>
              </a:rPr>
              <a:t>e </a:t>
            </a:r>
            <a:r>
              <a:rPr sz="2850" spc="-780" dirty="0">
                <a:latin typeface="Arial MT"/>
                <a:cs typeface="Arial MT"/>
              </a:rPr>
              <a:t> </a:t>
            </a:r>
            <a:r>
              <a:rPr sz="2850" spc="30" dirty="0">
                <a:latin typeface="Arial MT"/>
                <a:cs typeface="Arial MT"/>
              </a:rPr>
              <a:t>saltos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5" dirty="0">
                <a:latin typeface="Arial MT"/>
                <a:cs typeface="Arial MT"/>
              </a:rPr>
              <a:t>na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20" dirty="0">
                <a:latin typeface="Arial MT"/>
                <a:cs typeface="Arial MT"/>
              </a:rPr>
              <a:t>estrutura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15" dirty="0">
                <a:latin typeface="Arial MT"/>
                <a:cs typeface="Arial MT"/>
              </a:rPr>
              <a:t>sequencial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110" dirty="0">
                <a:latin typeface="Arial MT"/>
                <a:cs typeface="Arial MT"/>
              </a:rPr>
              <a:t>do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15" dirty="0">
                <a:latin typeface="Arial MT"/>
                <a:cs typeface="Arial MT"/>
              </a:rPr>
              <a:t>algoritmo)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60" dirty="0">
                <a:latin typeface="Arial MT"/>
                <a:cs typeface="Arial MT"/>
              </a:rPr>
              <a:t>de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85" dirty="0">
                <a:latin typeface="Arial MT"/>
                <a:cs typeface="Arial MT"/>
              </a:rPr>
              <a:t>modo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10" dirty="0">
                <a:latin typeface="Arial MT"/>
                <a:cs typeface="Arial MT"/>
              </a:rPr>
              <a:t>a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25" dirty="0">
                <a:latin typeface="Arial MT"/>
                <a:cs typeface="Arial MT"/>
              </a:rPr>
              <a:t>especificar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114" dirty="0">
                <a:latin typeface="Arial MT"/>
                <a:cs typeface="Arial MT"/>
              </a:rPr>
              <a:t>o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30" dirty="0">
                <a:latin typeface="Arial MT"/>
                <a:cs typeface="Arial MT"/>
              </a:rPr>
              <a:t>problema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10" dirty="0">
                <a:latin typeface="Arial MT"/>
                <a:cs typeface="Arial MT"/>
              </a:rPr>
              <a:t>e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10" dirty="0">
                <a:latin typeface="Arial MT"/>
                <a:cs typeface="Arial MT"/>
              </a:rPr>
              <a:t>respetiva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15" dirty="0">
                <a:latin typeface="Arial MT"/>
                <a:cs typeface="Arial MT"/>
              </a:rPr>
              <a:t>solução.</a:t>
            </a:r>
            <a:endParaRPr sz="28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11</a:t>
            </a:fld>
            <a:endParaRPr spc="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01841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Resolução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problemas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861" y="1744328"/>
            <a:ext cx="18310225" cy="9076690"/>
          </a:xfrm>
          <a:prstGeom prst="rect">
            <a:avLst/>
          </a:prstGeom>
        </p:spPr>
        <p:txBody>
          <a:bodyPr vert="horz" wrap="square" lIns="0" tIns="24828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1955"/>
              </a:spcBef>
            </a:pPr>
            <a:r>
              <a:rPr sz="4500" b="1" spc="40" dirty="0">
                <a:latin typeface="Arial"/>
                <a:cs typeface="Arial"/>
              </a:rPr>
              <a:t>Características</a:t>
            </a:r>
            <a:r>
              <a:rPr sz="4500" b="1" spc="5" dirty="0">
                <a:latin typeface="Arial"/>
                <a:cs typeface="Arial"/>
              </a:rPr>
              <a:t> </a:t>
            </a:r>
            <a:r>
              <a:rPr sz="4500" b="1" spc="60" dirty="0">
                <a:latin typeface="Arial"/>
                <a:cs typeface="Arial"/>
              </a:rPr>
              <a:t>de</a:t>
            </a:r>
            <a:r>
              <a:rPr sz="4500" b="1" spc="5" dirty="0">
                <a:latin typeface="Arial"/>
                <a:cs typeface="Arial"/>
              </a:rPr>
              <a:t> </a:t>
            </a:r>
            <a:r>
              <a:rPr sz="4500" b="1" spc="20" dirty="0">
                <a:latin typeface="Arial"/>
                <a:cs typeface="Arial"/>
              </a:rPr>
              <a:t>um</a:t>
            </a:r>
            <a:r>
              <a:rPr sz="4500" b="1" spc="10" dirty="0">
                <a:latin typeface="Arial"/>
                <a:cs typeface="Arial"/>
              </a:rPr>
              <a:t> </a:t>
            </a:r>
            <a:r>
              <a:rPr sz="4500" b="1" spc="20" dirty="0">
                <a:latin typeface="Arial"/>
                <a:cs typeface="Arial"/>
              </a:rPr>
              <a:t>algoritmo</a:t>
            </a:r>
            <a:endParaRPr sz="4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900" b="1" spc="-30" dirty="0">
                <a:latin typeface="Arial"/>
                <a:cs typeface="Arial"/>
              </a:rPr>
              <a:t>Entradas</a:t>
            </a:r>
            <a:endParaRPr sz="2900" dirty="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944"/>
              </a:spcBef>
            </a:pPr>
            <a:r>
              <a:rPr sz="2900" spc="10" dirty="0">
                <a:latin typeface="Trebuchet MS"/>
                <a:cs typeface="Trebuchet MS"/>
              </a:rPr>
              <a:t>Quantidades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95" dirty="0">
                <a:latin typeface="Trebuchet MS"/>
                <a:cs typeface="Trebuchet MS"/>
              </a:rPr>
              <a:t>inicialmente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5" dirty="0">
                <a:latin typeface="Trebuchet MS"/>
                <a:cs typeface="Trebuchet MS"/>
              </a:rPr>
              <a:t>especificadas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90" dirty="0">
                <a:latin typeface="Trebuchet MS"/>
                <a:cs typeface="Trebuchet MS"/>
              </a:rPr>
              <a:t>(por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-50" dirty="0">
                <a:latin typeface="Trebuchet MS"/>
                <a:cs typeface="Trebuchet MS"/>
              </a:rPr>
              <a:t>exemplo,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35" dirty="0">
                <a:latin typeface="Trebuchet MS"/>
                <a:cs typeface="Trebuchet MS"/>
              </a:rPr>
              <a:t>através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25" dirty="0">
                <a:latin typeface="Trebuchet MS"/>
                <a:cs typeface="Trebuchet MS"/>
              </a:rPr>
              <a:t>de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instruções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25" dirty="0">
                <a:latin typeface="Trebuchet MS"/>
                <a:cs typeface="Trebuchet MS"/>
              </a:rPr>
              <a:t>de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165" dirty="0">
                <a:latin typeface="Trebuchet MS"/>
                <a:cs typeface="Trebuchet MS"/>
              </a:rPr>
              <a:t>leitura)</a:t>
            </a:r>
            <a:endParaRPr sz="2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900" b="1" spc="-40" dirty="0">
                <a:latin typeface="Arial"/>
                <a:cs typeface="Arial"/>
              </a:rPr>
              <a:t>Saídas</a:t>
            </a:r>
            <a:endParaRPr sz="2900" dirty="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944"/>
              </a:spcBef>
            </a:pPr>
            <a:r>
              <a:rPr sz="2900" spc="85" dirty="0">
                <a:latin typeface="Trebuchet MS"/>
                <a:cs typeface="Trebuchet MS"/>
              </a:rPr>
              <a:t>Uma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50" dirty="0">
                <a:latin typeface="Trebuchet MS"/>
                <a:cs typeface="Trebuchet MS"/>
              </a:rPr>
              <a:t>ou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25" dirty="0">
                <a:latin typeface="Trebuchet MS"/>
                <a:cs typeface="Trebuchet MS"/>
              </a:rPr>
              <a:t>mais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65" dirty="0">
                <a:latin typeface="Trebuchet MS"/>
                <a:cs typeface="Trebuchet MS"/>
              </a:rPr>
              <a:t>saídas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95" dirty="0">
                <a:latin typeface="Trebuchet MS"/>
                <a:cs typeface="Trebuchet MS"/>
              </a:rPr>
              <a:t>(habitualmente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por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instruções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25" dirty="0">
                <a:latin typeface="Trebuchet MS"/>
                <a:cs typeface="Trebuchet MS"/>
              </a:rPr>
              <a:t>de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95" dirty="0">
                <a:latin typeface="Trebuchet MS"/>
                <a:cs typeface="Trebuchet MS"/>
              </a:rPr>
              <a:t>escrita)</a:t>
            </a:r>
            <a:endParaRPr sz="2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900" b="1" spc="-50" dirty="0">
                <a:latin typeface="Arial"/>
                <a:cs typeface="Arial"/>
              </a:rPr>
              <a:t>Finitude</a:t>
            </a:r>
            <a:endParaRPr sz="2900" dirty="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944"/>
              </a:spcBef>
            </a:pPr>
            <a:r>
              <a:rPr sz="2900" spc="170" dirty="0">
                <a:latin typeface="Trebuchet MS"/>
                <a:cs typeface="Trebuchet MS"/>
              </a:rPr>
              <a:t>A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25" dirty="0">
                <a:latin typeface="Trebuchet MS"/>
                <a:cs typeface="Trebuchet MS"/>
              </a:rPr>
              <a:t>execução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deve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110" dirty="0">
                <a:latin typeface="Trebuchet MS"/>
                <a:cs typeface="Trebuchet MS"/>
              </a:rPr>
              <a:t>terminar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5" dirty="0">
                <a:latin typeface="Trebuchet MS"/>
                <a:cs typeface="Trebuchet MS"/>
              </a:rPr>
              <a:t>sempre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20" dirty="0">
                <a:latin typeface="Trebuchet MS"/>
                <a:cs typeface="Trebuchet MS"/>
              </a:rPr>
              <a:t>num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30" dirty="0">
                <a:latin typeface="Trebuchet MS"/>
                <a:cs typeface="Trebuchet MS"/>
              </a:rPr>
              <a:t>número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140" dirty="0">
                <a:latin typeface="Trebuchet MS"/>
                <a:cs typeface="Trebuchet MS"/>
              </a:rPr>
              <a:t>finito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25" dirty="0">
                <a:latin typeface="Trebuchet MS"/>
                <a:cs typeface="Trebuchet MS"/>
              </a:rPr>
              <a:t>de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150" dirty="0">
                <a:latin typeface="Trebuchet MS"/>
                <a:cs typeface="Trebuchet MS"/>
              </a:rPr>
              <a:t>passos</a:t>
            </a:r>
            <a:endParaRPr sz="2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900" b="1" spc="-35" dirty="0">
                <a:latin typeface="Arial"/>
                <a:cs typeface="Arial"/>
              </a:rPr>
              <a:t>Precisão</a:t>
            </a:r>
            <a:endParaRPr sz="2900" dirty="0">
              <a:latin typeface="Arial"/>
              <a:cs typeface="Arial"/>
            </a:endParaRPr>
          </a:p>
          <a:p>
            <a:pPr marL="389255" marR="438784" algn="just">
              <a:lnSpc>
                <a:spcPts val="3460"/>
              </a:lnSpc>
              <a:spcBef>
                <a:spcPts val="1080"/>
              </a:spcBef>
            </a:pPr>
            <a:r>
              <a:rPr sz="2900" spc="25" dirty="0">
                <a:latin typeface="Trebuchet MS"/>
                <a:cs typeface="Trebuchet MS"/>
              </a:rPr>
              <a:t>Todos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175" dirty="0">
                <a:latin typeface="Trebuchet MS"/>
                <a:cs typeface="Trebuchet MS"/>
              </a:rPr>
              <a:t>os</a:t>
            </a:r>
            <a:r>
              <a:rPr sz="2900" spc="-110" dirty="0">
                <a:latin typeface="Trebuchet MS"/>
                <a:cs typeface="Trebuchet MS"/>
              </a:rPr>
              <a:t> </a:t>
            </a:r>
            <a:r>
              <a:rPr sz="2900" spc="155" dirty="0">
                <a:latin typeface="Trebuchet MS"/>
                <a:cs typeface="Trebuchet MS"/>
              </a:rPr>
              <a:t>passos</a:t>
            </a:r>
            <a:r>
              <a:rPr sz="2900" spc="-110" dirty="0">
                <a:latin typeface="Trebuchet MS"/>
                <a:cs typeface="Trebuchet MS"/>
              </a:rPr>
              <a:t> </a:t>
            </a:r>
            <a:r>
              <a:rPr sz="2900" spc="90" dirty="0">
                <a:latin typeface="Trebuchet MS"/>
                <a:cs typeface="Trebuchet MS"/>
              </a:rPr>
              <a:t>do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algoritmo</a:t>
            </a:r>
            <a:r>
              <a:rPr sz="2900" spc="-110" dirty="0">
                <a:latin typeface="Trebuchet MS"/>
                <a:cs typeface="Trebuchet MS"/>
              </a:rPr>
              <a:t> </a:t>
            </a:r>
            <a:r>
              <a:rPr sz="2900" spc="5" dirty="0">
                <a:latin typeface="Trebuchet MS"/>
                <a:cs typeface="Trebuchet MS"/>
              </a:rPr>
              <a:t>devem</a:t>
            </a:r>
            <a:r>
              <a:rPr sz="2900" spc="-110" dirty="0">
                <a:latin typeface="Trebuchet MS"/>
                <a:cs typeface="Trebuchet MS"/>
              </a:rPr>
              <a:t> </a:t>
            </a:r>
            <a:r>
              <a:rPr sz="2900" spc="-160" dirty="0">
                <a:latin typeface="Trebuchet MS"/>
                <a:cs typeface="Trebuchet MS"/>
              </a:rPr>
              <a:t>ter</a:t>
            </a:r>
            <a:r>
              <a:rPr sz="2900" spc="-110" dirty="0">
                <a:latin typeface="Trebuchet MS"/>
                <a:cs typeface="Trebuchet MS"/>
              </a:rPr>
              <a:t> </a:t>
            </a:r>
            <a:r>
              <a:rPr sz="2900" spc="30" dirty="0">
                <a:latin typeface="Trebuchet MS"/>
                <a:cs typeface="Trebuchet MS"/>
              </a:rPr>
              <a:t>um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-20" dirty="0">
                <a:latin typeface="Trebuchet MS"/>
                <a:cs typeface="Trebuchet MS"/>
              </a:rPr>
              <a:t>significado</a:t>
            </a:r>
            <a:r>
              <a:rPr sz="2900" spc="-11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preciso</a:t>
            </a:r>
            <a:r>
              <a:rPr sz="2900" spc="-110" dirty="0">
                <a:latin typeface="Trebuchet MS"/>
                <a:cs typeface="Trebuchet MS"/>
              </a:rPr>
              <a:t> </a:t>
            </a:r>
            <a:r>
              <a:rPr sz="2900" spc="35" dirty="0">
                <a:latin typeface="Trebuchet MS"/>
                <a:cs typeface="Trebuchet MS"/>
              </a:rPr>
              <a:t>não</a:t>
            </a:r>
            <a:r>
              <a:rPr sz="2900" spc="-110" dirty="0">
                <a:latin typeface="Trebuchet MS"/>
                <a:cs typeface="Trebuchet MS"/>
              </a:rPr>
              <a:t> </a:t>
            </a:r>
            <a:r>
              <a:rPr sz="2900" spc="-15" dirty="0">
                <a:latin typeface="Trebuchet MS"/>
                <a:cs typeface="Trebuchet MS"/>
              </a:rPr>
              <a:t>ambíguo,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-10" dirty="0">
                <a:latin typeface="Trebuchet MS"/>
                <a:cs typeface="Trebuchet MS"/>
              </a:rPr>
              <a:t>especificando</a:t>
            </a:r>
            <a:r>
              <a:rPr sz="2900" spc="-110" dirty="0">
                <a:latin typeface="Trebuchet MS"/>
                <a:cs typeface="Trebuchet MS"/>
              </a:rPr>
              <a:t> </a:t>
            </a:r>
            <a:r>
              <a:rPr sz="2900" spc="-50" dirty="0">
                <a:latin typeface="Trebuchet MS"/>
                <a:cs typeface="Trebuchet MS"/>
              </a:rPr>
              <a:t>exactamente</a:t>
            </a:r>
            <a:r>
              <a:rPr sz="2900" spc="-110" dirty="0">
                <a:latin typeface="Trebuchet MS"/>
                <a:cs typeface="Trebuchet MS"/>
              </a:rPr>
              <a:t> </a:t>
            </a:r>
            <a:r>
              <a:rPr sz="2900" spc="105" dirty="0">
                <a:latin typeface="Trebuchet MS"/>
                <a:cs typeface="Trebuchet MS"/>
              </a:rPr>
              <a:t>o </a:t>
            </a:r>
            <a:r>
              <a:rPr sz="2900" spc="-865" dirty="0">
                <a:latin typeface="Trebuchet MS"/>
                <a:cs typeface="Trebuchet MS"/>
              </a:rPr>
              <a:t> </a:t>
            </a:r>
            <a:r>
              <a:rPr sz="2900" spc="15" dirty="0">
                <a:latin typeface="Trebuchet MS"/>
                <a:cs typeface="Trebuchet MS"/>
              </a:rPr>
              <a:t>que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40" dirty="0">
                <a:latin typeface="Trebuchet MS"/>
                <a:cs typeface="Trebuchet MS"/>
              </a:rPr>
              <a:t>dever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10" dirty="0">
                <a:latin typeface="Trebuchet MS"/>
                <a:cs typeface="Trebuchet MS"/>
              </a:rPr>
              <a:t>ser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160" dirty="0">
                <a:latin typeface="Trebuchet MS"/>
                <a:cs typeface="Trebuchet MS"/>
              </a:rPr>
              <a:t>feito.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20" dirty="0">
                <a:latin typeface="Trebuchet MS"/>
                <a:cs typeface="Trebuchet MS"/>
              </a:rPr>
              <a:t>Para</a:t>
            </a:r>
            <a:r>
              <a:rPr sz="2900" spc="-114" dirty="0">
                <a:latin typeface="Trebuchet MS"/>
                <a:cs typeface="Trebuchet MS"/>
              </a:rPr>
              <a:t> evitar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30" dirty="0">
                <a:latin typeface="Trebuchet MS"/>
                <a:cs typeface="Trebuchet MS"/>
              </a:rPr>
              <a:t>a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ambiguidade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114" dirty="0">
                <a:latin typeface="Trebuchet MS"/>
                <a:cs typeface="Trebuchet MS"/>
              </a:rPr>
              <a:t>das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10" dirty="0">
                <a:latin typeface="Trebuchet MS"/>
                <a:cs typeface="Trebuchet MS"/>
              </a:rPr>
              <a:t>linguagens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humanas,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10" dirty="0">
                <a:latin typeface="Trebuchet MS"/>
                <a:cs typeface="Trebuchet MS"/>
              </a:rPr>
              <a:t>linguagens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15" dirty="0">
                <a:latin typeface="Trebuchet MS"/>
                <a:cs typeface="Trebuchet MS"/>
              </a:rPr>
              <a:t>especiais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foram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criadas </a:t>
            </a:r>
            <a:r>
              <a:rPr sz="2900" spc="-865" dirty="0">
                <a:latin typeface="Trebuchet MS"/>
                <a:cs typeface="Trebuchet MS"/>
              </a:rPr>
              <a:t> </a:t>
            </a:r>
            <a:r>
              <a:rPr sz="2900" spc="-20" dirty="0">
                <a:latin typeface="Trebuchet MS"/>
                <a:cs typeface="Trebuchet MS"/>
              </a:rPr>
              <a:t>para</a:t>
            </a:r>
            <a:r>
              <a:rPr sz="2900" spc="-130" dirty="0">
                <a:latin typeface="Trebuchet MS"/>
                <a:cs typeface="Trebuchet MS"/>
              </a:rPr>
              <a:t> </a:t>
            </a:r>
            <a:r>
              <a:rPr sz="2900" spc="-90" dirty="0">
                <a:latin typeface="Trebuchet MS"/>
                <a:cs typeface="Trebuchet MS"/>
              </a:rPr>
              <a:t>exprimir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30" dirty="0">
                <a:latin typeface="Trebuchet MS"/>
                <a:cs typeface="Trebuchet MS"/>
              </a:rPr>
              <a:t>algoritmos</a:t>
            </a:r>
            <a:endParaRPr sz="2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900" b="1" spc="-25" dirty="0">
                <a:latin typeface="Arial"/>
                <a:cs typeface="Arial"/>
              </a:rPr>
              <a:t>Eficácia</a:t>
            </a:r>
            <a:endParaRPr sz="2900" dirty="0">
              <a:latin typeface="Arial"/>
              <a:cs typeface="Arial"/>
            </a:endParaRPr>
          </a:p>
          <a:p>
            <a:pPr marL="389255" marR="5080">
              <a:lnSpc>
                <a:spcPts val="3460"/>
              </a:lnSpc>
              <a:spcBef>
                <a:spcPts val="1080"/>
              </a:spcBef>
            </a:pPr>
            <a:r>
              <a:rPr sz="2900" spc="245" dirty="0">
                <a:latin typeface="Trebuchet MS"/>
                <a:cs typeface="Trebuchet MS"/>
              </a:rPr>
              <a:t>Os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155" dirty="0">
                <a:latin typeface="Trebuchet MS"/>
                <a:cs typeface="Trebuchet MS"/>
              </a:rPr>
              <a:t>passos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5" dirty="0">
                <a:latin typeface="Trebuchet MS"/>
                <a:cs typeface="Trebuchet MS"/>
              </a:rPr>
              <a:t>devem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20" dirty="0">
                <a:latin typeface="Trebuchet MS"/>
                <a:cs typeface="Trebuchet MS"/>
              </a:rPr>
              <a:t>conduzir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30" dirty="0">
                <a:latin typeface="Trebuchet MS"/>
                <a:cs typeface="Trebuchet MS"/>
              </a:rPr>
              <a:t>à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resolução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90" dirty="0">
                <a:latin typeface="Trebuchet MS"/>
                <a:cs typeface="Trebuchet MS"/>
              </a:rPr>
              <a:t>do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30" dirty="0">
                <a:latin typeface="Trebuchet MS"/>
                <a:cs typeface="Trebuchet MS"/>
              </a:rPr>
              <a:t>problema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15" dirty="0">
                <a:latin typeface="Trebuchet MS"/>
                <a:cs typeface="Trebuchet MS"/>
              </a:rPr>
              <a:t>proposto.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35" dirty="0">
                <a:latin typeface="Trebuchet MS"/>
                <a:cs typeface="Trebuchet MS"/>
              </a:rPr>
              <a:t>Devem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20" dirty="0">
                <a:latin typeface="Trebuchet MS"/>
                <a:cs typeface="Trebuchet MS"/>
              </a:rPr>
              <a:t>ainda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10" dirty="0">
                <a:latin typeface="Trebuchet MS"/>
                <a:cs typeface="Trebuchet MS"/>
              </a:rPr>
              <a:t>ser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25" dirty="0">
                <a:latin typeface="Trebuchet MS"/>
                <a:cs typeface="Trebuchet MS"/>
              </a:rPr>
              <a:t>executáveis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15" dirty="0">
                <a:latin typeface="Trebuchet MS"/>
                <a:cs typeface="Trebuchet MS"/>
              </a:rPr>
              <a:t>numa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30" dirty="0">
                <a:latin typeface="Trebuchet MS"/>
                <a:cs typeface="Trebuchet MS"/>
              </a:rPr>
              <a:t>quantidade </a:t>
            </a:r>
            <a:r>
              <a:rPr sz="2900" spc="-860" dirty="0">
                <a:latin typeface="Trebuchet MS"/>
                <a:cs typeface="Trebuchet MS"/>
              </a:rPr>
              <a:t> </a:t>
            </a:r>
            <a:r>
              <a:rPr sz="2900" spc="-150" dirty="0">
                <a:latin typeface="Trebuchet MS"/>
                <a:cs typeface="Trebuchet MS"/>
              </a:rPr>
              <a:t>finita</a:t>
            </a:r>
            <a:r>
              <a:rPr sz="2900" spc="-130" dirty="0">
                <a:latin typeface="Trebuchet MS"/>
                <a:cs typeface="Trebuchet MS"/>
              </a:rPr>
              <a:t> </a:t>
            </a:r>
            <a:r>
              <a:rPr sz="2900" spc="25" dirty="0">
                <a:latin typeface="Trebuchet MS"/>
                <a:cs typeface="Trebuchet MS"/>
              </a:rPr>
              <a:t>de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20" dirty="0">
                <a:latin typeface="Trebuchet MS"/>
                <a:cs typeface="Trebuchet MS"/>
              </a:rPr>
              <a:t>tempo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25" dirty="0">
                <a:latin typeface="Trebuchet MS"/>
                <a:cs typeface="Trebuchet MS"/>
              </a:rPr>
              <a:t>e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80" dirty="0">
                <a:latin typeface="Trebuchet MS"/>
                <a:cs typeface="Trebuchet MS"/>
              </a:rPr>
              <a:t>com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20" dirty="0">
                <a:latin typeface="Trebuchet MS"/>
                <a:cs typeface="Trebuchet MS"/>
              </a:rPr>
              <a:t>uma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30" dirty="0">
                <a:latin typeface="Trebuchet MS"/>
                <a:cs typeface="Trebuchet MS"/>
              </a:rPr>
              <a:t>quantidade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150" dirty="0">
                <a:latin typeface="Trebuchet MS"/>
                <a:cs typeface="Trebuchet MS"/>
              </a:rPr>
              <a:t>finita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25" dirty="0">
                <a:latin typeface="Trebuchet MS"/>
                <a:cs typeface="Trebuchet MS"/>
              </a:rPr>
              <a:t>de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esforço</a:t>
            </a: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900" b="1" spc="-40" dirty="0">
                <a:latin typeface="Arial"/>
                <a:cs typeface="Arial"/>
              </a:rPr>
              <a:t>Eficiência</a:t>
            </a:r>
            <a:endParaRPr sz="2900" dirty="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944"/>
              </a:spcBef>
            </a:pPr>
            <a:r>
              <a:rPr sz="2900" spc="125" dirty="0">
                <a:latin typeface="Trebuchet MS"/>
                <a:cs typeface="Trebuchet MS"/>
              </a:rPr>
              <a:t>Em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15" dirty="0">
                <a:latin typeface="Trebuchet MS"/>
                <a:cs typeface="Trebuchet MS"/>
              </a:rPr>
              <a:t>muitos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140" dirty="0">
                <a:latin typeface="Trebuchet MS"/>
                <a:cs typeface="Trebuchet MS"/>
              </a:rPr>
              <a:t>casos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40" dirty="0">
                <a:latin typeface="Trebuchet MS"/>
                <a:cs typeface="Trebuchet MS"/>
              </a:rPr>
              <a:t>colocam-se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35" dirty="0">
                <a:latin typeface="Trebuchet MS"/>
                <a:cs typeface="Trebuchet MS"/>
              </a:rPr>
              <a:t>questões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25" dirty="0">
                <a:latin typeface="Trebuchet MS"/>
                <a:cs typeface="Trebuchet MS"/>
              </a:rPr>
              <a:t>de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80" dirty="0">
                <a:latin typeface="Trebuchet MS"/>
                <a:cs typeface="Trebuchet MS"/>
              </a:rPr>
              <a:t>eficiência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30" dirty="0">
                <a:latin typeface="Trebuchet MS"/>
                <a:cs typeface="Trebuchet MS"/>
              </a:rPr>
              <a:t>a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30" dirty="0">
                <a:latin typeface="Trebuchet MS"/>
                <a:cs typeface="Trebuchet MS"/>
              </a:rPr>
              <a:t>um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algoritmo</a:t>
            </a:r>
            <a:endParaRPr sz="2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12</a:t>
            </a:fld>
            <a:endParaRPr spc="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506156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Resolução</a:t>
            </a:r>
            <a:r>
              <a:rPr spc="-300" dirty="0"/>
              <a:t> </a:t>
            </a:r>
            <a:r>
              <a:rPr spc="-5" dirty="0"/>
              <a:t>de</a:t>
            </a:r>
            <a:r>
              <a:rPr spc="-295" dirty="0"/>
              <a:t> </a:t>
            </a:r>
            <a:r>
              <a:rPr spc="-145" dirty="0"/>
              <a:t>problemas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" dirty="0"/>
              <a:t>Quantos </a:t>
            </a:r>
            <a:r>
              <a:rPr sz="4500" spc="-25" dirty="0"/>
              <a:t>alunos</a:t>
            </a:r>
            <a:r>
              <a:rPr sz="4500" spc="5" dirty="0"/>
              <a:t> </a:t>
            </a:r>
            <a:r>
              <a:rPr sz="4500" spc="50" dirty="0"/>
              <a:t>estão</a:t>
            </a:r>
            <a:r>
              <a:rPr sz="4500" spc="10" dirty="0"/>
              <a:t> </a:t>
            </a:r>
            <a:r>
              <a:rPr sz="4500" spc="20" dirty="0"/>
              <a:t>na</a:t>
            </a:r>
            <a:r>
              <a:rPr sz="4500" spc="5" dirty="0"/>
              <a:t> </a:t>
            </a:r>
            <a:r>
              <a:rPr sz="4500" spc="10" dirty="0"/>
              <a:t>sala </a:t>
            </a:r>
            <a:r>
              <a:rPr sz="4500" spc="60" dirty="0"/>
              <a:t>de</a:t>
            </a:r>
            <a:r>
              <a:rPr sz="4500" spc="5" dirty="0"/>
              <a:t> </a:t>
            </a:r>
            <a:r>
              <a:rPr sz="4500" spc="15" dirty="0"/>
              <a:t>aula</a:t>
            </a:r>
            <a:r>
              <a:rPr sz="4500" spc="10" dirty="0"/>
              <a:t> </a:t>
            </a:r>
            <a:r>
              <a:rPr sz="4500" spc="30" dirty="0"/>
              <a:t>neste</a:t>
            </a:r>
            <a:r>
              <a:rPr sz="4500" spc="5" dirty="0"/>
              <a:t> </a:t>
            </a:r>
            <a:r>
              <a:rPr sz="4500" spc="20" dirty="0"/>
              <a:t>momento?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19729" y="3978275"/>
            <a:ext cx="17882235" cy="4984057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659130" indent="-647065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659130" algn="l"/>
                <a:tab pos="659765" algn="l"/>
              </a:tabLst>
            </a:pPr>
            <a:r>
              <a:rPr sz="3500" spc="20" dirty="0">
                <a:latin typeface="Trebuchet MS"/>
                <a:cs typeface="Trebuchet MS"/>
              </a:rPr>
              <a:t>Professor</a:t>
            </a:r>
            <a:r>
              <a:rPr sz="3500" spc="-175" dirty="0">
                <a:latin typeface="Trebuchet MS"/>
                <a:cs typeface="Trebuchet MS"/>
              </a:rPr>
              <a:t> </a:t>
            </a:r>
            <a:r>
              <a:rPr sz="3500" spc="-55" dirty="0">
                <a:latin typeface="Trebuchet MS"/>
                <a:cs typeface="Trebuchet MS"/>
              </a:rPr>
              <a:t>contar</a:t>
            </a:r>
            <a:r>
              <a:rPr sz="3500" spc="-170" dirty="0">
                <a:latin typeface="Trebuchet MS"/>
                <a:cs typeface="Trebuchet MS"/>
              </a:rPr>
              <a:t> </a:t>
            </a:r>
            <a:r>
              <a:rPr sz="3500" spc="210" dirty="0">
                <a:latin typeface="Trebuchet MS"/>
                <a:cs typeface="Trebuchet MS"/>
              </a:rPr>
              <a:t>os</a:t>
            </a:r>
            <a:r>
              <a:rPr sz="3500" spc="-170" dirty="0">
                <a:latin typeface="Trebuchet MS"/>
                <a:cs typeface="Trebuchet MS"/>
              </a:rPr>
              <a:t> </a:t>
            </a:r>
            <a:r>
              <a:rPr sz="3500" spc="10" dirty="0">
                <a:latin typeface="Trebuchet MS"/>
                <a:cs typeface="Trebuchet MS"/>
              </a:rPr>
              <a:t>alunos</a:t>
            </a:r>
            <a:endParaRPr sz="3500" dirty="0">
              <a:latin typeface="Trebuchet MS"/>
              <a:cs typeface="Trebuchet MS"/>
            </a:endParaRPr>
          </a:p>
          <a:p>
            <a:pPr marL="659130" indent="-64706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659130" algn="l"/>
                <a:tab pos="659765" algn="l"/>
              </a:tabLst>
            </a:pPr>
            <a:r>
              <a:rPr sz="3500" spc="-10" dirty="0">
                <a:latin typeface="Trebuchet MS"/>
                <a:cs typeface="Trebuchet MS"/>
              </a:rPr>
              <a:t>Contar</a:t>
            </a:r>
            <a:r>
              <a:rPr sz="3500" spc="-170" dirty="0">
                <a:latin typeface="Trebuchet MS"/>
                <a:cs typeface="Trebuchet MS"/>
              </a:rPr>
              <a:t> </a:t>
            </a:r>
            <a:r>
              <a:rPr sz="3500" spc="210" dirty="0">
                <a:latin typeface="Trebuchet MS"/>
                <a:cs typeface="Trebuchet MS"/>
              </a:rPr>
              <a:t>os</a:t>
            </a:r>
            <a:r>
              <a:rPr sz="3500" spc="-165" dirty="0">
                <a:latin typeface="Trebuchet MS"/>
                <a:cs typeface="Trebuchet MS"/>
              </a:rPr>
              <a:t> </a:t>
            </a:r>
            <a:r>
              <a:rPr sz="3500" spc="-20" dirty="0">
                <a:latin typeface="Trebuchet MS"/>
                <a:cs typeface="Trebuchet MS"/>
              </a:rPr>
              <a:t>lugares</a:t>
            </a:r>
            <a:r>
              <a:rPr sz="3500" spc="-165" dirty="0">
                <a:latin typeface="Trebuchet MS"/>
                <a:cs typeface="Trebuchet MS"/>
              </a:rPr>
              <a:t> </a:t>
            </a:r>
            <a:r>
              <a:rPr sz="3500" spc="15" dirty="0">
                <a:latin typeface="Trebuchet MS"/>
                <a:cs typeface="Trebuchet MS"/>
              </a:rPr>
              <a:t>vazios</a:t>
            </a:r>
            <a:endParaRPr sz="3500" dirty="0">
              <a:latin typeface="Trebuchet MS"/>
              <a:cs typeface="Trebuchet MS"/>
            </a:endParaRPr>
          </a:p>
          <a:p>
            <a:pPr marL="659130" indent="-64706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659130" algn="l"/>
                <a:tab pos="659765" algn="l"/>
              </a:tabLst>
            </a:pPr>
            <a:r>
              <a:rPr sz="3500" spc="-35" dirty="0">
                <a:latin typeface="Trebuchet MS"/>
                <a:cs typeface="Trebuchet MS"/>
              </a:rPr>
              <a:t>Estimar</a:t>
            </a:r>
            <a:r>
              <a:rPr sz="3500" spc="-155" dirty="0">
                <a:latin typeface="Trebuchet MS"/>
                <a:cs typeface="Trebuchet MS"/>
              </a:rPr>
              <a:t> </a:t>
            </a:r>
            <a:r>
              <a:rPr sz="3500" spc="75" dirty="0">
                <a:latin typeface="Trebuchet MS"/>
                <a:cs typeface="Trebuchet MS"/>
              </a:rPr>
              <a:t>baseado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60" dirty="0">
                <a:latin typeface="Trebuchet MS"/>
                <a:cs typeface="Trebuchet MS"/>
              </a:rPr>
              <a:t>no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-25" dirty="0">
                <a:latin typeface="Trebuchet MS"/>
                <a:cs typeface="Trebuchet MS"/>
              </a:rPr>
              <a:t>tamanho</a:t>
            </a:r>
            <a:r>
              <a:rPr sz="3500" spc="-155" dirty="0">
                <a:latin typeface="Trebuchet MS"/>
                <a:cs typeface="Trebuchet MS"/>
              </a:rPr>
              <a:t> </a:t>
            </a:r>
            <a:r>
              <a:rPr sz="3500" spc="-165" dirty="0">
                <a:latin typeface="Trebuchet MS"/>
                <a:cs typeface="Trebuchet MS"/>
              </a:rPr>
              <a:t>total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105" dirty="0">
                <a:latin typeface="Trebuchet MS"/>
                <a:cs typeface="Trebuchet MS"/>
              </a:rPr>
              <a:t>do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-70" dirty="0">
                <a:latin typeface="Trebuchet MS"/>
                <a:cs typeface="Trebuchet MS"/>
              </a:rPr>
              <a:t>local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-35" dirty="0">
                <a:latin typeface="Trebuchet MS"/>
                <a:cs typeface="Trebuchet MS"/>
              </a:rPr>
              <a:t>e</a:t>
            </a:r>
            <a:r>
              <a:rPr sz="3500" spc="-155" dirty="0">
                <a:latin typeface="Trebuchet MS"/>
                <a:cs typeface="Trebuchet MS"/>
              </a:rPr>
              <a:t> </a:t>
            </a:r>
            <a:r>
              <a:rPr sz="3500" spc="-130" dirty="0">
                <a:latin typeface="Trebuchet MS"/>
                <a:cs typeface="Trebuchet MS"/>
              </a:rPr>
              <a:t>multiplicar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-40" dirty="0">
                <a:latin typeface="Trebuchet MS"/>
                <a:cs typeface="Trebuchet MS"/>
              </a:rPr>
              <a:t>pelo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-40" dirty="0">
                <a:latin typeface="Trebuchet MS"/>
                <a:cs typeface="Trebuchet MS"/>
              </a:rPr>
              <a:t>número</a:t>
            </a:r>
            <a:r>
              <a:rPr sz="3500" spc="-155" dirty="0">
                <a:latin typeface="Trebuchet MS"/>
                <a:cs typeface="Trebuchet MS"/>
              </a:rPr>
              <a:t> </a:t>
            </a:r>
            <a:r>
              <a:rPr sz="3500" spc="25" dirty="0">
                <a:latin typeface="Trebuchet MS"/>
                <a:cs typeface="Trebuchet MS"/>
              </a:rPr>
              <a:t>de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145" dirty="0">
                <a:latin typeface="Trebuchet MS"/>
                <a:cs typeface="Trebuchet MS"/>
              </a:rPr>
              <a:t>pessoas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por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50" dirty="0">
                <a:latin typeface="Trebuchet MS"/>
                <a:cs typeface="Trebuchet MS"/>
              </a:rPr>
              <a:t>m2</a:t>
            </a:r>
            <a:endParaRPr sz="3500" dirty="0">
              <a:latin typeface="Trebuchet MS"/>
              <a:cs typeface="Trebuchet MS"/>
            </a:endParaRPr>
          </a:p>
          <a:p>
            <a:pPr marL="659130" marR="203200" indent="-647065">
              <a:lnSpc>
                <a:spcPts val="4120"/>
              </a:lnSpc>
              <a:spcBef>
                <a:spcPts val="1270"/>
              </a:spcBef>
              <a:buAutoNum type="arabicPeriod"/>
              <a:tabLst>
                <a:tab pos="659130" algn="l"/>
                <a:tab pos="659765" algn="l"/>
                <a:tab pos="7268209" algn="l"/>
              </a:tabLst>
            </a:pPr>
            <a:r>
              <a:rPr sz="3500" spc="-10" dirty="0" err="1">
                <a:latin typeface="Trebuchet MS"/>
                <a:cs typeface="Trebuchet MS"/>
              </a:rPr>
              <a:t>Contar</a:t>
            </a:r>
            <a:r>
              <a:rPr sz="3500" spc="-145" dirty="0">
                <a:latin typeface="Trebuchet MS"/>
                <a:cs typeface="Trebuchet MS"/>
              </a:rPr>
              <a:t> </a:t>
            </a:r>
            <a:r>
              <a:rPr sz="3500" spc="125" dirty="0">
                <a:latin typeface="Trebuchet MS"/>
                <a:cs typeface="Trebuchet MS"/>
              </a:rPr>
              <a:t>o</a:t>
            </a:r>
            <a:r>
              <a:rPr sz="3500" spc="-145" dirty="0">
                <a:latin typeface="Trebuchet MS"/>
                <a:cs typeface="Trebuchet MS"/>
              </a:rPr>
              <a:t> </a:t>
            </a:r>
            <a:r>
              <a:rPr sz="3500" spc="-40" dirty="0">
                <a:latin typeface="Trebuchet MS"/>
                <a:cs typeface="Trebuchet MS"/>
              </a:rPr>
              <a:t>número</a:t>
            </a:r>
            <a:r>
              <a:rPr sz="3500" spc="-140" dirty="0">
                <a:latin typeface="Trebuchet MS"/>
                <a:cs typeface="Trebuchet MS"/>
              </a:rPr>
              <a:t> </a:t>
            </a:r>
            <a:r>
              <a:rPr sz="3500" spc="25" dirty="0">
                <a:latin typeface="Trebuchet MS"/>
                <a:cs typeface="Trebuchet MS"/>
              </a:rPr>
              <a:t>de</a:t>
            </a:r>
            <a:r>
              <a:rPr sz="3500" spc="-145" dirty="0">
                <a:latin typeface="Trebuchet MS"/>
                <a:cs typeface="Trebuchet MS"/>
              </a:rPr>
              <a:t> </a:t>
            </a:r>
            <a:r>
              <a:rPr sz="3500" spc="-105" dirty="0">
                <a:latin typeface="Trebuchet MS"/>
                <a:cs typeface="Trebuchet MS"/>
              </a:rPr>
              <a:t>filas</a:t>
            </a:r>
            <a:r>
              <a:rPr sz="3500" spc="-140" dirty="0">
                <a:latin typeface="Trebuchet MS"/>
                <a:cs typeface="Trebuchet MS"/>
              </a:rPr>
              <a:t> </a:t>
            </a:r>
            <a:r>
              <a:rPr sz="3500" spc="-195" dirty="0">
                <a:latin typeface="Trebuchet MS"/>
                <a:cs typeface="Trebuchet MS"/>
              </a:rPr>
              <a:t>e,</a:t>
            </a:r>
            <a:r>
              <a:rPr sz="3500" spc="-145" dirty="0">
                <a:latin typeface="Trebuchet MS"/>
                <a:cs typeface="Trebuchet MS"/>
              </a:rPr>
              <a:t> </a:t>
            </a:r>
            <a:r>
              <a:rPr sz="3500" spc="70" dirty="0">
                <a:latin typeface="Trebuchet MS"/>
                <a:cs typeface="Trebuchet MS"/>
              </a:rPr>
              <a:t>dado	</a:t>
            </a:r>
            <a:r>
              <a:rPr sz="3500" spc="15" dirty="0">
                <a:latin typeface="Trebuchet MS"/>
                <a:cs typeface="Trebuchet MS"/>
              </a:rPr>
              <a:t>que</a:t>
            </a:r>
            <a:r>
              <a:rPr sz="3500" spc="-155" dirty="0">
                <a:latin typeface="Trebuchet MS"/>
                <a:cs typeface="Trebuchet MS"/>
              </a:rPr>
              <a:t> </a:t>
            </a:r>
            <a:r>
              <a:rPr sz="3500" spc="35" dirty="0">
                <a:latin typeface="Trebuchet MS"/>
                <a:cs typeface="Trebuchet MS"/>
              </a:rPr>
              <a:t>todas</a:t>
            </a:r>
            <a:r>
              <a:rPr sz="3500" spc="-160" dirty="0">
                <a:latin typeface="Trebuchet MS"/>
                <a:cs typeface="Trebuchet MS"/>
              </a:rPr>
              <a:t> </a:t>
            </a:r>
            <a:r>
              <a:rPr sz="3500" spc="-55" dirty="0">
                <a:latin typeface="Trebuchet MS"/>
                <a:cs typeface="Trebuchet MS"/>
              </a:rPr>
              <a:t>tenham</a:t>
            </a:r>
            <a:r>
              <a:rPr sz="3500" spc="-160" dirty="0">
                <a:latin typeface="Trebuchet MS"/>
                <a:cs typeface="Trebuchet MS"/>
              </a:rPr>
              <a:t> </a:t>
            </a:r>
            <a:r>
              <a:rPr sz="3500" spc="125" dirty="0">
                <a:latin typeface="Trebuchet MS"/>
                <a:cs typeface="Trebuchet MS"/>
              </a:rPr>
              <a:t>o</a:t>
            </a:r>
            <a:r>
              <a:rPr sz="3500" spc="-155" dirty="0">
                <a:latin typeface="Trebuchet MS"/>
                <a:cs typeface="Trebuchet MS"/>
              </a:rPr>
              <a:t> </a:t>
            </a:r>
            <a:r>
              <a:rPr sz="3500" spc="85" dirty="0">
                <a:latin typeface="Trebuchet MS"/>
                <a:cs typeface="Trebuchet MS"/>
              </a:rPr>
              <a:t>mesmo</a:t>
            </a:r>
            <a:r>
              <a:rPr sz="3500" spc="-160" dirty="0">
                <a:latin typeface="Trebuchet MS"/>
                <a:cs typeface="Trebuchet MS"/>
              </a:rPr>
              <a:t> </a:t>
            </a:r>
            <a:r>
              <a:rPr sz="3500" spc="-40" dirty="0">
                <a:latin typeface="Trebuchet MS"/>
                <a:cs typeface="Trebuchet MS"/>
              </a:rPr>
              <a:t>número</a:t>
            </a:r>
            <a:r>
              <a:rPr sz="3500" spc="-160" dirty="0">
                <a:latin typeface="Trebuchet MS"/>
                <a:cs typeface="Trebuchet MS"/>
              </a:rPr>
              <a:t> </a:t>
            </a:r>
            <a:r>
              <a:rPr sz="3500" spc="25" dirty="0">
                <a:latin typeface="Trebuchet MS"/>
                <a:cs typeface="Trebuchet MS"/>
              </a:rPr>
              <a:t>de</a:t>
            </a:r>
            <a:r>
              <a:rPr sz="3500" spc="-155" dirty="0">
                <a:latin typeface="Trebuchet MS"/>
                <a:cs typeface="Trebuchet MS"/>
              </a:rPr>
              <a:t> </a:t>
            </a:r>
            <a:r>
              <a:rPr sz="3500" spc="-35" dirty="0">
                <a:latin typeface="Trebuchet MS"/>
                <a:cs typeface="Trebuchet MS"/>
              </a:rPr>
              <a:t>alunos,</a:t>
            </a:r>
            <a:r>
              <a:rPr sz="3500" spc="-160" dirty="0">
                <a:latin typeface="Trebuchet MS"/>
                <a:cs typeface="Trebuchet MS"/>
              </a:rPr>
              <a:t> </a:t>
            </a:r>
            <a:r>
              <a:rPr sz="3500" spc="-65" dirty="0">
                <a:latin typeface="Trebuchet MS"/>
                <a:cs typeface="Trebuchet MS"/>
              </a:rPr>
              <a:t>então </a:t>
            </a:r>
            <a:r>
              <a:rPr sz="3500" spc="-1040" dirty="0">
                <a:latin typeface="Trebuchet MS"/>
                <a:cs typeface="Trebuchet MS"/>
              </a:rPr>
              <a:t> </a:t>
            </a:r>
            <a:r>
              <a:rPr sz="3500" spc="-50" dirty="0">
                <a:latin typeface="Trebuchet MS"/>
                <a:cs typeface="Trebuchet MS"/>
              </a:rPr>
              <a:t>bastaria</a:t>
            </a:r>
            <a:r>
              <a:rPr sz="3500" spc="-160" dirty="0">
                <a:latin typeface="Trebuchet MS"/>
                <a:cs typeface="Trebuchet MS"/>
              </a:rPr>
              <a:t> </a:t>
            </a:r>
            <a:r>
              <a:rPr sz="3500" spc="20" dirty="0">
                <a:latin typeface="Trebuchet MS"/>
                <a:cs typeface="Trebuchet MS"/>
              </a:rPr>
              <a:t>uma</a:t>
            </a:r>
            <a:r>
              <a:rPr sz="3500" spc="-155" dirty="0">
                <a:latin typeface="Trebuchet MS"/>
                <a:cs typeface="Trebuchet MS"/>
              </a:rPr>
              <a:t> </a:t>
            </a:r>
            <a:r>
              <a:rPr sz="3500" spc="15" dirty="0">
                <a:latin typeface="Trebuchet MS"/>
                <a:cs typeface="Trebuchet MS"/>
              </a:rPr>
              <a:t>simples</a:t>
            </a:r>
            <a:r>
              <a:rPr sz="3500" spc="-155" dirty="0">
                <a:latin typeface="Trebuchet MS"/>
                <a:cs typeface="Trebuchet MS"/>
              </a:rPr>
              <a:t> </a:t>
            </a:r>
            <a:r>
              <a:rPr sz="3500" spc="-80" dirty="0">
                <a:latin typeface="Trebuchet MS"/>
                <a:cs typeface="Trebuchet MS"/>
              </a:rPr>
              <a:t>multiplicação</a:t>
            </a:r>
            <a:endParaRPr sz="3500" dirty="0">
              <a:latin typeface="Trebuchet MS"/>
              <a:cs typeface="Trebuchet MS"/>
            </a:endParaRPr>
          </a:p>
          <a:p>
            <a:pPr marL="659130" marR="107314" indent="-647065">
              <a:lnSpc>
                <a:spcPts val="4120"/>
              </a:lnSpc>
              <a:spcBef>
                <a:spcPts val="1145"/>
              </a:spcBef>
              <a:buAutoNum type="arabicPeriod"/>
              <a:tabLst>
                <a:tab pos="659130" algn="l"/>
                <a:tab pos="659765" algn="l"/>
              </a:tabLst>
            </a:pPr>
            <a:r>
              <a:rPr sz="3500" spc="125" dirty="0">
                <a:latin typeface="Trebuchet MS"/>
                <a:cs typeface="Trebuchet MS"/>
              </a:rPr>
              <a:t>Cada </a:t>
            </a:r>
            <a:r>
              <a:rPr sz="3500" spc="-40" dirty="0">
                <a:latin typeface="Trebuchet MS"/>
                <a:cs typeface="Trebuchet MS"/>
              </a:rPr>
              <a:t>aluno </a:t>
            </a:r>
            <a:r>
              <a:rPr sz="3500" spc="15" dirty="0">
                <a:latin typeface="Trebuchet MS"/>
                <a:cs typeface="Trebuchet MS"/>
              </a:rPr>
              <a:t>sentado </a:t>
            </a:r>
            <a:r>
              <a:rPr sz="3500" spc="60" dirty="0">
                <a:latin typeface="Trebuchet MS"/>
                <a:cs typeface="Trebuchet MS"/>
              </a:rPr>
              <a:t>no </a:t>
            </a:r>
            <a:r>
              <a:rPr sz="3500" spc="-95" dirty="0">
                <a:latin typeface="Trebuchet MS"/>
                <a:cs typeface="Trebuchet MS"/>
              </a:rPr>
              <a:t>início </a:t>
            </a:r>
            <a:r>
              <a:rPr sz="3500" spc="25" dirty="0">
                <a:latin typeface="Trebuchet MS"/>
                <a:cs typeface="Trebuchet MS"/>
              </a:rPr>
              <a:t>de </a:t>
            </a:r>
            <a:r>
              <a:rPr sz="3500" spc="55" dirty="0">
                <a:latin typeface="Trebuchet MS"/>
                <a:cs typeface="Trebuchet MS"/>
              </a:rPr>
              <a:t>cada </a:t>
            </a:r>
            <a:r>
              <a:rPr sz="3500" spc="-204" dirty="0">
                <a:latin typeface="Trebuchet MS"/>
                <a:cs typeface="Trebuchet MS"/>
              </a:rPr>
              <a:t>fila </a:t>
            </a:r>
            <a:r>
              <a:rPr sz="3500" spc="-20" dirty="0">
                <a:latin typeface="Trebuchet MS"/>
                <a:cs typeface="Trebuchet MS"/>
              </a:rPr>
              <a:t>conta </a:t>
            </a:r>
            <a:r>
              <a:rPr sz="3500" spc="125" dirty="0">
                <a:latin typeface="Trebuchet MS"/>
                <a:cs typeface="Trebuchet MS"/>
              </a:rPr>
              <a:t>o </a:t>
            </a:r>
            <a:r>
              <a:rPr sz="3500" spc="-40" dirty="0">
                <a:latin typeface="Trebuchet MS"/>
                <a:cs typeface="Trebuchet MS"/>
              </a:rPr>
              <a:t>número </a:t>
            </a:r>
            <a:r>
              <a:rPr sz="3500" spc="25" dirty="0">
                <a:latin typeface="Trebuchet MS"/>
                <a:cs typeface="Trebuchet MS"/>
              </a:rPr>
              <a:t>de </a:t>
            </a:r>
            <a:r>
              <a:rPr sz="3500" spc="15" dirty="0">
                <a:latin typeface="Trebuchet MS"/>
                <a:cs typeface="Trebuchet MS"/>
              </a:rPr>
              <a:t>alunos </a:t>
            </a:r>
            <a:r>
              <a:rPr sz="3500" spc="60" dirty="0">
                <a:latin typeface="Trebuchet MS"/>
                <a:cs typeface="Trebuchet MS"/>
              </a:rPr>
              <a:t>da </a:t>
            </a:r>
            <a:r>
              <a:rPr sz="3500" spc="105" dirty="0">
                <a:latin typeface="Trebuchet MS"/>
                <a:cs typeface="Trebuchet MS"/>
              </a:rPr>
              <a:t>sua </a:t>
            </a:r>
            <a:r>
              <a:rPr sz="3500" spc="-235" dirty="0">
                <a:latin typeface="Trebuchet MS"/>
                <a:cs typeface="Trebuchet MS"/>
              </a:rPr>
              <a:t>fila, </a:t>
            </a:r>
            <a:r>
              <a:rPr sz="3500" spc="25" dirty="0">
                <a:latin typeface="Trebuchet MS"/>
                <a:cs typeface="Trebuchet MS"/>
              </a:rPr>
              <a:t>não </a:t>
            </a:r>
            <a:r>
              <a:rPr sz="3500" spc="30" dirty="0">
                <a:latin typeface="Trebuchet MS"/>
                <a:cs typeface="Trebuchet MS"/>
              </a:rPr>
              <a:t> </a:t>
            </a:r>
            <a:r>
              <a:rPr sz="3500" spc="45" dirty="0">
                <a:latin typeface="Trebuchet MS"/>
                <a:cs typeface="Trebuchet MS"/>
              </a:rPr>
              <a:t>esquecendo</a:t>
            </a:r>
            <a:r>
              <a:rPr sz="3500" spc="-155" dirty="0">
                <a:latin typeface="Trebuchet MS"/>
                <a:cs typeface="Trebuchet MS"/>
              </a:rPr>
              <a:t> </a:t>
            </a:r>
            <a:r>
              <a:rPr sz="3500" spc="25" dirty="0">
                <a:latin typeface="Trebuchet MS"/>
                <a:cs typeface="Trebuchet MS"/>
              </a:rPr>
              <a:t>de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130" dirty="0">
                <a:latin typeface="Trebuchet MS"/>
                <a:cs typeface="Trebuchet MS"/>
              </a:rPr>
              <a:t>se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-75" dirty="0" err="1">
                <a:latin typeface="Trebuchet MS"/>
                <a:cs typeface="Trebuchet MS"/>
              </a:rPr>
              <a:t>conta</a:t>
            </a:r>
            <a:r>
              <a:rPr lang="pt-PT" sz="3500" spc="-75" dirty="0">
                <a:latin typeface="Trebuchet MS"/>
                <a:cs typeface="Trebuchet MS"/>
              </a:rPr>
              <a:t>r</a:t>
            </a:r>
            <a:r>
              <a:rPr sz="3500" spc="-75" dirty="0">
                <a:latin typeface="Trebuchet MS"/>
                <a:cs typeface="Trebuchet MS"/>
              </a:rPr>
              <a:t>;</a:t>
            </a:r>
            <a:r>
              <a:rPr sz="3500" spc="-155" dirty="0">
                <a:latin typeface="Trebuchet MS"/>
                <a:cs typeface="Trebuchet MS"/>
              </a:rPr>
              <a:t> </a:t>
            </a:r>
            <a:r>
              <a:rPr sz="3500" spc="75" dirty="0">
                <a:latin typeface="Trebuchet MS"/>
                <a:cs typeface="Trebuchet MS"/>
              </a:rPr>
              <a:t>Depois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100" dirty="0">
                <a:latin typeface="Trebuchet MS"/>
                <a:cs typeface="Trebuchet MS"/>
              </a:rPr>
              <a:t>soma-se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35" dirty="0">
                <a:latin typeface="Trebuchet MS"/>
                <a:cs typeface="Trebuchet MS"/>
              </a:rPr>
              <a:t>todas</a:t>
            </a:r>
            <a:r>
              <a:rPr sz="3500" spc="-155" dirty="0">
                <a:latin typeface="Trebuchet MS"/>
                <a:cs typeface="Trebuchet MS"/>
              </a:rPr>
              <a:t> </a:t>
            </a:r>
            <a:r>
              <a:rPr sz="3500" spc="165" dirty="0">
                <a:latin typeface="Trebuchet MS"/>
                <a:cs typeface="Trebuchet MS"/>
              </a:rPr>
              <a:t>as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35" dirty="0">
                <a:latin typeface="Trebuchet MS"/>
                <a:cs typeface="Trebuchet MS"/>
              </a:rPr>
              <a:t>contagens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25" dirty="0">
                <a:latin typeface="Trebuchet MS"/>
                <a:cs typeface="Trebuchet MS"/>
              </a:rPr>
              <a:t>de</a:t>
            </a:r>
            <a:r>
              <a:rPr sz="3500" spc="-155" dirty="0">
                <a:latin typeface="Trebuchet MS"/>
                <a:cs typeface="Trebuchet MS"/>
              </a:rPr>
              <a:t> </a:t>
            </a:r>
            <a:r>
              <a:rPr sz="3500" spc="50" dirty="0">
                <a:latin typeface="Trebuchet MS"/>
                <a:cs typeface="Trebuchet MS"/>
              </a:rPr>
              <a:t>todos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210" dirty="0">
                <a:latin typeface="Trebuchet MS"/>
                <a:cs typeface="Trebuchet MS"/>
              </a:rPr>
              <a:t>os</a:t>
            </a:r>
            <a:r>
              <a:rPr sz="3500" spc="-150" dirty="0">
                <a:latin typeface="Trebuchet MS"/>
                <a:cs typeface="Trebuchet MS"/>
              </a:rPr>
              <a:t> </a:t>
            </a:r>
            <a:r>
              <a:rPr sz="3500" spc="-65" dirty="0">
                <a:latin typeface="Trebuchet MS"/>
                <a:cs typeface="Trebuchet MS"/>
              </a:rPr>
              <a:t>primeiros</a:t>
            </a:r>
            <a:r>
              <a:rPr sz="3500" spc="-155" dirty="0">
                <a:latin typeface="Trebuchet MS"/>
                <a:cs typeface="Trebuchet MS"/>
              </a:rPr>
              <a:t> </a:t>
            </a:r>
            <a:r>
              <a:rPr sz="3500" spc="40" dirty="0">
                <a:latin typeface="Trebuchet MS"/>
                <a:cs typeface="Trebuchet MS"/>
              </a:rPr>
              <a:t>da </a:t>
            </a:r>
            <a:r>
              <a:rPr sz="3500" spc="-1040" dirty="0">
                <a:latin typeface="Trebuchet MS"/>
                <a:cs typeface="Trebuchet MS"/>
              </a:rPr>
              <a:t> </a:t>
            </a:r>
            <a:r>
              <a:rPr sz="3500" spc="-215" dirty="0">
                <a:latin typeface="Trebuchet MS"/>
                <a:cs typeface="Trebuchet MS"/>
              </a:rPr>
              <a:t>fila</a:t>
            </a:r>
            <a:endParaRPr sz="3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901113"/>
            <a:ext cx="178911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110" dirty="0"/>
              <a:t>Quantos</a:t>
            </a:r>
            <a:r>
              <a:rPr sz="5600" spc="-225" dirty="0"/>
              <a:t> </a:t>
            </a:r>
            <a:r>
              <a:rPr sz="5600" spc="-150" dirty="0"/>
              <a:t>alunos</a:t>
            </a:r>
            <a:r>
              <a:rPr sz="5600" spc="-225" dirty="0"/>
              <a:t> </a:t>
            </a:r>
            <a:r>
              <a:rPr sz="5600" spc="-50" dirty="0"/>
              <a:t>estão</a:t>
            </a:r>
            <a:r>
              <a:rPr sz="5600" spc="-225" dirty="0"/>
              <a:t> </a:t>
            </a:r>
            <a:r>
              <a:rPr sz="5600" spc="-55" dirty="0"/>
              <a:t>na</a:t>
            </a:r>
            <a:r>
              <a:rPr sz="5600" spc="-225" dirty="0"/>
              <a:t> </a:t>
            </a:r>
            <a:r>
              <a:rPr sz="5600" spc="-90" dirty="0"/>
              <a:t>sala</a:t>
            </a:r>
            <a:r>
              <a:rPr sz="5600" spc="-225" dirty="0"/>
              <a:t> </a:t>
            </a:r>
            <a:r>
              <a:rPr sz="5600" spc="-5" dirty="0"/>
              <a:t>de</a:t>
            </a:r>
            <a:r>
              <a:rPr sz="5600" spc="-225" dirty="0"/>
              <a:t> </a:t>
            </a:r>
            <a:r>
              <a:rPr sz="5600" spc="-90" dirty="0"/>
              <a:t>aula</a:t>
            </a:r>
            <a:r>
              <a:rPr sz="5600" spc="-225" dirty="0"/>
              <a:t> </a:t>
            </a:r>
            <a:r>
              <a:rPr sz="5600" spc="-70" dirty="0"/>
              <a:t>neste</a:t>
            </a:r>
            <a:r>
              <a:rPr sz="5600" spc="-225" dirty="0"/>
              <a:t> </a:t>
            </a:r>
            <a:r>
              <a:rPr sz="5600" spc="-114" dirty="0"/>
              <a:t>momento?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7710170" cy="260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spc="-20" dirty="0">
                <a:latin typeface="Arial"/>
                <a:cs typeface="Arial"/>
              </a:rPr>
              <a:t>Professor</a:t>
            </a:r>
            <a:r>
              <a:rPr sz="4350" b="1" spc="-15" dirty="0">
                <a:latin typeface="Arial"/>
                <a:cs typeface="Arial"/>
              </a:rPr>
              <a:t> </a:t>
            </a:r>
            <a:r>
              <a:rPr sz="4350" b="1" spc="25" dirty="0">
                <a:latin typeface="Arial"/>
                <a:cs typeface="Arial"/>
              </a:rPr>
              <a:t>contar</a:t>
            </a:r>
            <a:r>
              <a:rPr sz="4350" b="1" spc="-10" dirty="0">
                <a:latin typeface="Arial"/>
                <a:cs typeface="Arial"/>
              </a:rPr>
              <a:t> </a:t>
            </a:r>
            <a:r>
              <a:rPr sz="4350" b="1" spc="-40" dirty="0">
                <a:latin typeface="Arial"/>
                <a:cs typeface="Arial"/>
              </a:rPr>
              <a:t>os</a:t>
            </a:r>
            <a:r>
              <a:rPr sz="4350" b="1" spc="-10" dirty="0">
                <a:latin typeface="Arial"/>
                <a:cs typeface="Arial"/>
              </a:rPr>
              <a:t> </a:t>
            </a:r>
            <a:r>
              <a:rPr sz="4350" b="1" spc="-40" dirty="0">
                <a:latin typeface="Arial"/>
                <a:cs typeface="Arial"/>
              </a:rPr>
              <a:t>alunos</a:t>
            </a:r>
            <a:endParaRPr sz="4350" dirty="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3945"/>
              </a:spcBef>
            </a:pPr>
            <a:r>
              <a:rPr sz="2600" spc="25" dirty="0">
                <a:latin typeface="Trebuchet MS"/>
                <a:cs typeface="Trebuchet MS"/>
              </a:rPr>
              <a:t>Professor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contar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170" dirty="0">
                <a:latin typeface="Trebuchet MS"/>
                <a:cs typeface="Trebuchet MS"/>
              </a:rPr>
              <a:t>os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alunos</a:t>
            </a:r>
            <a:endParaRPr sz="2600" dirty="0">
              <a:latin typeface="Trebuchet MS"/>
              <a:cs typeface="Trebuchet MS"/>
            </a:endParaRPr>
          </a:p>
          <a:p>
            <a:pPr marL="37465" marR="5080">
              <a:lnSpc>
                <a:spcPct val="128000"/>
              </a:lnSpc>
            </a:pPr>
            <a:r>
              <a:rPr sz="2600" spc="-165" dirty="0">
                <a:latin typeface="Trebuchet MS"/>
                <a:cs typeface="Trebuchet MS"/>
              </a:rPr>
              <a:t>Ter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cuidado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para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não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contar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110" dirty="0">
                <a:latin typeface="Trebuchet MS"/>
                <a:cs typeface="Trebuchet MS"/>
              </a:rPr>
              <a:t>o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mesmo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aluno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2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vezes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10" dirty="0">
                <a:latin typeface="Trebuchet MS"/>
                <a:cs typeface="Trebuchet MS"/>
              </a:rPr>
              <a:t>Não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esquecer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de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contar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ninguém</a:t>
            </a:r>
            <a:endParaRPr sz="2600" dirty="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3513" y="5418683"/>
          <a:ext cx="7388859" cy="408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8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635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600" b="1" spc="-5" dirty="0">
                          <a:latin typeface="Arial"/>
                          <a:cs typeface="Arial"/>
                        </a:rPr>
                        <a:t>Vantagens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35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600" b="1" spc="5" dirty="0">
                          <a:latin typeface="Arial"/>
                          <a:cs typeface="Arial"/>
                        </a:rPr>
                        <a:t>Simples,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fácil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executar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35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600" b="1" spc="10" dirty="0">
                          <a:latin typeface="Arial"/>
                          <a:cs typeface="Arial"/>
                        </a:rPr>
                        <a:t>Solução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perfeita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para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salas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alunos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35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Não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é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necessário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conhecimentos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prévios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35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Não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exige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equipamentos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adicionais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77731" y="5418683"/>
          <a:ext cx="7388859" cy="408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8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9497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Desvantagens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761">
                <a:tc>
                  <a:txBody>
                    <a:bodyPr/>
                    <a:lstStyle/>
                    <a:p>
                      <a:pPr marL="46990" marR="594995">
                        <a:lnSpc>
                          <a:spcPct val="103099"/>
                        </a:lnSpc>
                        <a:spcBef>
                          <a:spcPts val="240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número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alunos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grande,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poderá </a:t>
                      </a:r>
                      <a:r>
                        <a:rPr sz="2600" b="1" spc="-7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demorar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demasiado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0" dirty="0">
                          <a:latin typeface="Arial"/>
                          <a:cs typeface="Arial"/>
                        </a:rPr>
                        <a:t>tempo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46990" marR="503555">
                        <a:lnSpc>
                          <a:spcPct val="103099"/>
                        </a:lnSpc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Quanto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maior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número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alunos,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maior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b="1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possibilidade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haver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erros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contagem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901113"/>
            <a:ext cx="178911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110" dirty="0"/>
              <a:t>Quantos</a:t>
            </a:r>
            <a:r>
              <a:rPr sz="5600" spc="-225" dirty="0"/>
              <a:t> </a:t>
            </a:r>
            <a:r>
              <a:rPr sz="5600" spc="-150" dirty="0"/>
              <a:t>alunos</a:t>
            </a:r>
            <a:r>
              <a:rPr sz="5600" spc="-225" dirty="0"/>
              <a:t> </a:t>
            </a:r>
            <a:r>
              <a:rPr sz="5600" spc="-50" dirty="0"/>
              <a:t>estão</a:t>
            </a:r>
            <a:r>
              <a:rPr sz="5600" spc="-225" dirty="0"/>
              <a:t> </a:t>
            </a:r>
            <a:r>
              <a:rPr sz="5600" spc="-55" dirty="0"/>
              <a:t>na</a:t>
            </a:r>
            <a:r>
              <a:rPr sz="5600" spc="-225" dirty="0"/>
              <a:t> </a:t>
            </a:r>
            <a:r>
              <a:rPr sz="5600" spc="-90" dirty="0"/>
              <a:t>sala</a:t>
            </a:r>
            <a:r>
              <a:rPr sz="5600" spc="-225" dirty="0"/>
              <a:t> </a:t>
            </a:r>
            <a:r>
              <a:rPr sz="5600" spc="-5" dirty="0"/>
              <a:t>de</a:t>
            </a:r>
            <a:r>
              <a:rPr sz="5600" spc="-225" dirty="0"/>
              <a:t> </a:t>
            </a:r>
            <a:r>
              <a:rPr sz="5600" spc="-90" dirty="0"/>
              <a:t>aula</a:t>
            </a:r>
            <a:r>
              <a:rPr sz="5600" spc="-225" dirty="0"/>
              <a:t> </a:t>
            </a:r>
            <a:r>
              <a:rPr sz="5600" spc="-70" dirty="0"/>
              <a:t>neste</a:t>
            </a:r>
            <a:r>
              <a:rPr sz="5600" spc="-225" dirty="0"/>
              <a:t> </a:t>
            </a:r>
            <a:r>
              <a:rPr sz="5600" spc="-114" dirty="0"/>
              <a:t>momento?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7292975" cy="266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spc="25" dirty="0">
                <a:latin typeface="Arial"/>
                <a:cs typeface="Arial"/>
              </a:rPr>
              <a:t>Contar</a:t>
            </a:r>
            <a:r>
              <a:rPr sz="4350" b="1" spc="-10" dirty="0">
                <a:latin typeface="Arial"/>
                <a:cs typeface="Arial"/>
              </a:rPr>
              <a:t> </a:t>
            </a:r>
            <a:r>
              <a:rPr sz="4350" b="1" spc="-40" dirty="0">
                <a:latin typeface="Arial"/>
                <a:cs typeface="Arial"/>
              </a:rPr>
              <a:t>os</a:t>
            </a:r>
            <a:r>
              <a:rPr sz="4350" b="1" spc="-10" dirty="0">
                <a:latin typeface="Arial"/>
                <a:cs typeface="Arial"/>
              </a:rPr>
              <a:t> </a:t>
            </a:r>
            <a:r>
              <a:rPr sz="4350" b="1" spc="-25" dirty="0">
                <a:latin typeface="Arial"/>
                <a:cs typeface="Arial"/>
              </a:rPr>
              <a:t>lugares</a:t>
            </a:r>
            <a:r>
              <a:rPr sz="4350" b="1" spc="-10" dirty="0">
                <a:latin typeface="Arial"/>
                <a:cs typeface="Arial"/>
              </a:rPr>
              <a:t> </a:t>
            </a:r>
            <a:r>
              <a:rPr sz="4350" b="1" spc="-30" dirty="0">
                <a:latin typeface="Arial"/>
                <a:cs typeface="Arial"/>
              </a:rPr>
              <a:t>vazios</a:t>
            </a:r>
            <a:endParaRPr sz="435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3929"/>
              </a:spcBef>
            </a:pPr>
            <a:r>
              <a:rPr sz="2950" spc="-5" dirty="0">
                <a:latin typeface="Trebuchet MS"/>
                <a:cs typeface="Trebuchet MS"/>
              </a:rPr>
              <a:t>Contar</a:t>
            </a:r>
            <a:r>
              <a:rPr sz="2950" spc="-145" dirty="0">
                <a:latin typeface="Trebuchet MS"/>
                <a:cs typeface="Trebuchet MS"/>
              </a:rPr>
              <a:t> </a:t>
            </a:r>
            <a:r>
              <a:rPr sz="2950" spc="175" dirty="0">
                <a:latin typeface="Trebuchet MS"/>
                <a:cs typeface="Trebuchet MS"/>
              </a:rPr>
              <a:t>os</a:t>
            </a:r>
            <a:r>
              <a:rPr sz="2950" spc="-145" dirty="0">
                <a:latin typeface="Trebuchet MS"/>
                <a:cs typeface="Trebuchet MS"/>
              </a:rPr>
              <a:t> </a:t>
            </a:r>
            <a:r>
              <a:rPr sz="2950" spc="-15" dirty="0">
                <a:latin typeface="Trebuchet MS"/>
                <a:cs typeface="Trebuchet MS"/>
              </a:rPr>
              <a:t>lugares</a:t>
            </a:r>
            <a:r>
              <a:rPr sz="2950" spc="-145" dirty="0">
                <a:latin typeface="Trebuchet MS"/>
                <a:cs typeface="Trebuchet MS"/>
              </a:rPr>
              <a:t> </a:t>
            </a:r>
            <a:r>
              <a:rPr sz="2950" spc="15" dirty="0">
                <a:latin typeface="Trebuchet MS"/>
                <a:cs typeface="Trebuchet MS"/>
              </a:rPr>
              <a:t>vazios</a:t>
            </a:r>
            <a:endParaRPr sz="2950">
              <a:latin typeface="Trebuchet MS"/>
              <a:cs typeface="Trebuchet MS"/>
            </a:endParaRPr>
          </a:p>
          <a:p>
            <a:pPr marL="37465" marR="5080">
              <a:lnSpc>
                <a:spcPct val="100000"/>
              </a:lnSpc>
              <a:spcBef>
                <a:spcPts val="969"/>
              </a:spcBef>
            </a:pPr>
            <a:r>
              <a:rPr sz="2950" spc="-40" dirty="0">
                <a:latin typeface="Trebuchet MS"/>
                <a:cs typeface="Trebuchet MS"/>
              </a:rPr>
              <a:t>Subtrair</a:t>
            </a:r>
            <a:r>
              <a:rPr sz="2950" spc="-135" dirty="0">
                <a:latin typeface="Trebuchet MS"/>
                <a:cs typeface="Trebuchet MS"/>
              </a:rPr>
              <a:t> </a:t>
            </a:r>
            <a:r>
              <a:rPr sz="2950" spc="105" dirty="0">
                <a:latin typeface="Trebuchet MS"/>
                <a:cs typeface="Trebuchet MS"/>
              </a:rPr>
              <a:t>o</a:t>
            </a:r>
            <a:r>
              <a:rPr sz="2950" spc="-135" dirty="0">
                <a:latin typeface="Trebuchet MS"/>
                <a:cs typeface="Trebuchet MS"/>
              </a:rPr>
              <a:t> </a:t>
            </a:r>
            <a:r>
              <a:rPr sz="2950" spc="-30" dirty="0">
                <a:latin typeface="Trebuchet MS"/>
                <a:cs typeface="Trebuchet MS"/>
              </a:rPr>
              <a:t>número</a:t>
            </a:r>
            <a:r>
              <a:rPr sz="2950" spc="-135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de</a:t>
            </a:r>
            <a:r>
              <a:rPr sz="2950" spc="-135" dirty="0">
                <a:latin typeface="Trebuchet MS"/>
                <a:cs typeface="Trebuchet MS"/>
              </a:rPr>
              <a:t> </a:t>
            </a:r>
            <a:r>
              <a:rPr sz="2950" spc="-15" dirty="0">
                <a:latin typeface="Trebuchet MS"/>
                <a:cs typeface="Trebuchet MS"/>
              </a:rPr>
              <a:t>lugares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75" dirty="0">
                <a:latin typeface="Trebuchet MS"/>
                <a:cs typeface="Trebuchet MS"/>
              </a:rPr>
              <a:t>com</a:t>
            </a:r>
            <a:r>
              <a:rPr sz="2950" spc="-135" dirty="0">
                <a:latin typeface="Trebuchet MS"/>
                <a:cs typeface="Trebuchet MS"/>
              </a:rPr>
              <a:t> </a:t>
            </a:r>
            <a:r>
              <a:rPr sz="2950" spc="105" dirty="0">
                <a:latin typeface="Trebuchet MS"/>
                <a:cs typeface="Trebuchet MS"/>
              </a:rPr>
              <a:t>o</a:t>
            </a:r>
            <a:r>
              <a:rPr sz="2950" spc="-135" dirty="0">
                <a:latin typeface="Trebuchet MS"/>
                <a:cs typeface="Trebuchet MS"/>
              </a:rPr>
              <a:t> </a:t>
            </a:r>
            <a:r>
              <a:rPr sz="2950" spc="-30" dirty="0">
                <a:latin typeface="Trebuchet MS"/>
                <a:cs typeface="Trebuchet MS"/>
              </a:rPr>
              <a:t>número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de</a:t>
            </a:r>
            <a:r>
              <a:rPr sz="2950" spc="-135" dirty="0">
                <a:latin typeface="Trebuchet MS"/>
                <a:cs typeface="Trebuchet MS"/>
              </a:rPr>
              <a:t> </a:t>
            </a:r>
            <a:r>
              <a:rPr sz="2950" spc="-15" dirty="0">
                <a:latin typeface="Trebuchet MS"/>
                <a:cs typeface="Trebuchet MS"/>
              </a:rPr>
              <a:t>lugares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15" dirty="0">
                <a:latin typeface="Trebuchet MS"/>
                <a:cs typeface="Trebuchet MS"/>
              </a:rPr>
              <a:t>vazios</a:t>
            </a:r>
            <a:endParaRPr sz="29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3513" y="5418683"/>
          <a:ext cx="7388859" cy="408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8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497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600" b="1" spc="-5" dirty="0">
                          <a:latin typeface="Arial"/>
                          <a:cs typeface="Arial"/>
                        </a:rPr>
                        <a:t>Vantagens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5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2600" b="1" spc="5" dirty="0">
                          <a:latin typeface="Arial"/>
                          <a:cs typeface="Arial"/>
                        </a:rPr>
                        <a:t>Simples,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fácil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executar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444">
                <a:tc>
                  <a:txBody>
                    <a:bodyPr/>
                    <a:lstStyle/>
                    <a:p>
                      <a:pPr marL="46990" marR="81280">
                        <a:lnSpc>
                          <a:spcPct val="103099"/>
                        </a:lnSpc>
                        <a:spcBef>
                          <a:spcPts val="650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Boa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solução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para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salas </a:t>
                      </a:r>
                      <a:r>
                        <a:rPr sz="2600" b="1" spc="55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ocupação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quase </a:t>
                      </a:r>
                      <a:r>
                        <a:rPr sz="2600" b="1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total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443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395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Não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exige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equipamentos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adicionais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4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77731" y="5418683"/>
          <a:ext cx="7388859" cy="408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8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1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Desvantagens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5617">
                <a:tc>
                  <a:txBody>
                    <a:bodyPr/>
                    <a:lstStyle/>
                    <a:p>
                      <a:pPr marL="46990" marR="311150">
                        <a:lnSpc>
                          <a:spcPct val="103099"/>
                        </a:lnSpc>
                        <a:spcBef>
                          <a:spcPts val="735"/>
                        </a:spcBef>
                      </a:pPr>
                      <a:r>
                        <a:rPr sz="2600" b="1" spc="30" dirty="0">
                          <a:latin typeface="Arial"/>
                          <a:cs typeface="Arial"/>
                        </a:rPr>
                        <a:t>Necessidade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conhecer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antecipadamente </a:t>
                      </a:r>
                      <a:r>
                        <a:rPr sz="2600" b="1" spc="-7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número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lugares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na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sala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121">
                <a:tc>
                  <a:txBody>
                    <a:bodyPr/>
                    <a:lstStyle/>
                    <a:p>
                      <a:pPr marL="46990" marR="1247140">
                        <a:lnSpc>
                          <a:spcPct val="103099"/>
                        </a:lnSpc>
                        <a:spcBef>
                          <a:spcPts val="1560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sala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tiver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5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pouca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ocupação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2600" b="1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método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anterior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é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mais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eficaz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121">
                <a:tc>
                  <a:txBody>
                    <a:bodyPr/>
                    <a:lstStyle/>
                    <a:p>
                      <a:pPr marL="46990" marR="789305">
                        <a:lnSpc>
                          <a:spcPct val="103099"/>
                        </a:lnSpc>
                        <a:spcBef>
                          <a:spcPts val="1560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Não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funciona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para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locais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sem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numero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2600" b="1" spc="-7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lugares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definido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901113"/>
            <a:ext cx="178911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110" dirty="0"/>
              <a:t>Quantos</a:t>
            </a:r>
            <a:r>
              <a:rPr sz="5600" spc="-225" dirty="0"/>
              <a:t> </a:t>
            </a:r>
            <a:r>
              <a:rPr sz="5600" spc="-150" dirty="0"/>
              <a:t>alunos</a:t>
            </a:r>
            <a:r>
              <a:rPr sz="5600" spc="-225" dirty="0"/>
              <a:t> </a:t>
            </a:r>
            <a:r>
              <a:rPr sz="5600" spc="-50" dirty="0"/>
              <a:t>estão</a:t>
            </a:r>
            <a:r>
              <a:rPr sz="5600" spc="-225" dirty="0"/>
              <a:t> </a:t>
            </a:r>
            <a:r>
              <a:rPr sz="5600" spc="-55" dirty="0"/>
              <a:t>na</a:t>
            </a:r>
            <a:r>
              <a:rPr sz="5600" spc="-225" dirty="0"/>
              <a:t> </a:t>
            </a:r>
            <a:r>
              <a:rPr sz="5600" spc="-90" dirty="0"/>
              <a:t>sala</a:t>
            </a:r>
            <a:r>
              <a:rPr sz="5600" spc="-225" dirty="0"/>
              <a:t> </a:t>
            </a:r>
            <a:r>
              <a:rPr sz="5600" spc="-5" dirty="0"/>
              <a:t>de</a:t>
            </a:r>
            <a:r>
              <a:rPr sz="5600" spc="-225" dirty="0"/>
              <a:t> </a:t>
            </a:r>
            <a:r>
              <a:rPr sz="5600" spc="-90" dirty="0"/>
              <a:t>aula</a:t>
            </a:r>
            <a:r>
              <a:rPr sz="5600" spc="-225" dirty="0"/>
              <a:t> </a:t>
            </a:r>
            <a:r>
              <a:rPr sz="5600" spc="-70" dirty="0"/>
              <a:t>neste</a:t>
            </a:r>
            <a:r>
              <a:rPr sz="5600" spc="-225" dirty="0"/>
              <a:t> </a:t>
            </a:r>
            <a:r>
              <a:rPr sz="5600" spc="-114" dirty="0"/>
              <a:t>momento?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7364730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spc="-5" dirty="0">
                <a:latin typeface="Arial"/>
                <a:cs typeface="Arial"/>
              </a:rPr>
              <a:t>Estimar</a:t>
            </a:r>
            <a:r>
              <a:rPr sz="4350" b="1" spc="-10" dirty="0">
                <a:latin typeface="Arial"/>
                <a:cs typeface="Arial"/>
              </a:rPr>
              <a:t> </a:t>
            </a:r>
            <a:r>
              <a:rPr sz="4350" b="1" spc="20" dirty="0">
                <a:latin typeface="Arial"/>
                <a:cs typeface="Arial"/>
              </a:rPr>
              <a:t>baseado</a:t>
            </a:r>
            <a:r>
              <a:rPr sz="4350" b="1" spc="-10" dirty="0">
                <a:latin typeface="Arial"/>
                <a:cs typeface="Arial"/>
              </a:rPr>
              <a:t> </a:t>
            </a:r>
            <a:r>
              <a:rPr sz="4350" b="1" spc="-40" dirty="0">
                <a:latin typeface="Arial"/>
                <a:cs typeface="Arial"/>
              </a:rPr>
              <a:t>no</a:t>
            </a:r>
            <a:r>
              <a:rPr sz="4350" b="1" spc="-10" dirty="0">
                <a:latin typeface="Arial"/>
                <a:cs typeface="Arial"/>
              </a:rPr>
              <a:t> </a:t>
            </a:r>
            <a:r>
              <a:rPr sz="4350" b="1" spc="25" dirty="0">
                <a:latin typeface="Arial"/>
                <a:cs typeface="Arial"/>
              </a:rPr>
              <a:t>espaço</a:t>
            </a:r>
            <a:endParaRPr sz="4350">
              <a:latin typeface="Arial"/>
              <a:cs typeface="Arial"/>
            </a:endParaRPr>
          </a:p>
          <a:p>
            <a:pPr marL="37465" marR="490220">
              <a:lnSpc>
                <a:spcPts val="3879"/>
              </a:lnSpc>
              <a:spcBef>
                <a:spcPts val="4000"/>
              </a:spcBef>
            </a:pPr>
            <a:r>
              <a:rPr sz="3250" spc="-30" dirty="0">
                <a:latin typeface="Trebuchet MS"/>
                <a:cs typeface="Trebuchet MS"/>
              </a:rPr>
              <a:t>Estima</a:t>
            </a:r>
            <a:r>
              <a:rPr sz="3250" spc="5" dirty="0">
                <a:latin typeface="Trebuchet MS"/>
                <a:cs typeface="Trebuchet MS"/>
              </a:rPr>
              <a:t>r</a:t>
            </a:r>
            <a:r>
              <a:rPr sz="3250" spc="-140" dirty="0">
                <a:latin typeface="Trebuchet MS"/>
                <a:cs typeface="Trebuchet MS"/>
              </a:rPr>
              <a:t> </a:t>
            </a:r>
            <a:r>
              <a:rPr sz="3250" spc="70" dirty="0">
                <a:latin typeface="Trebuchet MS"/>
                <a:cs typeface="Trebuchet MS"/>
              </a:rPr>
              <a:t>basead</a:t>
            </a:r>
            <a:r>
              <a:rPr sz="3250" spc="110" dirty="0">
                <a:latin typeface="Trebuchet MS"/>
                <a:cs typeface="Trebuchet MS"/>
              </a:rPr>
              <a:t>o</a:t>
            </a:r>
            <a:r>
              <a:rPr sz="3250" spc="-140" dirty="0">
                <a:latin typeface="Trebuchet MS"/>
                <a:cs typeface="Trebuchet MS"/>
              </a:rPr>
              <a:t> </a:t>
            </a:r>
            <a:r>
              <a:rPr sz="3250" spc="50" dirty="0">
                <a:latin typeface="Trebuchet MS"/>
                <a:cs typeface="Trebuchet MS"/>
              </a:rPr>
              <a:t>n</a:t>
            </a:r>
            <a:r>
              <a:rPr sz="3250" spc="80" dirty="0">
                <a:latin typeface="Trebuchet MS"/>
                <a:cs typeface="Trebuchet MS"/>
              </a:rPr>
              <a:t>o</a:t>
            </a:r>
            <a:r>
              <a:rPr sz="3250" spc="-140" dirty="0">
                <a:latin typeface="Trebuchet MS"/>
                <a:cs typeface="Trebuchet MS"/>
              </a:rPr>
              <a:t> </a:t>
            </a:r>
            <a:r>
              <a:rPr sz="3250" spc="-20" dirty="0">
                <a:latin typeface="Trebuchet MS"/>
                <a:cs typeface="Trebuchet MS"/>
              </a:rPr>
              <a:t>tamanh</a:t>
            </a:r>
            <a:r>
              <a:rPr sz="3250" spc="15" dirty="0">
                <a:latin typeface="Trebuchet MS"/>
                <a:cs typeface="Trebuchet MS"/>
              </a:rPr>
              <a:t>o</a:t>
            </a:r>
            <a:r>
              <a:rPr sz="3250" spc="-140" dirty="0">
                <a:latin typeface="Trebuchet MS"/>
                <a:cs typeface="Trebuchet MS"/>
              </a:rPr>
              <a:t> </a:t>
            </a:r>
            <a:r>
              <a:rPr sz="3250" spc="-160" dirty="0">
                <a:latin typeface="Trebuchet MS"/>
                <a:cs typeface="Trebuchet MS"/>
              </a:rPr>
              <a:t>tota</a:t>
            </a:r>
            <a:r>
              <a:rPr sz="3250" spc="-80" dirty="0">
                <a:latin typeface="Trebuchet MS"/>
                <a:cs typeface="Trebuchet MS"/>
              </a:rPr>
              <a:t>l</a:t>
            </a:r>
            <a:r>
              <a:rPr sz="3250" spc="-140" dirty="0">
                <a:latin typeface="Trebuchet MS"/>
                <a:cs typeface="Trebuchet MS"/>
              </a:rPr>
              <a:t> </a:t>
            </a:r>
            <a:r>
              <a:rPr sz="3250" spc="60" dirty="0">
                <a:latin typeface="Trebuchet MS"/>
                <a:cs typeface="Trebuchet MS"/>
              </a:rPr>
              <a:t>do  </a:t>
            </a:r>
            <a:r>
              <a:rPr sz="3250" spc="-60" dirty="0">
                <a:latin typeface="Trebuchet MS"/>
                <a:cs typeface="Trebuchet MS"/>
              </a:rPr>
              <a:t>local </a:t>
            </a:r>
            <a:r>
              <a:rPr sz="3250" spc="-20" dirty="0">
                <a:latin typeface="Trebuchet MS"/>
                <a:cs typeface="Trebuchet MS"/>
              </a:rPr>
              <a:t>e </a:t>
            </a:r>
            <a:r>
              <a:rPr sz="3250" spc="-114" dirty="0">
                <a:latin typeface="Trebuchet MS"/>
                <a:cs typeface="Trebuchet MS"/>
              </a:rPr>
              <a:t>multiplicar </a:t>
            </a:r>
            <a:r>
              <a:rPr sz="3250" spc="-30" dirty="0">
                <a:latin typeface="Trebuchet MS"/>
                <a:cs typeface="Trebuchet MS"/>
              </a:rPr>
              <a:t>pelo </a:t>
            </a:r>
            <a:r>
              <a:rPr sz="3250" spc="-25" dirty="0">
                <a:latin typeface="Trebuchet MS"/>
                <a:cs typeface="Trebuchet MS"/>
              </a:rPr>
              <a:t>número </a:t>
            </a:r>
            <a:r>
              <a:rPr sz="3250" spc="15" dirty="0">
                <a:latin typeface="Trebuchet MS"/>
                <a:cs typeface="Trebuchet MS"/>
              </a:rPr>
              <a:t>de </a:t>
            </a:r>
            <a:r>
              <a:rPr sz="3250" spc="20" dirty="0">
                <a:latin typeface="Trebuchet MS"/>
                <a:cs typeface="Trebuchet MS"/>
              </a:rPr>
              <a:t> </a:t>
            </a:r>
            <a:r>
              <a:rPr sz="3250" spc="145" dirty="0">
                <a:latin typeface="Trebuchet MS"/>
                <a:cs typeface="Trebuchet MS"/>
              </a:rPr>
              <a:t>pessoas</a:t>
            </a:r>
            <a:r>
              <a:rPr sz="3250" spc="-145" dirty="0">
                <a:latin typeface="Trebuchet MS"/>
                <a:cs typeface="Trebuchet MS"/>
              </a:rPr>
              <a:t> </a:t>
            </a:r>
            <a:r>
              <a:rPr sz="3250" dirty="0">
                <a:latin typeface="Trebuchet MS"/>
                <a:cs typeface="Trebuchet MS"/>
              </a:rPr>
              <a:t>por</a:t>
            </a:r>
            <a:r>
              <a:rPr sz="3250" spc="-145" dirty="0">
                <a:latin typeface="Trebuchet MS"/>
                <a:cs typeface="Trebuchet MS"/>
              </a:rPr>
              <a:t> </a:t>
            </a:r>
            <a:r>
              <a:rPr sz="3250" spc="-90" dirty="0">
                <a:latin typeface="Trebuchet MS"/>
                <a:cs typeface="Trebuchet MS"/>
              </a:rPr>
              <a:t>metro</a:t>
            </a:r>
            <a:r>
              <a:rPr sz="3250" spc="-140" dirty="0">
                <a:latin typeface="Trebuchet MS"/>
                <a:cs typeface="Trebuchet MS"/>
              </a:rPr>
              <a:t> </a:t>
            </a:r>
            <a:r>
              <a:rPr sz="3250" spc="20" dirty="0">
                <a:latin typeface="Trebuchet MS"/>
                <a:cs typeface="Trebuchet MS"/>
              </a:rPr>
              <a:t>quadrado</a:t>
            </a:r>
            <a:endParaRPr sz="32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3513" y="5418683"/>
          <a:ext cx="7388859" cy="4081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8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63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600" b="1" spc="-5" dirty="0">
                          <a:latin typeface="Arial"/>
                          <a:cs typeface="Arial"/>
                        </a:rPr>
                        <a:t>Vantagens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8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2600" b="1" spc="10" dirty="0">
                          <a:latin typeface="Arial"/>
                          <a:cs typeface="Arial"/>
                        </a:rPr>
                        <a:t>Solução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elegante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eficaz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6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46990" marR="1280160">
                        <a:lnSpc>
                          <a:spcPct val="103099"/>
                        </a:lnSpc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Boa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solução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para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locais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públicos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sem </a:t>
                      </a:r>
                      <a:r>
                        <a:rPr sz="2600" b="1" spc="-7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lugares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pré-definidos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77731" y="5418683"/>
          <a:ext cx="7388859" cy="408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8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9497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Desvantagens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761">
                <a:tc>
                  <a:txBody>
                    <a:bodyPr/>
                    <a:lstStyle/>
                    <a:p>
                      <a:pPr marL="46990" marR="155575">
                        <a:lnSpc>
                          <a:spcPct val="103099"/>
                        </a:lnSpc>
                        <a:spcBef>
                          <a:spcPts val="2465"/>
                        </a:spcBef>
                      </a:pPr>
                      <a:r>
                        <a:rPr sz="2600" b="1" spc="30" dirty="0">
                          <a:latin typeface="Arial"/>
                          <a:cs typeface="Arial"/>
                        </a:rPr>
                        <a:t>Necessidade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conhecer,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antecipadamente, </a:t>
                      </a:r>
                      <a:r>
                        <a:rPr sz="2600" b="1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tamanho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local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3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Não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é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um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método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exato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901113"/>
            <a:ext cx="178911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110" dirty="0"/>
              <a:t>Quantos</a:t>
            </a:r>
            <a:r>
              <a:rPr sz="5600" spc="-225" dirty="0"/>
              <a:t> </a:t>
            </a:r>
            <a:r>
              <a:rPr sz="5600" spc="-150" dirty="0"/>
              <a:t>alunos</a:t>
            </a:r>
            <a:r>
              <a:rPr sz="5600" spc="-225" dirty="0"/>
              <a:t> </a:t>
            </a:r>
            <a:r>
              <a:rPr sz="5600" spc="-50" dirty="0"/>
              <a:t>estão</a:t>
            </a:r>
            <a:r>
              <a:rPr sz="5600" spc="-225" dirty="0"/>
              <a:t> </a:t>
            </a:r>
            <a:r>
              <a:rPr sz="5600" spc="-55" dirty="0"/>
              <a:t>na</a:t>
            </a:r>
            <a:r>
              <a:rPr sz="5600" spc="-225" dirty="0"/>
              <a:t> </a:t>
            </a:r>
            <a:r>
              <a:rPr sz="5600" spc="-90" dirty="0"/>
              <a:t>sala</a:t>
            </a:r>
            <a:r>
              <a:rPr sz="5600" spc="-225" dirty="0"/>
              <a:t> </a:t>
            </a:r>
            <a:r>
              <a:rPr sz="5600" spc="-5" dirty="0"/>
              <a:t>de</a:t>
            </a:r>
            <a:r>
              <a:rPr sz="5600" spc="-225" dirty="0"/>
              <a:t> </a:t>
            </a:r>
            <a:r>
              <a:rPr sz="5600" spc="-90" dirty="0"/>
              <a:t>aula</a:t>
            </a:r>
            <a:r>
              <a:rPr sz="5600" spc="-225" dirty="0"/>
              <a:t> </a:t>
            </a:r>
            <a:r>
              <a:rPr sz="5600" spc="-70" dirty="0"/>
              <a:t>neste</a:t>
            </a:r>
            <a:r>
              <a:rPr sz="5600" spc="-225" dirty="0"/>
              <a:t> </a:t>
            </a:r>
            <a:r>
              <a:rPr sz="5600" spc="-114" dirty="0"/>
              <a:t>momento?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7722234" cy="263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4350" b="1" spc="25" dirty="0">
                <a:latin typeface="Arial"/>
                <a:cs typeface="Arial"/>
              </a:rPr>
              <a:t>Contar</a:t>
            </a:r>
            <a:r>
              <a:rPr sz="4350" b="1" spc="-10" dirty="0">
                <a:latin typeface="Arial"/>
                <a:cs typeface="Arial"/>
              </a:rPr>
              <a:t> </a:t>
            </a:r>
            <a:r>
              <a:rPr sz="4350" b="1" dirty="0">
                <a:latin typeface="Arial"/>
                <a:cs typeface="Arial"/>
              </a:rPr>
              <a:t>o</a:t>
            </a:r>
            <a:r>
              <a:rPr sz="4350" b="1" spc="-5" dirty="0">
                <a:latin typeface="Arial"/>
                <a:cs typeface="Arial"/>
              </a:rPr>
              <a:t> </a:t>
            </a:r>
            <a:r>
              <a:rPr sz="4350" b="1" spc="-15" dirty="0">
                <a:latin typeface="Arial"/>
                <a:cs typeface="Arial"/>
              </a:rPr>
              <a:t>número</a:t>
            </a:r>
            <a:r>
              <a:rPr sz="4350" b="1" spc="-10" dirty="0">
                <a:latin typeface="Arial"/>
                <a:cs typeface="Arial"/>
              </a:rPr>
              <a:t> </a:t>
            </a:r>
            <a:r>
              <a:rPr sz="4350" b="1" spc="40" dirty="0">
                <a:latin typeface="Arial"/>
                <a:cs typeface="Arial"/>
              </a:rPr>
              <a:t>de</a:t>
            </a:r>
            <a:r>
              <a:rPr sz="4350" b="1" spc="-5" dirty="0">
                <a:latin typeface="Arial"/>
                <a:cs typeface="Arial"/>
              </a:rPr>
              <a:t> </a:t>
            </a:r>
            <a:r>
              <a:rPr sz="4350" b="1" spc="-20" dirty="0">
                <a:latin typeface="Arial"/>
                <a:cs typeface="Arial"/>
              </a:rPr>
              <a:t>filas</a:t>
            </a:r>
            <a:endParaRPr sz="4350" dirty="0">
              <a:latin typeface="Arial"/>
              <a:cs typeface="Arial"/>
            </a:endParaRPr>
          </a:p>
          <a:p>
            <a:pPr marL="37465" marR="5080" algn="just">
              <a:lnSpc>
                <a:spcPct val="100299"/>
              </a:lnSpc>
              <a:spcBef>
                <a:spcPts val="3915"/>
              </a:spcBef>
            </a:pPr>
            <a:r>
              <a:rPr sz="3150" spc="5" dirty="0">
                <a:latin typeface="Trebuchet MS"/>
                <a:cs typeface="Trebuchet MS"/>
              </a:rPr>
              <a:t>Contar</a:t>
            </a:r>
            <a:r>
              <a:rPr sz="3150" spc="-130" dirty="0">
                <a:latin typeface="Trebuchet MS"/>
                <a:cs typeface="Trebuchet MS"/>
              </a:rPr>
              <a:t> </a:t>
            </a:r>
            <a:r>
              <a:rPr sz="3150" spc="130" dirty="0">
                <a:latin typeface="Trebuchet MS"/>
                <a:cs typeface="Trebuchet MS"/>
              </a:rPr>
              <a:t>o</a:t>
            </a:r>
            <a:r>
              <a:rPr sz="3150" spc="-130" dirty="0">
                <a:latin typeface="Trebuchet MS"/>
                <a:cs typeface="Trebuchet MS"/>
              </a:rPr>
              <a:t> </a:t>
            </a:r>
            <a:r>
              <a:rPr sz="3150" spc="-20" dirty="0">
                <a:latin typeface="Trebuchet MS"/>
                <a:cs typeface="Trebuchet MS"/>
              </a:rPr>
              <a:t>número</a:t>
            </a:r>
            <a:r>
              <a:rPr sz="3150" spc="-130" dirty="0">
                <a:latin typeface="Trebuchet MS"/>
                <a:cs typeface="Trebuchet MS"/>
              </a:rPr>
              <a:t> </a:t>
            </a:r>
            <a:r>
              <a:rPr sz="3150" spc="35" dirty="0">
                <a:latin typeface="Trebuchet MS"/>
                <a:cs typeface="Trebuchet MS"/>
              </a:rPr>
              <a:t>de</a:t>
            </a:r>
            <a:r>
              <a:rPr sz="3150" spc="-130" dirty="0">
                <a:latin typeface="Trebuchet MS"/>
                <a:cs typeface="Trebuchet MS"/>
              </a:rPr>
              <a:t> </a:t>
            </a:r>
            <a:r>
              <a:rPr sz="3150" spc="-85" dirty="0">
                <a:latin typeface="Trebuchet MS"/>
                <a:cs typeface="Trebuchet MS"/>
              </a:rPr>
              <a:t>filas</a:t>
            </a:r>
            <a:r>
              <a:rPr sz="3150" spc="-130" dirty="0">
                <a:latin typeface="Trebuchet MS"/>
                <a:cs typeface="Trebuchet MS"/>
              </a:rPr>
              <a:t> </a:t>
            </a:r>
            <a:r>
              <a:rPr sz="3150" spc="-165" dirty="0">
                <a:latin typeface="Trebuchet MS"/>
                <a:cs typeface="Trebuchet MS"/>
              </a:rPr>
              <a:t>e,</a:t>
            </a:r>
            <a:r>
              <a:rPr sz="3150" spc="-130" dirty="0">
                <a:latin typeface="Trebuchet MS"/>
                <a:cs typeface="Trebuchet MS"/>
              </a:rPr>
              <a:t> </a:t>
            </a:r>
            <a:r>
              <a:rPr sz="3150" spc="80" dirty="0">
                <a:latin typeface="Trebuchet MS"/>
                <a:cs typeface="Trebuchet MS"/>
              </a:rPr>
              <a:t>dado</a:t>
            </a:r>
            <a:r>
              <a:rPr sz="3150" spc="-130" dirty="0">
                <a:latin typeface="Trebuchet MS"/>
                <a:cs typeface="Trebuchet MS"/>
              </a:rPr>
              <a:t> </a:t>
            </a:r>
            <a:r>
              <a:rPr sz="3150" spc="25" dirty="0">
                <a:latin typeface="Trebuchet MS"/>
                <a:cs typeface="Trebuchet MS"/>
              </a:rPr>
              <a:t>que</a:t>
            </a:r>
            <a:r>
              <a:rPr sz="3150" spc="-130" dirty="0">
                <a:latin typeface="Trebuchet MS"/>
                <a:cs typeface="Trebuchet MS"/>
              </a:rPr>
              <a:t> </a:t>
            </a:r>
            <a:r>
              <a:rPr sz="3150" spc="35" dirty="0">
                <a:latin typeface="Trebuchet MS"/>
                <a:cs typeface="Trebuchet MS"/>
              </a:rPr>
              <a:t>todas </a:t>
            </a:r>
            <a:r>
              <a:rPr sz="3150" spc="-940" dirty="0">
                <a:latin typeface="Trebuchet MS"/>
                <a:cs typeface="Trebuchet MS"/>
              </a:rPr>
              <a:t> </a:t>
            </a:r>
            <a:r>
              <a:rPr sz="3150" spc="-35" dirty="0">
                <a:latin typeface="Trebuchet MS"/>
                <a:cs typeface="Trebuchet MS"/>
              </a:rPr>
              <a:t>tenham</a:t>
            </a:r>
            <a:r>
              <a:rPr sz="3150" spc="-140" dirty="0">
                <a:latin typeface="Trebuchet MS"/>
                <a:cs typeface="Trebuchet MS"/>
              </a:rPr>
              <a:t> </a:t>
            </a:r>
            <a:r>
              <a:rPr sz="3150" spc="130" dirty="0">
                <a:latin typeface="Trebuchet MS"/>
                <a:cs typeface="Trebuchet MS"/>
              </a:rPr>
              <a:t>o</a:t>
            </a:r>
            <a:r>
              <a:rPr sz="3150" spc="-135" dirty="0">
                <a:latin typeface="Trebuchet MS"/>
                <a:cs typeface="Trebuchet MS"/>
              </a:rPr>
              <a:t> </a:t>
            </a:r>
            <a:r>
              <a:rPr sz="3150" spc="95" dirty="0">
                <a:latin typeface="Trebuchet MS"/>
                <a:cs typeface="Trebuchet MS"/>
              </a:rPr>
              <a:t>mesmo</a:t>
            </a:r>
            <a:r>
              <a:rPr sz="3150" spc="-135" dirty="0">
                <a:latin typeface="Trebuchet MS"/>
                <a:cs typeface="Trebuchet MS"/>
              </a:rPr>
              <a:t> </a:t>
            </a:r>
            <a:r>
              <a:rPr sz="3150" spc="-20" dirty="0">
                <a:latin typeface="Trebuchet MS"/>
                <a:cs typeface="Trebuchet MS"/>
              </a:rPr>
              <a:t>número</a:t>
            </a:r>
            <a:r>
              <a:rPr sz="3150" spc="-135" dirty="0">
                <a:latin typeface="Trebuchet MS"/>
                <a:cs typeface="Trebuchet MS"/>
              </a:rPr>
              <a:t> </a:t>
            </a:r>
            <a:r>
              <a:rPr sz="3150" spc="35" dirty="0">
                <a:latin typeface="Trebuchet MS"/>
                <a:cs typeface="Trebuchet MS"/>
              </a:rPr>
              <a:t>de</a:t>
            </a:r>
            <a:r>
              <a:rPr sz="3150" spc="-135" dirty="0">
                <a:latin typeface="Trebuchet MS"/>
                <a:cs typeface="Trebuchet MS"/>
              </a:rPr>
              <a:t> </a:t>
            </a:r>
            <a:r>
              <a:rPr sz="3150" spc="-20" dirty="0">
                <a:latin typeface="Trebuchet MS"/>
                <a:cs typeface="Trebuchet MS"/>
              </a:rPr>
              <a:t>alunos,</a:t>
            </a:r>
            <a:r>
              <a:rPr sz="3150" spc="-135" dirty="0">
                <a:latin typeface="Trebuchet MS"/>
                <a:cs typeface="Trebuchet MS"/>
              </a:rPr>
              <a:t> </a:t>
            </a:r>
            <a:r>
              <a:rPr sz="3150" spc="-45" dirty="0">
                <a:latin typeface="Trebuchet MS"/>
                <a:cs typeface="Trebuchet MS"/>
              </a:rPr>
              <a:t>então </a:t>
            </a:r>
            <a:r>
              <a:rPr sz="3150" spc="-940" dirty="0">
                <a:latin typeface="Trebuchet MS"/>
                <a:cs typeface="Trebuchet MS"/>
              </a:rPr>
              <a:t> </a:t>
            </a:r>
            <a:r>
              <a:rPr sz="3150" spc="-35" dirty="0">
                <a:latin typeface="Trebuchet MS"/>
                <a:cs typeface="Trebuchet MS"/>
              </a:rPr>
              <a:t>bastaria</a:t>
            </a:r>
            <a:r>
              <a:rPr sz="3150" spc="-135" dirty="0">
                <a:latin typeface="Trebuchet MS"/>
                <a:cs typeface="Trebuchet MS"/>
              </a:rPr>
              <a:t> </a:t>
            </a:r>
            <a:r>
              <a:rPr sz="3150" spc="35" dirty="0">
                <a:latin typeface="Trebuchet MS"/>
                <a:cs typeface="Trebuchet MS"/>
              </a:rPr>
              <a:t>uma</a:t>
            </a:r>
            <a:r>
              <a:rPr sz="3150" spc="-130" dirty="0">
                <a:latin typeface="Trebuchet MS"/>
                <a:cs typeface="Trebuchet MS"/>
              </a:rPr>
              <a:t> </a:t>
            </a:r>
            <a:r>
              <a:rPr sz="3150" spc="25" dirty="0">
                <a:latin typeface="Trebuchet MS"/>
                <a:cs typeface="Trebuchet MS"/>
              </a:rPr>
              <a:t>simples</a:t>
            </a:r>
            <a:r>
              <a:rPr sz="3150" spc="-130" dirty="0">
                <a:latin typeface="Trebuchet MS"/>
                <a:cs typeface="Trebuchet MS"/>
              </a:rPr>
              <a:t> </a:t>
            </a:r>
            <a:r>
              <a:rPr sz="3150" spc="-60" dirty="0">
                <a:latin typeface="Trebuchet MS"/>
                <a:cs typeface="Trebuchet MS"/>
              </a:rPr>
              <a:t>multiplicação</a:t>
            </a:r>
            <a:endParaRPr sz="3150" dirty="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3513" y="5418683"/>
          <a:ext cx="7388859" cy="4081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8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63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600" b="1" spc="-5" dirty="0">
                          <a:latin typeface="Arial"/>
                          <a:cs typeface="Arial"/>
                        </a:rPr>
                        <a:t>Vantagens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8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2600" b="1" spc="30" dirty="0">
                          <a:latin typeface="Arial"/>
                          <a:cs typeface="Arial"/>
                        </a:rPr>
                        <a:t>Eficaz</a:t>
                      </a:r>
                      <a:r>
                        <a:rPr sz="2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exata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6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1964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Boa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solução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para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paradas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exército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82966" y="5423918"/>
            <a:ext cx="7389495" cy="78549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490"/>
              </a:spcBef>
            </a:pPr>
            <a:r>
              <a:rPr sz="2600" b="1" spc="20" dirty="0">
                <a:latin typeface="Arial"/>
                <a:cs typeface="Arial"/>
              </a:rPr>
              <a:t>Desvantagens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82966" y="6209310"/>
            <a:ext cx="7389495" cy="3296920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46990" marR="44450">
              <a:lnSpc>
                <a:spcPct val="103099"/>
              </a:lnSpc>
              <a:spcBef>
                <a:spcPts val="2510"/>
              </a:spcBef>
            </a:pPr>
            <a:r>
              <a:rPr sz="2600" b="1" spc="40" dirty="0">
                <a:latin typeface="Arial"/>
                <a:cs typeface="Arial"/>
              </a:rPr>
              <a:t>Necesita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ter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exatamente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20" dirty="0">
                <a:latin typeface="Arial"/>
                <a:cs typeface="Arial"/>
              </a:rPr>
              <a:t>o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40" dirty="0">
                <a:latin typeface="Arial"/>
                <a:cs typeface="Arial"/>
              </a:rPr>
              <a:t>mesmo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10" dirty="0">
                <a:latin typeface="Arial"/>
                <a:cs typeface="Arial"/>
              </a:rPr>
              <a:t>número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de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spc="10" dirty="0">
                <a:latin typeface="Arial"/>
                <a:cs typeface="Arial"/>
              </a:rPr>
              <a:t>pessoas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20" dirty="0">
                <a:latin typeface="Arial"/>
                <a:cs typeface="Arial"/>
              </a:rPr>
              <a:t>por</a:t>
            </a:r>
            <a:r>
              <a:rPr sz="2600" b="1" spc="10" dirty="0">
                <a:latin typeface="Arial"/>
                <a:cs typeface="Arial"/>
              </a:rPr>
              <a:t> fila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901113"/>
            <a:ext cx="178911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110" dirty="0"/>
              <a:t>Quantos</a:t>
            </a:r>
            <a:r>
              <a:rPr sz="5600" spc="-225" dirty="0"/>
              <a:t> </a:t>
            </a:r>
            <a:r>
              <a:rPr sz="5600" spc="-150" dirty="0"/>
              <a:t>alunos</a:t>
            </a:r>
            <a:r>
              <a:rPr sz="5600" spc="-225" dirty="0"/>
              <a:t> </a:t>
            </a:r>
            <a:r>
              <a:rPr sz="5600" spc="-50" dirty="0"/>
              <a:t>estão</a:t>
            </a:r>
            <a:r>
              <a:rPr sz="5600" spc="-225" dirty="0"/>
              <a:t> </a:t>
            </a:r>
            <a:r>
              <a:rPr sz="5600" spc="-55" dirty="0"/>
              <a:t>na</a:t>
            </a:r>
            <a:r>
              <a:rPr sz="5600" spc="-225" dirty="0"/>
              <a:t> </a:t>
            </a:r>
            <a:r>
              <a:rPr sz="5600" spc="-90" dirty="0"/>
              <a:t>sala</a:t>
            </a:r>
            <a:r>
              <a:rPr sz="5600" spc="-225" dirty="0"/>
              <a:t> </a:t>
            </a:r>
            <a:r>
              <a:rPr sz="5600" spc="-5" dirty="0"/>
              <a:t>de</a:t>
            </a:r>
            <a:r>
              <a:rPr sz="5600" spc="-225" dirty="0"/>
              <a:t> </a:t>
            </a:r>
            <a:r>
              <a:rPr sz="5600" spc="-90" dirty="0"/>
              <a:t>aula</a:t>
            </a:r>
            <a:r>
              <a:rPr sz="5600" spc="-225" dirty="0"/>
              <a:t> </a:t>
            </a:r>
            <a:r>
              <a:rPr sz="5600" spc="-70" dirty="0"/>
              <a:t>neste</a:t>
            </a:r>
            <a:r>
              <a:rPr sz="5600" spc="-225" dirty="0"/>
              <a:t> </a:t>
            </a:r>
            <a:r>
              <a:rPr sz="5600" spc="-114" dirty="0"/>
              <a:t>momento?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4417040" cy="266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spc="60" dirty="0">
                <a:latin typeface="Arial"/>
                <a:cs typeface="Arial"/>
              </a:rPr>
              <a:t>Cada</a:t>
            </a:r>
            <a:r>
              <a:rPr sz="4350" b="1" spc="5" dirty="0">
                <a:latin typeface="Arial"/>
                <a:cs typeface="Arial"/>
              </a:rPr>
              <a:t> </a:t>
            </a:r>
            <a:r>
              <a:rPr sz="4350" b="1" spc="-35" dirty="0">
                <a:latin typeface="Arial"/>
                <a:cs typeface="Arial"/>
              </a:rPr>
              <a:t>aluno</a:t>
            </a:r>
            <a:r>
              <a:rPr sz="4350" b="1" spc="5" dirty="0">
                <a:latin typeface="Arial"/>
                <a:cs typeface="Arial"/>
              </a:rPr>
              <a:t> </a:t>
            </a:r>
            <a:r>
              <a:rPr sz="4350" b="1" spc="-15" dirty="0">
                <a:latin typeface="Arial"/>
                <a:cs typeface="Arial"/>
              </a:rPr>
              <a:t>situado</a:t>
            </a:r>
            <a:r>
              <a:rPr sz="4350" b="1" spc="5" dirty="0">
                <a:latin typeface="Arial"/>
                <a:cs typeface="Arial"/>
              </a:rPr>
              <a:t> </a:t>
            </a:r>
            <a:r>
              <a:rPr sz="4350" b="1" spc="-40" dirty="0">
                <a:latin typeface="Arial"/>
                <a:cs typeface="Arial"/>
              </a:rPr>
              <a:t>no</a:t>
            </a:r>
            <a:r>
              <a:rPr sz="4350" b="1" spc="10" dirty="0">
                <a:latin typeface="Arial"/>
                <a:cs typeface="Arial"/>
              </a:rPr>
              <a:t> </a:t>
            </a:r>
            <a:r>
              <a:rPr sz="4350" b="1" spc="-45" dirty="0">
                <a:latin typeface="Arial"/>
                <a:cs typeface="Arial"/>
              </a:rPr>
              <a:t>início</a:t>
            </a:r>
            <a:r>
              <a:rPr sz="4350" b="1" spc="5" dirty="0">
                <a:latin typeface="Arial"/>
                <a:cs typeface="Arial"/>
              </a:rPr>
              <a:t> </a:t>
            </a:r>
            <a:r>
              <a:rPr sz="4350" b="1" spc="20" dirty="0">
                <a:latin typeface="Arial"/>
                <a:cs typeface="Arial"/>
              </a:rPr>
              <a:t>duma</a:t>
            </a:r>
            <a:r>
              <a:rPr sz="4350" b="1" spc="5" dirty="0">
                <a:latin typeface="Arial"/>
                <a:cs typeface="Arial"/>
              </a:rPr>
              <a:t> </a:t>
            </a:r>
            <a:r>
              <a:rPr sz="4350" b="1" spc="-5" dirty="0">
                <a:latin typeface="Arial"/>
                <a:cs typeface="Arial"/>
              </a:rPr>
              <a:t>fila,</a:t>
            </a:r>
            <a:r>
              <a:rPr sz="4350" b="1" spc="5" dirty="0">
                <a:latin typeface="Arial"/>
                <a:cs typeface="Arial"/>
              </a:rPr>
              <a:t> </a:t>
            </a:r>
            <a:r>
              <a:rPr sz="4350" b="1" spc="30" dirty="0">
                <a:latin typeface="Arial"/>
                <a:cs typeface="Arial"/>
              </a:rPr>
              <a:t>conta</a:t>
            </a:r>
            <a:r>
              <a:rPr sz="4350" b="1" spc="10" dirty="0">
                <a:latin typeface="Arial"/>
                <a:cs typeface="Arial"/>
              </a:rPr>
              <a:t> </a:t>
            </a:r>
            <a:r>
              <a:rPr sz="4350" b="1" spc="75" dirty="0">
                <a:latin typeface="Arial"/>
                <a:cs typeface="Arial"/>
              </a:rPr>
              <a:t>a</a:t>
            </a:r>
            <a:r>
              <a:rPr sz="4350" b="1" spc="5" dirty="0">
                <a:latin typeface="Arial"/>
                <a:cs typeface="Arial"/>
              </a:rPr>
              <a:t> </a:t>
            </a:r>
            <a:r>
              <a:rPr sz="4350" b="1" spc="-30" dirty="0">
                <a:latin typeface="Arial"/>
                <a:cs typeface="Arial"/>
              </a:rPr>
              <a:t>sua</a:t>
            </a:r>
            <a:r>
              <a:rPr sz="4350" b="1" spc="5" dirty="0">
                <a:latin typeface="Arial"/>
                <a:cs typeface="Arial"/>
              </a:rPr>
              <a:t> </a:t>
            </a:r>
            <a:r>
              <a:rPr sz="4350" b="1" spc="-5" dirty="0">
                <a:latin typeface="Arial"/>
                <a:cs typeface="Arial"/>
              </a:rPr>
              <a:t>fila</a:t>
            </a:r>
            <a:endParaRPr sz="4350" dirty="0">
              <a:latin typeface="Arial"/>
              <a:cs typeface="Arial"/>
            </a:endParaRPr>
          </a:p>
          <a:p>
            <a:pPr marL="37465" marR="6711315">
              <a:lnSpc>
                <a:spcPct val="100800"/>
              </a:lnSpc>
              <a:spcBef>
                <a:spcPts val="3950"/>
              </a:spcBef>
            </a:pPr>
            <a:r>
              <a:rPr sz="2250" spc="90" dirty="0">
                <a:latin typeface="Trebuchet MS"/>
                <a:cs typeface="Trebuchet MS"/>
              </a:rPr>
              <a:t>Cada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-15" dirty="0">
                <a:latin typeface="Trebuchet MS"/>
                <a:cs typeface="Trebuchet MS"/>
              </a:rPr>
              <a:t>aluno</a:t>
            </a:r>
            <a:r>
              <a:rPr sz="2250" spc="-90" dirty="0">
                <a:latin typeface="Trebuchet MS"/>
                <a:cs typeface="Trebuchet MS"/>
              </a:rPr>
              <a:t> </a:t>
            </a:r>
            <a:r>
              <a:rPr sz="2250" spc="15" dirty="0">
                <a:latin typeface="Trebuchet MS"/>
                <a:cs typeface="Trebuchet MS"/>
              </a:rPr>
              <a:t>sentado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50" dirty="0">
                <a:latin typeface="Trebuchet MS"/>
                <a:cs typeface="Trebuchet MS"/>
              </a:rPr>
              <a:t>no</a:t>
            </a:r>
            <a:r>
              <a:rPr sz="2250" spc="-90" dirty="0">
                <a:latin typeface="Trebuchet MS"/>
                <a:cs typeface="Trebuchet MS"/>
              </a:rPr>
              <a:t> </a:t>
            </a:r>
            <a:r>
              <a:rPr sz="2250" spc="-55" dirty="0">
                <a:latin typeface="Trebuchet MS"/>
                <a:cs typeface="Trebuchet MS"/>
              </a:rPr>
              <a:t>início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25" dirty="0">
                <a:latin typeface="Trebuchet MS"/>
                <a:cs typeface="Trebuchet MS"/>
              </a:rPr>
              <a:t>de</a:t>
            </a:r>
            <a:r>
              <a:rPr sz="2250" spc="-90" dirty="0">
                <a:latin typeface="Trebuchet MS"/>
                <a:cs typeface="Trebuchet MS"/>
              </a:rPr>
              <a:t> </a:t>
            </a:r>
            <a:r>
              <a:rPr sz="2250" spc="45" dirty="0">
                <a:latin typeface="Trebuchet MS"/>
                <a:cs typeface="Trebuchet MS"/>
              </a:rPr>
              <a:t>cada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-125" dirty="0">
                <a:latin typeface="Trebuchet MS"/>
                <a:cs typeface="Trebuchet MS"/>
              </a:rPr>
              <a:t>fila</a:t>
            </a:r>
            <a:r>
              <a:rPr sz="2250" spc="-90" dirty="0">
                <a:latin typeface="Trebuchet MS"/>
                <a:cs typeface="Trebuchet MS"/>
              </a:rPr>
              <a:t> </a:t>
            </a:r>
            <a:r>
              <a:rPr sz="2250" spc="-5" dirty="0">
                <a:latin typeface="Trebuchet MS"/>
                <a:cs typeface="Trebuchet MS"/>
              </a:rPr>
              <a:t>conta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o</a:t>
            </a:r>
            <a:r>
              <a:rPr sz="2250" spc="-90" dirty="0">
                <a:latin typeface="Trebuchet MS"/>
                <a:cs typeface="Trebuchet MS"/>
              </a:rPr>
              <a:t> </a:t>
            </a:r>
            <a:r>
              <a:rPr sz="2250" spc="-15" dirty="0">
                <a:latin typeface="Trebuchet MS"/>
                <a:cs typeface="Trebuchet MS"/>
              </a:rPr>
              <a:t>número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15" dirty="0">
                <a:latin typeface="Trebuchet MS"/>
                <a:cs typeface="Trebuchet MS"/>
              </a:rPr>
              <a:t>de </a:t>
            </a:r>
            <a:r>
              <a:rPr sz="2250" spc="-660" dirty="0">
                <a:latin typeface="Trebuchet MS"/>
                <a:cs typeface="Trebuchet MS"/>
              </a:rPr>
              <a:t> </a:t>
            </a:r>
            <a:r>
              <a:rPr sz="2250" spc="20" dirty="0">
                <a:latin typeface="Trebuchet MS"/>
                <a:cs typeface="Trebuchet MS"/>
              </a:rPr>
              <a:t>alunos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50" dirty="0">
                <a:latin typeface="Trebuchet MS"/>
                <a:cs typeface="Trebuchet MS"/>
              </a:rPr>
              <a:t>da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75" dirty="0">
                <a:latin typeface="Trebuchet MS"/>
                <a:cs typeface="Trebuchet MS"/>
              </a:rPr>
              <a:t>sua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-145" dirty="0">
                <a:latin typeface="Trebuchet MS"/>
                <a:cs typeface="Trebuchet MS"/>
              </a:rPr>
              <a:t>fila,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35" dirty="0">
                <a:latin typeface="Trebuchet MS"/>
                <a:cs typeface="Trebuchet MS"/>
              </a:rPr>
              <a:t>não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40" dirty="0">
                <a:latin typeface="Trebuchet MS"/>
                <a:cs typeface="Trebuchet MS"/>
              </a:rPr>
              <a:t>esquecendo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25" dirty="0">
                <a:latin typeface="Trebuchet MS"/>
                <a:cs typeface="Trebuchet MS"/>
              </a:rPr>
              <a:t>de</a:t>
            </a:r>
            <a:r>
              <a:rPr sz="2250" spc="-90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se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-30" dirty="0">
                <a:latin typeface="Trebuchet MS"/>
                <a:cs typeface="Trebuchet MS"/>
              </a:rPr>
              <a:t>contar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35" dirty="0">
                <a:latin typeface="Trebuchet MS"/>
                <a:cs typeface="Trebuchet MS"/>
              </a:rPr>
              <a:t>a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25" dirty="0">
                <a:latin typeface="Trebuchet MS"/>
                <a:cs typeface="Trebuchet MS"/>
              </a:rPr>
              <a:t>si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60" dirty="0">
                <a:latin typeface="Trebuchet MS"/>
                <a:cs typeface="Trebuchet MS"/>
              </a:rPr>
              <a:t>mesmo</a:t>
            </a:r>
            <a:endParaRPr sz="2250" dirty="0">
              <a:latin typeface="Trebuchet MS"/>
              <a:cs typeface="Trebuchet MS"/>
            </a:endParaRPr>
          </a:p>
          <a:p>
            <a:pPr marL="37465" marR="6929755">
              <a:lnSpc>
                <a:spcPct val="100800"/>
              </a:lnSpc>
              <a:spcBef>
                <a:spcPts val="740"/>
              </a:spcBef>
            </a:pPr>
            <a:r>
              <a:rPr sz="2250" spc="55" dirty="0">
                <a:latin typeface="Trebuchet MS"/>
                <a:cs typeface="Trebuchet MS"/>
              </a:rPr>
              <a:t>Depois</a:t>
            </a:r>
            <a:r>
              <a:rPr sz="2250" spc="-90" dirty="0">
                <a:latin typeface="Trebuchet MS"/>
                <a:cs typeface="Trebuchet MS"/>
              </a:rPr>
              <a:t> </a:t>
            </a:r>
            <a:r>
              <a:rPr sz="2250" spc="75" dirty="0">
                <a:latin typeface="Trebuchet MS"/>
                <a:cs typeface="Trebuchet MS"/>
              </a:rPr>
              <a:t>soma-se</a:t>
            </a:r>
            <a:r>
              <a:rPr sz="2250" spc="-85" dirty="0">
                <a:latin typeface="Trebuchet MS"/>
                <a:cs typeface="Trebuchet MS"/>
              </a:rPr>
              <a:t> </a:t>
            </a:r>
            <a:r>
              <a:rPr sz="2250" spc="30" dirty="0">
                <a:latin typeface="Trebuchet MS"/>
                <a:cs typeface="Trebuchet MS"/>
              </a:rPr>
              <a:t>todas</a:t>
            </a:r>
            <a:r>
              <a:rPr sz="2250" spc="-90" dirty="0">
                <a:latin typeface="Trebuchet MS"/>
                <a:cs typeface="Trebuchet MS"/>
              </a:rPr>
              <a:t> </a:t>
            </a:r>
            <a:r>
              <a:rPr sz="2250" spc="114" dirty="0">
                <a:latin typeface="Trebuchet MS"/>
                <a:cs typeface="Trebuchet MS"/>
              </a:rPr>
              <a:t>as</a:t>
            </a:r>
            <a:r>
              <a:rPr sz="2250" spc="-85" dirty="0">
                <a:latin typeface="Trebuchet MS"/>
                <a:cs typeface="Trebuchet MS"/>
              </a:rPr>
              <a:t> </a:t>
            </a:r>
            <a:r>
              <a:rPr sz="2250" spc="30" dirty="0">
                <a:latin typeface="Trebuchet MS"/>
                <a:cs typeface="Trebuchet MS"/>
              </a:rPr>
              <a:t>contagens</a:t>
            </a:r>
            <a:r>
              <a:rPr sz="2250" spc="-90" dirty="0">
                <a:latin typeface="Trebuchet MS"/>
                <a:cs typeface="Trebuchet MS"/>
              </a:rPr>
              <a:t> </a:t>
            </a:r>
            <a:r>
              <a:rPr sz="2250" spc="25" dirty="0">
                <a:latin typeface="Trebuchet MS"/>
                <a:cs typeface="Trebuchet MS"/>
              </a:rPr>
              <a:t>de</a:t>
            </a:r>
            <a:r>
              <a:rPr sz="2250" spc="-85" dirty="0">
                <a:latin typeface="Trebuchet MS"/>
                <a:cs typeface="Trebuchet MS"/>
              </a:rPr>
              <a:t> </a:t>
            </a:r>
            <a:r>
              <a:rPr sz="2250" spc="40" dirty="0">
                <a:latin typeface="Trebuchet MS"/>
                <a:cs typeface="Trebuchet MS"/>
              </a:rPr>
              <a:t>todos</a:t>
            </a:r>
            <a:r>
              <a:rPr sz="2250" spc="-90" dirty="0">
                <a:latin typeface="Trebuchet MS"/>
                <a:cs typeface="Trebuchet MS"/>
              </a:rPr>
              <a:t> </a:t>
            </a:r>
            <a:r>
              <a:rPr sz="2250" spc="145" dirty="0">
                <a:latin typeface="Trebuchet MS"/>
                <a:cs typeface="Trebuchet MS"/>
              </a:rPr>
              <a:t>os</a:t>
            </a:r>
            <a:r>
              <a:rPr sz="2250" spc="-85" dirty="0">
                <a:latin typeface="Trebuchet MS"/>
                <a:cs typeface="Trebuchet MS"/>
              </a:rPr>
              <a:t> </a:t>
            </a:r>
            <a:r>
              <a:rPr sz="2250" spc="-40" dirty="0">
                <a:latin typeface="Trebuchet MS"/>
                <a:cs typeface="Trebuchet MS"/>
              </a:rPr>
              <a:t>primeiros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20" dirty="0">
                <a:latin typeface="Trebuchet MS"/>
                <a:cs typeface="Trebuchet MS"/>
              </a:rPr>
              <a:t>na</a:t>
            </a:r>
            <a:r>
              <a:rPr sz="2250" spc="-100" dirty="0">
                <a:latin typeface="Trebuchet MS"/>
                <a:cs typeface="Trebuchet MS"/>
              </a:rPr>
              <a:t> </a:t>
            </a:r>
            <a:r>
              <a:rPr sz="2250" spc="-135" dirty="0">
                <a:latin typeface="Trebuchet MS"/>
                <a:cs typeface="Trebuchet MS"/>
              </a:rPr>
              <a:t>fila</a:t>
            </a:r>
            <a:endParaRPr sz="2250" dirty="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3513" y="5418683"/>
          <a:ext cx="7388859" cy="4081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8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24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b="1" spc="-5" dirty="0">
                          <a:latin typeface="Arial"/>
                          <a:cs typeface="Arial"/>
                        </a:rPr>
                        <a:t>Vantagens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600" b="1" spc="5" dirty="0">
                          <a:latin typeface="Arial"/>
                          <a:cs typeface="Arial"/>
                        </a:rPr>
                        <a:t>Simples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841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50"/>
                        </a:spcBef>
                      </a:pPr>
                      <a:r>
                        <a:rPr sz="2600" b="1" spc="10" dirty="0">
                          <a:latin typeface="Arial"/>
                          <a:cs typeface="Arial"/>
                        </a:rPr>
                        <a:t>Solução</a:t>
                      </a:r>
                      <a:r>
                        <a:rPr sz="2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escalável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73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84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50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Não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é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necessário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ter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conhecimentos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prévios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73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3841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50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Não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exige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equipamentos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adicionais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73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77731" y="5418683"/>
          <a:ext cx="7388859" cy="408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8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497">
                <a:tc>
                  <a:txBody>
                    <a:bodyPr/>
                    <a:lstStyle/>
                    <a:p>
                      <a:pPr marL="46990">
                        <a:lnSpc>
                          <a:spcPts val="2985"/>
                        </a:lnSpc>
                        <a:spcBef>
                          <a:spcPts val="335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Desvantagens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46990" marR="594995">
                        <a:lnSpc>
                          <a:spcPct val="103099"/>
                        </a:lnSpc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número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alunos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grande,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poderá </a:t>
                      </a:r>
                      <a:r>
                        <a:rPr sz="2600" b="1" spc="-7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demorar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demasiado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0" dirty="0">
                          <a:latin typeface="Arial"/>
                          <a:cs typeface="Arial"/>
                        </a:rPr>
                        <a:t>tempo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3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46990" marR="249554">
                        <a:lnSpc>
                          <a:spcPct val="103099"/>
                        </a:lnSpc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Quanto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maior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número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alunos,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maior </a:t>
                      </a:r>
                      <a:r>
                        <a:rPr sz="2600" b="1" spc="-7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possibilidade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ocorrerem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erros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092835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Mudar</a:t>
            </a:r>
            <a:r>
              <a:rPr spc="-300" dirty="0"/>
              <a:t> </a:t>
            </a:r>
            <a:r>
              <a:rPr spc="-70" dirty="0"/>
              <a:t>um</a:t>
            </a:r>
            <a:r>
              <a:rPr spc="-295" dirty="0"/>
              <a:t> </a:t>
            </a:r>
            <a:r>
              <a:rPr spc="-135" dirty="0"/>
              <a:t>pneu</a:t>
            </a:r>
            <a:r>
              <a:rPr spc="-295" dirty="0"/>
              <a:t> </a:t>
            </a:r>
            <a:r>
              <a:rPr spc="-95" dirty="0"/>
              <a:t>dum</a:t>
            </a:r>
            <a:r>
              <a:rPr spc="-295" dirty="0"/>
              <a:t> </a:t>
            </a:r>
            <a:r>
              <a:rPr spc="-90" dirty="0"/>
              <a:t>carro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" dirty="0"/>
              <a:t>Processo</a:t>
            </a:r>
            <a:r>
              <a:rPr sz="4500" spc="-25" dirty="0"/>
              <a:t> </a:t>
            </a:r>
            <a:r>
              <a:rPr sz="4500" spc="-10" dirty="0"/>
              <a:t>simples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1023917" y="3319900"/>
            <a:ext cx="12441555" cy="530288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852169" indent="-840105">
              <a:lnSpc>
                <a:spcPct val="100000"/>
              </a:lnSpc>
              <a:spcBef>
                <a:spcPts val="1614"/>
              </a:spcBef>
              <a:buAutoNum type="arabicPeriod"/>
              <a:tabLst>
                <a:tab pos="852169" algn="l"/>
                <a:tab pos="852805" algn="l"/>
              </a:tabLst>
            </a:pPr>
            <a:r>
              <a:rPr sz="4500" spc="-60" dirty="0">
                <a:latin typeface="Trebuchet MS"/>
                <a:cs typeface="Trebuchet MS"/>
              </a:rPr>
              <a:t>Levantar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185" dirty="0">
                <a:latin typeface="Trebuchet MS"/>
                <a:cs typeface="Trebuchet MS"/>
              </a:rPr>
              <a:t>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60" dirty="0">
                <a:latin typeface="Trebuchet MS"/>
                <a:cs typeface="Trebuchet MS"/>
              </a:rPr>
              <a:t>carro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140" dirty="0">
                <a:latin typeface="Trebuchet MS"/>
                <a:cs typeface="Trebuchet MS"/>
              </a:rPr>
              <a:t>com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185" dirty="0">
                <a:latin typeface="Trebuchet MS"/>
                <a:cs typeface="Trebuchet MS"/>
              </a:rPr>
              <a:t>o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95" dirty="0">
                <a:latin typeface="Trebuchet MS"/>
                <a:cs typeface="Trebuchet MS"/>
              </a:rPr>
              <a:t>macaco</a:t>
            </a:r>
            <a:endParaRPr sz="4500" dirty="0">
              <a:latin typeface="Trebuchet MS"/>
              <a:cs typeface="Trebuchet MS"/>
            </a:endParaRPr>
          </a:p>
          <a:p>
            <a:pPr marL="852169" indent="-840105">
              <a:lnSpc>
                <a:spcPct val="100000"/>
              </a:lnSpc>
              <a:spcBef>
                <a:spcPts val="1530"/>
              </a:spcBef>
              <a:buAutoNum type="arabicPeriod"/>
              <a:tabLst>
                <a:tab pos="852169" algn="l"/>
                <a:tab pos="852805" algn="l"/>
              </a:tabLst>
            </a:pPr>
            <a:r>
              <a:rPr sz="4500" spc="-195" dirty="0">
                <a:latin typeface="Trebuchet MS"/>
                <a:cs typeface="Trebuchet MS"/>
              </a:rPr>
              <a:t>Tira</a:t>
            </a:r>
            <a:r>
              <a:rPr sz="4500" spc="-125" dirty="0">
                <a:latin typeface="Trebuchet MS"/>
                <a:cs typeface="Trebuchet MS"/>
              </a:rPr>
              <a:t>r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310" dirty="0">
                <a:latin typeface="Trebuchet MS"/>
                <a:cs typeface="Trebuchet MS"/>
              </a:rPr>
              <a:t>o</a:t>
            </a:r>
            <a:r>
              <a:rPr sz="4500" spc="270" dirty="0">
                <a:latin typeface="Trebuchet MS"/>
                <a:cs typeface="Trebuchet MS"/>
              </a:rPr>
              <a:t>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50" dirty="0">
                <a:latin typeface="Trebuchet MS"/>
                <a:cs typeface="Trebuchet MS"/>
              </a:rPr>
              <a:t>parafuso</a:t>
            </a:r>
            <a:r>
              <a:rPr sz="4500" spc="85" dirty="0">
                <a:latin typeface="Trebuchet MS"/>
                <a:cs typeface="Trebuchet MS"/>
              </a:rPr>
              <a:t>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80" dirty="0">
                <a:latin typeface="Trebuchet MS"/>
                <a:cs typeface="Trebuchet MS"/>
              </a:rPr>
              <a:t>d</a:t>
            </a:r>
            <a:r>
              <a:rPr sz="4500" spc="120" dirty="0">
                <a:latin typeface="Trebuchet MS"/>
                <a:cs typeface="Trebuchet MS"/>
              </a:rPr>
              <a:t>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370" dirty="0">
                <a:latin typeface="Trebuchet MS"/>
                <a:cs typeface="Trebuchet MS"/>
              </a:rPr>
              <a:t>r</a:t>
            </a:r>
            <a:r>
              <a:rPr sz="4500" spc="95" dirty="0">
                <a:latin typeface="Trebuchet MS"/>
                <a:cs typeface="Trebuchet MS"/>
              </a:rPr>
              <a:t>od</a:t>
            </a:r>
            <a:r>
              <a:rPr sz="4500" spc="140" dirty="0">
                <a:latin typeface="Trebuchet MS"/>
                <a:cs typeface="Trebuchet MS"/>
              </a:rPr>
              <a:t>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95" dirty="0">
                <a:latin typeface="Trebuchet MS"/>
                <a:cs typeface="Trebuchet MS"/>
              </a:rPr>
              <a:t>co</a:t>
            </a:r>
            <a:r>
              <a:rPr sz="4500" spc="235" dirty="0">
                <a:latin typeface="Trebuchet MS"/>
                <a:cs typeface="Trebuchet MS"/>
              </a:rPr>
              <a:t>m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85" dirty="0">
                <a:latin typeface="Trebuchet MS"/>
                <a:cs typeface="Trebuchet MS"/>
              </a:rPr>
              <a:t>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20" dirty="0">
                <a:latin typeface="Trebuchet MS"/>
                <a:cs typeface="Trebuchet MS"/>
              </a:rPr>
              <a:t>pne</a:t>
            </a:r>
            <a:r>
              <a:rPr sz="4500" spc="70" dirty="0">
                <a:latin typeface="Trebuchet MS"/>
                <a:cs typeface="Trebuchet MS"/>
              </a:rPr>
              <a:t>u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60" dirty="0">
                <a:latin typeface="Trebuchet MS"/>
                <a:cs typeface="Trebuchet MS"/>
              </a:rPr>
              <a:t>furado</a:t>
            </a:r>
            <a:endParaRPr sz="4500" dirty="0">
              <a:latin typeface="Trebuchet MS"/>
              <a:cs typeface="Trebuchet MS"/>
            </a:endParaRPr>
          </a:p>
          <a:p>
            <a:pPr marL="852169" indent="-840105">
              <a:lnSpc>
                <a:spcPct val="100000"/>
              </a:lnSpc>
              <a:spcBef>
                <a:spcPts val="1525"/>
              </a:spcBef>
              <a:buAutoNum type="arabicPeriod"/>
              <a:tabLst>
                <a:tab pos="852169" algn="l"/>
                <a:tab pos="852805" algn="l"/>
              </a:tabLst>
            </a:pPr>
            <a:r>
              <a:rPr sz="4500" spc="-195" dirty="0">
                <a:latin typeface="Trebuchet MS"/>
                <a:cs typeface="Trebuchet MS"/>
              </a:rPr>
              <a:t>Tira</a:t>
            </a:r>
            <a:r>
              <a:rPr sz="4500" spc="-125" dirty="0">
                <a:latin typeface="Trebuchet MS"/>
                <a:cs typeface="Trebuchet MS"/>
              </a:rPr>
              <a:t>r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370" dirty="0">
                <a:latin typeface="Trebuchet MS"/>
                <a:cs typeface="Trebuchet MS"/>
              </a:rPr>
              <a:t>r</a:t>
            </a:r>
            <a:r>
              <a:rPr sz="4500" spc="95" dirty="0">
                <a:latin typeface="Trebuchet MS"/>
                <a:cs typeface="Trebuchet MS"/>
              </a:rPr>
              <a:t>od</a:t>
            </a:r>
            <a:r>
              <a:rPr sz="4500" spc="140" dirty="0">
                <a:latin typeface="Trebuchet MS"/>
                <a:cs typeface="Trebuchet MS"/>
              </a:rPr>
              <a:t>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35" dirty="0">
                <a:latin typeface="Trebuchet MS"/>
                <a:cs typeface="Trebuchet MS"/>
              </a:rPr>
              <a:t>d</a:t>
            </a:r>
            <a:r>
              <a:rPr sz="4500" spc="180" dirty="0">
                <a:latin typeface="Trebuchet MS"/>
                <a:cs typeface="Trebuchet MS"/>
              </a:rPr>
              <a:t>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55" dirty="0">
                <a:latin typeface="Trebuchet MS"/>
                <a:cs typeface="Trebuchet MS"/>
              </a:rPr>
              <a:t>eixo</a:t>
            </a:r>
            <a:endParaRPr sz="4500" dirty="0">
              <a:latin typeface="Trebuchet MS"/>
              <a:cs typeface="Trebuchet MS"/>
            </a:endParaRPr>
          </a:p>
          <a:p>
            <a:pPr marL="852169" indent="-840105">
              <a:lnSpc>
                <a:spcPct val="100000"/>
              </a:lnSpc>
              <a:spcBef>
                <a:spcPts val="1525"/>
              </a:spcBef>
              <a:buAutoNum type="arabicPeriod"/>
              <a:tabLst>
                <a:tab pos="852169" algn="l"/>
                <a:tab pos="852805" algn="l"/>
              </a:tabLst>
            </a:pPr>
            <a:r>
              <a:rPr sz="4500" spc="50" dirty="0">
                <a:latin typeface="Trebuchet MS"/>
                <a:cs typeface="Trebuchet MS"/>
              </a:rPr>
              <a:t>Colocar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10" dirty="0">
                <a:latin typeface="Trebuchet MS"/>
                <a:cs typeface="Trebuchet MS"/>
              </a:rPr>
              <a:t>roda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40" dirty="0">
                <a:latin typeface="Trebuchet MS"/>
                <a:cs typeface="Trebuchet MS"/>
              </a:rPr>
              <a:t>com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185" dirty="0">
                <a:latin typeface="Trebuchet MS"/>
                <a:cs typeface="Trebuchet MS"/>
              </a:rPr>
              <a:t>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30" dirty="0">
                <a:latin typeface="Trebuchet MS"/>
                <a:cs typeface="Trebuchet MS"/>
              </a:rPr>
              <a:t>pneu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85" dirty="0">
                <a:latin typeface="Trebuchet MS"/>
                <a:cs typeface="Trebuchet MS"/>
              </a:rPr>
              <a:t>novo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00" dirty="0">
                <a:latin typeface="Trebuchet MS"/>
                <a:cs typeface="Trebuchet MS"/>
              </a:rPr>
              <a:t>no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55" dirty="0">
                <a:latin typeface="Trebuchet MS"/>
                <a:cs typeface="Trebuchet MS"/>
              </a:rPr>
              <a:t>eixo</a:t>
            </a:r>
            <a:endParaRPr sz="4500" dirty="0">
              <a:latin typeface="Trebuchet MS"/>
              <a:cs typeface="Trebuchet MS"/>
            </a:endParaRPr>
          </a:p>
          <a:p>
            <a:pPr marL="852169" indent="-840105">
              <a:lnSpc>
                <a:spcPct val="100000"/>
              </a:lnSpc>
              <a:spcBef>
                <a:spcPts val="1525"/>
              </a:spcBef>
              <a:buAutoNum type="arabicPeriod"/>
              <a:tabLst>
                <a:tab pos="852169" algn="l"/>
                <a:tab pos="852805" algn="l"/>
              </a:tabLst>
            </a:pPr>
            <a:r>
              <a:rPr sz="4500" spc="-90" dirty="0">
                <a:latin typeface="Trebuchet MS"/>
                <a:cs typeface="Trebuchet MS"/>
              </a:rPr>
              <a:t>Apertar</a:t>
            </a:r>
            <a:r>
              <a:rPr sz="4500" spc="-215" dirty="0">
                <a:latin typeface="Trebuchet MS"/>
                <a:cs typeface="Trebuchet MS"/>
              </a:rPr>
              <a:t> </a:t>
            </a:r>
            <a:r>
              <a:rPr sz="4500" spc="290" dirty="0">
                <a:latin typeface="Trebuchet MS"/>
                <a:cs typeface="Trebuchet MS"/>
              </a:rPr>
              <a:t>os</a:t>
            </a:r>
            <a:r>
              <a:rPr sz="4500" spc="-215" dirty="0">
                <a:latin typeface="Trebuchet MS"/>
                <a:cs typeface="Trebuchet MS"/>
              </a:rPr>
              <a:t> </a:t>
            </a:r>
            <a:r>
              <a:rPr sz="4500" spc="50" dirty="0">
                <a:latin typeface="Trebuchet MS"/>
                <a:cs typeface="Trebuchet MS"/>
              </a:rPr>
              <a:t>parafusos</a:t>
            </a:r>
            <a:endParaRPr sz="4500" dirty="0">
              <a:latin typeface="Trebuchet MS"/>
              <a:cs typeface="Trebuchet MS"/>
            </a:endParaRPr>
          </a:p>
          <a:p>
            <a:pPr marL="852169" indent="-840105">
              <a:lnSpc>
                <a:spcPct val="100000"/>
              </a:lnSpc>
              <a:spcBef>
                <a:spcPts val="1525"/>
              </a:spcBef>
              <a:buAutoNum type="arabicPeriod"/>
              <a:tabLst>
                <a:tab pos="852169" algn="l"/>
                <a:tab pos="852805" algn="l"/>
              </a:tabLst>
            </a:pPr>
            <a:r>
              <a:rPr sz="4500" spc="5" dirty="0">
                <a:latin typeface="Trebuchet MS"/>
                <a:cs typeface="Trebuchet MS"/>
              </a:rPr>
              <a:t>Baixar</a:t>
            </a:r>
            <a:r>
              <a:rPr sz="4500" spc="-220" dirty="0">
                <a:latin typeface="Trebuchet MS"/>
                <a:cs typeface="Trebuchet MS"/>
              </a:rPr>
              <a:t> </a:t>
            </a:r>
            <a:r>
              <a:rPr sz="4500" spc="185" dirty="0">
                <a:latin typeface="Trebuchet MS"/>
                <a:cs typeface="Trebuchet MS"/>
              </a:rPr>
              <a:t>o</a:t>
            </a:r>
            <a:r>
              <a:rPr sz="4500" spc="-215" dirty="0">
                <a:latin typeface="Trebuchet MS"/>
                <a:cs typeface="Trebuchet MS"/>
              </a:rPr>
              <a:t> </a:t>
            </a:r>
            <a:r>
              <a:rPr sz="4500" spc="-60" dirty="0">
                <a:latin typeface="Trebuchet MS"/>
                <a:cs typeface="Trebuchet MS"/>
              </a:rPr>
              <a:t>carro</a:t>
            </a:r>
            <a:endParaRPr sz="4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901113"/>
            <a:ext cx="179870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10" dirty="0"/>
              <a:t>Mudar</a:t>
            </a:r>
            <a:r>
              <a:rPr sz="5600" spc="-225" dirty="0"/>
              <a:t> </a:t>
            </a:r>
            <a:r>
              <a:rPr sz="5600" spc="-110" dirty="0"/>
              <a:t>os</a:t>
            </a:r>
            <a:r>
              <a:rPr sz="5600" spc="-225" dirty="0"/>
              <a:t> </a:t>
            </a:r>
            <a:r>
              <a:rPr sz="5600" dirty="0"/>
              <a:t>4</a:t>
            </a:r>
            <a:r>
              <a:rPr sz="5600" spc="-220" dirty="0"/>
              <a:t> </a:t>
            </a:r>
            <a:r>
              <a:rPr sz="5600" spc="-130" dirty="0"/>
              <a:t>pneus</a:t>
            </a:r>
            <a:r>
              <a:rPr sz="5600" spc="-225" dirty="0"/>
              <a:t> </a:t>
            </a:r>
            <a:r>
              <a:rPr sz="5600" spc="-75" dirty="0"/>
              <a:t>dum</a:t>
            </a:r>
            <a:r>
              <a:rPr sz="5600" spc="-220" dirty="0"/>
              <a:t> </a:t>
            </a:r>
            <a:r>
              <a:rPr sz="5600" spc="-70" dirty="0"/>
              <a:t>carro</a:t>
            </a:r>
            <a:r>
              <a:rPr sz="5600" spc="-225" dirty="0"/>
              <a:t> </a:t>
            </a:r>
            <a:r>
              <a:rPr sz="5600" spc="40" dirty="0"/>
              <a:t>em</a:t>
            </a:r>
            <a:r>
              <a:rPr sz="5600" spc="-220" dirty="0"/>
              <a:t> </a:t>
            </a:r>
            <a:r>
              <a:rPr sz="5600" spc="-95" dirty="0"/>
              <a:t>menos</a:t>
            </a:r>
            <a:r>
              <a:rPr sz="5600" spc="-225" dirty="0"/>
              <a:t> </a:t>
            </a:r>
            <a:r>
              <a:rPr sz="5600" spc="-5" dirty="0"/>
              <a:t>de</a:t>
            </a:r>
            <a:r>
              <a:rPr sz="5600" spc="-225" dirty="0"/>
              <a:t> </a:t>
            </a:r>
            <a:r>
              <a:rPr sz="5600" dirty="0"/>
              <a:t>8</a:t>
            </a:r>
            <a:r>
              <a:rPr sz="5600" spc="-220" dirty="0"/>
              <a:t> </a:t>
            </a:r>
            <a:r>
              <a:rPr sz="5600" spc="-155" dirty="0"/>
              <a:t>segundos</a:t>
            </a:r>
            <a:endParaRPr sz="5600" dirty="0"/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17745710" cy="6793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4500" b="1" dirty="0">
                <a:latin typeface="Arial"/>
                <a:cs typeface="Arial"/>
              </a:rPr>
              <a:t>Nelson</a:t>
            </a:r>
            <a:r>
              <a:rPr sz="4500" b="1" spc="-20" dirty="0">
                <a:latin typeface="Arial"/>
                <a:cs typeface="Arial"/>
              </a:rPr>
              <a:t> </a:t>
            </a:r>
            <a:r>
              <a:rPr sz="4500" b="1" spc="15" dirty="0">
                <a:latin typeface="Arial"/>
                <a:cs typeface="Arial"/>
              </a:rPr>
              <a:t>Piquet</a:t>
            </a:r>
            <a:endParaRPr sz="4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750" dirty="0">
              <a:latin typeface="Arial"/>
              <a:cs typeface="Arial"/>
            </a:endParaRPr>
          </a:p>
          <a:p>
            <a:pPr marL="16510" marR="320040" algn="just">
              <a:lnSpc>
                <a:spcPct val="100800"/>
              </a:lnSpc>
            </a:pPr>
            <a:r>
              <a:rPr sz="4500" spc="310" dirty="0">
                <a:latin typeface="Trebuchet MS"/>
                <a:cs typeface="Trebuchet MS"/>
              </a:rPr>
              <a:t>Nos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50" dirty="0">
                <a:latin typeface="Trebuchet MS"/>
                <a:cs typeface="Trebuchet MS"/>
              </a:rPr>
              <a:t>anos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60" dirty="0">
                <a:latin typeface="Trebuchet MS"/>
                <a:cs typeface="Trebuchet MS"/>
              </a:rPr>
              <a:t>80,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40" dirty="0">
                <a:latin typeface="Trebuchet MS"/>
                <a:cs typeface="Trebuchet MS"/>
              </a:rPr>
              <a:t>na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105" dirty="0">
                <a:latin typeface="Trebuchet MS"/>
                <a:cs typeface="Trebuchet MS"/>
              </a:rPr>
              <a:t>fórmula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145" dirty="0">
                <a:latin typeface="Trebuchet MS"/>
                <a:cs typeface="Trebuchet MS"/>
              </a:rPr>
              <a:t>1,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80" dirty="0">
                <a:latin typeface="Trebuchet MS"/>
                <a:cs typeface="Trebuchet MS"/>
              </a:rPr>
              <a:t>Nelson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40" dirty="0">
                <a:latin typeface="Trebuchet MS"/>
                <a:cs typeface="Trebuchet MS"/>
              </a:rPr>
              <a:t>Piquet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130" dirty="0">
                <a:latin typeface="Trebuchet MS"/>
                <a:cs typeface="Trebuchet MS"/>
              </a:rPr>
              <a:t>(tricampeão)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10" dirty="0">
                <a:latin typeface="Trebuchet MS"/>
                <a:cs typeface="Trebuchet MS"/>
              </a:rPr>
              <a:t>imaginou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25" dirty="0">
                <a:latin typeface="Trebuchet MS"/>
                <a:cs typeface="Trebuchet MS"/>
              </a:rPr>
              <a:t>que </a:t>
            </a:r>
            <a:r>
              <a:rPr sz="4500" spc="-1345" dirty="0">
                <a:latin typeface="Trebuchet MS"/>
                <a:cs typeface="Trebuchet MS"/>
              </a:rPr>
              <a:t> </a:t>
            </a:r>
            <a:r>
              <a:rPr sz="4500" spc="-35" dirty="0">
                <a:latin typeface="Trebuchet MS"/>
                <a:cs typeface="Trebuchet MS"/>
              </a:rPr>
              <a:t>poderia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25" dirty="0">
                <a:latin typeface="Trebuchet MS"/>
                <a:cs typeface="Trebuchet MS"/>
              </a:rPr>
              <a:t>ser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75" dirty="0">
                <a:latin typeface="Trebuchet MS"/>
                <a:cs typeface="Trebuchet MS"/>
              </a:rPr>
              <a:t>campeão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185" dirty="0">
                <a:latin typeface="Trebuchet MS"/>
                <a:cs typeface="Trebuchet MS"/>
              </a:rPr>
              <a:t>se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200" dirty="0">
                <a:latin typeface="Trebuchet MS"/>
                <a:cs typeface="Trebuchet MS"/>
              </a:rPr>
              <a:t>usasse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um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100" dirty="0">
                <a:latin typeface="Trebuchet MS"/>
                <a:cs typeface="Trebuchet MS"/>
              </a:rPr>
              <a:t>composto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30" dirty="0">
                <a:latin typeface="Trebuchet MS"/>
                <a:cs typeface="Trebuchet MS"/>
              </a:rPr>
              <a:t>pneu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mais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20" dirty="0">
                <a:latin typeface="Trebuchet MS"/>
                <a:cs typeface="Trebuchet MS"/>
              </a:rPr>
              <a:t>macio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e </a:t>
            </a:r>
            <a:r>
              <a:rPr sz="4500" spc="-1345" dirty="0">
                <a:latin typeface="Trebuchet MS"/>
                <a:cs typeface="Trebuchet MS"/>
              </a:rPr>
              <a:t> </a:t>
            </a:r>
            <a:r>
              <a:rPr sz="4500" spc="140" dirty="0">
                <a:latin typeface="Trebuchet MS"/>
                <a:cs typeface="Trebuchet MS"/>
              </a:rPr>
              <a:t>com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160" dirty="0">
                <a:latin typeface="Trebuchet MS"/>
                <a:cs typeface="Trebuchet MS"/>
              </a:rPr>
              <a:t>isso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20" dirty="0">
                <a:latin typeface="Trebuchet MS"/>
                <a:cs typeface="Trebuchet MS"/>
              </a:rPr>
              <a:t>ganhar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preciosos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70" dirty="0">
                <a:latin typeface="Trebuchet MS"/>
                <a:cs typeface="Trebuchet MS"/>
              </a:rPr>
              <a:t>segundos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200" dirty="0">
                <a:latin typeface="Trebuchet MS"/>
                <a:cs typeface="Trebuchet MS"/>
              </a:rPr>
              <a:t>aos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95" dirty="0">
                <a:latin typeface="Trebuchet MS"/>
                <a:cs typeface="Trebuchet MS"/>
              </a:rPr>
              <a:t>seus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140" dirty="0">
                <a:latin typeface="Trebuchet MS"/>
                <a:cs typeface="Trebuchet MS"/>
              </a:rPr>
              <a:t>rivais.</a:t>
            </a:r>
            <a:endParaRPr sz="4500" dirty="0">
              <a:latin typeface="Trebuchet MS"/>
              <a:cs typeface="Trebuchet MS"/>
            </a:endParaRPr>
          </a:p>
          <a:p>
            <a:pPr marL="16510" marR="1514475">
              <a:lnSpc>
                <a:spcPct val="101200"/>
              </a:lnSpc>
              <a:spcBef>
                <a:spcPts val="1605"/>
              </a:spcBef>
            </a:pPr>
            <a:r>
              <a:rPr sz="4500" b="1" spc="-50" dirty="0">
                <a:latin typeface="Arial"/>
                <a:cs typeface="Arial"/>
              </a:rPr>
              <a:t>Problema:</a:t>
            </a:r>
            <a:r>
              <a:rPr sz="4500" b="1" spc="-80" dirty="0">
                <a:latin typeface="Arial"/>
                <a:cs typeface="Arial"/>
              </a:rPr>
              <a:t> </a:t>
            </a:r>
            <a:r>
              <a:rPr sz="4500" spc="65" dirty="0">
                <a:latin typeface="Trebuchet MS"/>
                <a:cs typeface="Trebuchet MS"/>
              </a:rPr>
              <a:t>necessidade</a:t>
            </a:r>
            <a:r>
              <a:rPr sz="4500" spc="-18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120" dirty="0">
                <a:latin typeface="Trebuchet MS"/>
                <a:cs typeface="Trebuchet MS"/>
              </a:rPr>
              <a:t>trocar</a:t>
            </a:r>
            <a:r>
              <a:rPr sz="4500" spc="-180" dirty="0">
                <a:latin typeface="Trebuchet MS"/>
                <a:cs typeface="Trebuchet MS"/>
              </a:rPr>
              <a:t> </a:t>
            </a:r>
            <a:r>
              <a:rPr sz="4500" spc="290" dirty="0">
                <a:latin typeface="Trebuchet MS"/>
                <a:cs typeface="Trebuchet MS"/>
              </a:rPr>
              <a:t>os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160" dirty="0">
                <a:latin typeface="Trebuchet MS"/>
                <a:cs typeface="Trebuchet MS"/>
              </a:rPr>
              <a:t>4</a:t>
            </a:r>
            <a:r>
              <a:rPr sz="4500" spc="-180" dirty="0">
                <a:latin typeface="Trebuchet MS"/>
                <a:cs typeface="Trebuchet MS"/>
              </a:rPr>
              <a:t> </a:t>
            </a:r>
            <a:r>
              <a:rPr sz="4500" spc="105" dirty="0" err="1">
                <a:latin typeface="Trebuchet MS"/>
                <a:cs typeface="Trebuchet MS"/>
              </a:rPr>
              <a:t>pneus</a:t>
            </a:r>
            <a:r>
              <a:rPr lang="pt-PT" sz="4500" spc="105" dirty="0">
                <a:latin typeface="Trebuchet MS"/>
                <a:cs typeface="Trebuchet MS"/>
              </a:rPr>
              <a:t> com mais frequência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dirty="0">
                <a:latin typeface="Trebuchet MS"/>
                <a:cs typeface="Trebuchet MS"/>
              </a:rPr>
              <a:t>porque</a:t>
            </a:r>
            <a:r>
              <a:rPr sz="4500" spc="-180" dirty="0">
                <a:latin typeface="Trebuchet MS"/>
                <a:cs typeface="Trebuchet MS"/>
              </a:rPr>
              <a:t> </a:t>
            </a:r>
            <a:r>
              <a:rPr sz="4500" spc="-95" dirty="0">
                <a:latin typeface="Trebuchet MS"/>
                <a:cs typeface="Trebuchet MS"/>
              </a:rPr>
              <a:t>tinham</a:t>
            </a:r>
            <a:r>
              <a:rPr sz="4500" spc="-180" dirty="0">
                <a:latin typeface="Trebuchet MS"/>
                <a:cs typeface="Trebuchet MS"/>
              </a:rPr>
              <a:t> </a:t>
            </a:r>
            <a:r>
              <a:rPr sz="4500" spc="45" dirty="0">
                <a:latin typeface="Trebuchet MS"/>
                <a:cs typeface="Trebuchet MS"/>
              </a:rPr>
              <a:t>um </a:t>
            </a:r>
            <a:r>
              <a:rPr sz="4500" spc="-1345" dirty="0">
                <a:latin typeface="Trebuchet MS"/>
                <a:cs typeface="Trebuchet MS"/>
              </a:rPr>
              <a:t> </a:t>
            </a:r>
            <a:r>
              <a:rPr sz="4500" spc="90" dirty="0">
                <a:latin typeface="Trebuchet MS"/>
                <a:cs typeface="Trebuchet MS"/>
              </a:rPr>
              <a:t>desgaste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200" dirty="0">
                <a:latin typeface="Trebuchet MS"/>
                <a:cs typeface="Trebuchet MS"/>
              </a:rPr>
              <a:t>maior.</a:t>
            </a:r>
            <a:endParaRPr sz="4500" dirty="0">
              <a:latin typeface="Trebuchet MS"/>
              <a:cs typeface="Trebuchet MS"/>
            </a:endParaRPr>
          </a:p>
          <a:p>
            <a:pPr marL="16510" marR="5080">
              <a:lnSpc>
                <a:spcPct val="100800"/>
              </a:lnSpc>
              <a:spcBef>
                <a:spcPts val="1480"/>
              </a:spcBef>
            </a:pPr>
            <a:r>
              <a:rPr sz="4500" spc="80" dirty="0">
                <a:latin typeface="Trebuchet MS"/>
                <a:cs typeface="Trebuchet MS"/>
              </a:rPr>
              <a:t>Nelson </a:t>
            </a:r>
            <a:r>
              <a:rPr sz="4500" spc="-100" dirty="0">
                <a:latin typeface="Trebuchet MS"/>
                <a:cs typeface="Trebuchet MS"/>
              </a:rPr>
              <a:t>Piquet, </a:t>
            </a:r>
            <a:r>
              <a:rPr sz="4500" spc="180" dirty="0">
                <a:latin typeface="Trebuchet MS"/>
                <a:cs typeface="Trebuchet MS"/>
              </a:rPr>
              <a:t>após </a:t>
            </a:r>
            <a:r>
              <a:rPr sz="4500" spc="65" dirty="0">
                <a:latin typeface="Trebuchet MS"/>
                <a:cs typeface="Trebuchet MS"/>
              </a:rPr>
              <a:t>alguns </a:t>
            </a:r>
            <a:r>
              <a:rPr sz="4500" spc="-30" dirty="0">
                <a:latin typeface="Trebuchet MS"/>
                <a:cs typeface="Trebuchet MS"/>
              </a:rPr>
              <a:t>cálculos, </a:t>
            </a:r>
            <a:r>
              <a:rPr sz="4500" spc="-20" dirty="0">
                <a:latin typeface="Trebuchet MS"/>
                <a:cs typeface="Trebuchet MS"/>
              </a:rPr>
              <a:t>concluiu </a:t>
            </a:r>
            <a:r>
              <a:rPr sz="4500" spc="40" dirty="0">
                <a:latin typeface="Trebuchet MS"/>
                <a:cs typeface="Trebuchet MS"/>
              </a:rPr>
              <a:t>que </a:t>
            </a:r>
            <a:r>
              <a:rPr sz="4500" spc="185" dirty="0">
                <a:latin typeface="Trebuchet MS"/>
                <a:cs typeface="Trebuchet MS"/>
              </a:rPr>
              <a:t>se </a:t>
            </a:r>
            <a:r>
              <a:rPr sz="4500" spc="50" dirty="0">
                <a:latin typeface="Trebuchet MS"/>
                <a:cs typeface="Trebuchet MS"/>
              </a:rPr>
              <a:t>levasse </a:t>
            </a:r>
            <a:r>
              <a:rPr sz="4500" spc="110" dirty="0">
                <a:latin typeface="Trebuchet MS"/>
                <a:cs typeface="Trebuchet MS"/>
              </a:rPr>
              <a:t>menos </a:t>
            </a:r>
            <a:r>
              <a:rPr sz="4500" spc="-1345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60" dirty="0">
                <a:latin typeface="Trebuchet MS"/>
                <a:cs typeface="Trebuchet MS"/>
              </a:rPr>
              <a:t>8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70" dirty="0">
                <a:latin typeface="Trebuchet MS"/>
                <a:cs typeface="Trebuchet MS"/>
              </a:rPr>
              <a:t>segundos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120" dirty="0">
                <a:latin typeface="Trebuchet MS"/>
                <a:cs typeface="Trebuchet MS"/>
              </a:rPr>
              <a:t>trocar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290" dirty="0">
                <a:latin typeface="Trebuchet MS"/>
                <a:cs typeface="Trebuchet MS"/>
              </a:rPr>
              <a:t>os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60" dirty="0">
                <a:latin typeface="Trebuchet MS"/>
                <a:cs typeface="Trebuchet MS"/>
              </a:rPr>
              <a:t>4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5" dirty="0">
                <a:latin typeface="Trebuchet MS"/>
                <a:cs typeface="Trebuchet MS"/>
              </a:rPr>
              <a:t>pneus,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140" dirty="0">
                <a:latin typeface="Trebuchet MS"/>
                <a:cs typeface="Trebuchet MS"/>
              </a:rPr>
              <a:t>valeria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35" dirty="0">
                <a:latin typeface="Trebuchet MS"/>
                <a:cs typeface="Trebuchet MS"/>
              </a:rPr>
              <a:t>pena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90" dirty="0">
                <a:latin typeface="Trebuchet MS"/>
                <a:cs typeface="Trebuchet MS"/>
              </a:rPr>
              <a:t>aplicar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25" dirty="0">
                <a:latin typeface="Trebuchet MS"/>
                <a:cs typeface="Trebuchet MS"/>
              </a:rPr>
              <a:t>este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dirty="0">
                <a:latin typeface="Trebuchet MS"/>
                <a:cs typeface="Trebuchet MS"/>
              </a:rPr>
              <a:t>método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2</a:t>
            </a:fld>
            <a:endParaRPr spc="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529461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Algoritmos</a:t>
            </a:r>
            <a:r>
              <a:rPr spc="-290" dirty="0"/>
              <a:t> </a:t>
            </a:r>
            <a:r>
              <a:rPr spc="125" dirty="0"/>
              <a:t>e</a:t>
            </a:r>
            <a:r>
              <a:rPr spc="-285" dirty="0"/>
              <a:t> </a:t>
            </a:r>
            <a:r>
              <a:rPr spc="-145" dirty="0"/>
              <a:t>resolução</a:t>
            </a:r>
            <a:r>
              <a:rPr spc="-285" dirty="0"/>
              <a:t> </a:t>
            </a:r>
            <a:r>
              <a:rPr spc="-5" dirty="0"/>
              <a:t>de</a:t>
            </a:r>
            <a:r>
              <a:rPr spc="-290" dirty="0"/>
              <a:t> </a:t>
            </a:r>
            <a:r>
              <a:rPr spc="-145" dirty="0"/>
              <a:t>problemas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25" dirty="0"/>
              <a:t>O</a:t>
            </a:r>
            <a:r>
              <a:rPr sz="4500" dirty="0"/>
              <a:t> </a:t>
            </a:r>
            <a:r>
              <a:rPr sz="4500" spc="20" dirty="0"/>
              <a:t>que</a:t>
            </a:r>
            <a:r>
              <a:rPr sz="4500" dirty="0"/>
              <a:t> </a:t>
            </a:r>
            <a:r>
              <a:rPr sz="4500" spc="100" dirty="0"/>
              <a:t>é</a:t>
            </a:r>
            <a:r>
              <a:rPr sz="4500" dirty="0"/>
              <a:t> </a:t>
            </a:r>
            <a:r>
              <a:rPr sz="4500" spc="20" dirty="0"/>
              <a:t>um</a:t>
            </a:r>
            <a:r>
              <a:rPr sz="4500" dirty="0"/>
              <a:t> </a:t>
            </a:r>
            <a:r>
              <a:rPr sz="4500" spc="5" dirty="0"/>
              <a:t>programa?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1023917" y="3501398"/>
            <a:ext cx="17647920" cy="673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7359" indent="-455295">
              <a:lnSpc>
                <a:spcPct val="100000"/>
              </a:lnSpc>
              <a:spcBef>
                <a:spcPts val="130"/>
              </a:spcBef>
              <a:buSzPct val="123943"/>
              <a:buChar char="•"/>
              <a:tabLst>
                <a:tab pos="467359" algn="l"/>
                <a:tab pos="467995" algn="l"/>
              </a:tabLst>
            </a:pPr>
            <a:r>
              <a:rPr sz="3550" spc="175" dirty="0">
                <a:latin typeface="Trebuchet MS"/>
                <a:cs typeface="Trebuchet MS"/>
              </a:rPr>
              <a:t>Um</a:t>
            </a:r>
            <a:r>
              <a:rPr sz="3550" spc="-170" dirty="0">
                <a:latin typeface="Trebuchet MS"/>
                <a:cs typeface="Trebuchet MS"/>
              </a:rPr>
              <a:t> </a:t>
            </a:r>
            <a:r>
              <a:rPr sz="3550" spc="10" dirty="0">
                <a:latin typeface="Trebuchet MS"/>
                <a:cs typeface="Trebuchet MS"/>
              </a:rPr>
              <a:t>programa</a:t>
            </a:r>
            <a:r>
              <a:rPr sz="3550" spc="-170" dirty="0">
                <a:latin typeface="Trebuchet MS"/>
                <a:cs typeface="Trebuchet MS"/>
              </a:rPr>
              <a:t> </a:t>
            </a:r>
            <a:r>
              <a:rPr sz="3550" spc="45" dirty="0">
                <a:latin typeface="Trebuchet MS"/>
                <a:cs typeface="Trebuchet MS"/>
              </a:rPr>
              <a:t>de</a:t>
            </a:r>
            <a:r>
              <a:rPr sz="3550" spc="-165" dirty="0">
                <a:latin typeface="Trebuchet MS"/>
                <a:cs typeface="Trebuchet MS"/>
              </a:rPr>
              <a:t> </a:t>
            </a:r>
            <a:r>
              <a:rPr sz="3550" spc="10" dirty="0">
                <a:latin typeface="Trebuchet MS"/>
                <a:cs typeface="Trebuchet MS"/>
              </a:rPr>
              <a:t>computador</a:t>
            </a:r>
            <a:endParaRPr sz="3550" dirty="0">
              <a:latin typeface="Trebuchet MS"/>
              <a:cs typeface="Trebuchet MS"/>
            </a:endParaRPr>
          </a:p>
          <a:p>
            <a:pPr marL="969644" lvl="1" indent="-455295">
              <a:lnSpc>
                <a:spcPct val="100000"/>
              </a:lnSpc>
              <a:spcBef>
                <a:spcPts val="1120"/>
              </a:spcBef>
              <a:buSzPct val="123943"/>
              <a:buChar char="•"/>
              <a:tabLst>
                <a:tab pos="969644" algn="l"/>
                <a:tab pos="970280" algn="l"/>
              </a:tabLst>
            </a:pPr>
            <a:r>
              <a:rPr sz="3550" spc="-45" dirty="0">
                <a:latin typeface="Trebuchet MS"/>
                <a:cs typeface="Trebuchet MS"/>
              </a:rPr>
              <a:t>Algoritmo</a:t>
            </a:r>
            <a:endParaRPr sz="3550" dirty="0">
              <a:latin typeface="Trebuchet MS"/>
              <a:cs typeface="Trebuchet MS"/>
            </a:endParaRPr>
          </a:p>
          <a:p>
            <a:pPr marL="969644" lvl="1" indent="-455295">
              <a:lnSpc>
                <a:spcPct val="100000"/>
              </a:lnSpc>
              <a:spcBef>
                <a:spcPts val="1115"/>
              </a:spcBef>
              <a:buSzPct val="123943"/>
              <a:buChar char="•"/>
              <a:tabLst>
                <a:tab pos="969644" algn="l"/>
                <a:tab pos="970280" algn="l"/>
              </a:tabLst>
            </a:pPr>
            <a:r>
              <a:rPr sz="3550" spc="-80" dirty="0">
                <a:latin typeface="Trebuchet MS"/>
                <a:cs typeface="Trebuchet MS"/>
              </a:rPr>
              <a:t>Objetivo</a:t>
            </a:r>
            <a:r>
              <a:rPr sz="3550" spc="-160" dirty="0">
                <a:latin typeface="Trebuchet MS"/>
                <a:cs typeface="Trebuchet MS"/>
              </a:rPr>
              <a:t> </a:t>
            </a:r>
            <a:r>
              <a:rPr sz="3550" spc="-15" dirty="0">
                <a:latin typeface="Trebuchet MS"/>
                <a:cs typeface="Trebuchet MS"/>
              </a:rPr>
              <a:t>é</a:t>
            </a:r>
            <a:r>
              <a:rPr sz="3550" spc="-160" dirty="0">
                <a:latin typeface="Trebuchet MS"/>
                <a:cs typeface="Trebuchet MS"/>
              </a:rPr>
              <a:t> </a:t>
            </a:r>
            <a:r>
              <a:rPr sz="3550" spc="-55" dirty="0">
                <a:latin typeface="Trebuchet MS"/>
                <a:cs typeface="Trebuchet MS"/>
              </a:rPr>
              <a:t>resolver</a:t>
            </a:r>
            <a:r>
              <a:rPr sz="3550" spc="-160" dirty="0">
                <a:latin typeface="Trebuchet MS"/>
                <a:cs typeface="Trebuchet MS"/>
              </a:rPr>
              <a:t> </a:t>
            </a:r>
            <a:r>
              <a:rPr sz="3550" spc="60" dirty="0">
                <a:latin typeface="Trebuchet MS"/>
                <a:cs typeface="Trebuchet MS"/>
              </a:rPr>
              <a:t>um</a:t>
            </a:r>
            <a:r>
              <a:rPr sz="3550" spc="-160" dirty="0">
                <a:latin typeface="Trebuchet MS"/>
                <a:cs typeface="Trebuchet MS"/>
              </a:rPr>
              <a:t> </a:t>
            </a:r>
            <a:r>
              <a:rPr sz="3550" spc="-30" dirty="0">
                <a:latin typeface="Trebuchet MS"/>
                <a:cs typeface="Trebuchet MS"/>
              </a:rPr>
              <a:t>problema</a:t>
            </a:r>
            <a:endParaRPr sz="3550" dirty="0">
              <a:latin typeface="Trebuchet MS"/>
              <a:cs typeface="Trebuchet MS"/>
            </a:endParaRPr>
          </a:p>
          <a:p>
            <a:pPr marL="467359" indent="-455295">
              <a:lnSpc>
                <a:spcPct val="100000"/>
              </a:lnSpc>
              <a:spcBef>
                <a:spcPts val="1120"/>
              </a:spcBef>
              <a:buSzPct val="123943"/>
              <a:buChar char="•"/>
              <a:tabLst>
                <a:tab pos="467359" algn="l"/>
                <a:tab pos="467995" algn="l"/>
              </a:tabLst>
            </a:pPr>
            <a:r>
              <a:rPr sz="3550" spc="175" dirty="0">
                <a:latin typeface="Trebuchet MS"/>
                <a:cs typeface="Trebuchet MS"/>
              </a:rPr>
              <a:t>Um</a:t>
            </a:r>
            <a:r>
              <a:rPr sz="3550" spc="-160" dirty="0">
                <a:latin typeface="Trebuchet MS"/>
                <a:cs typeface="Trebuchet MS"/>
              </a:rPr>
              <a:t> </a:t>
            </a:r>
            <a:r>
              <a:rPr sz="3550" spc="-60" dirty="0">
                <a:latin typeface="Trebuchet MS"/>
                <a:cs typeface="Trebuchet MS"/>
              </a:rPr>
              <a:t>algoritmo</a:t>
            </a:r>
            <a:r>
              <a:rPr sz="3550" spc="-160" dirty="0">
                <a:latin typeface="Trebuchet MS"/>
                <a:cs typeface="Trebuchet MS"/>
              </a:rPr>
              <a:t> </a:t>
            </a:r>
            <a:r>
              <a:rPr sz="3550" spc="-15" dirty="0">
                <a:latin typeface="Trebuchet MS"/>
                <a:cs typeface="Trebuchet MS"/>
              </a:rPr>
              <a:t>é</a:t>
            </a:r>
            <a:r>
              <a:rPr sz="3550" spc="-160" dirty="0">
                <a:latin typeface="Trebuchet MS"/>
                <a:cs typeface="Trebuchet MS"/>
              </a:rPr>
              <a:t> </a:t>
            </a:r>
            <a:r>
              <a:rPr sz="3550" spc="-30" dirty="0">
                <a:latin typeface="Trebuchet MS"/>
                <a:cs typeface="Trebuchet MS"/>
              </a:rPr>
              <a:t>representado</a:t>
            </a:r>
            <a:r>
              <a:rPr sz="3550" spc="-160" dirty="0">
                <a:latin typeface="Trebuchet MS"/>
                <a:cs typeface="Trebuchet MS"/>
              </a:rPr>
              <a:t> </a:t>
            </a:r>
            <a:r>
              <a:rPr sz="3550" spc="-90" dirty="0">
                <a:latin typeface="Trebuchet MS"/>
                <a:cs typeface="Trebuchet MS"/>
              </a:rPr>
              <a:t>por:</a:t>
            </a:r>
            <a:endParaRPr sz="3550" dirty="0">
              <a:latin typeface="Trebuchet MS"/>
              <a:cs typeface="Trebuchet MS"/>
            </a:endParaRPr>
          </a:p>
          <a:p>
            <a:pPr marL="969644" lvl="1" indent="-455295">
              <a:lnSpc>
                <a:spcPct val="100000"/>
              </a:lnSpc>
              <a:spcBef>
                <a:spcPts val="1115"/>
              </a:spcBef>
              <a:buSzPct val="123943"/>
              <a:buChar char="•"/>
              <a:tabLst>
                <a:tab pos="969644" algn="l"/>
                <a:tab pos="970280" algn="l"/>
              </a:tabLst>
            </a:pPr>
            <a:r>
              <a:rPr sz="3550" spc="105" dirty="0">
                <a:latin typeface="Trebuchet MS"/>
                <a:cs typeface="Trebuchet MS"/>
              </a:rPr>
              <a:t>Expressões</a:t>
            </a:r>
            <a:r>
              <a:rPr sz="3550" spc="-180" dirty="0">
                <a:latin typeface="Trebuchet MS"/>
                <a:cs typeface="Trebuchet MS"/>
              </a:rPr>
              <a:t> </a:t>
            </a:r>
            <a:r>
              <a:rPr sz="3550" spc="25" dirty="0">
                <a:latin typeface="Trebuchet MS"/>
                <a:cs typeface="Trebuchet MS"/>
              </a:rPr>
              <a:t>simbólicas</a:t>
            </a:r>
            <a:endParaRPr sz="3550" dirty="0">
              <a:latin typeface="Trebuchet MS"/>
              <a:cs typeface="Trebuchet MS"/>
            </a:endParaRPr>
          </a:p>
          <a:p>
            <a:pPr marL="969644" lvl="1" indent="-455295">
              <a:lnSpc>
                <a:spcPct val="100000"/>
              </a:lnSpc>
              <a:spcBef>
                <a:spcPts val="1115"/>
              </a:spcBef>
              <a:buSzPct val="123943"/>
              <a:buChar char="•"/>
              <a:tabLst>
                <a:tab pos="969644" algn="l"/>
                <a:tab pos="970280" algn="l"/>
              </a:tabLst>
            </a:pPr>
            <a:r>
              <a:rPr sz="3550" spc="-55" dirty="0">
                <a:latin typeface="Trebuchet MS"/>
                <a:cs typeface="Trebuchet MS"/>
              </a:rPr>
              <a:t>Permitem</a:t>
            </a:r>
            <a:r>
              <a:rPr sz="3550" spc="-155" dirty="0">
                <a:latin typeface="Trebuchet MS"/>
                <a:cs typeface="Trebuchet MS"/>
              </a:rPr>
              <a:t> </a:t>
            </a:r>
            <a:r>
              <a:rPr sz="3550" spc="-10" dirty="0">
                <a:latin typeface="Trebuchet MS"/>
                <a:cs typeface="Trebuchet MS"/>
              </a:rPr>
              <a:t>descrever</a:t>
            </a:r>
            <a:r>
              <a:rPr sz="3550" spc="-155" dirty="0">
                <a:latin typeface="Trebuchet MS"/>
                <a:cs typeface="Trebuchet MS"/>
              </a:rPr>
              <a:t> </a:t>
            </a:r>
            <a:r>
              <a:rPr sz="3550" spc="-15" dirty="0">
                <a:latin typeface="Trebuchet MS"/>
                <a:cs typeface="Trebuchet MS"/>
              </a:rPr>
              <a:t>e</a:t>
            </a:r>
            <a:r>
              <a:rPr sz="3550" spc="-150" dirty="0">
                <a:latin typeface="Trebuchet MS"/>
                <a:cs typeface="Trebuchet MS"/>
              </a:rPr>
              <a:t> </a:t>
            </a:r>
            <a:r>
              <a:rPr sz="3550" spc="-60" dirty="0">
                <a:latin typeface="Trebuchet MS"/>
                <a:cs typeface="Trebuchet MS"/>
              </a:rPr>
              <a:t>encontrar</a:t>
            </a:r>
            <a:r>
              <a:rPr sz="3550" spc="-155" dirty="0">
                <a:latin typeface="Trebuchet MS"/>
                <a:cs typeface="Trebuchet MS"/>
              </a:rPr>
              <a:t> </a:t>
            </a:r>
            <a:r>
              <a:rPr sz="3550" spc="55" dirty="0">
                <a:latin typeface="Trebuchet MS"/>
                <a:cs typeface="Trebuchet MS"/>
              </a:rPr>
              <a:t>a</a:t>
            </a:r>
            <a:r>
              <a:rPr sz="3550" spc="-150" dirty="0">
                <a:latin typeface="Trebuchet MS"/>
                <a:cs typeface="Trebuchet MS"/>
              </a:rPr>
              <a:t> </a:t>
            </a:r>
            <a:r>
              <a:rPr sz="3550" spc="55" dirty="0">
                <a:latin typeface="Trebuchet MS"/>
                <a:cs typeface="Trebuchet MS"/>
              </a:rPr>
              <a:t>solução</a:t>
            </a:r>
            <a:endParaRPr sz="3550" dirty="0">
              <a:latin typeface="Trebuchet MS"/>
              <a:cs typeface="Trebuchet MS"/>
            </a:endParaRPr>
          </a:p>
          <a:p>
            <a:pPr marL="467359" indent="-455295">
              <a:lnSpc>
                <a:spcPct val="100000"/>
              </a:lnSpc>
              <a:spcBef>
                <a:spcPts val="1120"/>
              </a:spcBef>
              <a:buSzPct val="123943"/>
              <a:buChar char="•"/>
              <a:tabLst>
                <a:tab pos="467359" algn="l"/>
                <a:tab pos="467995" algn="l"/>
              </a:tabLst>
            </a:pPr>
            <a:r>
              <a:rPr sz="3550" spc="175" dirty="0">
                <a:latin typeface="Trebuchet MS"/>
                <a:cs typeface="Trebuchet MS"/>
              </a:rPr>
              <a:t>Um</a:t>
            </a:r>
            <a:r>
              <a:rPr sz="3550" spc="-165" dirty="0">
                <a:latin typeface="Trebuchet MS"/>
                <a:cs typeface="Trebuchet MS"/>
              </a:rPr>
              <a:t> </a:t>
            </a:r>
            <a:r>
              <a:rPr sz="3550" spc="-60" dirty="0">
                <a:latin typeface="Trebuchet MS"/>
                <a:cs typeface="Trebuchet MS"/>
              </a:rPr>
              <a:t>algoritmo</a:t>
            </a:r>
            <a:r>
              <a:rPr sz="3550" spc="-160" dirty="0">
                <a:latin typeface="Trebuchet MS"/>
                <a:cs typeface="Trebuchet MS"/>
              </a:rPr>
              <a:t> </a:t>
            </a:r>
            <a:r>
              <a:rPr sz="3550" spc="-90" dirty="0">
                <a:latin typeface="Trebuchet MS"/>
                <a:cs typeface="Trebuchet MS"/>
              </a:rPr>
              <a:t>representa:</a:t>
            </a:r>
            <a:endParaRPr sz="3550" dirty="0">
              <a:latin typeface="Trebuchet MS"/>
              <a:cs typeface="Trebuchet MS"/>
            </a:endParaRPr>
          </a:p>
          <a:p>
            <a:pPr marL="969644" lvl="1" indent="-455295">
              <a:lnSpc>
                <a:spcPct val="100000"/>
              </a:lnSpc>
              <a:spcBef>
                <a:spcPts val="1115"/>
              </a:spcBef>
              <a:buSzPct val="123943"/>
              <a:buChar char="•"/>
              <a:tabLst>
                <a:tab pos="969644" algn="l"/>
                <a:tab pos="970280" algn="l"/>
              </a:tabLst>
            </a:pPr>
            <a:r>
              <a:rPr sz="3550" spc="50" dirty="0">
                <a:latin typeface="Trebuchet MS"/>
                <a:cs typeface="Trebuchet MS"/>
              </a:rPr>
              <a:t>Sequênci</a:t>
            </a:r>
            <a:r>
              <a:rPr sz="3550" spc="95" dirty="0">
                <a:latin typeface="Trebuchet MS"/>
                <a:cs typeface="Trebuchet MS"/>
              </a:rPr>
              <a:t>a</a:t>
            </a:r>
            <a:r>
              <a:rPr sz="3550" spc="-150" dirty="0">
                <a:latin typeface="Trebuchet MS"/>
                <a:cs typeface="Trebuchet MS"/>
              </a:rPr>
              <a:t> </a:t>
            </a:r>
            <a:r>
              <a:rPr sz="3550" spc="-175" dirty="0">
                <a:latin typeface="Trebuchet MS"/>
                <a:cs typeface="Trebuchet MS"/>
              </a:rPr>
              <a:t>finit</a:t>
            </a:r>
            <a:r>
              <a:rPr sz="3550" spc="-190" dirty="0">
                <a:latin typeface="Trebuchet MS"/>
                <a:cs typeface="Trebuchet MS"/>
              </a:rPr>
              <a:t>a</a:t>
            </a:r>
            <a:r>
              <a:rPr sz="3550" spc="-150" dirty="0">
                <a:latin typeface="Trebuchet MS"/>
                <a:cs typeface="Trebuchet MS"/>
              </a:rPr>
              <a:t> </a:t>
            </a:r>
            <a:r>
              <a:rPr sz="3550" spc="25" dirty="0">
                <a:latin typeface="Trebuchet MS"/>
                <a:cs typeface="Trebuchet MS"/>
              </a:rPr>
              <a:t>d</a:t>
            </a:r>
            <a:r>
              <a:rPr sz="3550" spc="65" dirty="0">
                <a:latin typeface="Trebuchet MS"/>
                <a:cs typeface="Trebuchet MS"/>
              </a:rPr>
              <a:t>e</a:t>
            </a:r>
            <a:r>
              <a:rPr sz="3550" spc="-150" dirty="0">
                <a:latin typeface="Trebuchet MS"/>
                <a:cs typeface="Trebuchet MS"/>
              </a:rPr>
              <a:t> </a:t>
            </a:r>
            <a:r>
              <a:rPr sz="3550" dirty="0">
                <a:latin typeface="Trebuchet MS"/>
                <a:cs typeface="Trebuchet MS"/>
              </a:rPr>
              <a:t>instruções</a:t>
            </a:r>
          </a:p>
          <a:p>
            <a:pPr marL="1472565" lvl="2" indent="-455295">
              <a:lnSpc>
                <a:spcPct val="100000"/>
              </a:lnSpc>
              <a:spcBef>
                <a:spcPts val="1120"/>
              </a:spcBef>
              <a:buSzPct val="123943"/>
              <a:buChar char="•"/>
              <a:tabLst>
                <a:tab pos="1472565" algn="l"/>
                <a:tab pos="1473200" algn="l"/>
              </a:tabLst>
            </a:pPr>
            <a:r>
              <a:rPr sz="3550" spc="85" dirty="0">
                <a:latin typeface="Trebuchet MS"/>
                <a:cs typeface="Trebuchet MS"/>
              </a:rPr>
              <a:t>Conduzem</a:t>
            </a:r>
            <a:r>
              <a:rPr sz="3550" spc="-160" dirty="0">
                <a:latin typeface="Trebuchet MS"/>
                <a:cs typeface="Trebuchet MS"/>
              </a:rPr>
              <a:t> </a:t>
            </a:r>
            <a:r>
              <a:rPr sz="3550" spc="55" dirty="0">
                <a:latin typeface="Trebuchet MS"/>
                <a:cs typeface="Trebuchet MS"/>
              </a:rPr>
              <a:t>à</a:t>
            </a:r>
            <a:r>
              <a:rPr sz="3550" spc="-155" dirty="0">
                <a:latin typeface="Trebuchet MS"/>
                <a:cs typeface="Trebuchet MS"/>
              </a:rPr>
              <a:t> </a:t>
            </a:r>
            <a:r>
              <a:rPr sz="3550" spc="10" dirty="0">
                <a:latin typeface="Trebuchet MS"/>
                <a:cs typeface="Trebuchet MS"/>
              </a:rPr>
              <a:t>resolução</a:t>
            </a:r>
            <a:r>
              <a:rPr sz="3550" spc="-155" dirty="0">
                <a:latin typeface="Trebuchet MS"/>
                <a:cs typeface="Trebuchet MS"/>
              </a:rPr>
              <a:t> </a:t>
            </a:r>
            <a:r>
              <a:rPr sz="3550" spc="125" dirty="0">
                <a:latin typeface="Trebuchet MS"/>
                <a:cs typeface="Trebuchet MS"/>
              </a:rPr>
              <a:t>do</a:t>
            </a:r>
            <a:r>
              <a:rPr sz="3550" spc="-155" dirty="0">
                <a:latin typeface="Trebuchet MS"/>
                <a:cs typeface="Trebuchet MS"/>
              </a:rPr>
              <a:t> </a:t>
            </a:r>
            <a:r>
              <a:rPr sz="3550" spc="-30" dirty="0">
                <a:latin typeface="Trebuchet MS"/>
                <a:cs typeface="Trebuchet MS"/>
              </a:rPr>
              <a:t>problema</a:t>
            </a:r>
            <a:endParaRPr sz="3550" dirty="0">
              <a:latin typeface="Trebuchet MS"/>
              <a:cs typeface="Trebuchet MS"/>
            </a:endParaRPr>
          </a:p>
          <a:p>
            <a:pPr marL="1472565" lvl="2" indent="-455295">
              <a:lnSpc>
                <a:spcPct val="100000"/>
              </a:lnSpc>
              <a:spcBef>
                <a:spcPts val="1115"/>
              </a:spcBef>
              <a:buSzPct val="123943"/>
              <a:buChar char="•"/>
              <a:tabLst>
                <a:tab pos="1472565" algn="l"/>
                <a:tab pos="1473200" algn="l"/>
              </a:tabLst>
            </a:pPr>
            <a:r>
              <a:rPr sz="3550" spc="150" dirty="0">
                <a:latin typeface="Trebuchet MS"/>
                <a:cs typeface="Trebuchet MS"/>
              </a:rPr>
              <a:t>Cada</a:t>
            </a:r>
            <a:r>
              <a:rPr sz="3550" spc="-145" dirty="0">
                <a:latin typeface="Trebuchet MS"/>
                <a:cs typeface="Trebuchet MS"/>
              </a:rPr>
              <a:t> </a:t>
            </a:r>
            <a:r>
              <a:rPr sz="3550" spc="45" dirty="0">
                <a:latin typeface="Trebuchet MS"/>
                <a:cs typeface="Trebuchet MS"/>
              </a:rPr>
              <a:t>uma</a:t>
            </a:r>
            <a:r>
              <a:rPr sz="3550" spc="-145" dirty="0">
                <a:latin typeface="Trebuchet MS"/>
                <a:cs typeface="Trebuchet MS"/>
              </a:rPr>
              <a:t> </a:t>
            </a:r>
            <a:r>
              <a:rPr sz="3550" spc="75" dirty="0">
                <a:latin typeface="Trebuchet MS"/>
                <a:cs typeface="Trebuchet MS"/>
              </a:rPr>
              <a:t>pode</a:t>
            </a:r>
            <a:r>
              <a:rPr sz="3550" spc="-145" dirty="0">
                <a:latin typeface="Trebuchet MS"/>
                <a:cs typeface="Trebuchet MS"/>
              </a:rPr>
              <a:t> </a:t>
            </a:r>
            <a:r>
              <a:rPr sz="3550" spc="25" dirty="0">
                <a:latin typeface="Trebuchet MS"/>
                <a:cs typeface="Trebuchet MS"/>
              </a:rPr>
              <a:t>ser</a:t>
            </a:r>
            <a:r>
              <a:rPr sz="3550" spc="-140" dirty="0">
                <a:latin typeface="Trebuchet MS"/>
                <a:cs typeface="Trebuchet MS"/>
              </a:rPr>
              <a:t> </a:t>
            </a:r>
            <a:r>
              <a:rPr sz="3550" spc="-10" dirty="0" err="1">
                <a:latin typeface="Trebuchet MS"/>
                <a:cs typeface="Trebuchet MS"/>
              </a:rPr>
              <a:t>executada</a:t>
            </a:r>
            <a:r>
              <a:rPr sz="3550" spc="-145" dirty="0">
                <a:latin typeface="Trebuchet MS"/>
                <a:cs typeface="Trebuchet MS"/>
              </a:rPr>
              <a:t> </a:t>
            </a:r>
            <a:r>
              <a:rPr sz="3550" spc="35" dirty="0" err="1">
                <a:latin typeface="Trebuchet MS"/>
                <a:cs typeface="Trebuchet MS"/>
              </a:rPr>
              <a:t>numa</a:t>
            </a:r>
            <a:r>
              <a:rPr sz="3550" spc="-145" dirty="0">
                <a:latin typeface="Trebuchet MS"/>
                <a:cs typeface="Trebuchet MS"/>
              </a:rPr>
              <a:t> </a:t>
            </a:r>
            <a:r>
              <a:rPr sz="3550" spc="-25" dirty="0">
                <a:latin typeface="Trebuchet MS"/>
                <a:cs typeface="Trebuchet MS"/>
              </a:rPr>
              <a:t>quantidade</a:t>
            </a:r>
            <a:r>
              <a:rPr sz="3550" spc="-140" dirty="0">
                <a:latin typeface="Trebuchet MS"/>
                <a:cs typeface="Trebuchet MS"/>
              </a:rPr>
              <a:t> </a:t>
            </a:r>
            <a:r>
              <a:rPr sz="3550" spc="-180" dirty="0">
                <a:latin typeface="Trebuchet MS"/>
                <a:cs typeface="Trebuchet MS"/>
              </a:rPr>
              <a:t>finita</a:t>
            </a:r>
            <a:r>
              <a:rPr sz="3550" spc="-145" dirty="0">
                <a:latin typeface="Trebuchet MS"/>
                <a:cs typeface="Trebuchet MS"/>
              </a:rPr>
              <a:t> </a:t>
            </a:r>
            <a:r>
              <a:rPr sz="3550" spc="45" dirty="0">
                <a:latin typeface="Trebuchet MS"/>
                <a:cs typeface="Trebuchet MS"/>
              </a:rPr>
              <a:t>de</a:t>
            </a:r>
            <a:r>
              <a:rPr sz="3550" spc="-145" dirty="0">
                <a:latin typeface="Trebuchet MS"/>
                <a:cs typeface="Trebuchet MS"/>
              </a:rPr>
              <a:t> </a:t>
            </a:r>
            <a:r>
              <a:rPr sz="3550" spc="-20" dirty="0">
                <a:latin typeface="Trebuchet MS"/>
                <a:cs typeface="Trebuchet MS"/>
              </a:rPr>
              <a:t>tempo</a:t>
            </a:r>
            <a:endParaRPr sz="35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901113"/>
            <a:ext cx="179870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10" dirty="0"/>
              <a:t>Mudar</a:t>
            </a:r>
            <a:r>
              <a:rPr sz="5600" spc="-225" dirty="0"/>
              <a:t> </a:t>
            </a:r>
            <a:r>
              <a:rPr sz="5600" spc="-110" dirty="0"/>
              <a:t>os</a:t>
            </a:r>
            <a:r>
              <a:rPr sz="5600" spc="-225" dirty="0"/>
              <a:t> </a:t>
            </a:r>
            <a:r>
              <a:rPr sz="5600" dirty="0"/>
              <a:t>4</a:t>
            </a:r>
            <a:r>
              <a:rPr sz="5600" spc="-220" dirty="0"/>
              <a:t> </a:t>
            </a:r>
            <a:r>
              <a:rPr sz="5600" spc="-130" dirty="0"/>
              <a:t>pneus</a:t>
            </a:r>
            <a:r>
              <a:rPr sz="5600" spc="-225" dirty="0"/>
              <a:t> </a:t>
            </a:r>
            <a:r>
              <a:rPr sz="5600" spc="-75" dirty="0"/>
              <a:t>dum</a:t>
            </a:r>
            <a:r>
              <a:rPr sz="5600" spc="-220" dirty="0"/>
              <a:t> </a:t>
            </a:r>
            <a:r>
              <a:rPr sz="5600" spc="-70" dirty="0"/>
              <a:t>carro</a:t>
            </a:r>
            <a:r>
              <a:rPr sz="5600" spc="-225" dirty="0"/>
              <a:t> </a:t>
            </a:r>
            <a:r>
              <a:rPr sz="5600" spc="40" dirty="0"/>
              <a:t>em</a:t>
            </a:r>
            <a:r>
              <a:rPr sz="5600" spc="-220" dirty="0"/>
              <a:t> </a:t>
            </a:r>
            <a:r>
              <a:rPr sz="5600" spc="-95" dirty="0"/>
              <a:t>menos</a:t>
            </a:r>
            <a:r>
              <a:rPr sz="5600" spc="-225" dirty="0"/>
              <a:t> </a:t>
            </a:r>
            <a:r>
              <a:rPr sz="5600" spc="-5" dirty="0"/>
              <a:t>de</a:t>
            </a:r>
            <a:r>
              <a:rPr sz="5600" spc="-225" dirty="0"/>
              <a:t> </a:t>
            </a:r>
            <a:r>
              <a:rPr sz="5600" dirty="0"/>
              <a:t>8</a:t>
            </a:r>
            <a:r>
              <a:rPr sz="5600" spc="-220" dirty="0"/>
              <a:t> </a:t>
            </a:r>
            <a:r>
              <a:rPr sz="5600" spc="-155" dirty="0"/>
              <a:t>segundos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11914505" cy="4034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5" dirty="0">
                <a:latin typeface="Arial"/>
                <a:cs typeface="Arial"/>
              </a:rPr>
              <a:t>Solução</a:t>
            </a:r>
            <a:r>
              <a:rPr sz="4500" b="1" spc="-25" dirty="0">
                <a:latin typeface="Arial"/>
                <a:cs typeface="Arial"/>
              </a:rPr>
              <a:t> </a:t>
            </a:r>
            <a:r>
              <a:rPr sz="4500" b="1" spc="35" dirty="0">
                <a:latin typeface="Arial"/>
                <a:cs typeface="Arial"/>
              </a:rPr>
              <a:t>caseira</a:t>
            </a:r>
            <a:endParaRPr sz="4500">
              <a:latin typeface="Arial"/>
              <a:cs typeface="Arial"/>
            </a:endParaRPr>
          </a:p>
          <a:p>
            <a:pPr marL="585470" indent="-507365">
              <a:lnSpc>
                <a:spcPct val="100000"/>
              </a:lnSpc>
              <a:spcBef>
                <a:spcPts val="4440"/>
              </a:spcBef>
              <a:buSzPct val="122500"/>
              <a:buChar char="•"/>
              <a:tabLst>
                <a:tab pos="585470" algn="l"/>
                <a:tab pos="586105" algn="l"/>
              </a:tabLst>
            </a:pPr>
            <a:r>
              <a:rPr sz="4000" spc="25" dirty="0">
                <a:latin typeface="Trebuchet MS"/>
                <a:cs typeface="Trebuchet MS"/>
              </a:rPr>
              <a:t>Demora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-30" dirty="0">
                <a:latin typeface="Trebuchet MS"/>
                <a:cs typeface="Trebuchet MS"/>
              </a:rPr>
              <a:t>cerca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25" dirty="0">
                <a:latin typeface="Trebuchet MS"/>
                <a:cs typeface="Trebuchet MS"/>
              </a:rPr>
              <a:t>de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100" dirty="0">
                <a:latin typeface="Trebuchet MS"/>
                <a:cs typeface="Trebuchet MS"/>
              </a:rPr>
              <a:t>20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-25" dirty="0">
                <a:latin typeface="Trebuchet MS"/>
                <a:cs typeface="Trebuchet MS"/>
              </a:rPr>
              <a:t>minutos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por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-80" dirty="0">
                <a:latin typeface="Trebuchet MS"/>
                <a:cs typeface="Trebuchet MS"/>
              </a:rPr>
              <a:t>pneu.</a:t>
            </a:r>
            <a:endParaRPr sz="4000">
              <a:latin typeface="Trebuchet MS"/>
              <a:cs typeface="Trebuchet MS"/>
            </a:endParaRPr>
          </a:p>
          <a:p>
            <a:pPr marL="585470" marR="5080" indent="-507365">
              <a:lnSpc>
                <a:spcPts val="4700"/>
              </a:lnSpc>
              <a:spcBef>
                <a:spcPts val="1445"/>
              </a:spcBef>
              <a:buSzPct val="122500"/>
              <a:buChar char="•"/>
              <a:tabLst>
                <a:tab pos="585470" algn="l"/>
                <a:tab pos="586105" algn="l"/>
              </a:tabLst>
            </a:pPr>
            <a:r>
              <a:rPr sz="4000" spc="210" dirty="0">
                <a:latin typeface="Trebuchet MS"/>
                <a:cs typeface="Trebuchet MS"/>
              </a:rPr>
              <a:t>Com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-100" dirty="0">
                <a:latin typeface="Trebuchet MS"/>
                <a:cs typeface="Trebuchet MS"/>
              </a:rPr>
              <a:t>prática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45" dirty="0">
                <a:latin typeface="Trebuchet MS"/>
                <a:cs typeface="Trebuchet MS"/>
              </a:rPr>
              <a:t>poderia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10" dirty="0">
                <a:latin typeface="Trebuchet MS"/>
                <a:cs typeface="Trebuchet MS"/>
              </a:rPr>
              <a:t>ser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55" dirty="0">
                <a:latin typeface="Trebuchet MS"/>
                <a:cs typeface="Trebuchet MS"/>
              </a:rPr>
              <a:t>reduzido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35" dirty="0">
                <a:latin typeface="Trebuchet MS"/>
                <a:cs typeface="Trebuchet MS"/>
              </a:rPr>
              <a:t>para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204" dirty="0">
                <a:latin typeface="Trebuchet MS"/>
                <a:cs typeface="Trebuchet MS"/>
              </a:rPr>
              <a:t>2/3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30" dirty="0">
                <a:latin typeface="Trebuchet MS"/>
                <a:cs typeface="Trebuchet MS"/>
              </a:rPr>
              <a:t>minutos </a:t>
            </a:r>
            <a:r>
              <a:rPr sz="4000" spc="-1190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por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-80" dirty="0">
                <a:latin typeface="Trebuchet MS"/>
                <a:cs typeface="Trebuchet MS"/>
              </a:rPr>
              <a:t>pneu.</a:t>
            </a:r>
            <a:endParaRPr sz="4000">
              <a:latin typeface="Trebuchet MS"/>
              <a:cs typeface="Trebuchet MS"/>
            </a:endParaRPr>
          </a:p>
          <a:p>
            <a:pPr marL="585470" indent="-507365">
              <a:lnSpc>
                <a:spcPct val="100000"/>
              </a:lnSpc>
              <a:spcBef>
                <a:spcPts val="1065"/>
              </a:spcBef>
              <a:buSzPct val="122500"/>
              <a:buChar char="•"/>
              <a:tabLst>
                <a:tab pos="585470" algn="l"/>
                <a:tab pos="586105" algn="l"/>
              </a:tabLst>
            </a:pPr>
            <a:r>
              <a:rPr sz="4000" spc="-5" dirty="0">
                <a:latin typeface="Trebuchet MS"/>
                <a:cs typeface="Trebuchet MS"/>
              </a:rPr>
              <a:t>Bastante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longe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190" dirty="0">
                <a:latin typeface="Trebuchet MS"/>
                <a:cs typeface="Trebuchet MS"/>
              </a:rPr>
              <a:t>dos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120" dirty="0">
                <a:latin typeface="Trebuchet MS"/>
                <a:cs typeface="Trebuchet MS"/>
              </a:rPr>
              <a:t>8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130" dirty="0">
                <a:latin typeface="Trebuchet MS"/>
                <a:cs typeface="Trebuchet MS"/>
              </a:rPr>
              <a:t>segundos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25" dirty="0">
                <a:latin typeface="Trebuchet MS"/>
                <a:cs typeface="Trebuchet MS"/>
              </a:rPr>
              <a:t>desejados.</a:t>
            </a:r>
            <a:endParaRPr sz="4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10936" y="6947432"/>
          <a:ext cx="14155418" cy="3348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7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6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2600" b="1" spc="25" dirty="0">
                          <a:latin typeface="Arial"/>
                          <a:cs typeface="Arial"/>
                        </a:rPr>
                        <a:t>Problema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2600" b="1" spc="10" dirty="0">
                          <a:latin typeface="Arial"/>
                          <a:cs typeface="Arial"/>
                        </a:rPr>
                        <a:t>Solução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217">
                <a:tc>
                  <a:txBody>
                    <a:bodyPr/>
                    <a:lstStyle/>
                    <a:p>
                      <a:pPr marL="46990" marR="612775">
                        <a:lnSpc>
                          <a:spcPct val="103099"/>
                        </a:lnSpc>
                        <a:spcBef>
                          <a:spcPts val="1065"/>
                        </a:spcBef>
                      </a:pPr>
                      <a:r>
                        <a:rPr sz="2600" b="1" spc="-65" dirty="0">
                          <a:latin typeface="Arial"/>
                          <a:cs typeface="Arial"/>
                        </a:rPr>
                        <a:t>Ter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que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trocar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0" dirty="0">
                          <a:latin typeface="Arial"/>
                          <a:cs typeface="Arial"/>
                        </a:rPr>
                        <a:t>macaco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para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5" dirty="0">
                          <a:latin typeface="Arial"/>
                          <a:cs typeface="Arial"/>
                        </a:rPr>
                        <a:t>cada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roda </a:t>
                      </a:r>
                      <a:r>
                        <a:rPr sz="2600" b="1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demora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muito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0" dirty="0">
                          <a:latin typeface="Arial"/>
                          <a:cs typeface="Arial"/>
                        </a:rPr>
                        <a:t>tempo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marR="328295">
                        <a:lnSpc>
                          <a:spcPct val="103099"/>
                        </a:lnSpc>
                        <a:spcBef>
                          <a:spcPts val="1065"/>
                        </a:spcBef>
                      </a:pPr>
                      <a:r>
                        <a:rPr sz="2600" b="1" spc="30" dirty="0">
                          <a:latin typeface="Arial"/>
                          <a:cs typeface="Arial"/>
                        </a:rPr>
                        <a:t>Usar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0" dirty="0">
                          <a:latin typeface="Arial"/>
                          <a:cs typeface="Arial"/>
                        </a:rPr>
                        <a:t>macaco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hidráulico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levantar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carro </a:t>
                      </a:r>
                      <a:r>
                        <a:rPr sz="2600" b="1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todo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duma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só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vez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218">
                <a:tc>
                  <a:txBody>
                    <a:bodyPr/>
                    <a:lstStyle/>
                    <a:p>
                      <a:pPr marL="46990" marR="581025">
                        <a:lnSpc>
                          <a:spcPct val="103099"/>
                        </a:lnSpc>
                        <a:spcBef>
                          <a:spcPts val="1065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Cada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roda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tem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parafusos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que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terão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2600" b="1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ser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desenroscados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enroscados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2600" b="1" spc="30" dirty="0">
                          <a:latin typeface="Arial"/>
                          <a:cs typeface="Arial"/>
                        </a:rPr>
                        <a:t>Usar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uma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aparafusadora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elétrica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901113"/>
            <a:ext cx="179870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10" dirty="0"/>
              <a:t>Mudar</a:t>
            </a:r>
            <a:r>
              <a:rPr sz="5600" spc="-225" dirty="0"/>
              <a:t> </a:t>
            </a:r>
            <a:r>
              <a:rPr sz="5600" spc="-110" dirty="0"/>
              <a:t>os</a:t>
            </a:r>
            <a:r>
              <a:rPr sz="5600" spc="-225" dirty="0"/>
              <a:t> </a:t>
            </a:r>
            <a:r>
              <a:rPr sz="5600" dirty="0"/>
              <a:t>4</a:t>
            </a:r>
            <a:r>
              <a:rPr sz="5600" spc="-220" dirty="0"/>
              <a:t> </a:t>
            </a:r>
            <a:r>
              <a:rPr sz="5600" spc="-130" dirty="0"/>
              <a:t>pneus</a:t>
            </a:r>
            <a:r>
              <a:rPr sz="5600" spc="-225" dirty="0"/>
              <a:t> </a:t>
            </a:r>
            <a:r>
              <a:rPr sz="5600" spc="-75" dirty="0"/>
              <a:t>dum</a:t>
            </a:r>
            <a:r>
              <a:rPr sz="5600" spc="-220" dirty="0"/>
              <a:t> </a:t>
            </a:r>
            <a:r>
              <a:rPr sz="5600" spc="-70" dirty="0"/>
              <a:t>carro</a:t>
            </a:r>
            <a:r>
              <a:rPr sz="5600" spc="-225" dirty="0"/>
              <a:t> </a:t>
            </a:r>
            <a:r>
              <a:rPr sz="5600" spc="40" dirty="0"/>
              <a:t>em</a:t>
            </a:r>
            <a:r>
              <a:rPr sz="5600" spc="-220" dirty="0"/>
              <a:t> </a:t>
            </a:r>
            <a:r>
              <a:rPr sz="5600" spc="-95" dirty="0"/>
              <a:t>menos</a:t>
            </a:r>
            <a:r>
              <a:rPr sz="5600" spc="-225" dirty="0"/>
              <a:t> </a:t>
            </a:r>
            <a:r>
              <a:rPr sz="5600" spc="-5" dirty="0"/>
              <a:t>de</a:t>
            </a:r>
            <a:r>
              <a:rPr sz="5600" spc="-225" dirty="0"/>
              <a:t> </a:t>
            </a:r>
            <a:r>
              <a:rPr sz="5600" dirty="0"/>
              <a:t>8</a:t>
            </a:r>
            <a:r>
              <a:rPr sz="5600" spc="-220" dirty="0"/>
              <a:t> </a:t>
            </a:r>
            <a:r>
              <a:rPr sz="5600" spc="-155" dirty="0"/>
              <a:t>segundos</a:t>
            </a:r>
            <a:endParaRPr sz="5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96126"/>
              </p:ext>
            </p:extLst>
          </p:nvPr>
        </p:nvGraphicFramePr>
        <p:xfrm>
          <a:off x="1031382" y="2633427"/>
          <a:ext cx="18114010" cy="3348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7163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600" b="1" spc="25" dirty="0">
                          <a:latin typeface="Arial"/>
                          <a:cs typeface="Arial"/>
                        </a:rPr>
                        <a:t>Problema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600" b="1" spc="10" dirty="0">
                          <a:latin typeface="Arial"/>
                          <a:cs typeface="Arial"/>
                        </a:rPr>
                        <a:t>Solução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163">
                <a:tc>
                  <a:txBody>
                    <a:bodyPr/>
                    <a:lstStyle/>
                    <a:p>
                      <a:pPr marL="46990" marR="995044">
                        <a:lnSpc>
                          <a:spcPts val="3220"/>
                        </a:lnSpc>
                        <a:spcBef>
                          <a:spcPts val="160"/>
                        </a:spcBef>
                      </a:pPr>
                      <a:r>
                        <a:rPr sz="2600" b="1" spc="70" dirty="0">
                          <a:latin typeface="Arial"/>
                          <a:cs typeface="Arial"/>
                        </a:rPr>
                        <a:t>Mesmo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5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aparafusadora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elétrica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demora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muito </a:t>
                      </a:r>
                      <a:r>
                        <a:rPr sz="2600" b="1" spc="-7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0" dirty="0">
                          <a:latin typeface="Arial"/>
                          <a:cs typeface="Arial"/>
                        </a:rPr>
                        <a:t>tempo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aparafusar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parafusos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600" b="1" spc="30" dirty="0">
                          <a:latin typeface="Arial"/>
                          <a:cs typeface="Arial"/>
                        </a:rPr>
                        <a:t>Usar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roda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5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parafuso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162">
                <a:tc>
                  <a:txBody>
                    <a:bodyPr/>
                    <a:lstStyle/>
                    <a:p>
                      <a:pPr marL="46990" marR="385445">
                        <a:lnSpc>
                          <a:spcPts val="3220"/>
                        </a:lnSpc>
                        <a:spcBef>
                          <a:spcPts val="160"/>
                        </a:spcBef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Continua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demorar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alguns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minutos, </a:t>
                      </a:r>
                      <a:r>
                        <a:rPr sz="2600" b="1" spc="-10" dirty="0">
                          <a:latin typeface="Arial"/>
                          <a:cs typeface="Arial"/>
                        </a:rPr>
                        <a:t>pois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uma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pessoa </a:t>
                      </a:r>
                      <a:r>
                        <a:rPr sz="2600" b="1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tem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percorrer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rodas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marR="124460">
                        <a:lnSpc>
                          <a:spcPts val="3220"/>
                        </a:lnSpc>
                        <a:spcBef>
                          <a:spcPts val="160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pessoas, </a:t>
                      </a:r>
                      <a:r>
                        <a:rPr sz="2600" b="1" spc="55" dirty="0">
                          <a:latin typeface="Arial"/>
                          <a:cs typeface="Arial"/>
                        </a:rPr>
                        <a:t>cada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uma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troca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uma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roda,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divide-se o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0" dirty="0">
                          <a:latin typeface="Arial"/>
                          <a:cs typeface="Arial"/>
                        </a:rPr>
                        <a:t>tempo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por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(menos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minutos,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mas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superior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seg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164">
                <a:tc>
                  <a:txBody>
                    <a:bodyPr/>
                    <a:lstStyle/>
                    <a:p>
                      <a:pPr marL="46990" marR="266065">
                        <a:lnSpc>
                          <a:spcPts val="3220"/>
                        </a:lnSpc>
                        <a:spcBef>
                          <a:spcPts val="160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Cada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pessoa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tem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desapertar,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retirar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roda,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colocar </a:t>
                      </a:r>
                      <a:r>
                        <a:rPr sz="2600" b="1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nova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roda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apertar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marR="233679">
                        <a:lnSpc>
                          <a:spcPts val="3220"/>
                        </a:lnSpc>
                        <a:spcBef>
                          <a:spcPts val="160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pessoas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por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roda,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desaperta,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retira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pneu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2600" b="1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outra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5" dirty="0">
                          <a:latin typeface="Arial"/>
                          <a:cs typeface="Arial"/>
                        </a:rPr>
                        <a:t>coloca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15" dirty="0">
                          <a:latin typeface="Arial"/>
                          <a:cs typeface="Arial"/>
                        </a:rPr>
                        <a:t>novo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" dirty="0" err="1">
                          <a:latin typeface="Arial"/>
                          <a:cs typeface="Arial"/>
                        </a:rPr>
                        <a:t>pneu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32050" y="6839272"/>
            <a:ext cx="14784069" cy="827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79425" marR="5080" indent="-467359">
              <a:lnSpc>
                <a:spcPct val="100800"/>
              </a:lnSpc>
              <a:spcBef>
                <a:spcPts val="110"/>
              </a:spcBef>
            </a:pPr>
            <a:r>
              <a:rPr sz="2600" b="1" spc="10" dirty="0">
                <a:solidFill>
                  <a:srgbClr val="5E5E5E"/>
                </a:solidFill>
                <a:latin typeface="Arial"/>
                <a:cs typeface="Arial"/>
              </a:rPr>
              <a:t>Solução</a:t>
            </a:r>
            <a:r>
              <a:rPr sz="2600" b="1" spc="1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5E5E5E"/>
                </a:solidFill>
                <a:latin typeface="Arial"/>
                <a:cs typeface="Arial"/>
              </a:rPr>
              <a:t>final:</a:t>
            </a:r>
            <a:r>
              <a:rPr sz="2600" b="1" spc="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0" spc="185" dirty="0">
                <a:solidFill>
                  <a:srgbClr val="5E5E5E"/>
                </a:solidFill>
                <a:latin typeface="Trebuchet MS"/>
                <a:cs typeface="Trebuchet MS"/>
              </a:rPr>
              <a:t>Com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100" dirty="0">
                <a:solidFill>
                  <a:srgbClr val="5E5E5E"/>
                </a:solidFill>
                <a:latin typeface="Trebuchet MS"/>
                <a:cs typeface="Trebuchet MS"/>
              </a:rPr>
              <a:t>3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155" dirty="0">
                <a:solidFill>
                  <a:srgbClr val="5E5E5E"/>
                </a:solidFill>
                <a:latin typeface="Trebuchet MS"/>
                <a:cs typeface="Trebuchet MS"/>
              </a:rPr>
              <a:t>pessoas</a:t>
            </a:r>
            <a:r>
              <a:rPr sz="2600" spc="-4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30" dirty="0">
                <a:solidFill>
                  <a:srgbClr val="5E5E5E"/>
                </a:solidFill>
                <a:latin typeface="Trebuchet MS"/>
                <a:cs typeface="Trebuchet MS"/>
              </a:rPr>
              <a:t>por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25" dirty="0">
                <a:solidFill>
                  <a:srgbClr val="5E5E5E"/>
                </a:solidFill>
                <a:latin typeface="Trebuchet MS"/>
                <a:cs typeface="Trebuchet MS"/>
              </a:rPr>
              <a:t>roda</a:t>
            </a:r>
            <a:r>
              <a:rPr sz="2600" spc="-4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5E5E5E"/>
                </a:solidFill>
                <a:latin typeface="Trebuchet MS"/>
                <a:cs typeface="Trebuchet MS"/>
              </a:rPr>
              <a:t>mais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100" dirty="0">
                <a:solidFill>
                  <a:srgbClr val="5E5E5E"/>
                </a:solidFill>
                <a:latin typeface="Trebuchet MS"/>
                <a:cs typeface="Trebuchet MS"/>
              </a:rPr>
              <a:t>2</a:t>
            </a:r>
            <a:r>
              <a:rPr sz="2600" spc="-4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20" dirty="0">
                <a:solidFill>
                  <a:srgbClr val="5E5E5E"/>
                </a:solidFill>
                <a:latin typeface="Trebuchet MS"/>
                <a:cs typeface="Trebuchet MS"/>
              </a:rPr>
              <a:t>para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levantar</a:t>
            </a:r>
            <a:r>
              <a:rPr sz="2600" spc="-4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114" dirty="0">
                <a:solidFill>
                  <a:srgbClr val="5E5E5E"/>
                </a:solidFill>
                <a:latin typeface="Trebuchet MS"/>
                <a:cs typeface="Trebuchet MS"/>
              </a:rPr>
              <a:t>o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5E5E5E"/>
                </a:solidFill>
                <a:latin typeface="Trebuchet MS"/>
                <a:cs typeface="Trebuchet MS"/>
              </a:rPr>
              <a:t>carro</a:t>
            </a:r>
            <a:r>
              <a:rPr sz="2600" spc="-4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35" dirty="0">
                <a:solidFill>
                  <a:srgbClr val="5E5E5E"/>
                </a:solidFill>
                <a:latin typeface="Trebuchet MS"/>
                <a:cs typeface="Trebuchet MS"/>
              </a:rPr>
              <a:t>todo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75" dirty="0">
                <a:solidFill>
                  <a:srgbClr val="5E5E5E"/>
                </a:solidFill>
                <a:latin typeface="Trebuchet MS"/>
                <a:cs typeface="Trebuchet MS"/>
              </a:rPr>
              <a:t>duma</a:t>
            </a:r>
            <a:r>
              <a:rPr sz="2600" spc="-40" dirty="0">
                <a:solidFill>
                  <a:srgbClr val="5E5E5E"/>
                </a:solidFill>
                <a:latin typeface="Trebuchet MS"/>
                <a:cs typeface="Trebuchet MS"/>
              </a:rPr>
              <a:t> vez,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100" dirty="0">
                <a:solidFill>
                  <a:srgbClr val="5E5E5E"/>
                </a:solidFill>
                <a:latin typeface="Trebuchet MS"/>
                <a:cs typeface="Trebuchet MS"/>
              </a:rPr>
              <a:t>conseguimos </a:t>
            </a:r>
            <a:r>
              <a:rPr sz="2600" spc="-76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5E5E5E"/>
                </a:solidFill>
                <a:latin typeface="Trebuchet MS"/>
                <a:cs typeface="Trebuchet MS"/>
              </a:rPr>
              <a:t>baixar</a:t>
            </a:r>
            <a:r>
              <a:rPr sz="2600" spc="-5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114" dirty="0">
                <a:solidFill>
                  <a:srgbClr val="5E5E5E"/>
                </a:solidFill>
                <a:latin typeface="Trebuchet MS"/>
                <a:cs typeface="Trebuchet MS"/>
              </a:rPr>
              <a:t>o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25" dirty="0">
                <a:solidFill>
                  <a:srgbClr val="5E5E5E"/>
                </a:solidFill>
                <a:latin typeface="Trebuchet MS"/>
                <a:cs typeface="Trebuchet MS"/>
              </a:rPr>
              <a:t>tempo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20" dirty="0">
                <a:solidFill>
                  <a:srgbClr val="5E5E5E"/>
                </a:solidFill>
                <a:latin typeface="Trebuchet MS"/>
                <a:cs typeface="Trebuchet MS"/>
              </a:rPr>
              <a:t>para</a:t>
            </a:r>
            <a:r>
              <a:rPr sz="2600" spc="-5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100" dirty="0">
                <a:solidFill>
                  <a:srgbClr val="5E5E5E"/>
                </a:solidFill>
                <a:latin typeface="Trebuchet MS"/>
                <a:cs typeface="Trebuchet MS"/>
              </a:rPr>
              <a:t>menos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5E5E5E"/>
                </a:solidFill>
                <a:latin typeface="Trebuchet MS"/>
                <a:cs typeface="Trebuchet MS"/>
              </a:rPr>
              <a:t>de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100" dirty="0">
                <a:solidFill>
                  <a:srgbClr val="5E5E5E"/>
                </a:solidFill>
                <a:latin typeface="Trebuchet MS"/>
                <a:cs typeface="Trebuchet MS"/>
              </a:rPr>
              <a:t>8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155" dirty="0">
                <a:solidFill>
                  <a:srgbClr val="5E5E5E"/>
                </a:solidFill>
                <a:latin typeface="Trebuchet MS"/>
                <a:cs typeface="Trebuchet MS"/>
              </a:rPr>
              <a:t>seg</a:t>
            </a:r>
            <a:r>
              <a:rPr sz="2600" spc="-5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-275" dirty="0">
                <a:solidFill>
                  <a:srgbClr val="5E5E5E"/>
                </a:solidFill>
                <a:latin typeface="Trebuchet MS"/>
                <a:cs typeface="Trebuchet MS"/>
              </a:rPr>
              <a:t>(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-55" dirty="0">
                <a:solidFill>
                  <a:srgbClr val="5E5E5E"/>
                </a:solidFill>
                <a:latin typeface="Trebuchet MS"/>
                <a:cs typeface="Trebuchet MS"/>
              </a:rPr>
              <a:t>hoje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45" dirty="0">
                <a:solidFill>
                  <a:srgbClr val="5E5E5E"/>
                </a:solidFill>
                <a:latin typeface="Trebuchet MS"/>
                <a:cs typeface="Trebuchet MS"/>
              </a:rPr>
              <a:t>em</a:t>
            </a:r>
            <a:r>
              <a:rPr sz="2600" spc="-5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5E5E5E"/>
                </a:solidFill>
                <a:latin typeface="Trebuchet MS"/>
                <a:cs typeface="Trebuchet MS"/>
              </a:rPr>
              <a:t>dia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90" dirty="0">
                <a:solidFill>
                  <a:srgbClr val="5E5E5E"/>
                </a:solidFill>
                <a:latin typeface="Trebuchet MS"/>
                <a:cs typeface="Trebuchet MS"/>
              </a:rPr>
              <a:t>muda-se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190" dirty="0">
                <a:solidFill>
                  <a:srgbClr val="5E5E5E"/>
                </a:solidFill>
                <a:latin typeface="Trebuchet MS"/>
                <a:cs typeface="Trebuchet MS"/>
              </a:rPr>
              <a:t>os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100" dirty="0">
                <a:solidFill>
                  <a:srgbClr val="5E5E5E"/>
                </a:solidFill>
                <a:latin typeface="Trebuchet MS"/>
                <a:cs typeface="Trebuchet MS"/>
              </a:rPr>
              <a:t>4</a:t>
            </a:r>
            <a:r>
              <a:rPr sz="2600" spc="-5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90" dirty="0">
                <a:solidFill>
                  <a:srgbClr val="5E5E5E"/>
                </a:solidFill>
                <a:latin typeface="Trebuchet MS"/>
                <a:cs typeface="Trebuchet MS"/>
              </a:rPr>
              <a:t>pneus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45" dirty="0">
                <a:solidFill>
                  <a:srgbClr val="5E5E5E"/>
                </a:solidFill>
                <a:latin typeface="Trebuchet MS"/>
                <a:cs typeface="Trebuchet MS"/>
              </a:rPr>
              <a:t>em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100" dirty="0">
                <a:solidFill>
                  <a:srgbClr val="5E5E5E"/>
                </a:solidFill>
                <a:latin typeface="Trebuchet MS"/>
                <a:cs typeface="Trebuchet MS"/>
              </a:rPr>
              <a:t>menos</a:t>
            </a:r>
            <a:r>
              <a:rPr sz="2600" spc="-5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5E5E5E"/>
                </a:solidFill>
                <a:latin typeface="Trebuchet MS"/>
                <a:cs typeface="Trebuchet MS"/>
              </a:rPr>
              <a:t>de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100" dirty="0">
                <a:solidFill>
                  <a:srgbClr val="5E5E5E"/>
                </a:solidFill>
                <a:latin typeface="Trebuchet MS"/>
                <a:cs typeface="Trebuchet MS"/>
              </a:rPr>
              <a:t>3</a:t>
            </a:r>
            <a:r>
              <a:rPr sz="260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5E5E5E"/>
                </a:solidFill>
                <a:latin typeface="Trebuchet MS"/>
                <a:cs typeface="Trebuchet MS"/>
              </a:rPr>
              <a:t>seg)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4882058"/>
            <a:ext cx="1107313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b="0" spc="5" dirty="0">
                <a:latin typeface="Arial MT"/>
                <a:cs typeface="Arial MT"/>
              </a:rPr>
              <a:t>Estruturas</a:t>
            </a:r>
            <a:r>
              <a:rPr sz="9550" b="0" spc="-405" dirty="0">
                <a:latin typeface="Arial MT"/>
                <a:cs typeface="Arial MT"/>
              </a:rPr>
              <a:t> </a:t>
            </a:r>
            <a:r>
              <a:rPr sz="9550" b="0" spc="170" dirty="0">
                <a:latin typeface="Arial MT"/>
                <a:cs typeface="Arial MT"/>
              </a:rPr>
              <a:t>de</a:t>
            </a:r>
            <a:r>
              <a:rPr sz="9550" b="0" spc="-405" dirty="0">
                <a:latin typeface="Arial MT"/>
                <a:cs typeface="Arial MT"/>
              </a:rPr>
              <a:t> </a:t>
            </a:r>
            <a:r>
              <a:rPr sz="9550" b="0" spc="20" dirty="0">
                <a:latin typeface="Arial MT"/>
                <a:cs typeface="Arial MT"/>
              </a:rPr>
              <a:t>Dados</a:t>
            </a:r>
            <a:endParaRPr sz="9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28484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Estruturas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dados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25" dirty="0"/>
              <a:t>O</a:t>
            </a:r>
            <a:r>
              <a:rPr sz="4500" spc="-20" dirty="0"/>
              <a:t> </a:t>
            </a:r>
            <a:r>
              <a:rPr sz="4500" spc="20" dirty="0"/>
              <a:t>que</a:t>
            </a:r>
            <a:r>
              <a:rPr sz="4500" spc="-20" dirty="0"/>
              <a:t> </a:t>
            </a:r>
            <a:r>
              <a:rPr sz="4500" spc="-45" dirty="0"/>
              <a:t>são?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219932" y="3268487"/>
            <a:ext cx="17583150" cy="443357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resolução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problemas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através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algoritmos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requer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representação</a:t>
            </a:r>
            <a:r>
              <a:rPr sz="3950" spc="-80" dirty="0">
                <a:latin typeface="Trebuchet MS"/>
                <a:cs typeface="Trebuchet MS"/>
              </a:rPr>
              <a:t> de: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5" dirty="0">
                <a:latin typeface="Trebuchet MS"/>
                <a:cs typeface="Trebuchet MS"/>
              </a:rPr>
              <a:t>entidades</a:t>
            </a:r>
            <a:r>
              <a:rPr sz="3950" spc="-135" dirty="0">
                <a:latin typeface="Trebuchet MS"/>
                <a:cs typeface="Trebuchet MS"/>
              </a:rPr>
              <a:t> </a:t>
            </a:r>
            <a:r>
              <a:rPr sz="3950" spc="-190" dirty="0">
                <a:latin typeface="Trebuchet MS"/>
                <a:cs typeface="Trebuchet MS"/>
              </a:rPr>
              <a:t>e;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15" dirty="0">
                <a:latin typeface="Trebuchet MS"/>
                <a:cs typeface="Trebuchet MS"/>
              </a:rPr>
              <a:t>objetos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reais</a:t>
            </a:r>
            <a:endParaRPr sz="3950">
              <a:latin typeface="Trebuchet MS"/>
              <a:cs typeface="Trebuchet MS"/>
            </a:endParaRPr>
          </a:p>
          <a:p>
            <a:pPr marL="514984" marR="2145665" indent="-502920">
              <a:lnSpc>
                <a:spcPts val="4240"/>
              </a:lnSpc>
              <a:spcBef>
                <a:spcPts val="37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05" dirty="0">
                <a:latin typeface="Trebuchet MS"/>
                <a:cs typeface="Trebuchet MS"/>
              </a:rPr>
              <a:t>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diferentes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formas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nos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quais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265" dirty="0">
                <a:latin typeface="Trebuchet MS"/>
                <a:cs typeface="Trebuchet MS"/>
              </a:rPr>
              <a:t>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itens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70" dirty="0">
                <a:latin typeface="Trebuchet MS"/>
                <a:cs typeface="Trebuchet MS"/>
              </a:rPr>
              <a:t>dados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são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logicamente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relacionados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definem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diferentes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5" dirty="0">
                <a:latin typeface="Trebuchet MS"/>
                <a:cs typeface="Trebuchet MS"/>
              </a:rPr>
              <a:t>estruturas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70" dirty="0">
                <a:latin typeface="Trebuchet MS"/>
                <a:cs typeface="Trebuchet MS"/>
              </a:rPr>
              <a:t>dados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2804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Estruturas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10" dirty="0"/>
              <a:t> </a:t>
            </a:r>
            <a:r>
              <a:rPr spc="-145" dirty="0"/>
              <a:t>dados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6791" y="3050817"/>
            <a:ext cx="12411668" cy="77108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28484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Estruturas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dados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35" dirty="0"/>
              <a:t>Definição</a:t>
            </a:r>
            <a:r>
              <a:rPr sz="4500" spc="-20" dirty="0"/>
              <a:t> </a:t>
            </a:r>
            <a:r>
              <a:rPr sz="4500" spc="60" dirty="0"/>
              <a:t>de</a:t>
            </a:r>
            <a:r>
              <a:rPr sz="4500" spc="-15" dirty="0"/>
              <a:t> </a:t>
            </a:r>
            <a:r>
              <a:rPr sz="4500" spc="15" dirty="0"/>
              <a:t>estruturas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7656810" cy="52292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definição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25" dirty="0">
                <a:latin typeface="Trebuchet MS"/>
                <a:cs typeface="Trebuchet MS"/>
              </a:rPr>
              <a:t>estruturas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70" dirty="0">
                <a:latin typeface="Trebuchet MS"/>
                <a:cs typeface="Trebuchet MS"/>
              </a:rPr>
              <a:t>dados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tem </a:t>
            </a:r>
            <a:r>
              <a:rPr sz="3950" spc="-15" dirty="0">
                <a:latin typeface="Trebuchet MS"/>
                <a:cs typeface="Trebuchet MS"/>
              </a:rPr>
              <a:t>subjacente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10" dirty="0">
                <a:latin typeface="Trebuchet MS"/>
                <a:cs typeface="Trebuchet MS"/>
              </a:rPr>
              <a:t>as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operações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executar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nos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70" dirty="0">
                <a:latin typeface="Trebuchet MS"/>
                <a:cs typeface="Trebuchet MS"/>
              </a:rPr>
              <a:t>dados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representados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45" dirty="0">
                <a:latin typeface="Trebuchet MS"/>
                <a:cs typeface="Trebuchet MS"/>
              </a:rPr>
              <a:t>Diferentes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operações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poderão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ser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executadas: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30" dirty="0">
                <a:latin typeface="Trebuchet MS"/>
                <a:cs typeface="Trebuchet MS"/>
              </a:rPr>
              <a:t>Criar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eliminar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25" dirty="0">
                <a:latin typeface="Trebuchet MS"/>
                <a:cs typeface="Trebuchet MS"/>
              </a:rPr>
              <a:t>estruturas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70" dirty="0">
                <a:latin typeface="Trebuchet MS"/>
                <a:cs typeface="Trebuchet MS"/>
              </a:rPr>
              <a:t>dados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05" dirty="0">
                <a:latin typeface="Trebuchet MS"/>
                <a:cs typeface="Trebuchet MS"/>
              </a:rPr>
              <a:t>Operações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60" dirty="0">
                <a:latin typeface="Trebuchet MS"/>
                <a:cs typeface="Trebuchet MS"/>
              </a:rPr>
              <a:t>inserir,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40" dirty="0">
                <a:latin typeface="Trebuchet MS"/>
                <a:cs typeface="Trebuchet MS"/>
              </a:rPr>
              <a:t>alterar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eliminar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elementos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da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estrutura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70" dirty="0">
                <a:latin typeface="Trebuchet MS"/>
                <a:cs typeface="Trebuchet MS"/>
              </a:rPr>
              <a:t>dados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05" dirty="0">
                <a:latin typeface="Trebuchet MS"/>
                <a:cs typeface="Trebuchet MS"/>
              </a:rPr>
              <a:t>Operações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aceder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aos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elementos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da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estrutura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70" dirty="0">
                <a:latin typeface="Trebuchet MS"/>
                <a:cs typeface="Trebuchet MS"/>
              </a:rPr>
              <a:t>dados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28484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Estruturas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dados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dirty="0"/>
              <a:t>Síntese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8654"/>
            <a:ext cx="17456785" cy="667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indent="-432434">
              <a:lnSpc>
                <a:spcPct val="100000"/>
              </a:lnSpc>
              <a:spcBef>
                <a:spcPts val="100"/>
              </a:spcBef>
              <a:buSzPct val="122058"/>
              <a:buChar char="•"/>
              <a:tabLst>
                <a:tab pos="444500" algn="l"/>
                <a:tab pos="445134" algn="l"/>
              </a:tabLst>
            </a:pPr>
            <a:r>
              <a:rPr sz="3400" spc="120" dirty="0">
                <a:latin typeface="Trebuchet MS"/>
                <a:cs typeface="Trebuchet MS"/>
              </a:rPr>
              <a:t>Uma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-95" dirty="0">
                <a:latin typeface="Trebuchet MS"/>
                <a:cs typeface="Trebuchet MS"/>
              </a:rPr>
              <a:t>eficiente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15" dirty="0">
                <a:latin typeface="Trebuchet MS"/>
                <a:cs typeface="Trebuchet MS"/>
              </a:rPr>
              <a:t>manipulação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de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145" dirty="0">
                <a:latin typeface="Trebuchet MS"/>
                <a:cs typeface="Trebuchet MS"/>
              </a:rPr>
              <a:t>dados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-10" dirty="0">
                <a:latin typeface="Trebuchet MS"/>
                <a:cs typeface="Trebuchet MS"/>
              </a:rPr>
              <a:t>envolve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50" dirty="0">
                <a:latin typeface="Trebuchet MS"/>
                <a:cs typeface="Trebuchet MS"/>
              </a:rPr>
              <a:t>uma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-10" dirty="0">
                <a:latin typeface="Trebuchet MS"/>
                <a:cs typeface="Trebuchet MS"/>
              </a:rPr>
              <a:t>análise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160" dirty="0">
                <a:latin typeface="Trebuchet MS"/>
                <a:cs typeface="Trebuchet MS"/>
              </a:rPr>
              <a:t>das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seguintes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75" dirty="0">
                <a:latin typeface="Trebuchet MS"/>
                <a:cs typeface="Trebuchet MS"/>
              </a:rPr>
              <a:t>questões</a:t>
            </a:r>
            <a:endParaRPr sz="3400" dirty="0">
              <a:latin typeface="Trebuchet MS"/>
              <a:cs typeface="Trebuchet MS"/>
            </a:endParaRPr>
          </a:p>
          <a:p>
            <a:pPr marL="1375410" lvl="1" indent="-630555">
              <a:lnSpc>
                <a:spcPct val="100000"/>
              </a:lnSpc>
              <a:spcBef>
                <a:spcPts val="2760"/>
              </a:spcBef>
              <a:buAutoNum type="alphaUcPeriod"/>
              <a:tabLst>
                <a:tab pos="1375410" algn="l"/>
                <a:tab pos="1376045" algn="l"/>
              </a:tabLst>
            </a:pPr>
            <a:r>
              <a:rPr sz="3400" spc="35" dirty="0">
                <a:latin typeface="Trebuchet MS"/>
                <a:cs typeface="Trebuchet MS"/>
              </a:rPr>
              <a:t>Compreender</a:t>
            </a:r>
            <a:r>
              <a:rPr sz="3400" spc="-95" dirty="0">
                <a:latin typeface="Trebuchet MS"/>
                <a:cs typeface="Trebuchet MS"/>
              </a:rPr>
              <a:t> </a:t>
            </a:r>
            <a:r>
              <a:rPr sz="3400" spc="40" dirty="0">
                <a:latin typeface="Trebuchet MS"/>
                <a:cs typeface="Trebuchet MS"/>
              </a:rPr>
              <a:t>a</a:t>
            </a:r>
            <a:r>
              <a:rPr sz="3400" spc="-90" dirty="0">
                <a:latin typeface="Trebuchet MS"/>
                <a:cs typeface="Trebuchet MS"/>
              </a:rPr>
              <a:t> </a:t>
            </a:r>
            <a:r>
              <a:rPr sz="3400" spc="-25" dirty="0">
                <a:latin typeface="Trebuchet MS"/>
                <a:cs typeface="Trebuchet MS"/>
              </a:rPr>
              <a:t>relação</a:t>
            </a:r>
            <a:r>
              <a:rPr sz="3400" spc="-95" dirty="0">
                <a:latin typeface="Trebuchet MS"/>
                <a:cs typeface="Trebuchet MS"/>
              </a:rPr>
              <a:t> </a:t>
            </a:r>
            <a:r>
              <a:rPr sz="3400" spc="-110" dirty="0">
                <a:latin typeface="Trebuchet MS"/>
                <a:cs typeface="Trebuchet MS"/>
              </a:rPr>
              <a:t>entre</a:t>
            </a:r>
            <a:r>
              <a:rPr sz="3400" spc="-90" dirty="0">
                <a:latin typeface="Trebuchet MS"/>
                <a:cs typeface="Trebuchet MS"/>
              </a:rPr>
              <a:t> </a:t>
            </a:r>
            <a:r>
              <a:rPr sz="3400" spc="145" dirty="0">
                <a:latin typeface="Trebuchet MS"/>
                <a:cs typeface="Trebuchet MS"/>
              </a:rPr>
              <a:t>dados</a:t>
            </a:r>
            <a:endParaRPr sz="3400" dirty="0">
              <a:latin typeface="Trebuchet MS"/>
              <a:cs typeface="Trebuchet MS"/>
            </a:endParaRPr>
          </a:p>
          <a:p>
            <a:pPr marL="1375410" lvl="1" indent="-630555">
              <a:lnSpc>
                <a:spcPct val="100000"/>
              </a:lnSpc>
              <a:spcBef>
                <a:spcPts val="2755"/>
              </a:spcBef>
              <a:buAutoNum type="alphaUcPeriod"/>
              <a:tabLst>
                <a:tab pos="1375410" algn="l"/>
                <a:tab pos="1376045" algn="l"/>
              </a:tabLst>
            </a:pPr>
            <a:r>
              <a:rPr sz="3400" spc="-10" dirty="0">
                <a:latin typeface="Trebuchet MS"/>
                <a:cs typeface="Trebuchet MS"/>
              </a:rPr>
              <a:t>Decidir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70" dirty="0">
                <a:latin typeface="Trebuchet MS"/>
                <a:cs typeface="Trebuchet MS"/>
              </a:rPr>
              <a:t>operações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40" dirty="0">
                <a:latin typeface="Trebuchet MS"/>
                <a:cs typeface="Trebuchet MS"/>
              </a:rPr>
              <a:t>a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-30" dirty="0">
                <a:latin typeface="Trebuchet MS"/>
                <a:cs typeface="Trebuchet MS"/>
              </a:rPr>
              <a:t>executar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160" dirty="0">
                <a:latin typeface="Trebuchet MS"/>
                <a:cs typeface="Trebuchet MS"/>
              </a:rPr>
              <a:t>nos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145" dirty="0">
                <a:latin typeface="Trebuchet MS"/>
                <a:cs typeface="Trebuchet MS"/>
              </a:rPr>
              <a:t>dados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-15" dirty="0">
                <a:latin typeface="Trebuchet MS"/>
                <a:cs typeface="Trebuchet MS"/>
              </a:rPr>
              <a:t>logicamente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15" dirty="0">
                <a:latin typeface="Trebuchet MS"/>
                <a:cs typeface="Trebuchet MS"/>
              </a:rPr>
              <a:t>relacionados</a:t>
            </a:r>
            <a:endParaRPr sz="3400" dirty="0">
              <a:latin typeface="Trebuchet MS"/>
              <a:cs typeface="Trebuchet MS"/>
            </a:endParaRPr>
          </a:p>
          <a:p>
            <a:pPr marL="1375410" lvl="1" indent="-630555">
              <a:lnSpc>
                <a:spcPct val="100000"/>
              </a:lnSpc>
              <a:spcBef>
                <a:spcPts val="2755"/>
              </a:spcBef>
              <a:buAutoNum type="alphaUcPeriod"/>
              <a:tabLst>
                <a:tab pos="1375410" algn="l"/>
                <a:tab pos="1376045" algn="l"/>
              </a:tabLst>
            </a:pPr>
            <a:r>
              <a:rPr sz="3400" spc="5" dirty="0">
                <a:latin typeface="Trebuchet MS"/>
                <a:cs typeface="Trebuchet MS"/>
              </a:rPr>
              <a:t>Representar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225" dirty="0">
                <a:latin typeface="Trebuchet MS"/>
                <a:cs typeface="Trebuchet MS"/>
              </a:rPr>
              <a:t>os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-5" dirty="0">
                <a:latin typeface="Trebuchet MS"/>
                <a:cs typeface="Trebuchet MS"/>
              </a:rPr>
              <a:t>elementos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190" dirty="0">
                <a:latin typeface="Trebuchet MS"/>
                <a:cs typeface="Trebuchet MS"/>
              </a:rPr>
              <a:t>dos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145" dirty="0">
                <a:latin typeface="Trebuchet MS"/>
                <a:cs typeface="Trebuchet MS"/>
              </a:rPr>
              <a:t>dados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de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114" dirty="0">
                <a:latin typeface="Trebuchet MS"/>
                <a:cs typeface="Trebuchet MS"/>
              </a:rPr>
              <a:t>modo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-135" dirty="0">
                <a:latin typeface="Trebuchet MS"/>
                <a:cs typeface="Trebuchet MS"/>
              </a:rPr>
              <a:t>a:</a:t>
            </a:r>
            <a:endParaRPr sz="3400" dirty="0">
              <a:latin typeface="Trebuchet MS"/>
              <a:cs typeface="Trebuchet MS"/>
            </a:endParaRPr>
          </a:p>
          <a:p>
            <a:pPr marL="2108835" lvl="2" indent="-631190">
              <a:lnSpc>
                <a:spcPct val="100000"/>
              </a:lnSpc>
              <a:spcBef>
                <a:spcPts val="2755"/>
              </a:spcBef>
              <a:buAutoNum type="arabicPeriod"/>
              <a:tabLst>
                <a:tab pos="2108835" algn="l"/>
                <a:tab pos="2109470" algn="l"/>
              </a:tabLst>
            </a:pPr>
            <a:r>
              <a:rPr sz="3400" spc="20" dirty="0">
                <a:latin typeface="Trebuchet MS"/>
                <a:cs typeface="Trebuchet MS"/>
              </a:rPr>
              <a:t>Manter</a:t>
            </a:r>
            <a:r>
              <a:rPr sz="3400" spc="-90" dirty="0">
                <a:latin typeface="Trebuchet MS"/>
                <a:cs typeface="Trebuchet MS"/>
              </a:rPr>
              <a:t> </a:t>
            </a:r>
            <a:r>
              <a:rPr sz="3400" spc="180" dirty="0">
                <a:latin typeface="Trebuchet MS"/>
                <a:cs typeface="Trebuchet MS"/>
              </a:rPr>
              <a:t>as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10" dirty="0">
                <a:latin typeface="Trebuchet MS"/>
                <a:cs typeface="Trebuchet MS"/>
              </a:rPr>
              <a:t>relações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60" dirty="0">
                <a:latin typeface="Trebuchet MS"/>
                <a:cs typeface="Trebuchet MS"/>
              </a:rPr>
              <a:t>lógicas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-110" dirty="0">
                <a:latin typeface="Trebuchet MS"/>
                <a:cs typeface="Trebuchet MS"/>
              </a:rPr>
              <a:t>entre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225" dirty="0">
                <a:latin typeface="Trebuchet MS"/>
                <a:cs typeface="Trebuchet MS"/>
              </a:rPr>
              <a:t>os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145" dirty="0">
                <a:latin typeface="Trebuchet MS"/>
                <a:cs typeface="Trebuchet MS"/>
              </a:rPr>
              <a:t>dados</a:t>
            </a:r>
            <a:endParaRPr sz="3400" dirty="0">
              <a:latin typeface="Trebuchet MS"/>
              <a:cs typeface="Trebuchet MS"/>
            </a:endParaRPr>
          </a:p>
          <a:p>
            <a:pPr marL="2108835" lvl="2" indent="-631190">
              <a:lnSpc>
                <a:spcPct val="100000"/>
              </a:lnSpc>
              <a:spcBef>
                <a:spcPts val="2760"/>
              </a:spcBef>
              <a:buAutoNum type="arabicPeriod"/>
              <a:tabLst>
                <a:tab pos="2108835" algn="l"/>
                <a:tab pos="2109470" algn="l"/>
              </a:tabLst>
            </a:pPr>
            <a:r>
              <a:rPr sz="3400" spc="5" dirty="0">
                <a:latin typeface="Trebuchet MS"/>
                <a:cs typeface="Trebuchet MS"/>
              </a:rPr>
              <a:t>Executar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de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-40" dirty="0">
                <a:latin typeface="Trebuchet MS"/>
                <a:cs typeface="Trebuchet MS"/>
              </a:rPr>
              <a:t>forma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-95" dirty="0">
                <a:latin typeface="Trebuchet MS"/>
                <a:cs typeface="Trebuchet MS"/>
              </a:rPr>
              <a:t>eficiente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180" dirty="0">
                <a:latin typeface="Trebuchet MS"/>
                <a:cs typeface="Trebuchet MS"/>
              </a:rPr>
              <a:t>as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70" dirty="0">
                <a:latin typeface="Trebuchet MS"/>
                <a:cs typeface="Trebuchet MS"/>
              </a:rPr>
              <a:t>operações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160" dirty="0">
                <a:latin typeface="Trebuchet MS"/>
                <a:cs typeface="Trebuchet MS"/>
              </a:rPr>
              <a:t>nos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145" dirty="0">
                <a:latin typeface="Trebuchet MS"/>
                <a:cs typeface="Trebuchet MS"/>
              </a:rPr>
              <a:t>dados</a:t>
            </a:r>
            <a:endParaRPr sz="3400" dirty="0">
              <a:latin typeface="Trebuchet MS"/>
              <a:cs typeface="Trebuchet MS"/>
            </a:endParaRPr>
          </a:p>
          <a:p>
            <a:pPr marL="1375410" marR="5080" lvl="1" indent="-630555" algn="just">
              <a:lnSpc>
                <a:spcPts val="3650"/>
              </a:lnSpc>
              <a:spcBef>
                <a:spcPts val="3235"/>
              </a:spcBef>
              <a:buAutoNum type="alphaUcPeriod"/>
              <a:tabLst>
                <a:tab pos="1376045" algn="l"/>
              </a:tabLst>
            </a:pPr>
            <a:r>
              <a:rPr sz="3400" spc="5" dirty="0">
                <a:latin typeface="Trebuchet MS"/>
                <a:cs typeface="Trebuchet MS"/>
              </a:rPr>
              <a:t>Construir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125" dirty="0">
                <a:latin typeface="Trebuchet MS"/>
                <a:cs typeface="Trebuchet MS"/>
              </a:rPr>
              <a:t>o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-35" dirty="0">
                <a:latin typeface="Trebuchet MS"/>
                <a:cs typeface="Trebuchet MS"/>
              </a:rPr>
              <a:t>algoritmo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-30" dirty="0">
                <a:latin typeface="Trebuchet MS"/>
                <a:cs typeface="Trebuchet MS"/>
              </a:rPr>
              <a:t>e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15" dirty="0">
                <a:latin typeface="Trebuchet MS"/>
                <a:cs typeface="Trebuchet MS"/>
              </a:rPr>
              <a:t>escolher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40" dirty="0">
                <a:latin typeface="Trebuchet MS"/>
                <a:cs typeface="Trebuchet MS"/>
              </a:rPr>
              <a:t>a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20" dirty="0">
                <a:latin typeface="Trebuchet MS"/>
                <a:cs typeface="Trebuchet MS"/>
              </a:rPr>
              <a:t>linguagem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de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programação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55" dirty="0">
                <a:latin typeface="Trebuchet MS"/>
                <a:cs typeface="Trebuchet MS"/>
              </a:rPr>
              <a:t>mais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-5" dirty="0">
                <a:latin typeface="Trebuchet MS"/>
                <a:cs typeface="Trebuchet MS"/>
              </a:rPr>
              <a:t>apropriada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40" dirty="0">
                <a:latin typeface="Trebuchet MS"/>
                <a:cs typeface="Trebuchet MS"/>
              </a:rPr>
              <a:t>que </a:t>
            </a:r>
            <a:r>
              <a:rPr sz="3400" spc="-1010" dirty="0">
                <a:latin typeface="Trebuchet MS"/>
                <a:cs typeface="Trebuchet MS"/>
              </a:rPr>
              <a:t> </a:t>
            </a:r>
            <a:r>
              <a:rPr sz="3400" spc="-70" dirty="0">
                <a:latin typeface="Trebuchet MS"/>
                <a:cs typeface="Trebuchet MS"/>
              </a:rPr>
              <a:t>permita </a:t>
            </a:r>
            <a:r>
              <a:rPr sz="3400" spc="45" dirty="0">
                <a:latin typeface="Trebuchet MS"/>
                <a:cs typeface="Trebuchet MS"/>
              </a:rPr>
              <a:t>de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114" dirty="0">
                <a:latin typeface="Trebuchet MS"/>
                <a:cs typeface="Trebuchet MS"/>
              </a:rPr>
              <a:t>modo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-130" dirty="0">
                <a:latin typeface="Trebuchet MS"/>
                <a:cs typeface="Trebuchet MS"/>
              </a:rPr>
              <a:t>‘natural’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-30" dirty="0">
                <a:latin typeface="Trebuchet MS"/>
                <a:cs typeface="Trebuchet MS"/>
              </a:rPr>
              <a:t>e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-15" dirty="0">
                <a:latin typeface="Trebuchet MS"/>
                <a:cs typeface="Trebuchet MS"/>
              </a:rPr>
              <a:t>‘expressivo’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-50" dirty="0">
                <a:latin typeface="Trebuchet MS"/>
                <a:cs typeface="Trebuchet MS"/>
              </a:rPr>
              <a:t>representar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180" dirty="0">
                <a:latin typeface="Trebuchet MS"/>
                <a:cs typeface="Trebuchet MS"/>
              </a:rPr>
              <a:t>as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70" dirty="0">
                <a:latin typeface="Trebuchet MS"/>
                <a:cs typeface="Trebuchet MS"/>
              </a:rPr>
              <a:t>operações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40" dirty="0">
                <a:latin typeface="Trebuchet MS"/>
                <a:cs typeface="Trebuchet MS"/>
              </a:rPr>
              <a:t>executadas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160" dirty="0">
                <a:latin typeface="Trebuchet MS"/>
                <a:cs typeface="Trebuchet MS"/>
              </a:rPr>
              <a:t>nos </a:t>
            </a:r>
            <a:r>
              <a:rPr sz="3400" spc="-1010" dirty="0">
                <a:latin typeface="Trebuchet MS"/>
                <a:cs typeface="Trebuchet MS"/>
              </a:rPr>
              <a:t> </a:t>
            </a:r>
            <a:r>
              <a:rPr sz="3400" spc="70" dirty="0">
                <a:latin typeface="Trebuchet MS"/>
                <a:cs typeface="Trebuchet MS"/>
              </a:rPr>
              <a:t>dados.</a:t>
            </a:r>
            <a:endParaRPr sz="3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248664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Estruturas</a:t>
            </a:r>
            <a:r>
              <a:rPr spc="-300" dirty="0"/>
              <a:t> </a:t>
            </a:r>
            <a:r>
              <a:rPr spc="-5" dirty="0"/>
              <a:t>de</a:t>
            </a:r>
            <a:r>
              <a:rPr spc="-295" dirty="0"/>
              <a:t> </a:t>
            </a:r>
            <a:r>
              <a:rPr spc="-114" dirty="0"/>
              <a:t>dados</a:t>
            </a:r>
            <a:r>
              <a:rPr spc="-300" dirty="0"/>
              <a:t> </a:t>
            </a:r>
            <a:r>
              <a:rPr spc="-185" dirty="0"/>
              <a:t>primitivas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5" dirty="0"/>
              <a:t>Tipo</a:t>
            </a:r>
            <a:r>
              <a:rPr sz="4500" dirty="0"/>
              <a:t> </a:t>
            </a:r>
            <a:r>
              <a:rPr sz="4500" spc="60" dirty="0"/>
              <a:t>de</a:t>
            </a:r>
            <a:r>
              <a:rPr sz="4500" dirty="0"/>
              <a:t> </a:t>
            </a:r>
            <a:r>
              <a:rPr sz="4500" spc="15" dirty="0"/>
              <a:t>dados</a:t>
            </a:r>
            <a:r>
              <a:rPr sz="4500" dirty="0"/>
              <a:t> </a:t>
            </a:r>
            <a:r>
              <a:rPr sz="4500" spc="25" dirty="0"/>
              <a:t>boleado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17656175" cy="3961765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55" dirty="0">
                <a:latin typeface="Trebuchet MS"/>
                <a:cs typeface="Trebuchet MS"/>
              </a:rPr>
              <a:t>Permite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representar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dois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apenas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dois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estados: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spc="-15" dirty="0">
                <a:latin typeface="Arial"/>
                <a:cs typeface="Arial"/>
              </a:rPr>
              <a:t>verdadeiro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i="1" spc="-15" dirty="0">
                <a:latin typeface="Arial"/>
                <a:cs typeface="Arial"/>
              </a:rPr>
              <a:t>falso</a:t>
            </a:r>
            <a:endParaRPr sz="3950">
              <a:latin typeface="Arial"/>
              <a:cs typeface="Arial"/>
            </a:endParaRPr>
          </a:p>
          <a:p>
            <a:pPr marL="514984" indent="-502920">
              <a:lnSpc>
                <a:spcPts val="449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55" dirty="0">
                <a:latin typeface="Trebuchet MS"/>
                <a:cs typeface="Trebuchet MS"/>
              </a:rPr>
              <a:t>Pode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ser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representado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pelos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dois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estados</a:t>
            </a:r>
            <a:r>
              <a:rPr sz="3950" spc="-70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existentes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na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codificação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-100" dirty="0">
                <a:latin typeface="Trebuchet MS"/>
                <a:cs typeface="Trebuchet MS"/>
              </a:rPr>
              <a:t>binária:</a:t>
            </a:r>
            <a:endParaRPr sz="3950">
              <a:latin typeface="Trebuchet MS"/>
              <a:cs typeface="Trebuchet MS"/>
            </a:endParaRPr>
          </a:p>
          <a:p>
            <a:pPr marL="514984">
              <a:lnSpc>
                <a:spcPts val="4490"/>
              </a:lnSpc>
            </a:pPr>
            <a:r>
              <a:rPr sz="3950" i="1" spc="5" dirty="0">
                <a:latin typeface="Arial"/>
                <a:cs typeface="Arial"/>
              </a:rPr>
              <a:t>1-verdadeiro</a:t>
            </a:r>
            <a:r>
              <a:rPr sz="3950" i="1" spc="-15" dirty="0">
                <a:latin typeface="Arial"/>
                <a:cs typeface="Arial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i="1" spc="20" dirty="0">
                <a:latin typeface="Arial"/>
                <a:cs typeface="Arial"/>
              </a:rPr>
              <a:t>0-falso</a:t>
            </a:r>
            <a:endParaRPr sz="3950">
              <a:latin typeface="Arial"/>
              <a:cs typeface="Arial"/>
            </a:endParaRPr>
          </a:p>
          <a:p>
            <a:pPr marL="514984" marR="1547495" indent="-502920">
              <a:lnSpc>
                <a:spcPts val="4240"/>
              </a:lnSpc>
              <a:spcBef>
                <a:spcPts val="37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00" dirty="0">
                <a:latin typeface="Trebuchet MS"/>
                <a:cs typeface="Trebuchet MS"/>
              </a:rPr>
              <a:t>É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aplicado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situações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reais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unicamente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denotam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dois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estados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possíveis.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248664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Estruturas</a:t>
            </a:r>
            <a:r>
              <a:rPr spc="-300" dirty="0"/>
              <a:t> </a:t>
            </a:r>
            <a:r>
              <a:rPr spc="-5" dirty="0"/>
              <a:t>de</a:t>
            </a:r>
            <a:r>
              <a:rPr spc="-295" dirty="0"/>
              <a:t> </a:t>
            </a:r>
            <a:r>
              <a:rPr spc="-114" dirty="0"/>
              <a:t>dados</a:t>
            </a:r>
            <a:r>
              <a:rPr spc="-300" dirty="0"/>
              <a:t> </a:t>
            </a:r>
            <a:r>
              <a:rPr spc="-185" dirty="0"/>
              <a:t>primitivas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5" dirty="0"/>
              <a:t>Tipo </a:t>
            </a:r>
            <a:r>
              <a:rPr sz="4500" spc="60" dirty="0"/>
              <a:t>de</a:t>
            </a:r>
            <a:r>
              <a:rPr sz="4500" dirty="0"/>
              <a:t> </a:t>
            </a:r>
            <a:r>
              <a:rPr sz="4500" spc="15" dirty="0"/>
              <a:t>dados</a:t>
            </a:r>
            <a:r>
              <a:rPr sz="4500" dirty="0"/>
              <a:t> </a:t>
            </a:r>
            <a:r>
              <a:rPr sz="4500" spc="15" dirty="0"/>
              <a:t>numérico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7016095" cy="22002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5" dirty="0">
                <a:latin typeface="Trebuchet MS"/>
                <a:cs typeface="Trebuchet MS"/>
              </a:rPr>
              <a:t>Representativo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25" dirty="0">
                <a:latin typeface="Trebuchet MS"/>
                <a:cs typeface="Trebuchet MS"/>
              </a:rPr>
              <a:t>dos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valores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numéricos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no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domínio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225" dirty="0">
                <a:latin typeface="Trebuchet MS"/>
                <a:cs typeface="Trebuchet MS"/>
              </a:rPr>
              <a:t>dos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números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inteiros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reais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25" dirty="0">
                <a:latin typeface="Trebuchet MS"/>
                <a:cs typeface="Trebuchet MS"/>
              </a:rPr>
              <a:t>37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tipo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numérico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35" dirty="0">
                <a:latin typeface="Trebuchet MS"/>
                <a:cs typeface="Trebuchet MS"/>
              </a:rPr>
              <a:t>inteiro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7" y="6182906"/>
            <a:ext cx="241935" cy="767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850" spc="-840" dirty="0">
                <a:latin typeface="Trebuchet MS"/>
                <a:cs typeface="Trebuchet MS"/>
              </a:rPr>
              <a:t>•</a:t>
            </a:r>
            <a:endParaRPr sz="48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9220" y="6151326"/>
            <a:ext cx="820419" cy="748030"/>
          </a:xfrm>
          <a:custGeom>
            <a:avLst/>
            <a:gdLst/>
            <a:ahLst/>
            <a:cxnLst/>
            <a:rect l="l" t="t" r="r" b="b"/>
            <a:pathLst>
              <a:path w="820419" h="748029">
                <a:moveTo>
                  <a:pt x="132355" y="390375"/>
                </a:moveTo>
                <a:lnTo>
                  <a:pt x="46748" y="390375"/>
                </a:lnTo>
                <a:lnTo>
                  <a:pt x="57581" y="392130"/>
                </a:lnTo>
                <a:lnTo>
                  <a:pt x="67389" y="398040"/>
                </a:lnTo>
                <a:lnTo>
                  <a:pt x="76287" y="409072"/>
                </a:lnTo>
                <a:lnTo>
                  <a:pt x="84389" y="426195"/>
                </a:lnTo>
                <a:lnTo>
                  <a:pt x="207026" y="747966"/>
                </a:lnTo>
                <a:lnTo>
                  <a:pt x="226453" y="747966"/>
                </a:lnTo>
                <a:lnTo>
                  <a:pt x="265555" y="647185"/>
                </a:lnTo>
                <a:lnTo>
                  <a:pt x="230096" y="647185"/>
                </a:lnTo>
                <a:lnTo>
                  <a:pt x="132355" y="390375"/>
                </a:lnTo>
                <a:close/>
              </a:path>
              <a:path w="820419" h="748029">
                <a:moveTo>
                  <a:pt x="483871" y="0"/>
                </a:moveTo>
                <a:lnTo>
                  <a:pt x="232524" y="647185"/>
                </a:lnTo>
                <a:lnTo>
                  <a:pt x="265555" y="647185"/>
                </a:lnTo>
                <a:lnTo>
                  <a:pt x="501108" y="40069"/>
                </a:lnTo>
                <a:lnTo>
                  <a:pt x="483871" y="40069"/>
                </a:lnTo>
                <a:lnTo>
                  <a:pt x="483871" y="0"/>
                </a:lnTo>
                <a:close/>
              </a:path>
              <a:path w="820419" h="748029">
                <a:moveTo>
                  <a:pt x="106244" y="321771"/>
                </a:moveTo>
                <a:lnTo>
                  <a:pt x="94710" y="321771"/>
                </a:lnTo>
                <a:lnTo>
                  <a:pt x="0" y="397053"/>
                </a:lnTo>
                <a:lnTo>
                  <a:pt x="7285" y="409195"/>
                </a:lnTo>
                <a:lnTo>
                  <a:pt x="17635" y="401132"/>
                </a:lnTo>
                <a:lnTo>
                  <a:pt x="28155" y="395232"/>
                </a:lnTo>
                <a:lnTo>
                  <a:pt x="38106" y="391608"/>
                </a:lnTo>
                <a:lnTo>
                  <a:pt x="46748" y="390375"/>
                </a:lnTo>
                <a:lnTo>
                  <a:pt x="132355" y="390375"/>
                </a:lnTo>
                <a:lnTo>
                  <a:pt x="106244" y="321771"/>
                </a:lnTo>
                <a:close/>
              </a:path>
              <a:path w="820419" h="748029">
                <a:moveTo>
                  <a:pt x="516655" y="0"/>
                </a:moveTo>
                <a:lnTo>
                  <a:pt x="483871" y="0"/>
                </a:lnTo>
                <a:lnTo>
                  <a:pt x="483871" y="40069"/>
                </a:lnTo>
                <a:lnTo>
                  <a:pt x="501108" y="40069"/>
                </a:lnTo>
                <a:lnTo>
                  <a:pt x="516655" y="0"/>
                </a:lnTo>
                <a:close/>
              </a:path>
              <a:path w="820419" h="748029">
                <a:moveTo>
                  <a:pt x="820212" y="0"/>
                </a:moveTo>
                <a:lnTo>
                  <a:pt x="516655" y="0"/>
                </a:lnTo>
                <a:lnTo>
                  <a:pt x="501108" y="40069"/>
                </a:lnTo>
                <a:lnTo>
                  <a:pt x="820212" y="40069"/>
                </a:lnTo>
                <a:lnTo>
                  <a:pt x="820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3175" y="6115707"/>
            <a:ext cx="5796915" cy="75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50" spc="15" dirty="0">
                <a:latin typeface="Times New Roman"/>
                <a:cs typeface="Times New Roman"/>
              </a:rPr>
              <a:t>2</a:t>
            </a:r>
            <a:r>
              <a:rPr sz="4750" spc="125" dirty="0">
                <a:latin typeface="Times New Roman"/>
                <a:cs typeface="Times New Roman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tipo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numérico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-140" dirty="0">
                <a:latin typeface="Trebuchet MS"/>
                <a:cs typeface="Trebuchet MS"/>
              </a:rPr>
              <a:t>real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248664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Estruturas</a:t>
            </a:r>
            <a:r>
              <a:rPr spc="-300" dirty="0"/>
              <a:t> </a:t>
            </a:r>
            <a:r>
              <a:rPr spc="-5" dirty="0"/>
              <a:t>de</a:t>
            </a:r>
            <a:r>
              <a:rPr spc="-295" dirty="0"/>
              <a:t> </a:t>
            </a:r>
            <a:r>
              <a:rPr spc="-114" dirty="0"/>
              <a:t>dados</a:t>
            </a:r>
            <a:r>
              <a:rPr spc="-300" dirty="0"/>
              <a:t> </a:t>
            </a:r>
            <a:r>
              <a:rPr spc="-185" dirty="0"/>
              <a:t>primitivas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5" dirty="0"/>
              <a:t>Tipo</a:t>
            </a:r>
            <a:r>
              <a:rPr sz="4500" dirty="0"/>
              <a:t> </a:t>
            </a:r>
            <a:r>
              <a:rPr sz="4500" spc="60" dirty="0"/>
              <a:t>de</a:t>
            </a:r>
            <a:r>
              <a:rPr sz="4500" dirty="0"/>
              <a:t> </a:t>
            </a:r>
            <a:r>
              <a:rPr sz="4500" spc="15" dirty="0"/>
              <a:t>dados</a:t>
            </a:r>
            <a:r>
              <a:rPr sz="4500" dirty="0"/>
              <a:t> </a:t>
            </a:r>
            <a:r>
              <a:rPr sz="4500" spc="20" dirty="0"/>
              <a:t>alfanumérico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7636490" cy="675449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125095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85" dirty="0">
                <a:latin typeface="Trebuchet MS"/>
                <a:cs typeface="Trebuchet MS"/>
              </a:rPr>
              <a:t>Sistema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codificação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designado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45" dirty="0">
                <a:latin typeface="Trebuchet MS"/>
                <a:cs typeface="Trebuchet MS"/>
              </a:rPr>
              <a:t>ASCII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(American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Standard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Code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for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Information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Interchange)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45" dirty="0">
                <a:latin typeface="Trebuchet MS"/>
                <a:cs typeface="Trebuchet MS"/>
              </a:rPr>
              <a:t>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conjunto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caracteres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45" dirty="0">
                <a:latin typeface="Trebuchet MS"/>
                <a:cs typeface="Trebuchet MS"/>
              </a:rPr>
              <a:t>ASCII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90" dirty="0">
                <a:latin typeface="Trebuchet MS"/>
                <a:cs typeface="Trebuchet MS"/>
              </a:rPr>
              <a:t>permite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80" dirty="0">
                <a:latin typeface="Trebuchet MS"/>
                <a:cs typeface="Trebuchet MS"/>
              </a:rPr>
              <a:t>representar: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45" dirty="0">
                <a:latin typeface="Trebuchet MS"/>
                <a:cs typeface="Trebuchet MS"/>
              </a:rPr>
              <a:t>Alfabeto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(minúsculas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maiúsculas)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25" dirty="0">
                <a:latin typeface="Trebuchet MS"/>
                <a:cs typeface="Trebuchet MS"/>
              </a:rPr>
              <a:t>Caracteres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numéricos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decimais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{0,1,2,3,4,5,6,7,8,9}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65" dirty="0">
                <a:latin typeface="Trebuchet MS"/>
                <a:cs typeface="Trebuchet MS"/>
              </a:rPr>
              <a:t>Operadores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caracteres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especiais</a:t>
            </a:r>
            <a:endParaRPr sz="3950" dirty="0">
              <a:latin typeface="Trebuchet MS"/>
              <a:cs typeface="Trebuchet MS"/>
            </a:endParaRPr>
          </a:p>
          <a:p>
            <a:pPr marL="1017905" marR="5080" lvl="1" indent="-502920">
              <a:lnSpc>
                <a:spcPts val="4240"/>
              </a:lnSpc>
              <a:spcBef>
                <a:spcPts val="377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25" dirty="0">
                <a:latin typeface="Trebuchet MS"/>
                <a:cs typeface="Trebuchet MS"/>
              </a:rPr>
              <a:t>Caracteres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controlo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-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35" dirty="0">
                <a:latin typeface="Trebuchet MS"/>
                <a:cs typeface="Trebuchet MS"/>
              </a:rPr>
              <a:t>DEL-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30" dirty="0">
                <a:latin typeface="Trebuchet MS"/>
                <a:cs typeface="Trebuchet MS"/>
              </a:rPr>
              <a:t>delete,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0" dirty="0">
                <a:latin typeface="Trebuchet MS"/>
                <a:cs typeface="Trebuchet MS"/>
              </a:rPr>
              <a:t>CR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-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carriage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55" dirty="0">
                <a:latin typeface="Trebuchet MS"/>
                <a:cs typeface="Trebuchet MS"/>
              </a:rPr>
              <a:t>return,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HT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-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horizontal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tab,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etc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3</a:t>
            </a:fld>
            <a:endParaRPr spc="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018857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Resolução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problemas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25" dirty="0"/>
              <a:t>O</a:t>
            </a:r>
            <a:r>
              <a:rPr sz="4500" spc="-20" dirty="0"/>
              <a:t> </a:t>
            </a:r>
            <a:r>
              <a:rPr sz="4500" spc="20" dirty="0"/>
              <a:t>que</a:t>
            </a:r>
            <a:r>
              <a:rPr sz="4500" spc="-20" dirty="0"/>
              <a:t> </a:t>
            </a:r>
            <a:r>
              <a:rPr sz="4500" spc="-65" dirty="0"/>
              <a:t>é?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19729" y="3292475"/>
            <a:ext cx="14506575" cy="60661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490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60" dirty="0">
                <a:latin typeface="Trebuchet MS"/>
                <a:cs typeface="Trebuchet MS"/>
              </a:rPr>
              <a:t>P</a:t>
            </a:r>
            <a:r>
              <a:rPr sz="4500" spc="-55" dirty="0">
                <a:latin typeface="Trebuchet MS"/>
                <a:cs typeface="Trebuchet MS"/>
              </a:rPr>
              <a:t>r</a:t>
            </a:r>
            <a:r>
              <a:rPr sz="4500" spc="185" dirty="0">
                <a:latin typeface="Trebuchet MS"/>
                <a:cs typeface="Trebuchet MS"/>
              </a:rPr>
              <a:t>ocess</a:t>
            </a:r>
            <a:r>
              <a:rPr sz="4500" spc="265" dirty="0">
                <a:latin typeface="Trebuchet MS"/>
                <a:cs typeface="Trebuchet MS"/>
              </a:rPr>
              <a:t>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30" dirty="0">
                <a:latin typeface="Trebuchet MS"/>
                <a:cs typeface="Trebuchet MS"/>
              </a:rPr>
              <a:t>d</a:t>
            </a:r>
            <a:r>
              <a:rPr sz="4500" spc="80" dirty="0">
                <a:latin typeface="Trebuchet MS"/>
                <a:cs typeface="Trebuchet MS"/>
              </a:rPr>
              <a:t>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165" dirty="0">
                <a:latin typeface="Trebuchet MS"/>
                <a:cs typeface="Trebuchet MS"/>
              </a:rPr>
              <a:t>identifica</a:t>
            </a:r>
            <a:r>
              <a:rPr sz="4500" spc="-105" dirty="0">
                <a:latin typeface="Trebuchet MS"/>
                <a:cs typeface="Trebuchet MS"/>
              </a:rPr>
              <a:t>r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65" dirty="0">
                <a:latin typeface="Trebuchet MS"/>
                <a:cs typeface="Trebuchet MS"/>
              </a:rPr>
              <a:t>analisa</a:t>
            </a:r>
            <a:r>
              <a:rPr sz="4500" spc="-15" dirty="0">
                <a:latin typeface="Trebuchet MS"/>
                <a:cs typeface="Trebuchet MS"/>
              </a:rPr>
              <a:t>r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25" dirty="0">
                <a:latin typeface="Trebuchet MS"/>
                <a:cs typeface="Trebuchet MS"/>
              </a:rPr>
              <a:t>u</a:t>
            </a:r>
            <a:r>
              <a:rPr sz="4500" spc="114" dirty="0">
                <a:latin typeface="Trebuchet MS"/>
                <a:cs typeface="Trebuchet MS"/>
              </a:rPr>
              <a:t>m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85" dirty="0">
                <a:latin typeface="Trebuchet MS"/>
                <a:cs typeface="Trebuchet MS"/>
              </a:rPr>
              <a:t>p</a:t>
            </a:r>
            <a:r>
              <a:rPr sz="4500" spc="-155" dirty="0">
                <a:latin typeface="Trebuchet MS"/>
                <a:cs typeface="Trebuchet MS"/>
              </a:rPr>
              <a:t>r</a:t>
            </a:r>
            <a:r>
              <a:rPr sz="4500" spc="-15" dirty="0">
                <a:latin typeface="Trebuchet MS"/>
                <a:cs typeface="Trebuchet MS"/>
              </a:rPr>
              <a:t>oblema</a:t>
            </a:r>
            <a:endParaRPr sz="4500" dirty="0">
              <a:latin typeface="Trebuchet MS"/>
              <a:cs typeface="Trebuchet MS"/>
            </a:endParaRPr>
          </a:p>
          <a:p>
            <a:pPr marL="588010" indent="-575945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50" dirty="0">
                <a:latin typeface="Trebuchet MS"/>
                <a:cs typeface="Trebuchet MS"/>
              </a:rPr>
              <a:t>Desenvolvendo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55" dirty="0">
                <a:latin typeface="Trebuchet MS"/>
                <a:cs typeface="Trebuchet MS"/>
              </a:rPr>
              <a:t>sua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75" dirty="0">
                <a:latin typeface="Trebuchet MS"/>
                <a:cs typeface="Trebuchet MS"/>
              </a:rPr>
              <a:t>solução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35" dirty="0">
                <a:latin typeface="Trebuchet MS"/>
                <a:cs typeface="Trebuchet MS"/>
              </a:rPr>
              <a:t>modo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165" dirty="0">
                <a:latin typeface="Trebuchet MS"/>
                <a:cs typeface="Trebuchet MS"/>
              </a:rPr>
              <a:t>eficiente</a:t>
            </a:r>
            <a:endParaRPr sz="4500" dirty="0">
              <a:latin typeface="Trebuchet MS"/>
              <a:cs typeface="Trebuchet MS"/>
            </a:endParaRPr>
          </a:p>
          <a:p>
            <a:pPr marL="588010" indent="-575945">
              <a:lnSpc>
                <a:spcPct val="100000"/>
              </a:lnSpc>
              <a:spcBef>
                <a:spcPts val="1530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160" dirty="0">
                <a:latin typeface="Trebuchet MS"/>
                <a:cs typeface="Trebuchet MS"/>
              </a:rPr>
              <a:t>4</a:t>
            </a:r>
            <a:r>
              <a:rPr sz="4500" spc="-225" dirty="0">
                <a:latin typeface="Trebuchet MS"/>
                <a:cs typeface="Trebuchet MS"/>
              </a:rPr>
              <a:t> </a:t>
            </a:r>
            <a:r>
              <a:rPr sz="4500" spc="-15" dirty="0">
                <a:latin typeface="Trebuchet MS"/>
                <a:cs typeface="Trebuchet MS"/>
              </a:rPr>
              <a:t>fases:</a:t>
            </a:r>
            <a:endParaRPr sz="4500" dirty="0">
              <a:latin typeface="Trebuchet MS"/>
              <a:cs typeface="Trebuchet MS"/>
            </a:endParaRPr>
          </a:p>
          <a:p>
            <a:pPr marL="1090930" lvl="1" indent="-576580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-75" dirty="0">
                <a:latin typeface="Trebuchet MS"/>
                <a:cs typeface="Trebuchet MS"/>
              </a:rPr>
              <a:t>Identificação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compreensão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160" dirty="0">
                <a:latin typeface="Trebuchet MS"/>
                <a:cs typeface="Trebuchet MS"/>
              </a:rPr>
              <a:t>do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40" dirty="0">
                <a:latin typeface="Trebuchet MS"/>
                <a:cs typeface="Trebuchet MS"/>
              </a:rPr>
              <a:t>problema</a:t>
            </a:r>
            <a:endParaRPr sz="4500" dirty="0">
              <a:latin typeface="Trebuchet MS"/>
              <a:cs typeface="Trebuchet MS"/>
            </a:endParaRPr>
          </a:p>
          <a:p>
            <a:pPr marL="1090930" lvl="1" indent="-576580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10" dirty="0">
                <a:latin typeface="Trebuchet MS"/>
                <a:cs typeface="Trebuchet MS"/>
              </a:rPr>
              <a:t>Conceptualização</a:t>
            </a:r>
            <a:r>
              <a:rPr sz="4500" spc="-204" dirty="0">
                <a:latin typeface="Trebuchet MS"/>
                <a:cs typeface="Trebuchet MS"/>
              </a:rPr>
              <a:t> </a:t>
            </a:r>
            <a:r>
              <a:rPr sz="4500" spc="100" dirty="0">
                <a:latin typeface="Trebuchet MS"/>
                <a:cs typeface="Trebuchet MS"/>
              </a:rPr>
              <a:t>da</a:t>
            </a:r>
            <a:r>
              <a:rPr sz="4500" spc="-204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solução</a:t>
            </a:r>
            <a:endParaRPr sz="4500" dirty="0">
              <a:latin typeface="Trebuchet MS"/>
              <a:cs typeface="Trebuchet MS"/>
            </a:endParaRPr>
          </a:p>
          <a:p>
            <a:pPr marL="1090930" lvl="1" indent="-576580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-40" dirty="0">
                <a:latin typeface="Trebuchet MS"/>
                <a:cs typeface="Trebuchet MS"/>
              </a:rPr>
              <a:t>Definição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160" dirty="0">
                <a:latin typeface="Trebuchet MS"/>
                <a:cs typeface="Trebuchet MS"/>
              </a:rPr>
              <a:t>do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75" dirty="0">
                <a:latin typeface="Trebuchet MS"/>
                <a:cs typeface="Trebuchet MS"/>
              </a:rPr>
              <a:t>algoritmo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para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0" dirty="0">
                <a:latin typeface="Trebuchet MS"/>
                <a:cs typeface="Trebuchet MS"/>
              </a:rPr>
              <a:t>resolução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160" dirty="0">
                <a:latin typeface="Trebuchet MS"/>
                <a:cs typeface="Trebuchet MS"/>
              </a:rPr>
              <a:t>do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40" dirty="0">
                <a:latin typeface="Trebuchet MS"/>
                <a:cs typeface="Trebuchet MS"/>
              </a:rPr>
              <a:t>problema</a:t>
            </a:r>
            <a:endParaRPr sz="4500" dirty="0">
              <a:latin typeface="Trebuchet MS"/>
              <a:cs typeface="Trebuchet MS"/>
            </a:endParaRPr>
          </a:p>
          <a:p>
            <a:pPr marL="1090930" lvl="1" indent="-576580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-30" dirty="0">
                <a:latin typeface="Trebuchet MS"/>
                <a:cs typeface="Trebuchet MS"/>
              </a:rPr>
              <a:t>Implementação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00" dirty="0">
                <a:latin typeface="Trebuchet MS"/>
                <a:cs typeface="Trebuchet MS"/>
              </a:rPr>
              <a:t>da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75" dirty="0">
                <a:latin typeface="Trebuchet MS"/>
                <a:cs typeface="Trebuchet MS"/>
              </a:rPr>
              <a:t>solução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40" dirty="0">
                <a:latin typeface="Trebuchet MS"/>
                <a:cs typeface="Trebuchet MS"/>
              </a:rPr>
              <a:t>através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um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dirty="0">
                <a:latin typeface="Trebuchet MS"/>
                <a:cs typeface="Trebuchet MS"/>
              </a:rPr>
              <a:t>programa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7FEF-78BF-79CA-EFC6-C518E6F4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17" y="888736"/>
            <a:ext cx="15352733" cy="1769715"/>
          </a:xfrm>
        </p:spPr>
        <p:txBody>
          <a:bodyPr/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5" dirty="0"/>
              <a:t>Estruturas</a:t>
            </a:r>
            <a:r>
              <a:rPr lang="pt-BR" spc="-300" dirty="0"/>
              <a:t> </a:t>
            </a:r>
            <a:r>
              <a:rPr lang="pt-BR" spc="-5" dirty="0"/>
              <a:t>de</a:t>
            </a:r>
            <a:r>
              <a:rPr lang="pt-BR" spc="-295" dirty="0"/>
              <a:t> </a:t>
            </a:r>
            <a:r>
              <a:rPr lang="pt-BR" spc="-114" dirty="0"/>
              <a:t>dados</a:t>
            </a:r>
            <a:r>
              <a:rPr lang="pt-BR" spc="-300" dirty="0"/>
              <a:t> </a:t>
            </a:r>
            <a:r>
              <a:rPr lang="pt-BR" spc="-185" dirty="0"/>
              <a:t>primitivas</a:t>
            </a:r>
            <a:br>
              <a:rPr lang="pt-BR" spc="-185" dirty="0"/>
            </a:br>
            <a:r>
              <a:rPr lang="pt-BR" sz="4500" spc="-5" dirty="0"/>
              <a:t>Tabela ASCII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57E5B-72BB-11DB-98D8-00F12EF9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0" y="2835275"/>
            <a:ext cx="13716000" cy="82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28484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Estruturas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dados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40" dirty="0"/>
              <a:t>Representação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6634460" cy="42195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60" dirty="0">
                <a:latin typeface="Trebuchet MS"/>
                <a:cs typeface="Trebuchet MS"/>
              </a:rPr>
              <a:t>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tipos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70" dirty="0">
                <a:latin typeface="Trebuchet MS"/>
                <a:cs typeface="Trebuchet MS"/>
              </a:rPr>
              <a:t>dados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referidos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são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representados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na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memória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principal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diferentes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formas: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215" dirty="0">
                <a:latin typeface="Trebuchet MS"/>
                <a:cs typeface="Trebuchet MS"/>
              </a:rPr>
              <a:t>Dados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simbólicos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215" dirty="0">
                <a:latin typeface="Trebuchet MS"/>
                <a:cs typeface="Trebuchet MS"/>
              </a:rPr>
              <a:t>Dados</a:t>
            </a:r>
            <a:r>
              <a:rPr sz="3950" spc="-120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numéricos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0" dirty="0">
                <a:latin typeface="Trebuchet MS"/>
                <a:cs typeface="Trebuchet MS"/>
              </a:rPr>
              <a:t>Informação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contextual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28484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Estruturas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dados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40" dirty="0"/>
              <a:t>Representação</a:t>
            </a:r>
            <a:r>
              <a:rPr sz="4500" spc="5" dirty="0"/>
              <a:t> </a:t>
            </a:r>
            <a:r>
              <a:rPr sz="4500" dirty="0"/>
              <a:t>simbólica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86904"/>
            <a:ext cx="16286480" cy="6941184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480059" indent="-467995">
              <a:lnSpc>
                <a:spcPct val="100000"/>
              </a:lnSpc>
              <a:spcBef>
                <a:spcPts val="1860"/>
              </a:spcBef>
              <a:buSzPct val="123287"/>
              <a:buChar char="•"/>
              <a:tabLst>
                <a:tab pos="480059" algn="l"/>
                <a:tab pos="480695" algn="l"/>
              </a:tabLst>
            </a:pPr>
            <a:r>
              <a:rPr sz="3650" spc="20" dirty="0">
                <a:latin typeface="Trebuchet MS"/>
                <a:cs typeface="Trebuchet MS"/>
              </a:rPr>
              <a:t>Letras</a:t>
            </a:r>
            <a:r>
              <a:rPr sz="3650" spc="-95" dirty="0">
                <a:latin typeface="Trebuchet MS"/>
                <a:cs typeface="Trebuchet MS"/>
              </a:rPr>
              <a:t> </a:t>
            </a:r>
            <a:r>
              <a:rPr sz="3650" spc="90" dirty="0">
                <a:latin typeface="Trebuchet MS"/>
                <a:cs typeface="Trebuchet MS"/>
              </a:rPr>
              <a:t>-</a:t>
            </a:r>
            <a:r>
              <a:rPr sz="3650" spc="-95" dirty="0">
                <a:latin typeface="Trebuchet MS"/>
                <a:cs typeface="Trebuchet MS"/>
              </a:rPr>
              <a:t> </a:t>
            </a:r>
            <a:r>
              <a:rPr sz="3650" spc="-165" dirty="0">
                <a:latin typeface="Trebuchet MS"/>
                <a:cs typeface="Trebuchet MS"/>
              </a:rPr>
              <a:t>{a..z,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-60" dirty="0">
                <a:latin typeface="Trebuchet MS"/>
                <a:cs typeface="Trebuchet MS"/>
              </a:rPr>
              <a:t>A..Z}</a:t>
            </a:r>
            <a:endParaRPr sz="3650" dirty="0">
              <a:latin typeface="Trebuchet MS"/>
              <a:cs typeface="Trebuchet MS"/>
            </a:endParaRPr>
          </a:p>
          <a:p>
            <a:pPr marL="480059" indent="-467995">
              <a:lnSpc>
                <a:spcPct val="100000"/>
              </a:lnSpc>
              <a:spcBef>
                <a:spcPts val="3015"/>
              </a:spcBef>
              <a:buSzPct val="123287"/>
              <a:buChar char="•"/>
              <a:tabLst>
                <a:tab pos="480059" algn="l"/>
                <a:tab pos="480695" algn="l"/>
              </a:tabLst>
            </a:pPr>
            <a:r>
              <a:rPr sz="3650" spc="55" dirty="0">
                <a:latin typeface="Trebuchet MS"/>
                <a:cs typeface="Trebuchet MS"/>
              </a:rPr>
              <a:t>Dígitos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45" dirty="0">
                <a:latin typeface="Trebuchet MS"/>
                <a:cs typeface="Trebuchet MS"/>
              </a:rPr>
              <a:t>decimais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90" dirty="0">
                <a:latin typeface="Trebuchet MS"/>
                <a:cs typeface="Trebuchet MS"/>
              </a:rPr>
              <a:t>-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-100" dirty="0">
                <a:latin typeface="Trebuchet MS"/>
                <a:cs typeface="Trebuchet MS"/>
              </a:rPr>
              <a:t>{0..9}</a:t>
            </a:r>
            <a:endParaRPr sz="3650" dirty="0">
              <a:latin typeface="Trebuchet MS"/>
              <a:cs typeface="Trebuchet MS"/>
            </a:endParaRPr>
          </a:p>
          <a:p>
            <a:pPr marL="480059" indent="-467995">
              <a:lnSpc>
                <a:spcPct val="100000"/>
              </a:lnSpc>
              <a:spcBef>
                <a:spcPts val="3015"/>
              </a:spcBef>
              <a:buSzPct val="123287"/>
              <a:buChar char="•"/>
              <a:tabLst>
                <a:tab pos="480059" algn="l"/>
                <a:tab pos="480695" algn="l"/>
              </a:tabLst>
            </a:pPr>
            <a:r>
              <a:rPr sz="3650" spc="105" dirty="0">
                <a:latin typeface="Trebuchet MS"/>
                <a:cs typeface="Trebuchet MS"/>
              </a:rPr>
              <a:t>Sinais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65" dirty="0">
                <a:latin typeface="Trebuchet MS"/>
                <a:cs typeface="Trebuchet MS"/>
              </a:rPr>
              <a:t>de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65" dirty="0">
                <a:latin typeface="Trebuchet MS"/>
                <a:cs typeface="Trebuchet MS"/>
              </a:rPr>
              <a:t>operação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90" dirty="0">
                <a:latin typeface="Trebuchet MS"/>
                <a:cs typeface="Trebuchet MS"/>
              </a:rPr>
              <a:t>-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85" dirty="0">
                <a:latin typeface="Trebuchet MS"/>
                <a:cs typeface="Trebuchet MS"/>
              </a:rPr>
              <a:t>{+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90" dirty="0">
                <a:latin typeface="Trebuchet MS"/>
                <a:cs typeface="Trebuchet MS"/>
              </a:rPr>
              <a:t>-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45" dirty="0">
                <a:latin typeface="Trebuchet MS"/>
                <a:cs typeface="Trebuchet MS"/>
              </a:rPr>
              <a:t>*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-405" dirty="0">
                <a:latin typeface="Trebuchet MS"/>
                <a:cs typeface="Trebuchet MS"/>
              </a:rPr>
              <a:t>/}</a:t>
            </a:r>
            <a:endParaRPr sz="3650" dirty="0">
              <a:latin typeface="Trebuchet MS"/>
              <a:cs typeface="Trebuchet MS"/>
            </a:endParaRPr>
          </a:p>
          <a:p>
            <a:pPr marL="480059" indent="-467995">
              <a:lnSpc>
                <a:spcPct val="100000"/>
              </a:lnSpc>
              <a:spcBef>
                <a:spcPts val="3010"/>
              </a:spcBef>
              <a:buSzPct val="123287"/>
              <a:buChar char="•"/>
              <a:tabLst>
                <a:tab pos="480059" algn="l"/>
                <a:tab pos="480695" algn="l"/>
              </a:tabLst>
            </a:pPr>
            <a:r>
              <a:rPr sz="3650" spc="105" dirty="0">
                <a:latin typeface="Trebuchet MS"/>
                <a:cs typeface="Trebuchet MS"/>
              </a:rPr>
              <a:t>Sinais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65" dirty="0">
                <a:latin typeface="Trebuchet MS"/>
                <a:cs typeface="Trebuchet MS"/>
              </a:rPr>
              <a:t>de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60" dirty="0">
                <a:latin typeface="Trebuchet MS"/>
                <a:cs typeface="Trebuchet MS"/>
              </a:rPr>
              <a:t>pontuação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90" dirty="0">
                <a:latin typeface="Trebuchet MS"/>
                <a:cs typeface="Trebuchet MS"/>
              </a:rPr>
              <a:t>-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220" dirty="0">
                <a:latin typeface="Trebuchet MS"/>
                <a:cs typeface="Trebuchet MS"/>
              </a:rPr>
              <a:t>{.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320" dirty="0">
                <a:latin typeface="Trebuchet MS"/>
                <a:cs typeface="Trebuchet MS"/>
              </a:rPr>
              <a:t>,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320" dirty="0">
                <a:latin typeface="Trebuchet MS"/>
                <a:cs typeface="Trebuchet MS"/>
              </a:rPr>
              <a:t>;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320" dirty="0">
                <a:latin typeface="Trebuchet MS"/>
                <a:cs typeface="Trebuchet MS"/>
              </a:rPr>
              <a:t>: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705" dirty="0">
                <a:latin typeface="Trebuchet MS"/>
                <a:cs typeface="Trebuchet MS"/>
              </a:rPr>
              <a:t>?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254" dirty="0">
                <a:latin typeface="Trebuchet MS"/>
                <a:cs typeface="Trebuchet MS"/>
              </a:rPr>
              <a:t>!}</a:t>
            </a:r>
            <a:endParaRPr sz="3650" dirty="0">
              <a:latin typeface="Trebuchet MS"/>
              <a:cs typeface="Trebuchet MS"/>
            </a:endParaRPr>
          </a:p>
          <a:p>
            <a:pPr marL="480059" indent="-467995">
              <a:lnSpc>
                <a:spcPct val="100000"/>
              </a:lnSpc>
              <a:spcBef>
                <a:spcPts val="3015"/>
              </a:spcBef>
              <a:buSzPct val="123287"/>
              <a:buChar char="•"/>
              <a:tabLst>
                <a:tab pos="480059" algn="l"/>
                <a:tab pos="480695" algn="l"/>
              </a:tabLst>
            </a:pPr>
            <a:r>
              <a:rPr sz="3650" spc="130" dirty="0">
                <a:latin typeface="Trebuchet MS"/>
                <a:cs typeface="Trebuchet MS"/>
              </a:rPr>
              <a:t>Símbolos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65" dirty="0">
                <a:latin typeface="Trebuchet MS"/>
                <a:cs typeface="Trebuchet MS"/>
              </a:rPr>
              <a:t>especiais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90" dirty="0">
                <a:latin typeface="Trebuchet MS"/>
                <a:cs typeface="Trebuchet MS"/>
              </a:rPr>
              <a:t>-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235" dirty="0">
                <a:latin typeface="Trebuchet MS"/>
                <a:cs typeface="Trebuchet MS"/>
              </a:rPr>
              <a:t>{“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130" dirty="0">
                <a:latin typeface="Trebuchet MS"/>
                <a:cs typeface="Trebuchet MS"/>
              </a:rPr>
              <a:t>$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130" dirty="0">
                <a:latin typeface="Trebuchet MS"/>
                <a:cs typeface="Trebuchet MS"/>
              </a:rPr>
              <a:t>#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1490" dirty="0">
                <a:latin typeface="Trebuchet MS"/>
                <a:cs typeface="Trebuchet MS"/>
              </a:rPr>
              <a:t>%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320" dirty="0">
                <a:latin typeface="Trebuchet MS"/>
                <a:cs typeface="Trebuchet MS"/>
              </a:rPr>
              <a:t>‘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610" dirty="0">
                <a:latin typeface="Trebuchet MS"/>
                <a:cs typeface="Trebuchet MS"/>
              </a:rPr>
              <a:t>|}</a:t>
            </a:r>
            <a:endParaRPr sz="3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•"/>
            </a:pPr>
            <a:endParaRPr sz="5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rebuchet MS"/>
              <a:buChar char="•"/>
            </a:pPr>
            <a:endParaRPr sz="4150" dirty="0">
              <a:latin typeface="Trebuchet MS"/>
              <a:cs typeface="Trebuchet MS"/>
            </a:endParaRPr>
          </a:p>
          <a:p>
            <a:pPr marL="480059" marR="5080" indent="-467995">
              <a:lnSpc>
                <a:spcPts val="3940"/>
              </a:lnSpc>
              <a:buSzPct val="123287"/>
              <a:buChar char="•"/>
              <a:tabLst>
                <a:tab pos="480059" algn="l"/>
                <a:tab pos="480695" algn="l"/>
              </a:tabLst>
            </a:pPr>
            <a:r>
              <a:rPr sz="3650" spc="350" dirty="0">
                <a:latin typeface="Trebuchet MS"/>
                <a:cs typeface="Trebuchet MS"/>
              </a:rPr>
              <a:t>Os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100" dirty="0">
                <a:latin typeface="Trebuchet MS"/>
                <a:cs typeface="Trebuchet MS"/>
              </a:rPr>
              <a:t>símbolos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190" dirty="0">
                <a:latin typeface="Trebuchet MS"/>
                <a:cs typeface="Trebuchet MS"/>
              </a:rPr>
              <a:t>são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55" dirty="0">
                <a:latin typeface="Trebuchet MS"/>
                <a:cs typeface="Trebuchet MS"/>
              </a:rPr>
              <a:t>codificados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45" dirty="0">
                <a:latin typeface="Trebuchet MS"/>
                <a:cs typeface="Trebuchet MS"/>
              </a:rPr>
              <a:t>em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35" dirty="0">
                <a:latin typeface="Trebuchet MS"/>
                <a:cs typeface="Trebuchet MS"/>
              </a:rPr>
              <a:t>binário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70" dirty="0">
                <a:latin typeface="Trebuchet MS"/>
                <a:cs typeface="Trebuchet MS"/>
              </a:rPr>
              <a:t>num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110" dirty="0">
                <a:latin typeface="Trebuchet MS"/>
                <a:cs typeface="Trebuchet MS"/>
              </a:rPr>
              <a:t>código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65" dirty="0">
                <a:latin typeface="Trebuchet MS"/>
                <a:cs typeface="Trebuchet MS"/>
              </a:rPr>
              <a:t>de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15" dirty="0">
                <a:latin typeface="Trebuchet MS"/>
                <a:cs typeface="Trebuchet MS"/>
              </a:rPr>
              <a:t>comprimento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-135" dirty="0">
                <a:latin typeface="Trebuchet MS"/>
                <a:cs typeface="Trebuchet MS"/>
              </a:rPr>
              <a:t>n.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350" dirty="0">
                <a:latin typeface="Trebuchet MS"/>
                <a:cs typeface="Trebuchet MS"/>
              </a:rPr>
              <a:t>Os </a:t>
            </a:r>
            <a:r>
              <a:rPr sz="3650" spc="-1085" dirty="0">
                <a:latin typeface="Trebuchet MS"/>
                <a:cs typeface="Trebuchet MS"/>
              </a:rPr>
              <a:t> </a:t>
            </a:r>
            <a:r>
              <a:rPr sz="3650" spc="145" dirty="0">
                <a:latin typeface="Trebuchet MS"/>
                <a:cs typeface="Trebuchet MS"/>
              </a:rPr>
              <a:t>códigos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110" dirty="0">
                <a:latin typeface="Trebuchet MS"/>
                <a:cs typeface="Trebuchet MS"/>
              </a:rPr>
              <a:t>usuais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65" dirty="0">
                <a:latin typeface="Trebuchet MS"/>
                <a:cs typeface="Trebuchet MS"/>
              </a:rPr>
              <a:t>têm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130" dirty="0">
                <a:latin typeface="Trebuchet MS"/>
                <a:cs typeface="Trebuchet MS"/>
              </a:rPr>
              <a:t>8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bits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50" dirty="0">
                <a:latin typeface="Trebuchet MS"/>
                <a:cs typeface="Trebuchet MS"/>
              </a:rPr>
              <a:t>(n=8,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130" dirty="0">
                <a:latin typeface="Trebuchet MS"/>
                <a:cs typeface="Trebuchet MS"/>
              </a:rPr>
              <a:t>256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100" dirty="0">
                <a:latin typeface="Trebuchet MS"/>
                <a:cs typeface="Trebuchet MS"/>
              </a:rPr>
              <a:t>símbolos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30" dirty="0">
                <a:latin typeface="Trebuchet MS"/>
                <a:cs typeface="Trebuchet MS"/>
              </a:rPr>
              <a:t>representáveis)</a:t>
            </a:r>
            <a:endParaRPr sz="36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28484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Estruturas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dados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40" dirty="0"/>
              <a:t>Representação</a:t>
            </a:r>
            <a:r>
              <a:rPr sz="4500" spc="-5" dirty="0"/>
              <a:t> </a:t>
            </a:r>
            <a:r>
              <a:rPr sz="4500" spc="25" dirty="0"/>
              <a:t>numérica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998517" y="3505099"/>
            <a:ext cx="17614265" cy="33661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40385" marR="584835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40385" algn="l"/>
                <a:tab pos="541020" algn="l"/>
              </a:tabLst>
            </a:pPr>
            <a:r>
              <a:rPr sz="3950" spc="360" dirty="0">
                <a:latin typeface="Trebuchet MS"/>
                <a:cs typeface="Trebuchet MS"/>
              </a:rPr>
              <a:t>Os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70" dirty="0">
                <a:latin typeface="Trebuchet MS"/>
                <a:cs typeface="Trebuchet MS"/>
              </a:rPr>
              <a:t>dados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representam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quantidades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numéricas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no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sistema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numeração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binário</a:t>
            </a:r>
            <a:endParaRPr sz="3950">
              <a:latin typeface="Trebuchet MS"/>
              <a:cs typeface="Trebuchet MS"/>
            </a:endParaRPr>
          </a:p>
          <a:p>
            <a:pPr marL="540385" indent="-502920">
              <a:lnSpc>
                <a:spcPts val="4495"/>
              </a:lnSpc>
              <a:spcBef>
                <a:spcPts val="3150"/>
              </a:spcBef>
              <a:buSzPct val="122784"/>
              <a:buChar char="•"/>
              <a:tabLst>
                <a:tab pos="540385" algn="l"/>
                <a:tab pos="541020" algn="l"/>
              </a:tabLst>
            </a:pPr>
            <a:r>
              <a:rPr sz="3950" spc="125" dirty="0">
                <a:latin typeface="Trebuchet MS"/>
                <a:cs typeface="Trebuchet MS"/>
              </a:rPr>
              <a:t>0101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1011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=</a:t>
            </a:r>
            <a:endParaRPr sz="3950">
              <a:latin typeface="Trebuchet MS"/>
              <a:cs typeface="Trebuchet MS"/>
            </a:endParaRPr>
          </a:p>
          <a:p>
            <a:pPr marL="540385">
              <a:lnSpc>
                <a:spcPts val="5160"/>
              </a:lnSpc>
            </a:pPr>
            <a:r>
              <a:rPr sz="4750" spc="15" dirty="0">
                <a:latin typeface="Times New Roman"/>
                <a:cs typeface="Times New Roman"/>
              </a:rPr>
              <a:t>0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*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2</a:t>
            </a:r>
            <a:r>
              <a:rPr sz="5100" spc="-7" baseline="28594" dirty="0">
                <a:latin typeface="Times New Roman"/>
                <a:cs typeface="Times New Roman"/>
              </a:rPr>
              <a:t>7</a:t>
            </a:r>
            <a:r>
              <a:rPr sz="5100" spc="315" baseline="28594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+</a:t>
            </a:r>
            <a:r>
              <a:rPr sz="4750" spc="-130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1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*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2</a:t>
            </a:r>
            <a:r>
              <a:rPr sz="5100" spc="-7" baseline="28594" dirty="0">
                <a:latin typeface="Times New Roman"/>
                <a:cs typeface="Times New Roman"/>
              </a:rPr>
              <a:t>6</a:t>
            </a:r>
            <a:r>
              <a:rPr sz="5100" spc="315" baseline="28594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+</a:t>
            </a:r>
            <a:r>
              <a:rPr sz="4750" spc="-130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0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*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2</a:t>
            </a:r>
            <a:r>
              <a:rPr sz="5100" spc="-7" baseline="28594" dirty="0">
                <a:latin typeface="Times New Roman"/>
                <a:cs typeface="Times New Roman"/>
              </a:rPr>
              <a:t>5</a:t>
            </a:r>
            <a:r>
              <a:rPr sz="5100" spc="315" baseline="28594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+</a:t>
            </a:r>
            <a:r>
              <a:rPr sz="4750" spc="-130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1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*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2</a:t>
            </a:r>
            <a:r>
              <a:rPr sz="5100" spc="-7" baseline="28594" dirty="0">
                <a:latin typeface="Times New Roman"/>
                <a:cs typeface="Times New Roman"/>
              </a:rPr>
              <a:t>4</a:t>
            </a:r>
            <a:r>
              <a:rPr sz="5100" spc="315" baseline="28594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+</a:t>
            </a:r>
            <a:r>
              <a:rPr sz="4750" spc="-130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1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*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2</a:t>
            </a:r>
            <a:r>
              <a:rPr sz="5100" spc="-7" baseline="28594" dirty="0">
                <a:latin typeface="Times New Roman"/>
                <a:cs typeface="Times New Roman"/>
              </a:rPr>
              <a:t>3</a:t>
            </a:r>
            <a:r>
              <a:rPr sz="5100" spc="315" baseline="28594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+</a:t>
            </a:r>
            <a:r>
              <a:rPr sz="4750" spc="-130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0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*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2</a:t>
            </a:r>
            <a:r>
              <a:rPr sz="5100" spc="-7" baseline="28594" dirty="0">
                <a:latin typeface="Times New Roman"/>
                <a:cs typeface="Times New Roman"/>
              </a:rPr>
              <a:t>2</a:t>
            </a:r>
            <a:r>
              <a:rPr sz="5100" spc="315" baseline="28594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+</a:t>
            </a:r>
            <a:r>
              <a:rPr sz="4750" spc="-130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1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*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2</a:t>
            </a:r>
            <a:r>
              <a:rPr sz="5100" spc="-7" baseline="28594" dirty="0">
                <a:latin typeface="Times New Roman"/>
                <a:cs typeface="Times New Roman"/>
              </a:rPr>
              <a:t>1</a:t>
            </a:r>
            <a:r>
              <a:rPr sz="5100" spc="315" baseline="28594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+</a:t>
            </a:r>
            <a:r>
              <a:rPr sz="4750" spc="-130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1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*</a:t>
            </a:r>
            <a:r>
              <a:rPr sz="4750" spc="-395" dirty="0">
                <a:latin typeface="Times New Roman"/>
                <a:cs typeface="Times New Roman"/>
              </a:rPr>
              <a:t> </a:t>
            </a:r>
            <a:r>
              <a:rPr sz="4750" spc="15" dirty="0">
                <a:latin typeface="Times New Roman"/>
                <a:cs typeface="Times New Roman"/>
              </a:rPr>
              <a:t>2</a:t>
            </a:r>
            <a:r>
              <a:rPr sz="5100" spc="-7" baseline="28594" dirty="0">
                <a:latin typeface="Times New Roman"/>
                <a:cs typeface="Times New Roman"/>
              </a:rPr>
              <a:t>0</a:t>
            </a:r>
            <a:r>
              <a:rPr sz="5100" spc="375" baseline="28594" dirty="0">
                <a:latin typeface="Times New Roman"/>
                <a:cs typeface="Times New Roman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=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64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+</a:t>
            </a:r>
            <a:endParaRPr sz="3950">
              <a:latin typeface="Trebuchet MS"/>
              <a:cs typeface="Trebuchet MS"/>
            </a:endParaRPr>
          </a:p>
          <a:p>
            <a:pPr marL="540385">
              <a:lnSpc>
                <a:spcPts val="4450"/>
              </a:lnSpc>
            </a:pPr>
            <a:r>
              <a:rPr sz="3950" spc="190" dirty="0">
                <a:latin typeface="Trebuchet MS"/>
                <a:cs typeface="Trebuchet MS"/>
              </a:rPr>
              <a:t>16+8+2+1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=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91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28484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Estruturas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dados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0" dirty="0"/>
              <a:t>Informação</a:t>
            </a:r>
            <a:r>
              <a:rPr sz="4500" spc="-35" dirty="0"/>
              <a:t> </a:t>
            </a:r>
            <a:r>
              <a:rPr sz="4500" spc="25" dirty="0"/>
              <a:t>contextual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16317594" cy="593725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85" dirty="0">
                <a:latin typeface="Trebuchet MS"/>
                <a:cs typeface="Trebuchet MS"/>
              </a:rPr>
              <a:t>Conteúdo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informativo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(significado)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dado,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depende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contexto.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95" dirty="0">
                <a:latin typeface="Trebuchet MS"/>
                <a:cs typeface="Trebuchet MS"/>
              </a:rPr>
              <a:t>Por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exemplo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0100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0001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pode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0" dirty="0">
                <a:latin typeface="Trebuchet MS"/>
                <a:cs typeface="Trebuchet MS"/>
              </a:rPr>
              <a:t>representar: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25" dirty="0">
                <a:latin typeface="Trebuchet MS"/>
                <a:cs typeface="Trebuchet MS"/>
              </a:rPr>
              <a:t>65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-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operação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binária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25" dirty="0">
                <a:latin typeface="Trebuchet MS"/>
                <a:cs typeface="Trebuchet MS"/>
              </a:rPr>
              <a:t>41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-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operação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utilizando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40" dirty="0">
                <a:latin typeface="Trebuchet MS"/>
                <a:cs typeface="Trebuchet MS"/>
              </a:rPr>
              <a:t>BCD</a:t>
            </a:r>
            <a:r>
              <a:rPr sz="3950" spc="-90" dirty="0">
                <a:latin typeface="Trebuchet MS"/>
                <a:cs typeface="Trebuchet MS"/>
              </a:rPr>
              <a:t> (binary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code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decimal)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-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símbolo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245" dirty="0">
                <a:latin typeface="Trebuchet MS"/>
                <a:cs typeface="Trebuchet MS"/>
              </a:rPr>
              <a:t>ASCII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360" dirty="0">
                <a:latin typeface="Trebuchet MS"/>
                <a:cs typeface="Trebuchet MS"/>
              </a:rPr>
              <a:t>MOV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20" dirty="0">
                <a:latin typeface="Trebuchet MS"/>
                <a:cs typeface="Trebuchet MS"/>
              </a:rPr>
              <a:t>A,B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-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instrução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microprocessador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INTEL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8080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169479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Estruturas</a:t>
            </a:r>
            <a:r>
              <a:rPr spc="-300" dirty="0"/>
              <a:t> </a:t>
            </a:r>
            <a:r>
              <a:rPr spc="-5" dirty="0"/>
              <a:t>de</a:t>
            </a:r>
            <a:r>
              <a:rPr spc="-295" dirty="0"/>
              <a:t> </a:t>
            </a:r>
            <a:r>
              <a:rPr spc="-145" dirty="0"/>
              <a:t>dados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20" dirty="0"/>
              <a:t>Tipos</a:t>
            </a:r>
            <a:r>
              <a:rPr sz="4500" spc="10" dirty="0"/>
              <a:t> </a:t>
            </a:r>
            <a:r>
              <a:rPr sz="4500" spc="60" dirty="0"/>
              <a:t>de</a:t>
            </a:r>
            <a:r>
              <a:rPr sz="4500" spc="15" dirty="0"/>
              <a:t> dados </a:t>
            </a:r>
            <a:r>
              <a:rPr sz="4500" spc="-110" dirty="0"/>
              <a:t>vs</a:t>
            </a:r>
            <a:r>
              <a:rPr sz="4500" spc="15" dirty="0"/>
              <a:t> </a:t>
            </a:r>
            <a:r>
              <a:rPr sz="4500" spc="-55" dirty="0"/>
              <a:t>Variáveis</a:t>
            </a:r>
            <a:r>
              <a:rPr sz="4500" spc="10" dirty="0"/>
              <a:t> </a:t>
            </a:r>
            <a:r>
              <a:rPr sz="4500" spc="-110" dirty="0"/>
              <a:t>vs</a:t>
            </a:r>
            <a:r>
              <a:rPr sz="4500" spc="15" dirty="0"/>
              <a:t> </a:t>
            </a:r>
            <a:r>
              <a:rPr sz="4500" spc="25" dirty="0"/>
              <a:t>Constantes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27925"/>
            <a:ext cx="17964785" cy="6354945"/>
          </a:xfrm>
          <a:prstGeom prst="rect">
            <a:avLst/>
          </a:prstGeom>
        </p:spPr>
        <p:txBody>
          <a:bodyPr vert="horz" wrap="square" lIns="0" tIns="29146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295"/>
              </a:spcBef>
              <a:buSzPct val="102105"/>
              <a:buFont typeface="Trebuchet MS"/>
              <a:buChar char="•"/>
              <a:tabLst>
                <a:tab pos="514984" algn="l"/>
                <a:tab pos="515620" algn="l"/>
              </a:tabLst>
            </a:pPr>
            <a:r>
              <a:rPr sz="4750" i="1" spc="15" dirty="0">
                <a:latin typeface="Times New Roman"/>
                <a:cs typeface="Times New Roman"/>
              </a:rPr>
              <a:t>X</a:t>
            </a:r>
            <a:r>
              <a:rPr lang="pt-PT" sz="4750" i="1" spc="15" dirty="0">
                <a:latin typeface="Times New Roman"/>
                <a:cs typeface="Times New Roman"/>
              </a:rPr>
              <a:t> </a:t>
            </a:r>
            <a:r>
              <a:rPr lang="en-US" sz="4800" b="1" dirty="0"/>
              <a:t>← </a:t>
            </a:r>
            <a:r>
              <a:rPr lang="pt-PT" sz="4750" i="1" spc="15" dirty="0">
                <a:latin typeface="Times New Roman"/>
                <a:cs typeface="Times New Roman"/>
              </a:rPr>
              <a:t>47</a:t>
            </a:r>
            <a:endParaRPr sz="4750" dirty="0">
              <a:latin typeface="Times New Roman"/>
              <a:cs typeface="Times New Roman"/>
            </a:endParaRPr>
          </a:p>
          <a:p>
            <a:pPr marL="1017905" marR="5080" lvl="1" indent="-502920">
              <a:lnSpc>
                <a:spcPts val="4240"/>
              </a:lnSpc>
              <a:spcBef>
                <a:spcPts val="368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20" dirty="0">
                <a:latin typeface="Trebuchet MS"/>
                <a:cs typeface="Trebuchet MS"/>
              </a:rPr>
              <a:t>Significa </a:t>
            </a:r>
            <a:r>
              <a:rPr sz="3950" spc="50" dirty="0">
                <a:latin typeface="Trebuchet MS"/>
                <a:cs typeface="Trebuchet MS"/>
              </a:rPr>
              <a:t>que </a:t>
            </a:r>
            <a:r>
              <a:rPr sz="3950" spc="45" dirty="0">
                <a:latin typeface="Trebuchet MS"/>
                <a:cs typeface="Trebuchet MS"/>
              </a:rPr>
              <a:t>à </a:t>
            </a:r>
            <a:r>
              <a:rPr sz="3950" i="1" spc="-65" dirty="0">
                <a:latin typeface="Arial"/>
                <a:cs typeface="Arial"/>
              </a:rPr>
              <a:t>variável </a:t>
            </a:r>
            <a:r>
              <a:rPr sz="3950" i="1" spc="-220" dirty="0">
                <a:latin typeface="Arial"/>
                <a:cs typeface="Arial"/>
              </a:rPr>
              <a:t>X </a:t>
            </a:r>
            <a:r>
              <a:rPr sz="3950" spc="-130" dirty="0">
                <a:latin typeface="Trebuchet MS"/>
                <a:cs typeface="Trebuchet MS"/>
              </a:rPr>
              <a:t>foi </a:t>
            </a:r>
            <a:r>
              <a:rPr sz="3950" spc="-60" dirty="0">
                <a:latin typeface="Trebuchet MS"/>
                <a:cs typeface="Trebuchet MS"/>
              </a:rPr>
              <a:t>atribuído </a:t>
            </a:r>
            <a:r>
              <a:rPr sz="3950" spc="150" dirty="0">
                <a:latin typeface="Trebuchet MS"/>
                <a:cs typeface="Trebuchet MS"/>
              </a:rPr>
              <a:t>o </a:t>
            </a:r>
            <a:r>
              <a:rPr sz="3950" spc="-55" dirty="0">
                <a:latin typeface="Trebuchet MS"/>
                <a:cs typeface="Trebuchet MS"/>
              </a:rPr>
              <a:t>valor </a:t>
            </a:r>
            <a:r>
              <a:rPr sz="3950" spc="-35" dirty="0">
                <a:latin typeface="Trebuchet MS"/>
                <a:cs typeface="Trebuchet MS"/>
              </a:rPr>
              <a:t>47. </a:t>
            </a:r>
            <a:r>
              <a:rPr sz="3950" spc="100" dirty="0">
                <a:latin typeface="Trebuchet MS"/>
                <a:cs typeface="Trebuchet MS"/>
              </a:rPr>
              <a:t>Esta </a:t>
            </a:r>
            <a:r>
              <a:rPr sz="3950" spc="55" dirty="0">
                <a:latin typeface="Trebuchet MS"/>
                <a:cs typeface="Trebuchet MS"/>
              </a:rPr>
              <a:t>operação de </a:t>
            </a:r>
            <a:r>
              <a:rPr sz="3950" spc="6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atribuição</a:t>
            </a:r>
            <a:r>
              <a:rPr sz="3950" spc="-85" dirty="0">
                <a:latin typeface="Trebuchet MS"/>
                <a:cs typeface="Trebuchet MS"/>
              </a:rPr>
              <a:t> tem </a:t>
            </a:r>
            <a:r>
              <a:rPr sz="3950" spc="25" dirty="0">
                <a:latin typeface="Trebuchet MS"/>
                <a:cs typeface="Trebuchet MS"/>
              </a:rPr>
              <a:t>por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pressuposto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facto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15" dirty="0">
                <a:latin typeface="Trebuchet MS"/>
                <a:cs typeface="Trebuchet MS"/>
              </a:rPr>
              <a:t>X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ser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variável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90" dirty="0">
                <a:latin typeface="Arial"/>
                <a:cs typeface="Arial"/>
              </a:rPr>
              <a:t>tipo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i="1" spc="10" dirty="0">
                <a:latin typeface="Arial"/>
                <a:cs typeface="Arial"/>
              </a:rPr>
              <a:t>inteiro</a:t>
            </a:r>
            <a:endParaRPr sz="3950" dirty="0">
              <a:latin typeface="Arial"/>
              <a:cs typeface="Arial"/>
            </a:endParaRPr>
          </a:p>
          <a:p>
            <a:pPr marL="920115" indent="-908050">
              <a:lnSpc>
                <a:spcPct val="100000"/>
              </a:lnSpc>
              <a:spcBef>
                <a:spcPts val="3160"/>
              </a:spcBef>
              <a:buSzPct val="102105"/>
              <a:buFont typeface="Trebuchet MS"/>
              <a:buChar char="•"/>
              <a:tabLst>
                <a:tab pos="920115" algn="l"/>
                <a:tab pos="920750" algn="l"/>
                <a:tab pos="2561590" algn="l"/>
              </a:tabLst>
            </a:pPr>
            <a:r>
              <a:rPr lang="pt-PT" sz="4750" i="1" spc="15" dirty="0">
                <a:latin typeface="Times New Roman"/>
                <a:cs typeface="Times New Roman"/>
              </a:rPr>
              <a:t>C</a:t>
            </a:r>
            <a:r>
              <a:rPr sz="4750" i="1" spc="15" dirty="0">
                <a:latin typeface="Times New Roman"/>
                <a:cs typeface="Times New Roman"/>
              </a:rPr>
              <a:t>AR</a:t>
            </a:r>
            <a:r>
              <a:rPr lang="pt-PT" sz="4750" i="1" spc="15" dirty="0">
                <a:latin typeface="Times New Roman"/>
                <a:cs typeface="Times New Roman"/>
              </a:rPr>
              <a:t> </a:t>
            </a:r>
            <a:r>
              <a:rPr lang="en-US" sz="4800" b="1" dirty="0"/>
              <a:t>← </a:t>
            </a:r>
            <a:r>
              <a:rPr lang="en-US" sz="3950" spc="-125" dirty="0">
                <a:latin typeface="Trebuchet MS"/>
                <a:cs typeface="Trebuchet MS"/>
              </a:rPr>
              <a:t>’G</a:t>
            </a:r>
            <a:r>
              <a:rPr sz="3950" spc="-125" dirty="0">
                <a:latin typeface="Trebuchet MS"/>
                <a:cs typeface="Trebuchet MS"/>
              </a:rPr>
              <a:t>’</a:t>
            </a:r>
            <a:endParaRPr sz="3950" dirty="0">
              <a:latin typeface="Trebuchet MS"/>
              <a:cs typeface="Trebuchet MS"/>
            </a:endParaRPr>
          </a:p>
          <a:p>
            <a:pPr marL="1017905" marR="238760" lvl="1" indent="-502920">
              <a:lnSpc>
                <a:spcPts val="4240"/>
              </a:lnSpc>
              <a:spcBef>
                <a:spcPts val="368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20" dirty="0">
                <a:latin typeface="Trebuchet MS"/>
                <a:cs typeface="Trebuchet MS"/>
              </a:rPr>
              <a:t>Significa </a:t>
            </a:r>
            <a:r>
              <a:rPr sz="3950" spc="50" dirty="0">
                <a:latin typeface="Trebuchet MS"/>
                <a:cs typeface="Trebuchet MS"/>
              </a:rPr>
              <a:t>que </a:t>
            </a:r>
            <a:r>
              <a:rPr sz="3950" spc="45" dirty="0">
                <a:latin typeface="Trebuchet MS"/>
                <a:cs typeface="Trebuchet MS"/>
              </a:rPr>
              <a:t>à </a:t>
            </a:r>
            <a:r>
              <a:rPr sz="3950" i="1" spc="-65" dirty="0">
                <a:latin typeface="Arial"/>
                <a:cs typeface="Arial"/>
              </a:rPr>
              <a:t>variável </a:t>
            </a:r>
            <a:r>
              <a:rPr sz="3950" i="1" spc="-45" dirty="0">
                <a:latin typeface="Arial"/>
                <a:cs typeface="Arial"/>
              </a:rPr>
              <a:t>CAR </a:t>
            </a:r>
            <a:r>
              <a:rPr sz="3950" spc="-130" dirty="0">
                <a:latin typeface="Trebuchet MS"/>
                <a:cs typeface="Trebuchet MS"/>
              </a:rPr>
              <a:t>foi </a:t>
            </a:r>
            <a:r>
              <a:rPr sz="3950" spc="-60" dirty="0">
                <a:latin typeface="Trebuchet MS"/>
                <a:cs typeface="Trebuchet MS"/>
              </a:rPr>
              <a:t>atribuído </a:t>
            </a:r>
            <a:r>
              <a:rPr sz="3950" spc="150" dirty="0">
                <a:latin typeface="Trebuchet MS"/>
                <a:cs typeface="Trebuchet MS"/>
              </a:rPr>
              <a:t>o </a:t>
            </a:r>
            <a:r>
              <a:rPr sz="3950" spc="-55" dirty="0">
                <a:latin typeface="Trebuchet MS"/>
                <a:cs typeface="Trebuchet MS"/>
              </a:rPr>
              <a:t>valor </a:t>
            </a:r>
            <a:r>
              <a:rPr sz="3950" spc="-180" dirty="0">
                <a:latin typeface="Trebuchet MS"/>
                <a:cs typeface="Trebuchet MS"/>
              </a:rPr>
              <a:t>‘G’. </a:t>
            </a:r>
            <a:r>
              <a:rPr sz="3950" spc="100" dirty="0">
                <a:latin typeface="Trebuchet MS"/>
                <a:cs typeface="Trebuchet MS"/>
              </a:rPr>
              <a:t>Esta </a:t>
            </a:r>
            <a:r>
              <a:rPr sz="3950" spc="55" dirty="0">
                <a:latin typeface="Trebuchet MS"/>
                <a:cs typeface="Trebuchet MS"/>
              </a:rPr>
              <a:t>operação de </a:t>
            </a:r>
            <a:r>
              <a:rPr sz="3950" spc="6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atribuição </a:t>
            </a:r>
            <a:r>
              <a:rPr sz="3950" spc="-85" dirty="0">
                <a:latin typeface="Trebuchet MS"/>
                <a:cs typeface="Trebuchet MS"/>
              </a:rPr>
              <a:t>tem </a:t>
            </a:r>
            <a:r>
              <a:rPr sz="3950" spc="25" dirty="0">
                <a:latin typeface="Trebuchet MS"/>
                <a:cs typeface="Trebuchet MS"/>
              </a:rPr>
              <a:t>por </a:t>
            </a:r>
            <a:r>
              <a:rPr sz="3950" spc="100" dirty="0">
                <a:latin typeface="Trebuchet MS"/>
                <a:cs typeface="Trebuchet MS"/>
              </a:rPr>
              <a:t>pressuposto </a:t>
            </a:r>
            <a:r>
              <a:rPr sz="3950" spc="150" dirty="0">
                <a:latin typeface="Trebuchet MS"/>
                <a:cs typeface="Trebuchet MS"/>
              </a:rPr>
              <a:t>o </a:t>
            </a:r>
            <a:r>
              <a:rPr sz="3950" spc="-50" dirty="0">
                <a:latin typeface="Trebuchet MS"/>
                <a:cs typeface="Trebuchet MS"/>
              </a:rPr>
              <a:t>facto </a:t>
            </a:r>
            <a:r>
              <a:rPr sz="3950" spc="50" dirty="0">
                <a:latin typeface="Trebuchet MS"/>
                <a:cs typeface="Trebuchet MS"/>
              </a:rPr>
              <a:t>que </a:t>
            </a:r>
            <a:r>
              <a:rPr sz="3950" spc="380" dirty="0">
                <a:latin typeface="Trebuchet MS"/>
                <a:cs typeface="Trebuchet MS"/>
              </a:rPr>
              <a:t>CAR </a:t>
            </a:r>
            <a:r>
              <a:rPr sz="3950" spc="-30" dirty="0">
                <a:latin typeface="Trebuchet MS"/>
                <a:cs typeface="Trebuchet MS"/>
              </a:rPr>
              <a:t>é </a:t>
            </a:r>
            <a:r>
              <a:rPr sz="3950" spc="60" dirty="0">
                <a:latin typeface="Trebuchet MS"/>
                <a:cs typeface="Trebuchet MS"/>
              </a:rPr>
              <a:t>uma </a:t>
            </a:r>
            <a:r>
              <a:rPr sz="3950" spc="-75" dirty="0">
                <a:latin typeface="Trebuchet MS"/>
                <a:cs typeface="Trebuchet MS"/>
              </a:rPr>
              <a:t>variável </a:t>
            </a:r>
            <a:r>
              <a:rPr sz="3950" spc="145" dirty="0">
                <a:latin typeface="Trebuchet MS"/>
                <a:cs typeface="Trebuchet MS"/>
              </a:rPr>
              <a:t>do </a:t>
            </a:r>
            <a:r>
              <a:rPr sz="3950" i="1" spc="90" dirty="0">
                <a:latin typeface="Arial"/>
                <a:cs typeface="Arial"/>
              </a:rPr>
              <a:t>tipo </a:t>
            </a:r>
            <a:r>
              <a:rPr sz="3950" i="1" spc="95" dirty="0">
                <a:latin typeface="Arial"/>
                <a:cs typeface="Arial"/>
              </a:rPr>
              <a:t> </a:t>
            </a:r>
            <a:r>
              <a:rPr sz="3950" i="1" spc="-25" dirty="0">
                <a:latin typeface="Arial"/>
                <a:cs typeface="Arial"/>
              </a:rPr>
              <a:t>alfanumérico</a:t>
            </a:r>
            <a:r>
              <a:rPr sz="3950" spc="-25" dirty="0">
                <a:latin typeface="Trebuchet MS"/>
                <a:cs typeface="Trebuchet MS"/>
              </a:rPr>
              <a:t>.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Por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convenção,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265" dirty="0">
                <a:latin typeface="Trebuchet MS"/>
                <a:cs typeface="Trebuchet MS"/>
              </a:rPr>
              <a:t>os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valores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alfanuméricos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são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representados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130" dirty="0">
                <a:latin typeface="Trebuchet MS"/>
                <a:cs typeface="Trebuchet MS"/>
              </a:rPr>
              <a:t>entre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plicas.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28484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Estruturas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dados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0" dirty="0"/>
              <a:t>Nomes</a:t>
            </a:r>
            <a:r>
              <a:rPr sz="4500" spc="-10" dirty="0"/>
              <a:t> </a:t>
            </a:r>
            <a:r>
              <a:rPr sz="4500" spc="60" dirty="0"/>
              <a:t>de</a:t>
            </a:r>
            <a:r>
              <a:rPr sz="4500" spc="-5" dirty="0"/>
              <a:t> </a:t>
            </a:r>
            <a:r>
              <a:rPr sz="4500" spc="-25" dirty="0"/>
              <a:t>variáveis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7621250" cy="637921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45" dirty="0">
                <a:latin typeface="Trebuchet MS"/>
                <a:cs typeface="Trebuchet MS"/>
              </a:rPr>
              <a:t>Uma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variável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representa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determinado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valor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seu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nome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escolhido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forma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75" dirty="0">
                <a:latin typeface="Trebuchet MS"/>
                <a:cs typeface="Trebuchet MS"/>
              </a:rPr>
              <a:t>reflectir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valor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representa</a:t>
            </a:r>
            <a:endParaRPr sz="3950" dirty="0">
              <a:latin typeface="Trebuchet MS"/>
              <a:cs typeface="Trebuchet MS"/>
            </a:endParaRPr>
          </a:p>
          <a:p>
            <a:pPr marL="1017905" marR="1289685" lvl="1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variável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65" dirty="0">
                <a:latin typeface="Trebuchet MS"/>
                <a:cs typeface="Trebuchet MS"/>
              </a:rPr>
              <a:t>MAX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pode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representar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valor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máximo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conjunto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valores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numéricos.</a:t>
            </a:r>
          </a:p>
          <a:p>
            <a:pPr marL="514984" indent="-502920">
              <a:lnSpc>
                <a:spcPts val="4530"/>
              </a:lnSpc>
              <a:spcBef>
                <a:spcPts val="321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95" dirty="0">
                <a:latin typeface="Trebuchet MS"/>
                <a:cs typeface="Trebuchet MS"/>
              </a:rPr>
              <a:t>Por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convenção,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nome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duma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variável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b="1" dirty="0">
                <a:latin typeface="Arial"/>
                <a:cs typeface="Arial"/>
              </a:rPr>
              <a:t>não</a:t>
            </a:r>
            <a:r>
              <a:rPr sz="3950" b="1" spc="10" dirty="0">
                <a:latin typeface="Arial"/>
                <a:cs typeface="Arial"/>
              </a:rPr>
              <a:t> </a:t>
            </a:r>
            <a:r>
              <a:rPr sz="3950" b="1" dirty="0" err="1">
                <a:latin typeface="Arial"/>
                <a:cs typeface="Arial"/>
              </a:rPr>
              <a:t>deve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-25" dirty="0" err="1">
                <a:latin typeface="Trebuchet MS"/>
                <a:cs typeface="Trebuchet MS"/>
              </a:rPr>
              <a:t>cont</a:t>
            </a:r>
            <a:r>
              <a:rPr lang="pt-PT" sz="3950" spc="-25" dirty="0">
                <a:latin typeface="Trebuchet MS"/>
                <a:cs typeface="Trebuchet MS"/>
              </a:rPr>
              <a:t>e</a:t>
            </a:r>
            <a:r>
              <a:rPr sz="3950" spc="-25" dirty="0">
                <a:latin typeface="Trebuchet MS"/>
                <a:cs typeface="Trebuchet MS"/>
              </a:rPr>
              <a:t>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espaços,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b="1" dirty="0">
                <a:latin typeface="Arial"/>
                <a:cs typeface="Arial"/>
              </a:rPr>
              <a:t>não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deve</a:t>
            </a:r>
            <a:endParaRPr sz="3950" dirty="0">
              <a:latin typeface="Arial"/>
              <a:cs typeface="Arial"/>
            </a:endParaRPr>
          </a:p>
          <a:p>
            <a:pPr marL="514984">
              <a:lnSpc>
                <a:spcPts val="4530"/>
              </a:lnSpc>
            </a:pPr>
            <a:r>
              <a:rPr sz="3950" spc="-100" dirty="0">
                <a:latin typeface="Trebuchet MS"/>
                <a:cs typeface="Trebuchet MS"/>
              </a:rPr>
              <a:t>iniciar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por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números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b="1" dirty="0">
                <a:latin typeface="Arial"/>
                <a:cs typeface="Arial"/>
              </a:rPr>
              <a:t>não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deve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conter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determinados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caracteres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especiais.</a:t>
            </a:r>
            <a:endParaRPr sz="3950" dirty="0">
              <a:latin typeface="Trebuchet MS"/>
              <a:cs typeface="Trebuchet MS"/>
            </a:endParaRPr>
          </a:p>
          <a:p>
            <a:pPr marL="514984" marR="598805" indent="-502920">
              <a:lnSpc>
                <a:spcPct val="89600"/>
              </a:lnSpc>
              <a:spcBef>
                <a:spcPts val="3779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45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nome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duma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variável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b="1" dirty="0">
                <a:latin typeface="Arial"/>
                <a:cs typeface="Arial"/>
              </a:rPr>
              <a:t>deve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iniciar-se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sempre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por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65" dirty="0">
                <a:latin typeface="Trebuchet MS"/>
                <a:cs typeface="Trebuchet MS"/>
              </a:rPr>
              <a:t>letra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seguido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dum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conjunto </a:t>
            </a:r>
            <a:r>
              <a:rPr sz="3950" spc="55" dirty="0">
                <a:latin typeface="Trebuchet MS"/>
                <a:cs typeface="Trebuchet MS"/>
              </a:rPr>
              <a:t>de </a:t>
            </a:r>
            <a:r>
              <a:rPr sz="3950" spc="-10" dirty="0">
                <a:latin typeface="Trebuchet MS"/>
                <a:cs typeface="Trebuchet MS"/>
              </a:rPr>
              <a:t>caracteres </a:t>
            </a:r>
            <a:r>
              <a:rPr sz="3950" spc="-25" dirty="0">
                <a:latin typeface="Trebuchet MS"/>
                <a:cs typeface="Trebuchet MS"/>
              </a:rPr>
              <a:t>incluindo </a:t>
            </a:r>
            <a:r>
              <a:rPr sz="3950" spc="-114" dirty="0">
                <a:latin typeface="Trebuchet MS"/>
                <a:cs typeface="Trebuchet MS"/>
              </a:rPr>
              <a:t>letras, </a:t>
            </a:r>
            <a:r>
              <a:rPr sz="3950" spc="55" dirty="0">
                <a:latin typeface="Trebuchet MS"/>
                <a:cs typeface="Trebuchet MS"/>
              </a:rPr>
              <a:t>números </a:t>
            </a:r>
            <a:r>
              <a:rPr sz="3950" spc="-30" dirty="0">
                <a:latin typeface="Trebuchet MS"/>
                <a:cs typeface="Trebuchet MS"/>
              </a:rPr>
              <a:t>e </a:t>
            </a:r>
            <a:r>
              <a:rPr sz="3950" spc="85" dirty="0">
                <a:latin typeface="Trebuchet MS"/>
                <a:cs typeface="Trebuchet MS"/>
              </a:rPr>
              <a:t>alguns </a:t>
            </a:r>
            <a:r>
              <a:rPr sz="3950" spc="-10" dirty="0">
                <a:latin typeface="Trebuchet MS"/>
                <a:cs typeface="Trebuchet MS"/>
              </a:rPr>
              <a:t>caracteres </a:t>
            </a:r>
            <a:r>
              <a:rPr sz="3950" spc="-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especiais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como,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por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exemplo,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90" dirty="0">
                <a:latin typeface="Trebuchet MS"/>
                <a:cs typeface="Trebuchet MS"/>
              </a:rPr>
              <a:t>‘_’.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28484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Estruturas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dados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55" dirty="0"/>
              <a:t>Variáveis</a:t>
            </a:r>
            <a:r>
              <a:rPr sz="4500" spc="-10" dirty="0"/>
              <a:t> </a:t>
            </a:r>
            <a:r>
              <a:rPr sz="4500" spc="-25" dirty="0"/>
              <a:t>válidas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3982085" cy="593725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425" dirty="0">
                <a:latin typeface="Trebuchet MS"/>
                <a:cs typeface="Trebuchet MS"/>
              </a:rPr>
              <a:t>NUM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35" dirty="0">
                <a:latin typeface="Trebuchet MS"/>
                <a:cs typeface="Trebuchet MS"/>
              </a:rPr>
              <a:t>N_ALUNO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35" dirty="0">
                <a:latin typeface="Trebuchet MS"/>
                <a:cs typeface="Trebuchet MS"/>
              </a:rPr>
              <a:t>NOMEALUNO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95" dirty="0">
                <a:latin typeface="Trebuchet MS"/>
                <a:cs typeface="Trebuchet MS"/>
              </a:rPr>
              <a:t>NOME_ALUNO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70" dirty="0">
                <a:latin typeface="Trebuchet MS"/>
                <a:cs typeface="Trebuchet MS"/>
              </a:rPr>
              <a:t>X1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20" dirty="0">
                <a:latin typeface="Trebuchet MS"/>
                <a:cs typeface="Trebuchet MS"/>
              </a:rPr>
              <a:t>Y2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28484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Estruturas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dados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55" dirty="0"/>
              <a:t>Variáveis</a:t>
            </a:r>
            <a:r>
              <a:rPr sz="4500" spc="-10" dirty="0"/>
              <a:t> </a:t>
            </a:r>
            <a:r>
              <a:rPr sz="4500" spc="-35" dirty="0"/>
              <a:t>inválidas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4535170" cy="593725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0" dirty="0">
                <a:latin typeface="Trebuchet MS"/>
                <a:cs typeface="Trebuchet MS"/>
              </a:rPr>
              <a:t>7NUM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65" dirty="0">
                <a:latin typeface="Trebuchet MS"/>
                <a:cs typeface="Trebuchet MS"/>
              </a:rPr>
              <a:t>Y-Z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20" dirty="0">
                <a:latin typeface="Trebuchet MS"/>
                <a:cs typeface="Trebuchet MS"/>
              </a:rPr>
              <a:t>T/4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55" dirty="0">
                <a:latin typeface="Trebuchet MS"/>
                <a:cs typeface="Trebuchet MS"/>
              </a:rPr>
              <a:t>U*VAR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65" dirty="0">
                <a:latin typeface="Trebuchet MS"/>
                <a:cs typeface="Trebuchet MS"/>
              </a:rPr>
              <a:t>DUAS-PAL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85" dirty="0">
                <a:latin typeface="Trebuchet MS"/>
                <a:cs typeface="Trebuchet MS"/>
              </a:rPr>
              <a:t>DUAS</a:t>
            </a:r>
            <a:r>
              <a:rPr sz="3950" spc="-165" dirty="0">
                <a:latin typeface="Trebuchet MS"/>
                <a:cs typeface="Trebuchet MS"/>
              </a:rPr>
              <a:t> </a:t>
            </a:r>
            <a:r>
              <a:rPr sz="3950" spc="245" dirty="0">
                <a:latin typeface="Trebuchet MS"/>
                <a:cs typeface="Trebuchet MS"/>
              </a:rPr>
              <a:t>PALAVRAS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1975902"/>
            <a:ext cx="2809875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5" dirty="0"/>
              <a:t>O</a:t>
            </a:r>
            <a:r>
              <a:rPr sz="4500" spc="-35" dirty="0"/>
              <a:t> </a:t>
            </a:r>
            <a:r>
              <a:rPr sz="4500" spc="20" dirty="0"/>
              <a:t>que</a:t>
            </a:r>
            <a:r>
              <a:rPr sz="4500" spc="-30" dirty="0"/>
              <a:t> </a:t>
            </a:r>
            <a:r>
              <a:rPr sz="4500" spc="15" dirty="0"/>
              <a:t>são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526520" y="3505099"/>
            <a:ext cx="7426959" cy="540829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889635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85" dirty="0">
                <a:latin typeface="Trebuchet MS"/>
                <a:cs typeface="Trebuchet MS"/>
              </a:rPr>
              <a:t>São </a:t>
            </a:r>
            <a:r>
              <a:rPr sz="3950" spc="-10" dirty="0">
                <a:latin typeface="Trebuchet MS"/>
                <a:cs typeface="Trebuchet MS"/>
              </a:rPr>
              <a:t>definidas através </a:t>
            </a:r>
            <a:r>
              <a:rPr sz="3950" spc="55" dirty="0">
                <a:latin typeface="Trebuchet MS"/>
                <a:cs typeface="Trebuchet MS"/>
              </a:rPr>
              <a:t>de </a:t>
            </a:r>
            <a:r>
              <a:rPr sz="3950" spc="60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conjuntos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-25" dirty="0">
                <a:latin typeface="Trebuchet MS"/>
                <a:cs typeface="Trebuchet MS"/>
              </a:rPr>
              <a:t>estruturas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 </a:t>
            </a:r>
            <a:r>
              <a:rPr sz="3950" spc="-1180" dirty="0">
                <a:latin typeface="Trebuchet MS"/>
                <a:cs typeface="Trebuchet MS"/>
              </a:rPr>
              <a:t> </a:t>
            </a:r>
            <a:r>
              <a:rPr sz="3950" spc="170" dirty="0">
                <a:latin typeface="Trebuchet MS"/>
                <a:cs typeface="Trebuchet MS"/>
              </a:rPr>
              <a:t>dados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primitivas.</a:t>
            </a:r>
            <a:endParaRPr sz="3950">
              <a:latin typeface="Trebuchet MS"/>
              <a:cs typeface="Trebuchet MS"/>
            </a:endParaRPr>
          </a:p>
          <a:p>
            <a:pPr marL="514984" marR="5080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40" dirty="0">
                <a:latin typeface="Trebuchet MS"/>
                <a:cs typeface="Trebuchet MS"/>
              </a:rPr>
              <a:t>No </a:t>
            </a:r>
            <a:r>
              <a:rPr sz="3950" spc="-15" dirty="0">
                <a:latin typeface="Trebuchet MS"/>
                <a:cs typeface="Trebuchet MS"/>
              </a:rPr>
              <a:t>contexto </a:t>
            </a:r>
            <a:r>
              <a:rPr sz="3950" spc="45" dirty="0">
                <a:latin typeface="Trebuchet MS"/>
                <a:cs typeface="Trebuchet MS"/>
              </a:rPr>
              <a:t>desta </a:t>
            </a:r>
            <a:r>
              <a:rPr sz="3950" spc="-45" dirty="0">
                <a:latin typeface="Trebuchet MS"/>
                <a:cs typeface="Trebuchet MS"/>
              </a:rPr>
              <a:t>disciplina, </a:t>
            </a:r>
            <a:r>
              <a:rPr sz="3950" spc="-4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serão </a:t>
            </a:r>
            <a:r>
              <a:rPr sz="3950" spc="90" dirty="0">
                <a:latin typeface="Trebuchet MS"/>
                <a:cs typeface="Trebuchet MS"/>
              </a:rPr>
              <a:t>estudadas </a:t>
            </a:r>
            <a:r>
              <a:rPr sz="3950" spc="210" dirty="0">
                <a:latin typeface="Trebuchet MS"/>
                <a:cs typeface="Trebuchet MS"/>
              </a:rPr>
              <a:t>as </a:t>
            </a:r>
            <a:r>
              <a:rPr sz="3950" spc="-25" dirty="0">
                <a:latin typeface="Trebuchet MS"/>
                <a:cs typeface="Trebuchet MS"/>
              </a:rPr>
              <a:t>estruturas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70" dirty="0">
                <a:latin typeface="Trebuchet MS"/>
                <a:cs typeface="Trebuchet MS"/>
              </a:rPr>
              <a:t>dados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comprimento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0" dirty="0">
                <a:latin typeface="Trebuchet MS"/>
                <a:cs typeface="Trebuchet MS"/>
              </a:rPr>
              <a:t>fixo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 </a:t>
            </a:r>
            <a:r>
              <a:rPr sz="3950" spc="85" dirty="0">
                <a:latin typeface="Trebuchet MS"/>
                <a:cs typeface="Trebuchet MS"/>
              </a:rPr>
              <a:t>algumas </a:t>
            </a:r>
            <a:r>
              <a:rPr sz="3950" spc="60" dirty="0">
                <a:latin typeface="Trebuchet MS"/>
                <a:cs typeface="Trebuchet MS"/>
              </a:rPr>
              <a:t>exemplos </a:t>
            </a:r>
            <a:r>
              <a:rPr sz="3950" spc="55" dirty="0">
                <a:latin typeface="Trebuchet MS"/>
                <a:cs typeface="Trebuchet MS"/>
              </a:rPr>
              <a:t>de </a:t>
            </a:r>
            <a:r>
              <a:rPr sz="3950" spc="6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ficheiros </a:t>
            </a:r>
            <a:r>
              <a:rPr sz="3950" spc="55" dirty="0">
                <a:latin typeface="Trebuchet MS"/>
                <a:cs typeface="Trebuchet MS"/>
              </a:rPr>
              <a:t>de </a:t>
            </a:r>
            <a:r>
              <a:rPr sz="3950" spc="170" dirty="0">
                <a:latin typeface="Trebuchet MS"/>
                <a:cs typeface="Trebuchet MS"/>
              </a:rPr>
              <a:t>dados </a:t>
            </a:r>
            <a:r>
              <a:rPr sz="3950" spc="-30" dirty="0">
                <a:latin typeface="Trebuchet MS"/>
                <a:cs typeface="Trebuchet MS"/>
              </a:rPr>
              <a:t>e </a:t>
            </a:r>
            <a:r>
              <a:rPr sz="3950" spc="210" dirty="0">
                <a:latin typeface="Trebuchet MS"/>
                <a:cs typeface="Trebuchet MS"/>
              </a:rPr>
              <a:t>suas </a:t>
            </a:r>
            <a:r>
              <a:rPr sz="3950" spc="21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aplicações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7" y="895024"/>
            <a:ext cx="7983220" cy="623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b="1" spc="-75" dirty="0">
                <a:latin typeface="Arial"/>
                <a:cs typeface="Arial"/>
              </a:rPr>
              <a:t>Estruturas</a:t>
            </a:r>
            <a:r>
              <a:rPr sz="3900" b="1" spc="-160" dirty="0">
                <a:latin typeface="Arial"/>
                <a:cs typeface="Arial"/>
              </a:rPr>
              <a:t> </a:t>
            </a:r>
            <a:r>
              <a:rPr sz="3900" b="1" spc="5" dirty="0">
                <a:latin typeface="Arial"/>
                <a:cs typeface="Arial"/>
              </a:rPr>
              <a:t>de</a:t>
            </a:r>
            <a:r>
              <a:rPr sz="3900" b="1" spc="-155" dirty="0">
                <a:latin typeface="Arial"/>
                <a:cs typeface="Arial"/>
              </a:rPr>
              <a:t> </a:t>
            </a:r>
            <a:r>
              <a:rPr sz="3900" b="1" spc="-55" dirty="0">
                <a:latin typeface="Arial"/>
                <a:cs typeface="Arial"/>
              </a:rPr>
              <a:t>dados</a:t>
            </a:r>
            <a:r>
              <a:rPr sz="3900" b="1" spc="-160" dirty="0">
                <a:latin typeface="Arial"/>
                <a:cs typeface="Arial"/>
              </a:rPr>
              <a:t> </a:t>
            </a:r>
            <a:r>
              <a:rPr sz="3900" b="1" spc="-40" dirty="0">
                <a:latin typeface="Arial"/>
                <a:cs typeface="Arial"/>
              </a:rPr>
              <a:t>não</a:t>
            </a:r>
            <a:r>
              <a:rPr sz="3900" b="1" spc="-155" dirty="0">
                <a:latin typeface="Arial"/>
                <a:cs typeface="Arial"/>
              </a:rPr>
              <a:t> </a:t>
            </a:r>
            <a:r>
              <a:rPr sz="3900" b="1" spc="-95" dirty="0">
                <a:latin typeface="Arial"/>
                <a:cs typeface="Arial"/>
              </a:rPr>
              <a:t>primitivas</a:t>
            </a:r>
            <a:endParaRPr sz="3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5289" y="2696585"/>
            <a:ext cx="8435544" cy="52406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018857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Resolução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problemas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5" dirty="0"/>
              <a:t>Escrever </a:t>
            </a:r>
            <a:r>
              <a:rPr sz="4500" spc="20" dirty="0"/>
              <a:t>um</a:t>
            </a:r>
            <a:r>
              <a:rPr sz="4500" spc="-5" dirty="0"/>
              <a:t> </a:t>
            </a:r>
            <a:r>
              <a:rPr sz="4500" spc="20" dirty="0"/>
              <a:t>algoritmo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8376"/>
            <a:ext cx="17312005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-25" dirty="0">
                <a:latin typeface="Trebuchet MS"/>
                <a:cs typeface="Trebuchet MS"/>
              </a:rPr>
              <a:t>Simplificado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40" dirty="0">
                <a:latin typeface="Trebuchet MS"/>
                <a:cs typeface="Trebuchet MS"/>
              </a:rPr>
              <a:t>através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00" dirty="0">
                <a:latin typeface="Trebuchet MS"/>
                <a:cs typeface="Trebuchet MS"/>
              </a:rPr>
              <a:t>da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95" dirty="0">
                <a:latin typeface="Trebuchet MS"/>
                <a:cs typeface="Trebuchet MS"/>
              </a:rPr>
              <a:t>decomposição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40" dirty="0">
                <a:latin typeface="Trebuchet MS"/>
                <a:cs typeface="Trebuchet MS"/>
              </a:rPr>
              <a:t>análise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50" dirty="0">
                <a:latin typeface="Trebuchet MS"/>
                <a:cs typeface="Trebuchet MS"/>
              </a:rPr>
              <a:t>subproblemas</a:t>
            </a:r>
            <a:endParaRPr sz="45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0018" y="5349875"/>
            <a:ext cx="16940742" cy="3273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4</a:t>
            </a:fld>
            <a:endParaRPr spc="6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1975902"/>
            <a:ext cx="209550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-35" dirty="0"/>
              <a:t>Vetores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526520" y="3505099"/>
            <a:ext cx="7184390" cy="22447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0" dirty="0">
                <a:latin typeface="Trebuchet MS"/>
                <a:cs typeface="Trebuchet MS"/>
              </a:rPr>
              <a:t>Elementos </a:t>
            </a:r>
            <a:r>
              <a:rPr sz="3950" spc="95" dirty="0">
                <a:latin typeface="Trebuchet MS"/>
                <a:cs typeface="Trebuchet MS"/>
              </a:rPr>
              <a:t>dum </a:t>
            </a:r>
            <a:r>
              <a:rPr sz="3950" spc="-75" dirty="0">
                <a:latin typeface="Trebuchet MS"/>
                <a:cs typeface="Trebuchet MS"/>
              </a:rPr>
              <a:t>vetor </a:t>
            </a:r>
            <a:r>
              <a:rPr sz="3950" spc="-165" dirty="0">
                <a:latin typeface="Trebuchet MS"/>
                <a:cs typeface="Trebuchet MS"/>
              </a:rPr>
              <a:t>(array) </a:t>
            </a:r>
            <a:r>
              <a:rPr sz="3950" spc="-160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são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representados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através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conjuntos </a:t>
            </a:r>
            <a:r>
              <a:rPr sz="3950" spc="55" dirty="0">
                <a:latin typeface="Trebuchet MS"/>
                <a:cs typeface="Trebuchet MS"/>
              </a:rPr>
              <a:t>de </a:t>
            </a:r>
            <a:r>
              <a:rPr sz="3950" spc="-20" dirty="0">
                <a:latin typeface="Trebuchet MS"/>
                <a:cs typeface="Trebuchet MS"/>
              </a:rPr>
              <a:t>variáveis </a:t>
            </a:r>
            <a:r>
              <a:rPr sz="3950" spc="55" dirty="0">
                <a:latin typeface="Trebuchet MS"/>
                <a:cs typeface="Trebuchet MS"/>
              </a:rPr>
              <a:t>de </a:t>
            </a:r>
            <a:r>
              <a:rPr sz="3950" spc="65" dirty="0">
                <a:latin typeface="Trebuchet MS"/>
                <a:cs typeface="Trebuchet MS"/>
              </a:rPr>
              <a:t>um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determinado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tipo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dados.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7" y="895024"/>
            <a:ext cx="7983220" cy="623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b="1" spc="-75" dirty="0">
                <a:latin typeface="Arial"/>
                <a:cs typeface="Arial"/>
              </a:rPr>
              <a:t>Estruturas</a:t>
            </a:r>
            <a:r>
              <a:rPr sz="3900" b="1" spc="-160" dirty="0">
                <a:latin typeface="Arial"/>
                <a:cs typeface="Arial"/>
              </a:rPr>
              <a:t> </a:t>
            </a:r>
            <a:r>
              <a:rPr sz="3900" b="1" spc="5" dirty="0">
                <a:latin typeface="Arial"/>
                <a:cs typeface="Arial"/>
              </a:rPr>
              <a:t>de</a:t>
            </a:r>
            <a:r>
              <a:rPr sz="3900" b="1" spc="-155" dirty="0">
                <a:latin typeface="Arial"/>
                <a:cs typeface="Arial"/>
              </a:rPr>
              <a:t> </a:t>
            </a:r>
            <a:r>
              <a:rPr sz="3900" b="1" spc="-55" dirty="0">
                <a:latin typeface="Arial"/>
                <a:cs typeface="Arial"/>
              </a:rPr>
              <a:t>dados</a:t>
            </a:r>
            <a:r>
              <a:rPr sz="3900" b="1" spc="-160" dirty="0">
                <a:latin typeface="Arial"/>
                <a:cs typeface="Arial"/>
              </a:rPr>
              <a:t> </a:t>
            </a:r>
            <a:r>
              <a:rPr sz="3900" b="1" spc="-40" dirty="0">
                <a:latin typeface="Arial"/>
                <a:cs typeface="Arial"/>
              </a:rPr>
              <a:t>não</a:t>
            </a:r>
            <a:r>
              <a:rPr sz="3900" b="1" spc="-155" dirty="0">
                <a:latin typeface="Arial"/>
                <a:cs typeface="Arial"/>
              </a:rPr>
              <a:t> </a:t>
            </a:r>
            <a:r>
              <a:rPr sz="3900" b="1" spc="-95" dirty="0">
                <a:latin typeface="Arial"/>
                <a:cs typeface="Arial"/>
              </a:rPr>
              <a:t>primitivas</a:t>
            </a:r>
            <a:endParaRPr sz="3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2029" y="3055625"/>
            <a:ext cx="10354261" cy="519730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1975902"/>
            <a:ext cx="239268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75" dirty="0"/>
              <a:t>Matrizes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526520" y="3505099"/>
            <a:ext cx="6775450" cy="170624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45" dirty="0">
                <a:latin typeface="Trebuchet MS"/>
                <a:cs typeface="Trebuchet MS"/>
              </a:rPr>
              <a:t>Uma </a:t>
            </a:r>
            <a:r>
              <a:rPr sz="3950" spc="-105" dirty="0">
                <a:latin typeface="Trebuchet MS"/>
                <a:cs typeface="Trebuchet MS"/>
              </a:rPr>
              <a:t>matriz </a:t>
            </a:r>
            <a:r>
              <a:rPr sz="3950" spc="100" dirty="0">
                <a:latin typeface="Trebuchet MS"/>
                <a:cs typeface="Trebuchet MS"/>
              </a:rPr>
              <a:t>pode </a:t>
            </a:r>
            <a:r>
              <a:rPr sz="3950" spc="40" dirty="0">
                <a:latin typeface="Trebuchet MS"/>
                <a:cs typeface="Trebuchet MS"/>
              </a:rPr>
              <a:t>ser </a:t>
            </a:r>
            <a:r>
              <a:rPr sz="3950" spc="45" dirty="0">
                <a:latin typeface="Trebuchet MS"/>
                <a:cs typeface="Trebuchet MS"/>
              </a:rPr>
              <a:t> </a:t>
            </a:r>
            <a:r>
              <a:rPr sz="3950" spc="-90" dirty="0">
                <a:latin typeface="Trebuchet MS"/>
                <a:cs typeface="Trebuchet MS"/>
              </a:rPr>
              <a:t>interpretada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140" dirty="0">
                <a:latin typeface="Trebuchet MS"/>
                <a:cs typeface="Trebuchet MS"/>
              </a:rPr>
              <a:t>como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vetor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bidimensional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7" y="895024"/>
            <a:ext cx="7983220" cy="623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b="1" spc="-75" dirty="0">
                <a:latin typeface="Arial"/>
                <a:cs typeface="Arial"/>
              </a:rPr>
              <a:t>Estruturas</a:t>
            </a:r>
            <a:r>
              <a:rPr sz="3900" b="1" spc="-160" dirty="0">
                <a:latin typeface="Arial"/>
                <a:cs typeface="Arial"/>
              </a:rPr>
              <a:t> </a:t>
            </a:r>
            <a:r>
              <a:rPr sz="3900" b="1" spc="5" dirty="0">
                <a:latin typeface="Arial"/>
                <a:cs typeface="Arial"/>
              </a:rPr>
              <a:t>de</a:t>
            </a:r>
            <a:r>
              <a:rPr sz="3900" b="1" spc="-155" dirty="0">
                <a:latin typeface="Arial"/>
                <a:cs typeface="Arial"/>
              </a:rPr>
              <a:t> </a:t>
            </a:r>
            <a:r>
              <a:rPr sz="3900" b="1" spc="-55" dirty="0">
                <a:latin typeface="Arial"/>
                <a:cs typeface="Arial"/>
              </a:rPr>
              <a:t>dados</a:t>
            </a:r>
            <a:r>
              <a:rPr sz="3900" b="1" spc="-160" dirty="0">
                <a:latin typeface="Arial"/>
                <a:cs typeface="Arial"/>
              </a:rPr>
              <a:t> </a:t>
            </a:r>
            <a:r>
              <a:rPr sz="3900" b="1" spc="-40" dirty="0">
                <a:latin typeface="Arial"/>
                <a:cs typeface="Arial"/>
              </a:rPr>
              <a:t>não</a:t>
            </a:r>
            <a:r>
              <a:rPr sz="3900" b="1" spc="-155" dirty="0">
                <a:latin typeface="Arial"/>
                <a:cs typeface="Arial"/>
              </a:rPr>
              <a:t> </a:t>
            </a:r>
            <a:r>
              <a:rPr sz="3900" b="1" spc="-95" dirty="0">
                <a:latin typeface="Arial"/>
                <a:cs typeface="Arial"/>
              </a:rPr>
              <a:t>primitivas</a:t>
            </a:r>
            <a:endParaRPr sz="3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3075" y="1761462"/>
            <a:ext cx="10649577" cy="77856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5</a:t>
            </a:fld>
            <a:endParaRPr spc="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329118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Resolução</a:t>
            </a:r>
            <a:r>
              <a:rPr spc="-300" dirty="0"/>
              <a:t> </a:t>
            </a:r>
            <a:r>
              <a:rPr spc="-5" dirty="0"/>
              <a:t>de</a:t>
            </a:r>
            <a:r>
              <a:rPr spc="-295" dirty="0"/>
              <a:t> </a:t>
            </a:r>
            <a:r>
              <a:rPr spc="-145" dirty="0"/>
              <a:t>problemas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10" dirty="0"/>
              <a:t>Aproximação</a:t>
            </a:r>
            <a:r>
              <a:rPr sz="4500" spc="-5" dirty="0"/>
              <a:t> </a:t>
            </a:r>
            <a:r>
              <a:rPr sz="4500" spc="40" dirty="0"/>
              <a:t>descendente</a:t>
            </a:r>
            <a:r>
              <a:rPr sz="4500" spc="-5" dirty="0"/>
              <a:t> </a:t>
            </a:r>
            <a:r>
              <a:rPr sz="4500" spc="55" dirty="0"/>
              <a:t>(top-down</a:t>
            </a:r>
            <a:r>
              <a:rPr sz="4500" dirty="0"/>
              <a:t> </a:t>
            </a:r>
            <a:r>
              <a:rPr sz="4500" spc="5" dirty="0"/>
              <a:t>approach)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8376"/>
            <a:ext cx="15570200" cy="231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8010" marR="5080" indent="-575945">
              <a:lnSpc>
                <a:spcPct val="100800"/>
              </a:lnSpc>
              <a:spcBef>
                <a:spcPts val="90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-95" dirty="0">
                <a:latin typeface="Trebuchet MS"/>
                <a:cs typeface="Trebuchet MS"/>
              </a:rPr>
              <a:t>Permite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70" dirty="0">
                <a:latin typeface="Trebuchet MS"/>
                <a:cs typeface="Trebuchet MS"/>
              </a:rPr>
              <a:t>raciocinar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e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130" dirty="0">
                <a:latin typeface="Trebuchet MS"/>
                <a:cs typeface="Trebuchet MS"/>
              </a:rPr>
              <a:t>estruturar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75" dirty="0">
                <a:latin typeface="Trebuchet MS"/>
                <a:cs typeface="Trebuchet MS"/>
              </a:rPr>
              <a:t>solução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90" dirty="0">
                <a:latin typeface="Trebuchet MS"/>
                <a:cs typeface="Trebuchet MS"/>
              </a:rPr>
              <a:t>dum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35" dirty="0">
                <a:latin typeface="Trebuchet MS"/>
                <a:cs typeface="Trebuchet MS"/>
              </a:rPr>
              <a:t>problema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5" dirty="0">
                <a:latin typeface="Trebuchet MS"/>
                <a:cs typeface="Trebuchet MS"/>
              </a:rPr>
              <a:t>em </a:t>
            </a:r>
            <a:r>
              <a:rPr sz="4500" spc="-1340" dirty="0">
                <a:latin typeface="Trebuchet MS"/>
                <a:cs typeface="Trebuchet MS"/>
              </a:rPr>
              <a:t> </a:t>
            </a:r>
            <a:r>
              <a:rPr sz="4500" spc="-10" dirty="0">
                <a:latin typeface="Trebuchet MS"/>
                <a:cs typeface="Trebuchet MS"/>
              </a:rPr>
              <a:t>linguage</a:t>
            </a:r>
            <a:r>
              <a:rPr sz="4500" spc="70" dirty="0">
                <a:latin typeface="Trebuchet MS"/>
                <a:cs typeface="Trebuchet MS"/>
              </a:rPr>
              <a:t>m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150" dirty="0">
                <a:latin typeface="Trebuchet MS"/>
                <a:cs typeface="Trebuchet MS"/>
              </a:rPr>
              <a:t>natura</a:t>
            </a:r>
            <a:r>
              <a:rPr sz="4500" spc="-60" dirty="0">
                <a:latin typeface="Trebuchet MS"/>
                <a:cs typeface="Trebuchet MS"/>
              </a:rPr>
              <a:t>l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265" dirty="0">
                <a:latin typeface="Trebuchet MS"/>
                <a:cs typeface="Trebuchet MS"/>
              </a:rPr>
              <a:t>(ex</a:t>
            </a:r>
            <a:r>
              <a:rPr sz="4500" spc="-165" dirty="0">
                <a:latin typeface="Trebuchet MS"/>
                <a:cs typeface="Trebuchet MS"/>
              </a:rPr>
              <a:t>: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10" dirty="0">
                <a:latin typeface="Trebuchet MS"/>
                <a:cs typeface="Trebuchet MS"/>
              </a:rPr>
              <a:t>Português)</a:t>
            </a:r>
            <a:endParaRPr sz="4500">
              <a:latin typeface="Trebuchet MS"/>
              <a:cs typeface="Trebuchet MS"/>
            </a:endParaRPr>
          </a:p>
          <a:p>
            <a:pPr marL="588010" indent="-575945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-125" dirty="0">
                <a:latin typeface="Trebuchet MS"/>
                <a:cs typeface="Trebuchet MS"/>
              </a:rPr>
              <a:t>Facilita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185" dirty="0">
                <a:latin typeface="Trebuchet MS"/>
                <a:cs typeface="Trebuchet MS"/>
              </a:rPr>
              <a:t>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120" dirty="0">
                <a:latin typeface="Trebuchet MS"/>
                <a:cs typeface="Trebuchet MS"/>
              </a:rPr>
              <a:t>processo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compreensão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160" dirty="0">
                <a:latin typeface="Trebuchet MS"/>
                <a:cs typeface="Trebuchet MS"/>
              </a:rPr>
              <a:t>do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40" dirty="0">
                <a:latin typeface="Trebuchet MS"/>
                <a:cs typeface="Trebuchet MS"/>
              </a:rPr>
              <a:t>problema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6</a:t>
            </a:fld>
            <a:endParaRPr spc="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018857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Resolução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problemas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80" dirty="0"/>
              <a:t>Mudança</a:t>
            </a:r>
            <a:r>
              <a:rPr sz="4500" spc="-15" dirty="0"/>
              <a:t> </a:t>
            </a:r>
            <a:r>
              <a:rPr sz="4500" spc="60" dirty="0"/>
              <a:t>de</a:t>
            </a:r>
            <a:r>
              <a:rPr sz="4500" spc="-10" dirty="0"/>
              <a:t> </a:t>
            </a:r>
            <a:r>
              <a:rPr sz="4500" spc="50" dirty="0"/>
              <a:t>lâmpada</a:t>
            </a:r>
            <a:endParaRPr sz="45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9498" y="3502511"/>
          <a:ext cx="16684625" cy="6796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9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spc="10" dirty="0">
                          <a:latin typeface="Arial"/>
                          <a:cs typeface="Arial"/>
                        </a:rPr>
                        <a:t>Passo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spc="35" dirty="0">
                          <a:latin typeface="Arial"/>
                          <a:cs typeface="Arial"/>
                        </a:rPr>
                        <a:t>Descrição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350" dirty="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Selecione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uma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nova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lâmpada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9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350" dirty="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spc="30" dirty="0">
                          <a:latin typeface="Arial"/>
                          <a:cs typeface="Arial"/>
                        </a:rPr>
                        <a:t>Remova</a:t>
                      </a:r>
                      <a:r>
                        <a:rPr sz="2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lâmpada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fundida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9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350" dirty="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3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350" dirty="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spc="5" dirty="0">
                          <a:latin typeface="Arial"/>
                          <a:cs typeface="Arial"/>
                        </a:rPr>
                        <a:t>Insira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uma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nova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lâmpada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7</a:t>
            </a:fld>
            <a:endParaRPr spc="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018857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Resolução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problemas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80" dirty="0"/>
              <a:t>Mudança</a:t>
            </a:r>
            <a:r>
              <a:rPr sz="4500" spc="-15" dirty="0"/>
              <a:t> </a:t>
            </a:r>
            <a:r>
              <a:rPr sz="4500" spc="60" dirty="0"/>
              <a:t>de</a:t>
            </a:r>
            <a:r>
              <a:rPr sz="4500" spc="-10" dirty="0"/>
              <a:t> </a:t>
            </a:r>
            <a:r>
              <a:rPr sz="4500" spc="50" dirty="0"/>
              <a:t>lâmpada</a:t>
            </a:r>
            <a:endParaRPr sz="45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0440" y="3659574"/>
          <a:ext cx="18074005" cy="6796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955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10" dirty="0">
                          <a:latin typeface="Arial"/>
                          <a:cs typeface="Arial"/>
                        </a:rPr>
                        <a:t>Passo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35" dirty="0">
                          <a:latin typeface="Arial"/>
                          <a:cs typeface="Arial"/>
                        </a:rPr>
                        <a:t>Descrição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55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1.1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Selecione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uma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nova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lâmpada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0" dirty="0">
                          <a:latin typeface="Arial"/>
                          <a:cs typeface="Arial"/>
                        </a:rPr>
                        <a:t>mesma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potência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fundida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55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2.1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5" dirty="0">
                          <a:latin typeface="Arial"/>
                          <a:cs typeface="Arial"/>
                        </a:rPr>
                        <a:t>Posicione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escada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70" dirty="0">
                          <a:latin typeface="Arial"/>
                          <a:cs typeface="Arial"/>
                        </a:rPr>
                        <a:t>em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baixo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candeeiro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55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2.2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10" dirty="0">
                          <a:latin typeface="Arial"/>
                          <a:cs typeface="Arial"/>
                        </a:rPr>
                        <a:t>Suba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escada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até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que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possa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atingir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lâmpada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55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2.3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35" dirty="0">
                          <a:latin typeface="Arial"/>
                          <a:cs typeface="Arial"/>
                        </a:rPr>
                        <a:t>Rode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lâmpada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sentido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contrário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aos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ponteiros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relógio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até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que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se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solte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955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3.1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Coloque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nova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lâmpada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orifício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correspondente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955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3.2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35" dirty="0">
                          <a:latin typeface="Arial"/>
                          <a:cs typeface="Arial"/>
                        </a:rPr>
                        <a:t>Rode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lâmpada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sentido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dos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ponteiros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relógio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até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que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 fique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presa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955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3.3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600" b="1" spc="50" dirty="0">
                          <a:latin typeface="Arial"/>
                          <a:cs typeface="Arial"/>
                        </a:rPr>
                        <a:t>Desça</a:t>
                      </a:r>
                      <a:r>
                        <a:rPr sz="2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2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escada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8</a:t>
            </a:fld>
            <a:endParaRPr spc="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018857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Resolução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problemas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80" dirty="0"/>
              <a:t>Mudança</a:t>
            </a:r>
            <a:r>
              <a:rPr sz="4500" spc="-15" dirty="0"/>
              <a:t> </a:t>
            </a:r>
            <a:r>
              <a:rPr sz="4500" spc="60" dirty="0"/>
              <a:t>de</a:t>
            </a:r>
            <a:r>
              <a:rPr sz="4500" spc="-10" dirty="0"/>
              <a:t> </a:t>
            </a:r>
            <a:r>
              <a:rPr sz="4500" spc="50" dirty="0"/>
              <a:t>lâmpada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462832"/>
            <a:ext cx="17225645" cy="50190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490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-40" dirty="0">
                <a:latin typeface="Trebuchet MS"/>
                <a:cs typeface="Trebuchet MS"/>
              </a:rPr>
              <a:t>Definição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mais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5" dirty="0">
                <a:latin typeface="Trebuchet MS"/>
                <a:cs typeface="Trebuchet MS"/>
              </a:rPr>
              <a:t>precisa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para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85" dirty="0">
                <a:latin typeface="Trebuchet MS"/>
                <a:cs typeface="Trebuchet MS"/>
              </a:rPr>
              <a:t>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225" dirty="0">
                <a:latin typeface="Trebuchet MS"/>
                <a:cs typeface="Trebuchet MS"/>
              </a:rPr>
              <a:t>passo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75" dirty="0">
                <a:latin typeface="Trebuchet MS"/>
                <a:cs typeface="Trebuchet MS"/>
              </a:rPr>
              <a:t>1.1</a:t>
            </a:r>
            <a:endParaRPr sz="4500" dirty="0">
              <a:latin typeface="Trebuchet MS"/>
              <a:cs typeface="Trebuchet MS"/>
            </a:endParaRPr>
          </a:p>
          <a:p>
            <a:pPr marL="1090930" lvl="1" indent="-576580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15" dirty="0">
                <a:latin typeface="Trebuchet MS"/>
                <a:cs typeface="Trebuchet MS"/>
              </a:rPr>
              <a:t>Selecione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uma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10" dirty="0">
                <a:latin typeface="Trebuchet MS"/>
                <a:cs typeface="Trebuchet MS"/>
              </a:rPr>
              <a:t>lâmpada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25" dirty="0">
                <a:latin typeface="Trebuchet MS"/>
                <a:cs typeface="Trebuchet MS"/>
              </a:rPr>
              <a:t>candidata</a:t>
            </a:r>
            <a:r>
              <a:rPr sz="4500" spc="-180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à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substituição</a:t>
            </a:r>
            <a:endParaRPr sz="4500" dirty="0">
              <a:latin typeface="Trebuchet MS"/>
              <a:cs typeface="Trebuchet MS"/>
            </a:endParaRPr>
          </a:p>
          <a:p>
            <a:pPr marL="1090930" indent="-576580">
              <a:lnSpc>
                <a:spcPct val="100000"/>
              </a:lnSpc>
              <a:spcBef>
                <a:spcPts val="1670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b="1" spc="-5" dirty="0">
                <a:latin typeface="Arial"/>
                <a:cs typeface="Arial"/>
              </a:rPr>
              <a:t>Se</a:t>
            </a:r>
            <a:r>
              <a:rPr sz="4500" b="1" spc="-85" dirty="0">
                <a:latin typeface="Arial"/>
                <a:cs typeface="Arial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10" dirty="0">
                <a:latin typeface="Trebuchet MS"/>
                <a:cs typeface="Trebuchet MS"/>
              </a:rPr>
              <a:t>lâmpada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não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é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00" dirty="0">
                <a:latin typeface="Trebuchet MS"/>
                <a:cs typeface="Trebuchet MS"/>
              </a:rPr>
              <a:t>da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110" dirty="0">
                <a:latin typeface="Trebuchet MS"/>
                <a:cs typeface="Trebuchet MS"/>
              </a:rPr>
              <a:t>mesma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40" dirty="0">
                <a:latin typeface="Trebuchet MS"/>
                <a:cs typeface="Trebuchet MS"/>
              </a:rPr>
              <a:t>potência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100" dirty="0">
                <a:latin typeface="Trebuchet MS"/>
                <a:cs typeface="Trebuchet MS"/>
              </a:rPr>
              <a:t>da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114" dirty="0">
                <a:latin typeface="Trebuchet MS"/>
                <a:cs typeface="Trebuchet MS"/>
              </a:rPr>
              <a:t>antiga,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55" dirty="0">
                <a:latin typeface="Trebuchet MS"/>
                <a:cs typeface="Trebuchet MS"/>
              </a:rPr>
              <a:t>então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b="1" spc="-15" dirty="0">
                <a:latin typeface="Arial"/>
                <a:cs typeface="Arial"/>
              </a:rPr>
              <a:t>repita</a:t>
            </a:r>
            <a:endParaRPr sz="4500" dirty="0">
              <a:latin typeface="Arial"/>
              <a:cs typeface="Arial"/>
            </a:endParaRPr>
          </a:p>
          <a:p>
            <a:pPr marL="1090930">
              <a:lnSpc>
                <a:spcPct val="100000"/>
              </a:lnSpc>
              <a:spcBef>
                <a:spcPts val="65"/>
              </a:spcBef>
            </a:pPr>
            <a:r>
              <a:rPr sz="4500" spc="-150" dirty="0">
                <a:latin typeface="Trebuchet MS"/>
                <a:cs typeface="Trebuchet MS"/>
              </a:rPr>
              <a:t>at</a:t>
            </a:r>
            <a:r>
              <a:rPr sz="4500" spc="-114" dirty="0">
                <a:latin typeface="Trebuchet MS"/>
                <a:cs typeface="Trebuchet MS"/>
              </a:rPr>
              <a:t>é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80" dirty="0">
                <a:latin typeface="Trebuchet MS"/>
                <a:cs typeface="Trebuchet MS"/>
              </a:rPr>
              <a:t>encontra</a:t>
            </a:r>
            <a:r>
              <a:rPr sz="4500" spc="-25" dirty="0">
                <a:latin typeface="Trebuchet MS"/>
                <a:cs typeface="Trebuchet MS"/>
              </a:rPr>
              <a:t>r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45" dirty="0">
                <a:latin typeface="Trebuchet MS"/>
                <a:cs typeface="Trebuchet MS"/>
              </a:rPr>
              <a:t>um</a:t>
            </a:r>
            <a:r>
              <a:rPr sz="4500" spc="70" dirty="0">
                <a:latin typeface="Trebuchet MS"/>
                <a:cs typeface="Trebuchet MS"/>
              </a:rPr>
              <a:t>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75" dirty="0">
                <a:latin typeface="Trebuchet MS"/>
                <a:cs typeface="Trebuchet MS"/>
              </a:rPr>
              <a:t>cor</a:t>
            </a:r>
            <a:r>
              <a:rPr sz="4500" spc="-150" dirty="0">
                <a:latin typeface="Trebuchet MS"/>
                <a:cs typeface="Trebuchet MS"/>
              </a:rPr>
              <a:t>r</a:t>
            </a:r>
            <a:r>
              <a:rPr sz="4500" spc="-225" dirty="0">
                <a:latin typeface="Trebuchet MS"/>
                <a:cs typeface="Trebuchet MS"/>
              </a:rPr>
              <a:t>eta:</a:t>
            </a:r>
            <a:endParaRPr sz="4500" dirty="0">
              <a:latin typeface="Trebuchet MS"/>
              <a:cs typeface="Trebuchet MS"/>
            </a:endParaRPr>
          </a:p>
          <a:p>
            <a:pPr marL="1593215" lvl="1" indent="-575945">
              <a:lnSpc>
                <a:spcPct val="100000"/>
              </a:lnSpc>
              <a:spcBef>
                <a:spcPts val="1525"/>
              </a:spcBef>
              <a:buSzPct val="123333"/>
              <a:buFont typeface="Arial"/>
              <a:buChar char="•"/>
              <a:tabLst>
                <a:tab pos="1593215" algn="l"/>
                <a:tab pos="1593850" algn="l"/>
              </a:tabLst>
            </a:pPr>
            <a:r>
              <a:rPr sz="4500" spc="180" dirty="0">
                <a:latin typeface="Trebuchet MS"/>
                <a:cs typeface="Trebuchet MS"/>
              </a:rPr>
              <a:t>Pouse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a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10" dirty="0">
                <a:latin typeface="Trebuchet MS"/>
                <a:cs typeface="Trebuchet MS"/>
              </a:rPr>
              <a:t>lâmpada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dirty="0">
                <a:latin typeface="Trebuchet MS"/>
                <a:cs typeface="Trebuchet MS"/>
              </a:rPr>
              <a:t>selecionada</a:t>
            </a:r>
          </a:p>
          <a:p>
            <a:pPr marL="1593215" lvl="1" indent="-575945">
              <a:lnSpc>
                <a:spcPct val="100000"/>
              </a:lnSpc>
              <a:spcBef>
                <a:spcPts val="1525"/>
              </a:spcBef>
              <a:buSzPct val="123333"/>
              <a:buFont typeface="Arial"/>
              <a:buChar char="•"/>
              <a:tabLst>
                <a:tab pos="1593215" algn="l"/>
                <a:tab pos="1593850" algn="l"/>
              </a:tabLst>
            </a:pPr>
            <a:r>
              <a:rPr sz="4500" spc="15" dirty="0">
                <a:latin typeface="Trebuchet MS"/>
                <a:cs typeface="Trebuchet MS"/>
              </a:rPr>
              <a:t>Selecione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uma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nova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5" dirty="0">
                <a:latin typeface="Trebuchet MS"/>
                <a:cs typeface="Trebuchet MS"/>
              </a:rPr>
              <a:t>lâmpada</a:t>
            </a:r>
            <a:endParaRPr sz="4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9</a:t>
            </a:fld>
            <a:endParaRPr spc="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018857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Resolução</a:t>
            </a:r>
            <a:r>
              <a:rPr spc="-310" dirty="0"/>
              <a:t> </a:t>
            </a:r>
            <a:r>
              <a:rPr spc="-5" dirty="0"/>
              <a:t>de</a:t>
            </a:r>
            <a:r>
              <a:rPr spc="-305" dirty="0"/>
              <a:t> </a:t>
            </a:r>
            <a:r>
              <a:rPr spc="-145" dirty="0"/>
              <a:t>problemas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80" dirty="0"/>
              <a:t>Mudança</a:t>
            </a:r>
            <a:r>
              <a:rPr sz="4500" spc="-15" dirty="0"/>
              <a:t> </a:t>
            </a:r>
            <a:r>
              <a:rPr sz="4500" spc="60" dirty="0"/>
              <a:t>de</a:t>
            </a:r>
            <a:r>
              <a:rPr sz="4500" spc="-10" dirty="0"/>
              <a:t> </a:t>
            </a:r>
            <a:r>
              <a:rPr sz="4500" spc="50" dirty="0"/>
              <a:t>lâmpada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526520" y="3508376"/>
            <a:ext cx="17277080" cy="5240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8010" marR="5080" indent="-575945">
              <a:lnSpc>
                <a:spcPct val="100800"/>
              </a:lnSpc>
              <a:spcBef>
                <a:spcPts val="90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90" dirty="0">
                <a:latin typeface="Trebuchet MS"/>
                <a:cs typeface="Trebuchet MS"/>
              </a:rPr>
              <a:t>Por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65" dirty="0">
                <a:latin typeface="Trebuchet MS"/>
                <a:cs typeface="Trebuchet MS"/>
              </a:rPr>
              <a:t>exemplo,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para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290" dirty="0">
                <a:latin typeface="Trebuchet MS"/>
                <a:cs typeface="Trebuchet MS"/>
              </a:rPr>
              <a:t>os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250" dirty="0">
                <a:latin typeface="Trebuchet MS"/>
                <a:cs typeface="Trebuchet MS"/>
              </a:rPr>
              <a:t>passos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155" dirty="0">
                <a:latin typeface="Trebuchet MS"/>
                <a:cs typeface="Trebuchet MS"/>
              </a:rPr>
              <a:t>2.2,</a:t>
            </a:r>
            <a:r>
              <a:rPr sz="4500" spc="-180" dirty="0">
                <a:latin typeface="Trebuchet MS"/>
                <a:cs typeface="Trebuchet MS"/>
              </a:rPr>
              <a:t> </a:t>
            </a:r>
            <a:r>
              <a:rPr sz="4500" spc="-155" dirty="0">
                <a:latin typeface="Trebuchet MS"/>
                <a:cs typeface="Trebuchet MS"/>
              </a:rPr>
              <a:t>2.3,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60" dirty="0">
                <a:latin typeface="Trebuchet MS"/>
                <a:cs typeface="Trebuchet MS"/>
              </a:rPr>
              <a:t>3.2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e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60" dirty="0">
                <a:latin typeface="Trebuchet MS"/>
                <a:cs typeface="Trebuchet MS"/>
              </a:rPr>
              <a:t>3.3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poderiam</a:t>
            </a:r>
            <a:r>
              <a:rPr sz="4500" spc="-180" dirty="0">
                <a:latin typeface="Trebuchet MS"/>
                <a:cs typeface="Trebuchet MS"/>
              </a:rPr>
              <a:t> </a:t>
            </a:r>
            <a:r>
              <a:rPr sz="4500" spc="-30" dirty="0">
                <a:latin typeface="Trebuchet MS"/>
                <a:cs typeface="Trebuchet MS"/>
              </a:rPr>
              <a:t>também </a:t>
            </a:r>
            <a:r>
              <a:rPr sz="4500" spc="-1340" dirty="0">
                <a:latin typeface="Trebuchet MS"/>
                <a:cs typeface="Trebuchet MS"/>
              </a:rPr>
              <a:t> </a:t>
            </a:r>
            <a:r>
              <a:rPr sz="4500" spc="-135" dirty="0">
                <a:latin typeface="Trebuchet MS"/>
                <a:cs typeface="Trebuchet MS"/>
              </a:rPr>
              <a:t>existir </a:t>
            </a:r>
            <a:r>
              <a:rPr sz="4500" spc="65" dirty="0">
                <a:latin typeface="Trebuchet MS"/>
                <a:cs typeface="Trebuchet MS"/>
              </a:rPr>
              <a:t>descrições </a:t>
            </a:r>
            <a:r>
              <a:rPr sz="4500" spc="55" dirty="0">
                <a:latin typeface="Trebuchet MS"/>
                <a:cs typeface="Trebuchet MS"/>
              </a:rPr>
              <a:t>mais </a:t>
            </a:r>
            <a:r>
              <a:rPr sz="4500" spc="45" dirty="0">
                <a:latin typeface="Trebuchet MS"/>
                <a:cs typeface="Trebuchet MS"/>
              </a:rPr>
              <a:t>precisas </a:t>
            </a:r>
            <a:r>
              <a:rPr sz="4500" spc="-20" dirty="0">
                <a:latin typeface="Trebuchet MS"/>
                <a:cs typeface="Trebuchet MS"/>
              </a:rPr>
              <a:t>e </a:t>
            </a:r>
            <a:r>
              <a:rPr sz="4500" spc="-50" dirty="0">
                <a:latin typeface="Trebuchet MS"/>
                <a:cs typeface="Trebuchet MS"/>
              </a:rPr>
              <a:t>detalhadas, </a:t>
            </a:r>
            <a:r>
              <a:rPr sz="4500" spc="160" dirty="0">
                <a:latin typeface="Trebuchet MS"/>
                <a:cs typeface="Trebuchet MS"/>
              </a:rPr>
              <a:t>do </a:t>
            </a:r>
            <a:r>
              <a:rPr sz="4500" spc="-175" dirty="0">
                <a:latin typeface="Trebuchet MS"/>
                <a:cs typeface="Trebuchet MS"/>
              </a:rPr>
              <a:t>tipo: </a:t>
            </a:r>
            <a:r>
              <a:rPr sz="4500" spc="135" dirty="0">
                <a:latin typeface="Trebuchet MS"/>
                <a:cs typeface="Trebuchet MS"/>
              </a:rPr>
              <a:t>Repita… </a:t>
            </a:r>
            <a:r>
              <a:rPr sz="4500" spc="140" dirty="0">
                <a:latin typeface="Trebuchet MS"/>
                <a:cs typeface="Trebuchet MS"/>
              </a:rPr>
              <a:t> </a:t>
            </a:r>
            <a:r>
              <a:rPr sz="4500" spc="180" dirty="0">
                <a:latin typeface="Trebuchet MS"/>
                <a:cs typeface="Trebuchet MS"/>
              </a:rPr>
              <a:t>até…</a:t>
            </a:r>
            <a:endParaRPr sz="4500" dirty="0">
              <a:latin typeface="Trebuchet MS"/>
              <a:cs typeface="Trebuchet MS"/>
            </a:endParaRPr>
          </a:p>
          <a:p>
            <a:pPr marL="588010" marR="2567305" indent="-575945">
              <a:lnSpc>
                <a:spcPct val="100800"/>
              </a:lnSpc>
              <a:spcBef>
                <a:spcPts val="1480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5" dirty="0">
                <a:latin typeface="Trebuchet MS"/>
                <a:cs typeface="Trebuchet MS"/>
              </a:rPr>
              <a:t>Aumento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160" dirty="0">
                <a:latin typeface="Trebuchet MS"/>
                <a:cs typeface="Trebuchet MS"/>
              </a:rPr>
              <a:t>do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100" dirty="0">
                <a:latin typeface="Trebuchet MS"/>
                <a:cs typeface="Trebuchet MS"/>
              </a:rPr>
              <a:t>detalhe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160" dirty="0">
                <a:latin typeface="Trebuchet MS"/>
                <a:cs typeface="Trebuchet MS"/>
              </a:rPr>
              <a:t>do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75" dirty="0">
                <a:latin typeface="Trebuchet MS"/>
                <a:cs typeface="Trebuchet MS"/>
              </a:rPr>
              <a:t>algoritmo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95" dirty="0">
                <a:latin typeface="Trebuchet MS"/>
                <a:cs typeface="Trebuchet MS"/>
              </a:rPr>
              <a:t>pode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70" dirty="0">
                <a:latin typeface="Trebuchet MS"/>
                <a:cs typeface="Trebuchet MS"/>
              </a:rPr>
              <a:t>continuar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95" dirty="0">
                <a:latin typeface="Trebuchet MS"/>
                <a:cs typeface="Trebuchet MS"/>
              </a:rPr>
              <a:t>quase </a:t>
            </a:r>
            <a:r>
              <a:rPr sz="4500" spc="-1345" dirty="0">
                <a:latin typeface="Trebuchet MS"/>
                <a:cs typeface="Trebuchet MS"/>
              </a:rPr>
              <a:t> </a:t>
            </a:r>
            <a:r>
              <a:rPr sz="4500" spc="-105" dirty="0">
                <a:latin typeface="Trebuchet MS"/>
                <a:cs typeface="Trebuchet MS"/>
              </a:rPr>
              <a:t>indefinidamente</a:t>
            </a:r>
            <a:endParaRPr sz="4500" dirty="0">
              <a:latin typeface="Trebuchet MS"/>
              <a:cs typeface="Trebuchet MS"/>
            </a:endParaRPr>
          </a:p>
          <a:p>
            <a:pPr marL="588010" marR="885190" indent="-575945">
              <a:lnSpc>
                <a:spcPct val="100800"/>
              </a:lnSpc>
              <a:spcBef>
                <a:spcPts val="1485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35" dirty="0">
                <a:latin typeface="Trebuchet MS"/>
                <a:cs typeface="Trebuchet MS"/>
              </a:rPr>
              <a:t>Grau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100" dirty="0">
                <a:latin typeface="Trebuchet MS"/>
                <a:cs typeface="Trebuchet MS"/>
              </a:rPr>
              <a:t>detalhe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35" dirty="0">
                <a:latin typeface="Trebuchet MS"/>
                <a:cs typeface="Trebuchet MS"/>
              </a:rPr>
              <a:t>depende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195" dirty="0">
                <a:latin typeface="Trebuchet MS"/>
                <a:cs typeface="Trebuchet MS"/>
              </a:rPr>
              <a:t>das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95" dirty="0">
                <a:latin typeface="Trebuchet MS"/>
                <a:cs typeface="Trebuchet MS"/>
              </a:rPr>
              <a:t>necessidades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60" dirty="0">
                <a:latin typeface="Trebuchet MS"/>
                <a:cs typeface="Trebuchet MS"/>
              </a:rPr>
              <a:t>do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30" dirty="0">
                <a:latin typeface="Trebuchet MS"/>
                <a:cs typeface="Trebuchet MS"/>
              </a:rPr>
              <a:t>agente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40" dirty="0">
                <a:latin typeface="Trebuchet MS"/>
                <a:cs typeface="Trebuchet MS"/>
              </a:rPr>
              <a:t>que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100" dirty="0">
                <a:latin typeface="Trebuchet MS"/>
                <a:cs typeface="Trebuchet MS"/>
              </a:rPr>
              <a:t>vai </a:t>
            </a:r>
            <a:r>
              <a:rPr sz="4500" spc="-1340" dirty="0">
                <a:latin typeface="Trebuchet MS"/>
                <a:cs typeface="Trebuchet MS"/>
              </a:rPr>
              <a:t> </a:t>
            </a:r>
            <a:r>
              <a:rPr sz="4500" spc="-70" dirty="0">
                <a:latin typeface="Trebuchet MS"/>
                <a:cs typeface="Trebuchet MS"/>
              </a:rPr>
              <a:t>executar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185" dirty="0">
                <a:latin typeface="Trebuchet MS"/>
                <a:cs typeface="Trebuchet MS"/>
              </a:rPr>
              <a:t>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120" dirty="0">
                <a:latin typeface="Trebuchet MS"/>
                <a:cs typeface="Trebuchet MS"/>
              </a:rPr>
              <a:t>algoritmo.</a:t>
            </a:r>
            <a:endParaRPr sz="4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2268</Words>
  <Application>Microsoft Office PowerPoint</Application>
  <PresentationFormat>Custom</PresentationFormat>
  <Paragraphs>331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MT</vt:lpstr>
      <vt:lpstr>Calibri</vt:lpstr>
      <vt:lpstr>Courier New</vt:lpstr>
      <vt:lpstr>Times New Roman</vt:lpstr>
      <vt:lpstr>Trebuchet MS</vt:lpstr>
      <vt:lpstr>Office Theme</vt:lpstr>
      <vt:lpstr>Algoritmos e resolução de  problemas</vt:lpstr>
      <vt:lpstr>Algoritmos e resolução de problemas O que é um programa?</vt:lpstr>
      <vt:lpstr>Resolução de problemas O que é?</vt:lpstr>
      <vt:lpstr>Resolução de problemas Escrever um algoritmo</vt:lpstr>
      <vt:lpstr>Resolução de problemas Aproximação descendente (top-down approach)</vt:lpstr>
      <vt:lpstr>Resolução de problemas Mudança de lâmpada</vt:lpstr>
      <vt:lpstr>Resolução de problemas Mudança de lâmpada</vt:lpstr>
      <vt:lpstr>Resolução de problemas Mudança de lâmpada</vt:lpstr>
      <vt:lpstr>Resolução de problemas Mudança de lâmpada</vt:lpstr>
      <vt:lpstr>PowerPoint Presentation</vt:lpstr>
      <vt:lpstr>Resolução de problemas</vt:lpstr>
      <vt:lpstr>Resolução de problemas Quantos alunos estão na sala de aula neste momento?</vt:lpstr>
      <vt:lpstr>Quantos alunos estão na sala de aula neste momento?</vt:lpstr>
      <vt:lpstr>Quantos alunos estão na sala de aula neste momento?</vt:lpstr>
      <vt:lpstr>Quantos alunos estão na sala de aula neste momento?</vt:lpstr>
      <vt:lpstr>Quantos alunos estão na sala de aula neste momento?</vt:lpstr>
      <vt:lpstr>Quantos alunos estão na sala de aula neste momento?</vt:lpstr>
      <vt:lpstr>Mudar um pneu dum carro Processo simples</vt:lpstr>
      <vt:lpstr>Mudar os 4 pneus dum carro em menos de 8 segundos</vt:lpstr>
      <vt:lpstr>Mudar os 4 pneus dum carro em menos de 8 segundos</vt:lpstr>
      <vt:lpstr>Mudar os 4 pneus dum carro em menos de 8 segundos</vt:lpstr>
      <vt:lpstr>Estruturas de Dados</vt:lpstr>
      <vt:lpstr>Estruturas de dados O que são?</vt:lpstr>
      <vt:lpstr>Estruturas de dados</vt:lpstr>
      <vt:lpstr>Estruturas de dados Definição de estruturas</vt:lpstr>
      <vt:lpstr>Estruturas de dados Síntese</vt:lpstr>
      <vt:lpstr>Estruturas de dados primitivas Tipo de dados boleado</vt:lpstr>
      <vt:lpstr>Estruturas de dados primitivas Tipo de dados numérico</vt:lpstr>
      <vt:lpstr>Estruturas de dados primitivas Tipo de dados alfanumérico</vt:lpstr>
      <vt:lpstr>Estruturas de dados primitivas Tabela ASCII</vt:lpstr>
      <vt:lpstr>Estruturas de dados Representação</vt:lpstr>
      <vt:lpstr>Estruturas de dados Representação simbólica</vt:lpstr>
      <vt:lpstr>Estruturas de dados Representação numérica</vt:lpstr>
      <vt:lpstr>Estruturas de dados Informação contextual</vt:lpstr>
      <vt:lpstr>Estruturas de dados Tipos de dados vs Variáveis vs Constantes</vt:lpstr>
      <vt:lpstr>Estruturas de dados Nomes de variáveis</vt:lpstr>
      <vt:lpstr>Estruturas de dados Variáveis válidas</vt:lpstr>
      <vt:lpstr>Estruturas de dados Variáveis inválidas</vt:lpstr>
      <vt:lpstr>O que são</vt:lpstr>
      <vt:lpstr>Vetores</vt:lpstr>
      <vt:lpstr>Matrizes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</dc:title>
  <cp:lastModifiedBy>Jose Alberto Fernandes Salgado</cp:lastModifiedBy>
  <cp:revision>49</cp:revision>
  <dcterms:created xsi:type="dcterms:W3CDTF">2023-09-27T21:14:39Z</dcterms:created>
  <dcterms:modified xsi:type="dcterms:W3CDTF">2023-10-15T21:27:13Z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2023-09-27T00:00:00Z</vt:filetime>
  </property>
</Properties>
</file>