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62" y="3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6962" y="4120281"/>
            <a:ext cx="7988300" cy="647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803745" y="2982644"/>
            <a:ext cx="8709660" cy="640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5483225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3511109"/>
            <a:ext cx="17108805" cy="674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4005" y="10819703"/>
            <a:ext cx="286384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itas@ipca.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665" y="4315615"/>
            <a:ext cx="17228820" cy="2660015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980"/>
              </a:spcBef>
            </a:pPr>
            <a:r>
              <a:rPr sz="8700" spc="-190" dirty="0"/>
              <a:t>Algoritmos</a:t>
            </a:r>
            <a:r>
              <a:rPr sz="8700" spc="-350" dirty="0"/>
              <a:t> </a:t>
            </a:r>
            <a:r>
              <a:rPr sz="8700" spc="175" dirty="0"/>
              <a:t>e</a:t>
            </a:r>
            <a:r>
              <a:rPr sz="8700" spc="-350" dirty="0"/>
              <a:t> </a:t>
            </a:r>
            <a:r>
              <a:rPr sz="8700" spc="-175" dirty="0"/>
              <a:t>Estruturas</a:t>
            </a:r>
            <a:r>
              <a:rPr sz="8700" spc="-345" dirty="0"/>
              <a:t> </a:t>
            </a:r>
            <a:r>
              <a:rPr sz="8700" spc="10" dirty="0"/>
              <a:t>de</a:t>
            </a:r>
            <a:r>
              <a:rPr sz="8700" spc="-350" dirty="0"/>
              <a:t> </a:t>
            </a:r>
            <a:r>
              <a:rPr sz="8700" spc="-120" dirty="0"/>
              <a:t>Dados</a:t>
            </a:r>
            <a:endParaRPr sz="8700" dirty="0"/>
          </a:p>
          <a:p>
            <a:pPr marL="12700" marR="10259695">
              <a:lnSpc>
                <a:spcPct val="100899"/>
              </a:lnSpc>
              <a:spcBef>
                <a:spcPts val="670"/>
              </a:spcBef>
            </a:pPr>
            <a:r>
              <a:rPr sz="3200" spc="-5" dirty="0"/>
              <a:t>Desenvolvimento </a:t>
            </a:r>
            <a:r>
              <a:rPr sz="3200" spc="-30" dirty="0"/>
              <a:t>Web</a:t>
            </a:r>
            <a:r>
              <a:rPr sz="3200" dirty="0"/>
              <a:t> </a:t>
            </a:r>
            <a:r>
              <a:rPr sz="3200" spc="65" dirty="0"/>
              <a:t>e</a:t>
            </a:r>
            <a:r>
              <a:rPr sz="3200" dirty="0"/>
              <a:t> </a:t>
            </a:r>
            <a:r>
              <a:rPr sz="3200" spc="30" dirty="0"/>
              <a:t>Multimédia </a:t>
            </a:r>
            <a:r>
              <a:rPr sz="3200" spc="-875" dirty="0"/>
              <a:t> </a:t>
            </a:r>
            <a:r>
              <a:rPr sz="3200" spc="20" dirty="0"/>
              <a:t>Redes</a:t>
            </a:r>
            <a:r>
              <a:rPr sz="3200" dirty="0"/>
              <a:t> </a:t>
            </a:r>
            <a:r>
              <a:rPr sz="3200" spc="65" dirty="0"/>
              <a:t>e</a:t>
            </a:r>
            <a:r>
              <a:rPr sz="3200" spc="5" dirty="0"/>
              <a:t> </a:t>
            </a:r>
            <a:r>
              <a:rPr sz="3200" spc="15" dirty="0"/>
              <a:t>Segurança</a:t>
            </a:r>
            <a:r>
              <a:rPr sz="3200" spc="5" dirty="0"/>
              <a:t> </a:t>
            </a:r>
            <a:r>
              <a:rPr sz="3200" spc="25" dirty="0"/>
              <a:t>Informática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2296" y="9486453"/>
            <a:ext cx="2717445" cy="10834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81802" y="10810656"/>
            <a:ext cx="1308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60" dirty="0"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5" dirty="0"/>
              <a:t>Programa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487257"/>
            <a:ext cx="7562850" cy="66763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315"/>
              </a:spcBef>
              <a:buSzPct val="122413"/>
              <a:buChar char="•"/>
              <a:tabLst>
                <a:tab pos="381000" algn="l"/>
                <a:tab pos="381635" algn="l"/>
              </a:tabLst>
            </a:pPr>
            <a:r>
              <a:rPr sz="2900" spc="-25" dirty="0">
                <a:latin typeface="Trebuchet MS"/>
                <a:cs typeface="Trebuchet MS"/>
              </a:rPr>
              <a:t>Introdução</a:t>
            </a:r>
            <a:r>
              <a:rPr sz="2900" spc="-145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à</a:t>
            </a:r>
            <a:r>
              <a:rPr sz="2900" spc="-14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linguagem</a:t>
            </a:r>
            <a:r>
              <a:rPr sz="2900" spc="-140" dirty="0">
                <a:latin typeface="Trebuchet MS"/>
                <a:cs typeface="Trebuchet MS"/>
              </a:rPr>
              <a:t> </a:t>
            </a:r>
            <a:r>
              <a:rPr sz="2900" spc="360" dirty="0">
                <a:latin typeface="Trebuchet MS"/>
                <a:cs typeface="Trebuchet MS"/>
              </a:rPr>
              <a:t>C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0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-35" dirty="0">
                <a:latin typeface="Trebuchet MS"/>
                <a:cs typeface="Trebuchet MS"/>
              </a:rPr>
              <a:t>Primeiros</a:t>
            </a:r>
            <a:r>
              <a:rPr sz="2900" spc="-155" dirty="0">
                <a:latin typeface="Trebuchet MS"/>
                <a:cs typeface="Trebuchet MS"/>
              </a:rPr>
              <a:t> </a:t>
            </a:r>
            <a:r>
              <a:rPr sz="2900" spc="20" dirty="0">
                <a:latin typeface="Trebuchet MS"/>
                <a:cs typeface="Trebuchet MS"/>
              </a:rPr>
              <a:t>programas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5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-10" dirty="0">
                <a:latin typeface="Trebuchet MS"/>
                <a:cs typeface="Trebuchet MS"/>
              </a:rPr>
              <a:t>Instrução</a:t>
            </a:r>
            <a:r>
              <a:rPr sz="2900" spc="-150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45" dirty="0">
                <a:latin typeface="Trebuchet MS"/>
                <a:cs typeface="Trebuchet MS"/>
              </a:rPr>
              <a:t> </a:t>
            </a:r>
            <a:r>
              <a:rPr sz="2900" spc="-65" dirty="0">
                <a:latin typeface="Trebuchet MS"/>
                <a:cs typeface="Trebuchet MS"/>
              </a:rPr>
              <a:t>atribuição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0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-85" dirty="0">
                <a:latin typeface="Trebuchet MS"/>
                <a:cs typeface="Trebuchet MS"/>
              </a:rPr>
              <a:t>Leitur</a:t>
            </a:r>
            <a:r>
              <a:rPr sz="2900" spc="-65" dirty="0">
                <a:latin typeface="Trebuchet MS"/>
                <a:cs typeface="Trebuchet MS"/>
              </a:rPr>
              <a:t>a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55" dirty="0">
                <a:latin typeface="Trebuchet MS"/>
                <a:cs typeface="Trebuchet MS"/>
              </a:rPr>
              <a:t>escrit</a:t>
            </a:r>
            <a:r>
              <a:rPr sz="2900" spc="-30" dirty="0">
                <a:latin typeface="Trebuchet MS"/>
                <a:cs typeface="Trebuchet MS"/>
              </a:rPr>
              <a:t>a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10" dirty="0">
                <a:latin typeface="Trebuchet MS"/>
                <a:cs typeface="Trebuchet MS"/>
              </a:rPr>
              <a:t>d</a:t>
            </a:r>
            <a:r>
              <a:rPr sz="2900" spc="40" dirty="0">
                <a:latin typeface="Trebuchet MS"/>
                <a:cs typeface="Trebuchet MS"/>
              </a:rPr>
              <a:t>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95" dirty="0">
                <a:latin typeface="Trebuchet MS"/>
                <a:cs typeface="Trebuchet MS"/>
              </a:rPr>
              <a:t>dados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5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-50" dirty="0">
                <a:latin typeface="Trebuchet MS"/>
                <a:cs typeface="Trebuchet MS"/>
              </a:rPr>
              <a:t>Estrutura</a:t>
            </a:r>
            <a:r>
              <a:rPr sz="2900" spc="-155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condicional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0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10" dirty="0">
                <a:latin typeface="Trebuchet MS"/>
                <a:cs typeface="Trebuchet MS"/>
              </a:rPr>
              <a:t>Instruções</a:t>
            </a:r>
            <a:r>
              <a:rPr sz="2900" spc="-155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55" dirty="0">
                <a:latin typeface="Trebuchet MS"/>
                <a:cs typeface="Trebuchet MS"/>
              </a:rPr>
              <a:t> </a:t>
            </a:r>
            <a:r>
              <a:rPr sz="2900" spc="-65" dirty="0">
                <a:latin typeface="Trebuchet MS"/>
                <a:cs typeface="Trebuchet MS"/>
              </a:rPr>
              <a:t>repetição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5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50" dirty="0">
                <a:latin typeface="Trebuchet MS"/>
                <a:cs typeface="Trebuchet MS"/>
              </a:rPr>
              <a:t>Operações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e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50" dirty="0">
                <a:latin typeface="Trebuchet MS"/>
                <a:cs typeface="Trebuchet MS"/>
              </a:rPr>
              <a:t>expressões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-75" dirty="0">
                <a:latin typeface="Trebuchet MS"/>
                <a:cs typeface="Trebuchet MS"/>
              </a:rPr>
              <a:t>aritméticas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0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15" dirty="0">
                <a:latin typeface="Trebuchet MS"/>
                <a:cs typeface="Trebuchet MS"/>
              </a:rPr>
              <a:t>Operadores</a:t>
            </a:r>
            <a:r>
              <a:rPr sz="2900" spc="-120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e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operações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relacionadas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5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15" dirty="0">
                <a:latin typeface="Trebuchet MS"/>
                <a:cs typeface="Trebuchet MS"/>
              </a:rPr>
              <a:t>Operadores</a:t>
            </a:r>
            <a:r>
              <a:rPr sz="2900" spc="-130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e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30" dirty="0">
                <a:latin typeface="Trebuchet MS"/>
                <a:cs typeface="Trebuchet MS"/>
              </a:rPr>
              <a:t>operações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20" dirty="0">
                <a:latin typeface="Trebuchet MS"/>
                <a:cs typeface="Trebuchet MS"/>
              </a:rPr>
              <a:t>lógicas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5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10" dirty="0">
                <a:latin typeface="Trebuchet MS"/>
                <a:cs typeface="Trebuchet MS"/>
              </a:rPr>
              <a:t>Modularização</a:t>
            </a:r>
            <a:r>
              <a:rPr sz="2900" spc="-155" dirty="0">
                <a:latin typeface="Trebuchet MS"/>
                <a:cs typeface="Trebuchet MS"/>
              </a:rPr>
              <a:t> </a:t>
            </a:r>
            <a:r>
              <a:rPr sz="2900" spc="-15" dirty="0">
                <a:latin typeface="Trebuchet MS"/>
                <a:cs typeface="Trebuchet MS"/>
              </a:rPr>
              <a:t>(Funções,</a:t>
            </a:r>
            <a:r>
              <a:rPr sz="2900" spc="-155" dirty="0">
                <a:latin typeface="Trebuchet MS"/>
                <a:cs typeface="Trebuchet MS"/>
              </a:rPr>
              <a:t> </a:t>
            </a:r>
            <a:r>
              <a:rPr sz="2900" spc="-35" dirty="0">
                <a:latin typeface="Trebuchet MS"/>
                <a:cs typeface="Trebuchet MS"/>
              </a:rPr>
              <a:t>procedimentos)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0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30" dirty="0">
                <a:latin typeface="Trebuchet MS"/>
                <a:cs typeface="Trebuchet MS"/>
              </a:rPr>
              <a:t>Tipos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100" dirty="0">
                <a:latin typeface="Trebuchet MS"/>
                <a:cs typeface="Trebuchet MS"/>
              </a:rPr>
              <a:t>dados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35" dirty="0">
                <a:latin typeface="Trebuchet MS"/>
                <a:cs typeface="Trebuchet MS"/>
              </a:rPr>
              <a:t>complexos</a:t>
            </a:r>
            <a:endParaRPr sz="2900" dirty="0">
              <a:latin typeface="Trebuchet MS"/>
              <a:cs typeface="Trebuchet MS"/>
            </a:endParaRPr>
          </a:p>
          <a:p>
            <a:pPr marL="883285" lvl="1" indent="-368935">
              <a:lnSpc>
                <a:spcPct val="100000"/>
              </a:lnSpc>
              <a:spcBef>
                <a:spcPts val="935"/>
              </a:spcBef>
              <a:buSzPct val="122413"/>
              <a:buChar char="•"/>
              <a:tabLst>
                <a:tab pos="883285" algn="l"/>
                <a:tab pos="883919" algn="l"/>
              </a:tabLst>
            </a:pPr>
            <a:r>
              <a:rPr sz="2900" spc="40" dirty="0">
                <a:latin typeface="Trebuchet MS"/>
                <a:cs typeface="Trebuchet MS"/>
              </a:rPr>
              <a:t>Gestão</a:t>
            </a:r>
            <a:r>
              <a:rPr sz="2900" spc="-140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dinâmica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de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memória</a:t>
            </a: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625475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15" dirty="0"/>
              <a:t>Avaliação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908050" y="2682875"/>
            <a:ext cx="17088485" cy="5082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8010" marR="5080" indent="-575945">
              <a:lnSpc>
                <a:spcPct val="100800"/>
              </a:lnSpc>
              <a:spcBef>
                <a:spcPts val="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000" spc="400" dirty="0">
                <a:latin typeface="Trebuchet MS"/>
                <a:cs typeface="Trebuchet MS"/>
              </a:rPr>
              <a:t>Os </a:t>
            </a:r>
            <a:r>
              <a:rPr sz="4000" spc="-10" dirty="0">
                <a:latin typeface="Trebuchet MS"/>
                <a:cs typeface="Trebuchet MS"/>
              </a:rPr>
              <a:t>resultados </a:t>
            </a:r>
            <a:r>
              <a:rPr sz="4000" spc="100" dirty="0">
                <a:latin typeface="Trebuchet MS"/>
                <a:cs typeface="Trebuchet MS"/>
              </a:rPr>
              <a:t>da </a:t>
            </a:r>
            <a:r>
              <a:rPr sz="4000" spc="-10" dirty="0">
                <a:latin typeface="Trebuchet MS"/>
                <a:cs typeface="Trebuchet MS"/>
              </a:rPr>
              <a:t>aprendizagem </a:t>
            </a:r>
            <a:r>
              <a:rPr sz="4000" spc="45" dirty="0">
                <a:latin typeface="Trebuchet MS"/>
                <a:cs typeface="Trebuchet MS"/>
              </a:rPr>
              <a:t>serão </a:t>
            </a:r>
            <a:r>
              <a:rPr sz="4000" spc="10" dirty="0">
                <a:latin typeface="Trebuchet MS"/>
                <a:cs typeface="Trebuchet MS"/>
              </a:rPr>
              <a:t>avaliados </a:t>
            </a:r>
            <a:r>
              <a:rPr sz="4000" spc="-40" dirty="0">
                <a:latin typeface="Trebuchet MS"/>
                <a:cs typeface="Trebuchet MS"/>
              </a:rPr>
              <a:t>através </a:t>
            </a:r>
            <a:r>
              <a:rPr sz="4000" spc="60" dirty="0">
                <a:latin typeface="Trebuchet MS"/>
                <a:cs typeface="Trebuchet MS"/>
              </a:rPr>
              <a:t>duma </a:t>
            </a:r>
            <a:r>
              <a:rPr sz="4000" spc="6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componente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105" dirty="0">
                <a:latin typeface="Trebuchet MS"/>
                <a:cs typeface="Trebuchet MS"/>
              </a:rPr>
              <a:t>teórica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95" dirty="0">
                <a:latin typeface="Trebuchet MS"/>
                <a:cs typeface="Trebuchet MS"/>
              </a:rPr>
              <a:t>(prova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125" dirty="0">
                <a:latin typeface="Trebuchet MS"/>
                <a:cs typeface="Trebuchet MS"/>
              </a:rPr>
              <a:t>escrita)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e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de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uma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componente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100" dirty="0" err="1">
                <a:latin typeface="Trebuchet MS"/>
                <a:cs typeface="Trebuchet MS"/>
              </a:rPr>
              <a:t>prática</a:t>
            </a:r>
            <a:r>
              <a:rPr sz="4000" spc="-100" dirty="0">
                <a:latin typeface="Trebuchet MS"/>
                <a:cs typeface="Trebuchet MS"/>
              </a:rPr>
              <a:t> </a:t>
            </a:r>
            <a:r>
              <a:rPr sz="4000" spc="-1340" dirty="0">
                <a:latin typeface="Trebuchet MS"/>
                <a:cs typeface="Trebuchet MS"/>
              </a:rPr>
              <a:t> </a:t>
            </a:r>
            <a:r>
              <a:rPr sz="4000" spc="-140" dirty="0">
                <a:latin typeface="Trebuchet MS"/>
                <a:cs typeface="Trebuchet MS"/>
              </a:rPr>
              <a:t>(</a:t>
            </a:r>
            <a:r>
              <a:rPr sz="4000" spc="-140" dirty="0" err="1">
                <a:latin typeface="Trebuchet MS"/>
                <a:cs typeface="Trebuchet MS"/>
              </a:rPr>
              <a:t>trabalho</a:t>
            </a:r>
            <a:r>
              <a:rPr sz="4000" spc="-195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de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40" dirty="0">
                <a:latin typeface="Trebuchet MS"/>
                <a:cs typeface="Trebuchet MS"/>
              </a:rPr>
              <a:t>grupo)</a:t>
            </a:r>
            <a:endParaRPr sz="40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000" spc="280" dirty="0">
                <a:latin typeface="Trebuchet MS"/>
                <a:cs typeface="Trebuchet MS"/>
              </a:rPr>
              <a:t>A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50" dirty="0">
                <a:latin typeface="Trebuchet MS"/>
                <a:cs typeface="Trebuchet MS"/>
              </a:rPr>
              <a:t>nota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200" dirty="0">
                <a:latin typeface="Trebuchet MS"/>
                <a:cs typeface="Trebuchet MS"/>
              </a:rPr>
              <a:t>final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é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70" dirty="0">
                <a:latin typeface="Trebuchet MS"/>
                <a:cs typeface="Trebuchet MS"/>
              </a:rPr>
              <a:t>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25" dirty="0">
                <a:latin typeface="Trebuchet MS"/>
                <a:cs typeface="Trebuchet MS"/>
              </a:rPr>
              <a:t>média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30" dirty="0">
                <a:latin typeface="Trebuchet MS"/>
                <a:cs typeface="Trebuchet MS"/>
              </a:rPr>
              <a:t>ponderada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135" dirty="0">
                <a:latin typeface="Trebuchet MS"/>
                <a:cs typeface="Trebuchet MS"/>
              </a:rPr>
              <a:t>segundo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70" dirty="0">
                <a:latin typeface="Trebuchet MS"/>
                <a:cs typeface="Trebuchet MS"/>
              </a:rPr>
              <a:t>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70" dirty="0">
                <a:latin typeface="Trebuchet MS"/>
                <a:cs typeface="Trebuchet MS"/>
              </a:rPr>
              <a:t>expressão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70" dirty="0">
                <a:latin typeface="Trebuchet MS"/>
                <a:cs typeface="Trebuchet MS"/>
              </a:rPr>
              <a:t>seguinte:</a:t>
            </a:r>
            <a:endParaRPr sz="4000" dirty="0">
              <a:latin typeface="Trebuchet MS"/>
              <a:cs typeface="Trebuchet MS"/>
            </a:endParaRPr>
          </a:p>
          <a:p>
            <a:pPr marL="1090930" lvl="1" indent="-576580">
              <a:spcBef>
                <a:spcPts val="1525"/>
              </a:spcBef>
              <a:buSzPct val="123333"/>
              <a:buFontTx/>
              <a:buChar char="•"/>
              <a:tabLst>
                <a:tab pos="1090930" algn="l"/>
                <a:tab pos="1091565" algn="l"/>
              </a:tabLst>
            </a:pPr>
            <a:r>
              <a:rPr sz="4000" spc="295" dirty="0">
                <a:latin typeface="Trebuchet MS"/>
                <a:cs typeface="Trebuchet MS"/>
              </a:rPr>
              <a:t>NF</a:t>
            </a:r>
            <a:r>
              <a:rPr sz="4000" spc="-200" dirty="0">
                <a:latin typeface="Trebuchet MS"/>
                <a:cs typeface="Trebuchet MS"/>
              </a:rPr>
              <a:t> </a:t>
            </a:r>
            <a:r>
              <a:rPr sz="4000" spc="360" dirty="0">
                <a:latin typeface="Trebuchet MS"/>
                <a:cs typeface="Trebuchet MS"/>
              </a:rPr>
              <a:t>=</a:t>
            </a:r>
            <a:r>
              <a:rPr sz="4000" spc="-200" dirty="0">
                <a:latin typeface="Trebuchet MS"/>
                <a:cs typeface="Trebuchet MS"/>
              </a:rPr>
              <a:t> </a:t>
            </a:r>
            <a:r>
              <a:rPr sz="4000" spc="365" dirty="0">
                <a:latin typeface="Trebuchet MS"/>
                <a:cs typeface="Trebuchet MS"/>
              </a:rPr>
              <a:t>PE</a:t>
            </a:r>
            <a:r>
              <a:rPr sz="4000" spc="-195" dirty="0">
                <a:latin typeface="Trebuchet MS"/>
                <a:cs typeface="Trebuchet MS"/>
              </a:rPr>
              <a:t> </a:t>
            </a:r>
            <a:r>
              <a:rPr sz="4000" spc="360" dirty="0">
                <a:latin typeface="Trebuchet MS"/>
                <a:cs typeface="Trebuchet MS"/>
              </a:rPr>
              <a:t>×</a:t>
            </a:r>
            <a:r>
              <a:rPr sz="4000" spc="-200" dirty="0">
                <a:latin typeface="Trebuchet MS"/>
                <a:cs typeface="Trebuchet MS"/>
              </a:rPr>
              <a:t> </a:t>
            </a:r>
            <a:r>
              <a:rPr lang="pt-PT" sz="4000" spc="685" dirty="0">
                <a:latin typeface="Trebuchet MS"/>
                <a:cs typeface="Trebuchet MS"/>
              </a:rPr>
              <a:t>5</a:t>
            </a:r>
            <a:r>
              <a:rPr sz="4000" spc="685" dirty="0">
                <a:latin typeface="Trebuchet MS"/>
                <a:cs typeface="Trebuchet MS"/>
              </a:rPr>
              <a:t>0%</a:t>
            </a:r>
            <a:r>
              <a:rPr sz="4000" spc="-195" dirty="0">
                <a:latin typeface="Trebuchet MS"/>
                <a:cs typeface="Trebuchet MS"/>
              </a:rPr>
              <a:t> </a:t>
            </a:r>
            <a:r>
              <a:rPr lang="pt-PT" sz="4000" spc="215" dirty="0">
                <a:latin typeface="Trebuchet MS"/>
                <a:cs typeface="Trebuchet MS"/>
              </a:rPr>
              <a:t>+</a:t>
            </a:r>
            <a:r>
              <a:rPr lang="pt-PT" sz="4000" spc="665" dirty="0">
                <a:latin typeface="Trebuchet MS"/>
                <a:cs typeface="Trebuchet MS"/>
              </a:rPr>
              <a:t> </a:t>
            </a:r>
            <a:r>
              <a:rPr lang="en-US" sz="4000" spc="215" dirty="0">
                <a:latin typeface="Trebuchet MS"/>
                <a:cs typeface="Trebuchet MS"/>
              </a:rPr>
              <a:t>TG</a:t>
            </a:r>
            <a:r>
              <a:rPr lang="en-US" sz="4000" spc="-200" dirty="0">
                <a:latin typeface="Trebuchet MS"/>
                <a:cs typeface="Trebuchet MS"/>
              </a:rPr>
              <a:t> </a:t>
            </a:r>
            <a:r>
              <a:rPr lang="en-US" sz="4000" spc="360" dirty="0">
                <a:latin typeface="Trebuchet MS"/>
                <a:cs typeface="Trebuchet MS"/>
              </a:rPr>
              <a:t>×</a:t>
            </a:r>
            <a:r>
              <a:rPr lang="en-US" sz="4000" spc="-200" dirty="0">
                <a:latin typeface="Trebuchet MS"/>
                <a:cs typeface="Trebuchet MS"/>
              </a:rPr>
              <a:t> </a:t>
            </a:r>
            <a:r>
              <a:rPr lang="en-US" sz="4000" spc="665" dirty="0">
                <a:latin typeface="Trebuchet MS"/>
                <a:cs typeface="Trebuchet MS"/>
              </a:rPr>
              <a:t>50%</a:t>
            </a:r>
            <a:endParaRPr sz="4000" dirty="0">
              <a:latin typeface="Trebuchet MS"/>
              <a:cs typeface="Trebuchet MS"/>
            </a:endParaRPr>
          </a:p>
          <a:p>
            <a:pPr marL="1090930" marR="154940" lvl="1" indent="-575945">
              <a:lnSpc>
                <a:spcPct val="100800"/>
              </a:lnSpc>
              <a:spcBef>
                <a:spcPts val="148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000" spc="295" dirty="0">
                <a:latin typeface="Trebuchet MS"/>
                <a:cs typeface="Trebuchet MS"/>
              </a:rPr>
              <a:t>NF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-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50" dirty="0">
                <a:latin typeface="Trebuchet MS"/>
                <a:cs typeface="Trebuchet MS"/>
              </a:rPr>
              <a:t>nota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240" dirty="0">
                <a:latin typeface="Trebuchet MS"/>
                <a:cs typeface="Trebuchet MS"/>
              </a:rPr>
              <a:t>final,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365" dirty="0">
                <a:latin typeface="Trebuchet MS"/>
                <a:cs typeface="Trebuchet MS"/>
              </a:rPr>
              <a:t>PE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-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5" dirty="0" err="1">
                <a:latin typeface="Trebuchet MS"/>
                <a:cs typeface="Trebuchet MS"/>
              </a:rPr>
              <a:t>prova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114" dirty="0" err="1">
                <a:latin typeface="Trebuchet MS"/>
                <a:cs typeface="Trebuchet MS"/>
              </a:rPr>
              <a:t>escrita</a:t>
            </a:r>
            <a:r>
              <a:rPr lang="pt-PT" sz="4000" spc="-114" dirty="0">
                <a:latin typeface="Trebuchet MS"/>
                <a:cs typeface="Trebuchet MS"/>
              </a:rPr>
              <a:t> ,</a:t>
            </a:r>
            <a:r>
              <a:rPr sz="4000" spc="165" dirty="0">
                <a:latin typeface="Trebuchet MS"/>
                <a:cs typeface="Trebuchet MS"/>
              </a:rPr>
              <a:t>TG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110" dirty="0">
                <a:latin typeface="Trebuchet MS"/>
                <a:cs typeface="Trebuchet MS"/>
              </a:rPr>
              <a:t>-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90" dirty="0">
                <a:latin typeface="Trebuchet MS"/>
                <a:cs typeface="Trebuchet MS"/>
              </a:rPr>
              <a:t>trabalho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de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20" dirty="0" err="1">
                <a:latin typeface="Trebuchet MS"/>
                <a:cs typeface="Trebuchet MS"/>
              </a:rPr>
              <a:t>grupo</a:t>
            </a:r>
            <a:r>
              <a:rPr lang="pt-PT" sz="4000" spc="-20" dirty="0">
                <a:latin typeface="Trebuchet MS"/>
                <a:cs typeface="Trebuchet MS"/>
              </a:rPr>
              <a:t>.</a:t>
            </a:r>
          </a:p>
          <a:p>
            <a:pPr marL="1090930" marR="154940" lvl="1" indent="-575945">
              <a:lnSpc>
                <a:spcPct val="100800"/>
              </a:lnSpc>
              <a:spcBef>
                <a:spcPts val="148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000" spc="409" dirty="0">
                <a:latin typeface="Trebuchet MS"/>
                <a:cs typeface="Trebuchet MS"/>
              </a:rPr>
              <a:t>O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65" dirty="0">
                <a:latin typeface="Trebuchet MS"/>
                <a:cs typeface="Trebuchet MS"/>
              </a:rPr>
              <a:t>TG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é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00" dirty="0">
                <a:latin typeface="Trebuchet MS"/>
                <a:cs typeface="Trebuchet MS"/>
              </a:rPr>
              <a:t>composto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210" dirty="0">
                <a:latin typeface="Trebuchet MS"/>
                <a:cs typeface="Trebuchet MS"/>
              </a:rPr>
              <a:t>por,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95" dirty="0">
                <a:latin typeface="Trebuchet MS"/>
                <a:cs typeface="Trebuchet MS"/>
              </a:rPr>
              <a:t>código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30" dirty="0">
                <a:latin typeface="Trebuchet MS"/>
                <a:cs typeface="Trebuchet MS"/>
              </a:rPr>
              <a:t>em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70" dirty="0">
                <a:latin typeface="Trebuchet MS"/>
                <a:cs typeface="Trebuchet MS"/>
              </a:rPr>
              <a:t>C,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165" dirty="0">
                <a:latin typeface="Trebuchet MS"/>
                <a:cs typeface="Trebuchet MS"/>
              </a:rPr>
              <a:t>relatório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e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0" dirty="0" err="1">
                <a:latin typeface="Trebuchet MS"/>
                <a:cs typeface="Trebuchet MS"/>
              </a:rPr>
              <a:t>defesa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50" dirty="0" err="1">
                <a:latin typeface="Trebuchet MS"/>
                <a:cs typeface="Trebuchet MS"/>
              </a:rPr>
              <a:t>presencial</a:t>
            </a:r>
            <a:r>
              <a:rPr lang="pt-PT" sz="4000" spc="-50" dirty="0">
                <a:latin typeface="Trebuchet MS"/>
                <a:cs typeface="Trebuchet MS"/>
              </a:rPr>
              <a:t>.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15" dirty="0"/>
              <a:t>Avaliação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19729" y="3063875"/>
            <a:ext cx="17910175" cy="67551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19430" marR="5080" indent="-507365">
              <a:lnSpc>
                <a:spcPts val="4720"/>
              </a:lnSpc>
              <a:spcBef>
                <a:spcPts val="315"/>
              </a:spcBef>
              <a:buSzPct val="122500"/>
              <a:buChar char="•"/>
              <a:tabLst>
                <a:tab pos="519430" algn="l"/>
                <a:tab pos="520065" algn="l"/>
                <a:tab pos="5252720" algn="l"/>
              </a:tabLst>
            </a:pPr>
            <a:r>
              <a:rPr sz="4000" spc="-70" dirty="0">
                <a:latin typeface="Trebuchet MS"/>
                <a:cs typeface="Trebuchet MS"/>
              </a:rPr>
              <a:t>Aproveitamento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à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365" dirty="0">
                <a:latin typeface="Trebuchet MS"/>
                <a:cs typeface="Trebuchet MS"/>
              </a:rPr>
              <a:t>UC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está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130" dirty="0">
                <a:latin typeface="Trebuchet MS"/>
                <a:cs typeface="Trebuchet MS"/>
              </a:rPr>
              <a:t>sujeito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à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obtenção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de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b="1" spc="-20" dirty="0">
                <a:latin typeface="Arial"/>
                <a:cs typeface="Arial"/>
              </a:rPr>
              <a:t>nota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spc="-45" dirty="0">
                <a:latin typeface="Arial"/>
                <a:cs typeface="Arial"/>
              </a:rPr>
              <a:t>mínima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de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30" dirty="0">
                <a:latin typeface="Arial"/>
                <a:cs typeface="Arial"/>
              </a:rPr>
              <a:t>10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spc="-40" dirty="0">
                <a:latin typeface="Trebuchet MS"/>
                <a:cs typeface="Trebuchet MS"/>
              </a:rPr>
              <a:t>valores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à </a:t>
            </a:r>
            <a:r>
              <a:rPr sz="4000" spc="-1190" dirty="0">
                <a:latin typeface="Trebuchet MS"/>
                <a:cs typeface="Trebuchet MS"/>
              </a:rPr>
              <a:t> </a:t>
            </a:r>
            <a:r>
              <a:rPr sz="4000" spc="-5" dirty="0" err="1">
                <a:latin typeface="Trebuchet MS"/>
                <a:cs typeface="Trebuchet MS"/>
              </a:rPr>
              <a:t>componente</a:t>
            </a:r>
            <a:r>
              <a:rPr sz="4000" spc="-160" dirty="0">
                <a:latin typeface="Trebuchet MS"/>
                <a:cs typeface="Trebuchet MS"/>
              </a:rPr>
              <a:t> </a:t>
            </a:r>
            <a:r>
              <a:rPr sz="4000" spc="-100" dirty="0" err="1">
                <a:latin typeface="Trebuchet MS"/>
                <a:cs typeface="Trebuchet MS"/>
              </a:rPr>
              <a:t>prática</a:t>
            </a:r>
            <a:r>
              <a:rPr lang="pt-PT" sz="4000" spc="-100" dirty="0">
                <a:latin typeface="Trebuchet MS"/>
                <a:cs typeface="Trebuchet MS"/>
              </a:rPr>
              <a:t> (TA e TG)</a:t>
            </a:r>
            <a:r>
              <a:rPr sz="4000" spc="-100" dirty="0">
                <a:latin typeface="Trebuchet MS"/>
                <a:cs typeface="Trebuchet MS"/>
              </a:rPr>
              <a:t>	</a:t>
            </a:r>
            <a:r>
              <a:rPr sz="4000" spc="-40" dirty="0">
                <a:latin typeface="Trebuchet MS"/>
                <a:cs typeface="Trebuchet MS"/>
              </a:rPr>
              <a:t>e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de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lang="pt-PT" sz="4000" spc="100" dirty="0">
                <a:latin typeface="Trebuchet MS"/>
                <a:cs typeface="Trebuchet MS"/>
              </a:rPr>
              <a:t>8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40" dirty="0">
                <a:latin typeface="Trebuchet MS"/>
                <a:cs typeface="Trebuchet MS"/>
              </a:rPr>
              <a:t>valores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à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5" dirty="0" err="1">
                <a:latin typeface="Trebuchet MS"/>
                <a:cs typeface="Trebuchet MS"/>
              </a:rPr>
              <a:t>componente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-114" dirty="0" err="1">
                <a:latin typeface="Trebuchet MS"/>
                <a:cs typeface="Trebuchet MS"/>
              </a:rPr>
              <a:t>teórica</a:t>
            </a:r>
            <a:r>
              <a:rPr lang="pt-PT" sz="4000" spc="-114" dirty="0">
                <a:latin typeface="Trebuchet MS"/>
                <a:cs typeface="Trebuchet MS"/>
              </a:rPr>
              <a:t> (PE)</a:t>
            </a:r>
            <a:endParaRPr sz="4000" dirty="0">
              <a:latin typeface="Trebuchet MS"/>
              <a:cs typeface="Trebuchet MS"/>
            </a:endParaRPr>
          </a:p>
          <a:p>
            <a:pPr marL="519430" marR="509270" indent="-507365">
              <a:lnSpc>
                <a:spcPts val="4720"/>
              </a:lnSpc>
              <a:spcBef>
                <a:spcPts val="1430"/>
              </a:spcBef>
              <a:buSzPct val="122500"/>
              <a:buFont typeface="Trebuchet MS"/>
              <a:buChar char="•"/>
              <a:tabLst>
                <a:tab pos="519430" algn="l"/>
                <a:tab pos="520065" algn="l"/>
              </a:tabLst>
            </a:pPr>
            <a:r>
              <a:rPr sz="4000" b="1" spc="15" dirty="0">
                <a:latin typeface="Arial"/>
                <a:cs typeface="Arial"/>
              </a:rPr>
              <a:t>Não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serão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aceites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spc="-35" dirty="0">
                <a:latin typeface="Arial"/>
                <a:cs typeface="Arial"/>
              </a:rPr>
              <a:t>entregas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ou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55" dirty="0">
                <a:latin typeface="Trebuchet MS"/>
                <a:cs typeface="Trebuchet MS"/>
              </a:rPr>
              <a:t>melhorias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120" dirty="0">
                <a:latin typeface="Trebuchet MS"/>
                <a:cs typeface="Trebuchet MS"/>
              </a:rPr>
              <a:t>do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95" dirty="0">
                <a:latin typeface="Trebuchet MS"/>
                <a:cs typeface="Trebuchet MS"/>
              </a:rPr>
              <a:t>trabalho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85" dirty="0">
                <a:latin typeface="Trebuchet MS"/>
                <a:cs typeface="Trebuchet MS"/>
              </a:rPr>
              <a:t>prático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em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época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5" dirty="0">
                <a:latin typeface="Trebuchet MS"/>
                <a:cs typeface="Trebuchet MS"/>
              </a:rPr>
              <a:t>de </a:t>
            </a:r>
            <a:r>
              <a:rPr sz="4000" spc="-1190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exames</a:t>
            </a:r>
            <a:endParaRPr sz="4000" dirty="0">
              <a:latin typeface="Trebuchet MS"/>
              <a:cs typeface="Trebuchet MS"/>
            </a:endParaRPr>
          </a:p>
          <a:p>
            <a:pPr marL="519430" marR="98425" indent="-507365">
              <a:lnSpc>
                <a:spcPts val="4700"/>
              </a:lnSpc>
              <a:spcBef>
                <a:spcPts val="1300"/>
              </a:spcBef>
              <a:buSzPct val="122500"/>
              <a:buChar char="•"/>
              <a:tabLst>
                <a:tab pos="519430" algn="l"/>
                <a:tab pos="520065" algn="l"/>
              </a:tabLst>
            </a:pPr>
            <a:r>
              <a:rPr sz="4000" spc="165" dirty="0">
                <a:latin typeface="Trebuchet MS"/>
                <a:cs typeface="Trebuchet MS"/>
              </a:rPr>
              <a:t>Em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55" dirty="0">
                <a:latin typeface="Trebuchet MS"/>
                <a:cs typeface="Trebuchet MS"/>
              </a:rPr>
              <a:t>época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de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exame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apenas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5" dirty="0">
                <a:latin typeface="Trebuchet MS"/>
                <a:cs typeface="Trebuchet MS"/>
              </a:rPr>
              <a:t>será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65" dirty="0">
                <a:latin typeface="Trebuchet MS"/>
                <a:cs typeface="Trebuchet MS"/>
              </a:rPr>
              <a:t>avaliada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componente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145" dirty="0">
                <a:latin typeface="Trebuchet MS"/>
                <a:cs typeface="Trebuchet MS"/>
              </a:rPr>
              <a:t>teórica,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20" dirty="0">
                <a:latin typeface="Trebuchet MS"/>
                <a:cs typeface="Trebuchet MS"/>
              </a:rPr>
              <a:t>mantendo- </a:t>
            </a:r>
            <a:r>
              <a:rPr sz="4000" spc="-15" dirty="0">
                <a:latin typeface="Trebuchet MS"/>
                <a:cs typeface="Trebuchet MS"/>
              </a:rPr>
              <a:t> </a:t>
            </a:r>
            <a:r>
              <a:rPr sz="4000" spc="-35" dirty="0">
                <a:latin typeface="Trebuchet MS"/>
                <a:cs typeface="Trebuchet MS"/>
              </a:rPr>
              <a:t>se,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35" dirty="0">
                <a:latin typeface="Trebuchet MS"/>
                <a:cs typeface="Trebuchet MS"/>
              </a:rPr>
              <a:t>para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100" dirty="0">
                <a:latin typeface="Trebuchet MS"/>
                <a:cs typeface="Trebuchet MS"/>
              </a:rPr>
              <a:t>efeitos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120" dirty="0">
                <a:latin typeface="Trebuchet MS"/>
                <a:cs typeface="Trebuchet MS"/>
              </a:rPr>
              <a:t>do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45" dirty="0">
                <a:latin typeface="Trebuchet MS"/>
                <a:cs typeface="Trebuchet MS"/>
              </a:rPr>
              <a:t>cálculo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da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60" dirty="0">
                <a:latin typeface="Trebuchet MS"/>
                <a:cs typeface="Trebuchet MS"/>
              </a:rPr>
              <a:t>nota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225" dirty="0">
                <a:latin typeface="Trebuchet MS"/>
                <a:cs typeface="Trebuchet MS"/>
              </a:rPr>
              <a:t>final,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140" dirty="0">
                <a:latin typeface="Trebuchet MS"/>
                <a:cs typeface="Trebuchet MS"/>
              </a:rPr>
              <a:t>o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95" dirty="0">
                <a:latin typeface="Trebuchet MS"/>
                <a:cs typeface="Trebuchet MS"/>
              </a:rPr>
              <a:t>valor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40" dirty="0">
                <a:latin typeface="Trebuchet MS"/>
                <a:cs typeface="Trebuchet MS"/>
              </a:rPr>
              <a:t>obtido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na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componente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105" dirty="0">
                <a:latin typeface="Trebuchet MS"/>
                <a:cs typeface="Trebuchet MS"/>
              </a:rPr>
              <a:t>prática </a:t>
            </a:r>
            <a:r>
              <a:rPr sz="4000" spc="-1195" dirty="0">
                <a:latin typeface="Trebuchet MS"/>
                <a:cs typeface="Trebuchet MS"/>
              </a:rPr>
              <a:t> </a:t>
            </a:r>
            <a:r>
              <a:rPr sz="4000" spc="-85" dirty="0">
                <a:latin typeface="Trebuchet MS"/>
                <a:cs typeface="Trebuchet MS"/>
              </a:rPr>
              <a:t>durante</a:t>
            </a:r>
            <a:r>
              <a:rPr sz="4000" spc="-185" dirty="0">
                <a:latin typeface="Trebuchet MS"/>
                <a:cs typeface="Trebuchet MS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90" dirty="0">
                <a:latin typeface="Trebuchet MS"/>
                <a:cs typeface="Trebuchet MS"/>
              </a:rPr>
              <a:t>frequência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da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345" dirty="0">
                <a:latin typeface="Trebuchet MS"/>
                <a:cs typeface="Trebuchet MS"/>
              </a:rPr>
              <a:t>UC</a:t>
            </a:r>
            <a:endParaRPr sz="4000" dirty="0">
              <a:latin typeface="Trebuchet MS"/>
              <a:cs typeface="Trebuchet MS"/>
            </a:endParaRPr>
          </a:p>
          <a:p>
            <a:pPr marL="519430" indent="-507365">
              <a:lnSpc>
                <a:spcPct val="100000"/>
              </a:lnSpc>
              <a:spcBef>
                <a:spcPts val="1065"/>
              </a:spcBef>
              <a:buSzPct val="122500"/>
              <a:buChar char="•"/>
              <a:tabLst>
                <a:tab pos="519430" algn="l"/>
                <a:tab pos="520065" algn="l"/>
              </a:tabLst>
            </a:pPr>
            <a:r>
              <a:rPr sz="4000" spc="225" dirty="0">
                <a:latin typeface="Trebuchet MS"/>
                <a:cs typeface="Trebuchet MS"/>
              </a:rPr>
              <a:t>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45" dirty="0">
                <a:latin typeface="Trebuchet MS"/>
                <a:cs typeface="Trebuchet MS"/>
              </a:rPr>
              <a:t>não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dirty="0">
                <a:latin typeface="Trebuchet MS"/>
                <a:cs typeface="Trebuchet MS"/>
              </a:rPr>
              <a:t>obtenção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da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60" dirty="0">
                <a:latin typeface="Trebuchet MS"/>
                <a:cs typeface="Trebuchet MS"/>
              </a:rPr>
              <a:t>nota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80" dirty="0">
                <a:latin typeface="Trebuchet MS"/>
                <a:cs typeface="Trebuchet MS"/>
              </a:rPr>
              <a:t>mínima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de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100" dirty="0">
                <a:latin typeface="Trebuchet MS"/>
                <a:cs typeface="Trebuchet MS"/>
              </a:rPr>
              <a:t>10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40" dirty="0">
                <a:latin typeface="Trebuchet MS"/>
                <a:cs typeface="Trebuchet MS"/>
              </a:rPr>
              <a:t>valores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15" dirty="0">
                <a:latin typeface="Trebuchet MS"/>
                <a:cs typeface="Trebuchet MS"/>
              </a:rPr>
              <a:t>na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componente</a:t>
            </a:r>
            <a:r>
              <a:rPr sz="4000" spc="-180" dirty="0">
                <a:latin typeface="Trebuchet MS"/>
                <a:cs typeface="Trebuchet MS"/>
              </a:rPr>
              <a:t> </a:t>
            </a:r>
            <a:r>
              <a:rPr sz="4000" spc="-105" dirty="0">
                <a:latin typeface="Trebuchet MS"/>
                <a:cs typeface="Trebuchet MS"/>
              </a:rPr>
              <a:t>prática</a:t>
            </a:r>
            <a:endParaRPr sz="4000" dirty="0">
              <a:latin typeface="Trebuchet MS"/>
              <a:cs typeface="Trebuchet MS"/>
            </a:endParaRPr>
          </a:p>
          <a:p>
            <a:pPr marL="519430">
              <a:lnSpc>
                <a:spcPct val="100000"/>
              </a:lnSpc>
              <a:spcBef>
                <a:spcPts val="45"/>
              </a:spcBef>
            </a:pPr>
            <a:r>
              <a:rPr sz="4000" b="1" spc="-70" dirty="0">
                <a:latin typeface="Arial"/>
                <a:cs typeface="Arial"/>
              </a:rPr>
              <a:t>impossibilita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spc="40" dirty="0">
                <a:latin typeface="Trebuchet MS"/>
                <a:cs typeface="Trebuchet MS"/>
              </a:rPr>
              <a:t>a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85" dirty="0">
                <a:latin typeface="Trebuchet MS"/>
                <a:cs typeface="Trebuchet MS"/>
              </a:rPr>
              <a:t>realização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65" dirty="0">
                <a:latin typeface="Trebuchet MS"/>
                <a:cs typeface="Trebuchet MS"/>
              </a:rPr>
              <a:t>da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25" dirty="0">
                <a:latin typeface="Trebuchet MS"/>
                <a:cs typeface="Trebuchet MS"/>
              </a:rPr>
              <a:t>prova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75" dirty="0">
                <a:latin typeface="Trebuchet MS"/>
                <a:cs typeface="Trebuchet MS"/>
              </a:rPr>
              <a:t>escrita</a:t>
            </a:r>
            <a:r>
              <a:rPr sz="4000" spc="-175" dirty="0">
                <a:latin typeface="Trebuchet MS"/>
                <a:cs typeface="Trebuchet MS"/>
              </a:rPr>
              <a:t> </a:t>
            </a:r>
            <a:r>
              <a:rPr sz="4000" spc="-170" dirty="0">
                <a:latin typeface="Trebuchet MS"/>
                <a:cs typeface="Trebuchet MS"/>
              </a:rPr>
              <a:t>(teste </a:t>
            </a:r>
            <a:r>
              <a:rPr sz="4000" spc="65" dirty="0">
                <a:latin typeface="Trebuchet MS"/>
                <a:cs typeface="Trebuchet MS"/>
              </a:rPr>
              <a:t>ou</a:t>
            </a:r>
            <a:r>
              <a:rPr sz="4000" spc="-170" dirty="0">
                <a:latin typeface="Trebuchet MS"/>
                <a:cs typeface="Trebuchet MS"/>
              </a:rPr>
              <a:t> </a:t>
            </a:r>
            <a:r>
              <a:rPr sz="4000" spc="-95" dirty="0">
                <a:latin typeface="Trebuchet MS"/>
                <a:cs typeface="Trebuchet MS"/>
              </a:rPr>
              <a:t>exame)</a:t>
            </a:r>
            <a:endParaRPr sz="4000" dirty="0">
              <a:latin typeface="Trebuchet MS"/>
              <a:cs typeface="Trebuchet MS"/>
            </a:endParaRPr>
          </a:p>
          <a:p>
            <a:pPr marL="519430" indent="-507365">
              <a:lnSpc>
                <a:spcPct val="100000"/>
              </a:lnSpc>
              <a:spcBef>
                <a:spcPts val="1370"/>
              </a:spcBef>
              <a:buSzPct val="122500"/>
              <a:buChar char="•"/>
              <a:tabLst>
                <a:tab pos="519430" algn="l"/>
                <a:tab pos="520065" algn="l"/>
              </a:tabLst>
            </a:pPr>
            <a:r>
              <a:rPr sz="4000" b="1" spc="-80" dirty="0">
                <a:latin typeface="Arial"/>
                <a:cs typeface="Arial"/>
              </a:rPr>
              <a:t>PLÁGIO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114" dirty="0">
                <a:latin typeface="Arial"/>
                <a:cs typeface="Arial"/>
              </a:rPr>
              <a:t>SERÁ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75" dirty="0">
                <a:latin typeface="Arial"/>
                <a:cs typeface="Arial"/>
              </a:rPr>
              <a:t>SEVERAMENTE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PUNIDO.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65" dirty="0"/>
              <a:t>Datas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3462832"/>
            <a:ext cx="6576059" cy="51866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4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-565" dirty="0">
                <a:latin typeface="Trebuchet MS"/>
                <a:cs typeface="Trebuchet MS"/>
              </a:rPr>
              <a:t>T</a:t>
            </a:r>
            <a:r>
              <a:rPr sz="4500" spc="-65" dirty="0">
                <a:latin typeface="Trebuchet MS"/>
                <a:cs typeface="Trebuchet MS"/>
              </a:rPr>
              <a:t>e</a:t>
            </a:r>
            <a:r>
              <a:rPr sz="4500" spc="395" dirty="0">
                <a:latin typeface="Trebuchet MS"/>
                <a:cs typeface="Trebuchet MS"/>
              </a:rPr>
              <a:t>s</a:t>
            </a:r>
            <a:r>
              <a:rPr sz="4500" spc="-409" dirty="0">
                <a:latin typeface="Trebuchet MS"/>
                <a:cs typeface="Trebuchet MS"/>
              </a:rPr>
              <a:t>t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30" dirty="0">
                <a:latin typeface="Trebuchet MS"/>
                <a:cs typeface="Trebuchet MS"/>
              </a:rPr>
              <a:t>d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0" dirty="0">
                <a:latin typeface="Trebuchet MS"/>
                <a:cs typeface="Trebuchet MS"/>
              </a:rPr>
              <a:t>a</a:t>
            </a:r>
            <a:r>
              <a:rPr sz="4500" spc="10" dirty="0">
                <a:latin typeface="Trebuchet MS"/>
                <a:cs typeface="Trebuchet MS"/>
              </a:rPr>
              <a:t>v</a:t>
            </a:r>
            <a:r>
              <a:rPr sz="4500" spc="20" dirty="0">
                <a:latin typeface="Trebuchet MS"/>
                <a:cs typeface="Trebuchet MS"/>
              </a:rPr>
              <a:t>a</a:t>
            </a:r>
            <a:r>
              <a:rPr sz="4500" spc="-375" dirty="0">
                <a:latin typeface="Trebuchet MS"/>
                <a:cs typeface="Trebuchet MS"/>
              </a:rPr>
              <a:t>l</a:t>
            </a:r>
            <a:r>
              <a:rPr sz="4500" spc="-330" dirty="0">
                <a:latin typeface="Trebuchet MS"/>
                <a:cs typeface="Trebuchet MS"/>
              </a:rPr>
              <a:t>i</a:t>
            </a:r>
            <a:r>
              <a:rPr sz="4500" spc="20" dirty="0">
                <a:latin typeface="Trebuchet MS"/>
                <a:cs typeface="Trebuchet MS"/>
              </a:rPr>
              <a:t>a</a:t>
            </a:r>
            <a:r>
              <a:rPr sz="4500" spc="155" dirty="0">
                <a:latin typeface="Trebuchet MS"/>
                <a:cs typeface="Trebuchet MS"/>
              </a:rPr>
              <a:t>ç</a:t>
            </a:r>
            <a:r>
              <a:rPr sz="4500" spc="20" dirty="0">
                <a:latin typeface="Trebuchet MS"/>
                <a:cs typeface="Trebuchet MS"/>
              </a:rPr>
              <a:t>ã</a:t>
            </a:r>
            <a:r>
              <a:rPr sz="4500" spc="185" dirty="0">
                <a:latin typeface="Trebuchet MS"/>
                <a:cs typeface="Trebuchet MS"/>
              </a:rPr>
              <a:t>o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lang="pt-PT" sz="4500" spc="275" dirty="0">
                <a:latin typeface="Trebuchet MS"/>
                <a:cs typeface="Trebuchet MS"/>
              </a:rPr>
              <a:t>18 </a:t>
            </a:r>
            <a:r>
              <a:rPr lang="pt-PT" sz="4500" spc="275">
                <a:latin typeface="Trebuchet MS"/>
                <a:cs typeface="Trebuchet MS"/>
              </a:rPr>
              <a:t>de Dezembro</a:t>
            </a:r>
            <a:endParaRPr sz="45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3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-25" dirty="0">
                <a:latin typeface="Trebuchet MS"/>
                <a:cs typeface="Trebuchet MS"/>
              </a:rPr>
              <a:t>Entrega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Defesa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160" dirty="0">
                <a:latin typeface="Trebuchet MS"/>
                <a:cs typeface="Trebuchet MS"/>
              </a:rPr>
              <a:t>do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155" dirty="0">
                <a:latin typeface="Trebuchet MS"/>
                <a:cs typeface="Trebuchet MS"/>
              </a:rPr>
              <a:t>TP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275" dirty="0">
                <a:latin typeface="Trebuchet MS"/>
                <a:cs typeface="Trebuchet MS"/>
              </a:rPr>
              <a:t>TBD</a:t>
            </a:r>
            <a:endParaRPr sz="45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75" dirty="0">
                <a:latin typeface="Trebuchet MS"/>
                <a:cs typeface="Trebuchet MS"/>
              </a:rPr>
              <a:t>Exame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275" dirty="0">
                <a:latin typeface="Trebuchet MS"/>
                <a:cs typeface="Trebuchet MS"/>
              </a:rPr>
              <a:t>TBD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dirty="0"/>
              <a:t>Bibliografia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19729" y="3140075"/>
            <a:ext cx="17978120" cy="66509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15"/>
              </a:spcBef>
              <a:buChar char="■"/>
              <a:tabLst>
                <a:tab pos="353060" algn="l"/>
              </a:tabLst>
            </a:pPr>
            <a:r>
              <a:rPr sz="3250" b="1" spc="-10" dirty="0">
                <a:latin typeface="Arial"/>
                <a:cs typeface="Arial"/>
              </a:rPr>
              <a:t>Principal</a:t>
            </a:r>
            <a:endParaRPr sz="3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50" spc="-25" dirty="0">
                <a:latin typeface="Trebuchet MS"/>
                <a:cs typeface="Trebuchet MS"/>
              </a:rPr>
              <a:t>–Pereira,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Alexandre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(2013),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“C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35" dirty="0">
                <a:latin typeface="Trebuchet MS"/>
                <a:cs typeface="Trebuchet MS"/>
              </a:rPr>
              <a:t>Algoritmos”,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1a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edição,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edições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sílabo</a:t>
            </a:r>
            <a:endParaRPr sz="2850" dirty="0">
              <a:latin typeface="Trebuchet MS"/>
              <a:cs typeface="Trebuchet MS"/>
            </a:endParaRPr>
          </a:p>
          <a:p>
            <a:pPr marL="12700" marR="756920">
              <a:lnSpc>
                <a:spcPts val="3050"/>
              </a:lnSpc>
              <a:spcBef>
                <a:spcPts val="2715"/>
              </a:spcBef>
            </a:pPr>
            <a:r>
              <a:rPr sz="2850" spc="110" dirty="0">
                <a:latin typeface="Trebuchet MS"/>
                <a:cs typeface="Trebuchet MS"/>
              </a:rPr>
              <a:t>–Damas,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Luís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(1999),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“Linguagem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65" dirty="0">
                <a:latin typeface="Trebuchet MS"/>
                <a:cs typeface="Trebuchet MS"/>
              </a:rPr>
              <a:t>C”, </a:t>
            </a:r>
            <a:r>
              <a:rPr sz="2850" spc="-15" dirty="0">
                <a:latin typeface="Trebuchet MS"/>
                <a:cs typeface="Trebuchet MS"/>
              </a:rPr>
              <a:t>20.a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edição,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215" dirty="0">
                <a:latin typeface="Trebuchet MS"/>
                <a:cs typeface="Trebuchet MS"/>
              </a:rPr>
              <a:t>FCA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75" dirty="0">
                <a:latin typeface="Trebuchet MS"/>
                <a:cs typeface="Trebuchet MS"/>
              </a:rPr>
              <a:t>–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Editora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de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Informática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50" dirty="0">
                <a:latin typeface="Trebuchet MS"/>
                <a:cs typeface="Trebuchet MS"/>
              </a:rPr>
              <a:t>Lda.,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série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Tecnologias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de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Informação.</a:t>
            </a:r>
            <a:endParaRPr sz="2850" dirty="0">
              <a:latin typeface="Trebuchet MS"/>
              <a:cs typeface="Trebuchet MS"/>
            </a:endParaRPr>
          </a:p>
          <a:p>
            <a:pPr marL="12700" marR="5080">
              <a:lnSpc>
                <a:spcPts val="3050"/>
              </a:lnSpc>
              <a:spcBef>
                <a:spcPts val="2670"/>
              </a:spcBef>
            </a:pPr>
            <a:r>
              <a:rPr sz="2850" spc="-30" dirty="0">
                <a:latin typeface="Trebuchet MS"/>
                <a:cs typeface="Trebuchet MS"/>
              </a:rPr>
              <a:t>–Guerreiro,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254" dirty="0">
                <a:latin typeface="Trebuchet MS"/>
                <a:cs typeface="Trebuchet MS"/>
              </a:rPr>
              <a:t>P.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(2001),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10" dirty="0">
                <a:latin typeface="Trebuchet MS"/>
                <a:cs typeface="Trebuchet MS"/>
              </a:rPr>
              <a:t>“Elementos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de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Programação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95" dirty="0">
                <a:latin typeface="Trebuchet MS"/>
                <a:cs typeface="Trebuchet MS"/>
              </a:rPr>
              <a:t>com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65" dirty="0">
                <a:latin typeface="Trebuchet MS"/>
                <a:cs typeface="Trebuchet MS"/>
              </a:rPr>
              <a:t>C”,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3.a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edição,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215" dirty="0">
                <a:latin typeface="Trebuchet MS"/>
                <a:cs typeface="Trebuchet MS"/>
              </a:rPr>
              <a:t>FCA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375" dirty="0">
                <a:latin typeface="Trebuchet MS"/>
                <a:cs typeface="Trebuchet MS"/>
              </a:rPr>
              <a:t>–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Editora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de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Informática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50" dirty="0">
                <a:latin typeface="Trebuchet MS"/>
                <a:cs typeface="Trebuchet MS"/>
              </a:rPr>
              <a:t>Lda.,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série </a:t>
            </a:r>
            <a:r>
              <a:rPr sz="2850" spc="-84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Tecnologias</a:t>
            </a:r>
            <a:r>
              <a:rPr sz="2850" spc="-75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de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Informação.</a:t>
            </a:r>
            <a:endParaRPr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850" spc="65" dirty="0">
                <a:latin typeface="Trebuchet MS"/>
                <a:cs typeface="Trebuchet MS"/>
              </a:rPr>
              <a:t>–Vasconcelos,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65" dirty="0">
                <a:latin typeface="Trebuchet MS"/>
                <a:cs typeface="Trebuchet MS"/>
              </a:rPr>
              <a:t>J.B.,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Carvalho,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175" dirty="0">
                <a:latin typeface="Trebuchet MS"/>
                <a:cs typeface="Trebuchet MS"/>
              </a:rPr>
              <a:t>J.V.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(2005),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65" dirty="0">
                <a:latin typeface="Trebuchet MS"/>
                <a:cs typeface="Trebuchet MS"/>
              </a:rPr>
              <a:t>“Algoritmia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Estruturas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de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Dados”,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Centro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70" dirty="0">
                <a:latin typeface="Trebuchet MS"/>
                <a:cs typeface="Trebuchet MS"/>
              </a:rPr>
              <a:t>Atlântico.</a:t>
            </a:r>
            <a:endParaRPr sz="2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 dirty="0">
              <a:latin typeface="Trebuchet MS"/>
              <a:cs typeface="Trebuchet MS"/>
            </a:endParaRPr>
          </a:p>
          <a:p>
            <a:pPr marL="352425" indent="-340360">
              <a:lnSpc>
                <a:spcPct val="100000"/>
              </a:lnSpc>
              <a:buChar char="■"/>
              <a:tabLst>
                <a:tab pos="353060" algn="l"/>
              </a:tabLst>
            </a:pPr>
            <a:r>
              <a:rPr sz="3250" b="1" spc="30" dirty="0">
                <a:latin typeface="Arial"/>
                <a:cs typeface="Arial"/>
              </a:rPr>
              <a:t>Complementar</a:t>
            </a:r>
            <a:endParaRPr sz="3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2850" spc="75" dirty="0">
                <a:latin typeface="Trebuchet MS"/>
                <a:cs typeface="Trebuchet MS"/>
              </a:rPr>
              <a:t>–Loudon,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Kyle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(1999),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“Mastering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Algorithms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80" dirty="0">
                <a:latin typeface="Trebuchet MS"/>
                <a:cs typeface="Trebuchet MS"/>
              </a:rPr>
              <a:t>in</a:t>
            </a:r>
            <a:r>
              <a:rPr sz="2850" spc="-65" dirty="0">
                <a:latin typeface="Trebuchet MS"/>
                <a:cs typeface="Trebuchet MS"/>
              </a:rPr>
              <a:t> C”, </a:t>
            </a:r>
            <a:r>
              <a:rPr sz="2850" spc="-90" dirty="0">
                <a:latin typeface="Trebuchet MS"/>
                <a:cs typeface="Trebuchet MS"/>
              </a:rPr>
              <a:t>O’Reilly.</a:t>
            </a:r>
            <a:endParaRPr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2850" spc="60" dirty="0">
                <a:latin typeface="Trebuchet MS"/>
                <a:cs typeface="Trebuchet MS"/>
              </a:rPr>
              <a:t>–Kernighan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and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30" dirty="0">
                <a:latin typeface="Trebuchet MS"/>
                <a:cs typeface="Trebuchet MS"/>
              </a:rPr>
              <a:t>Ritchie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(1988),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“The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350" dirty="0">
                <a:latin typeface="Trebuchet MS"/>
                <a:cs typeface="Trebuchet MS"/>
              </a:rPr>
              <a:t>C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Programming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Language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(ANSI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125" dirty="0">
                <a:latin typeface="Trebuchet MS"/>
                <a:cs typeface="Trebuchet MS"/>
              </a:rPr>
              <a:t>C)”,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10" dirty="0">
                <a:latin typeface="Trebuchet MS"/>
                <a:cs typeface="Trebuchet MS"/>
              </a:rPr>
              <a:t>2.nd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80" dirty="0">
                <a:latin typeface="Trebuchet MS"/>
                <a:cs typeface="Trebuchet MS"/>
              </a:rPr>
              <a:t>edition,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35" dirty="0">
                <a:latin typeface="Trebuchet MS"/>
                <a:cs typeface="Trebuchet MS"/>
              </a:rPr>
              <a:t>Prentice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-60" dirty="0">
                <a:latin typeface="Trebuchet MS"/>
                <a:cs typeface="Trebuchet MS"/>
              </a:rPr>
              <a:t>Hall3.</a:t>
            </a:r>
            <a:endParaRPr sz="28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882058"/>
            <a:ext cx="753300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dirty="0">
                <a:latin typeface="Arial MT"/>
                <a:cs typeface="Arial MT"/>
              </a:rPr>
              <a:t>Apresentação</a:t>
            </a:r>
            <a:endParaRPr sz="9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65" dirty="0"/>
              <a:t>Docente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3161043"/>
            <a:ext cx="17606010" cy="498726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4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lang="pt-PT" sz="4500" spc="190" dirty="0">
                <a:latin typeface="Trebuchet MS"/>
                <a:cs typeface="Trebuchet MS"/>
              </a:rPr>
              <a:t>José Salgado</a:t>
            </a:r>
            <a:endParaRPr sz="45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lang="pt-PT" sz="4500" u="heavy" spc="-1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jsalgado</a:t>
            </a:r>
            <a:r>
              <a:rPr sz="45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@ipca.pt</a:t>
            </a:r>
            <a:endParaRPr sz="45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3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lang="pt-PT" sz="4500" spc="10" dirty="0">
                <a:latin typeface="Trebuchet MS"/>
                <a:cs typeface="Trebuchet MS"/>
              </a:rPr>
              <a:t>Mestrado em Engenharia Eletrónica Industrial e de Computadores pela Universidade do Minho em 2019</a:t>
            </a:r>
            <a:endParaRPr sz="45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lang="pt-PT" sz="4500" spc="-125" dirty="0">
                <a:latin typeface="Trebuchet MS"/>
                <a:cs typeface="Trebuchet MS"/>
              </a:rPr>
              <a:t>Atualmente sou Hardware </a:t>
            </a:r>
            <a:r>
              <a:rPr lang="pt-PT" sz="4500" spc="-125" dirty="0" err="1">
                <a:latin typeface="Trebuchet MS"/>
                <a:cs typeface="Trebuchet MS"/>
              </a:rPr>
              <a:t>Developer</a:t>
            </a:r>
            <a:r>
              <a:rPr lang="pt-PT" sz="4500" spc="-125" dirty="0">
                <a:latin typeface="Trebuchet MS"/>
                <a:cs typeface="Trebuchet MS"/>
              </a:rPr>
              <a:t> no CeNTI</a:t>
            </a:r>
          </a:p>
          <a:p>
            <a:pPr marL="588010" indent="-575945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lang="pt-BR" sz="4500" spc="25" dirty="0">
                <a:latin typeface="Trebuchet MS"/>
                <a:cs typeface="Trebuchet MS"/>
              </a:rPr>
              <a:t>Docente</a:t>
            </a:r>
            <a:r>
              <a:rPr lang="pt-BR" sz="4500" spc="-200" dirty="0">
                <a:latin typeface="Trebuchet MS"/>
                <a:cs typeface="Trebuchet MS"/>
              </a:rPr>
              <a:t> </a:t>
            </a:r>
            <a:r>
              <a:rPr lang="pt-BR" sz="4500" spc="100" dirty="0">
                <a:latin typeface="Trebuchet MS"/>
                <a:cs typeface="Trebuchet MS"/>
              </a:rPr>
              <a:t>no</a:t>
            </a:r>
            <a:r>
              <a:rPr lang="pt-BR" sz="4500" spc="-200" dirty="0">
                <a:latin typeface="Trebuchet MS"/>
                <a:cs typeface="Trebuchet MS"/>
              </a:rPr>
              <a:t> </a:t>
            </a:r>
            <a:r>
              <a:rPr lang="pt-BR" sz="4500" spc="265" dirty="0">
                <a:latin typeface="Trebuchet MS"/>
                <a:cs typeface="Trebuchet MS"/>
              </a:rPr>
              <a:t>IPCA</a:t>
            </a:r>
            <a:r>
              <a:rPr lang="pt-BR" sz="4500" spc="-195" dirty="0">
                <a:latin typeface="Trebuchet MS"/>
                <a:cs typeface="Trebuchet MS"/>
              </a:rPr>
              <a:t> </a:t>
            </a:r>
            <a:r>
              <a:rPr lang="pt-BR" sz="4500" spc="110" dirty="0">
                <a:latin typeface="Trebuchet MS"/>
                <a:cs typeface="Trebuchet MS"/>
              </a:rPr>
              <a:t>desde</a:t>
            </a:r>
            <a:r>
              <a:rPr lang="pt-BR" sz="4500" spc="-200" dirty="0">
                <a:latin typeface="Trebuchet MS"/>
                <a:cs typeface="Trebuchet MS"/>
              </a:rPr>
              <a:t> </a:t>
            </a:r>
            <a:r>
              <a:rPr lang="pt-BR" sz="4500" spc="110" dirty="0">
                <a:latin typeface="Trebuchet MS"/>
                <a:cs typeface="Trebuchet MS"/>
              </a:rPr>
              <a:t>2022</a:t>
            </a:r>
            <a:endParaRPr lang="pt-BR"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Propósito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908050" y="3216275"/>
            <a:ext cx="17970500" cy="67437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82295" indent="-570230">
              <a:lnSpc>
                <a:spcPct val="100000"/>
              </a:lnSpc>
              <a:spcBef>
                <a:spcPts val="535"/>
              </a:spcBef>
              <a:buSzPct val="123595"/>
              <a:buChar char="•"/>
              <a:tabLst>
                <a:tab pos="582295" algn="l"/>
                <a:tab pos="582930" algn="l"/>
              </a:tabLst>
            </a:pPr>
            <a:r>
              <a:rPr sz="4450" spc="-30" dirty="0">
                <a:latin typeface="Trebuchet MS"/>
                <a:cs typeface="Trebuchet MS"/>
              </a:rPr>
              <a:t>Apresentar</a:t>
            </a:r>
            <a:r>
              <a:rPr sz="4450" spc="-190" dirty="0">
                <a:latin typeface="Trebuchet MS"/>
                <a:cs typeface="Trebuchet MS"/>
              </a:rPr>
              <a:t> </a:t>
            </a:r>
            <a:r>
              <a:rPr sz="4450" spc="290" dirty="0">
                <a:latin typeface="Trebuchet MS"/>
                <a:cs typeface="Trebuchet MS"/>
              </a:rPr>
              <a:t>os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30" dirty="0">
                <a:latin typeface="Trebuchet MS"/>
                <a:cs typeface="Trebuchet MS"/>
              </a:rPr>
              <a:t>conceitos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-30" dirty="0">
                <a:latin typeface="Trebuchet MS"/>
                <a:cs typeface="Trebuchet MS"/>
              </a:rPr>
              <a:t>fundamentais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-100" dirty="0">
                <a:latin typeface="Trebuchet MS"/>
                <a:cs typeface="Trebuchet MS"/>
              </a:rPr>
              <a:t>relativos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-204" dirty="0">
                <a:latin typeface="Trebuchet MS"/>
                <a:cs typeface="Trebuchet MS"/>
              </a:rPr>
              <a:t>a:</a:t>
            </a:r>
            <a:endParaRPr sz="4450" dirty="0">
              <a:latin typeface="Trebuchet MS"/>
              <a:cs typeface="Trebuchet MS"/>
            </a:endParaRPr>
          </a:p>
          <a:p>
            <a:pPr marL="1085215" lvl="1" indent="-570865">
              <a:lnSpc>
                <a:spcPct val="100000"/>
              </a:lnSpc>
              <a:spcBef>
                <a:spcPts val="1575"/>
              </a:spcBef>
              <a:buSzPct val="123595"/>
              <a:buChar char="•"/>
              <a:tabLst>
                <a:tab pos="1085215" algn="l"/>
                <a:tab pos="1085850" algn="l"/>
              </a:tabLst>
            </a:pPr>
            <a:r>
              <a:rPr sz="4450" spc="-90" dirty="0">
                <a:latin typeface="Trebuchet MS"/>
                <a:cs typeface="Trebuchet MS"/>
              </a:rPr>
              <a:t>Algoritmia</a:t>
            </a:r>
            <a:endParaRPr sz="4450" dirty="0">
              <a:latin typeface="Trebuchet MS"/>
              <a:cs typeface="Trebuchet MS"/>
            </a:endParaRPr>
          </a:p>
          <a:p>
            <a:pPr marL="1085215" lvl="1" indent="-570865">
              <a:lnSpc>
                <a:spcPct val="100000"/>
              </a:lnSpc>
              <a:spcBef>
                <a:spcPts val="1570"/>
              </a:spcBef>
              <a:buSzPct val="123595"/>
              <a:buChar char="•"/>
              <a:tabLst>
                <a:tab pos="1085215" algn="l"/>
                <a:tab pos="1085850" algn="l"/>
              </a:tabLst>
            </a:pPr>
            <a:r>
              <a:rPr sz="4450" spc="-15" dirty="0">
                <a:latin typeface="Trebuchet MS"/>
                <a:cs typeface="Trebuchet MS"/>
              </a:rPr>
              <a:t>Estruturas</a:t>
            </a:r>
            <a:r>
              <a:rPr sz="4450" spc="-204" dirty="0">
                <a:latin typeface="Trebuchet MS"/>
                <a:cs typeface="Trebuchet MS"/>
              </a:rPr>
              <a:t> </a:t>
            </a:r>
            <a:r>
              <a:rPr sz="4450" spc="60" dirty="0">
                <a:latin typeface="Trebuchet MS"/>
                <a:cs typeface="Trebuchet MS"/>
              </a:rPr>
              <a:t>de</a:t>
            </a:r>
            <a:r>
              <a:rPr sz="4450" spc="-200" dirty="0">
                <a:latin typeface="Trebuchet MS"/>
                <a:cs typeface="Trebuchet MS"/>
              </a:rPr>
              <a:t> </a:t>
            </a:r>
            <a:r>
              <a:rPr sz="4450" spc="165" dirty="0">
                <a:latin typeface="Trebuchet MS"/>
                <a:cs typeface="Trebuchet MS"/>
              </a:rPr>
              <a:t>dados</a:t>
            </a:r>
            <a:endParaRPr sz="4450" dirty="0">
              <a:latin typeface="Trebuchet MS"/>
              <a:cs typeface="Trebuchet MS"/>
            </a:endParaRPr>
          </a:p>
          <a:p>
            <a:pPr marL="1085215" lvl="1" indent="-570865">
              <a:lnSpc>
                <a:spcPct val="100000"/>
              </a:lnSpc>
              <a:spcBef>
                <a:spcPts val="1570"/>
              </a:spcBef>
              <a:buSzPct val="123595"/>
              <a:buChar char="•"/>
              <a:tabLst>
                <a:tab pos="1085215" algn="l"/>
                <a:tab pos="1085850" algn="l"/>
              </a:tabLst>
            </a:pPr>
            <a:r>
              <a:rPr sz="4450" spc="60" dirty="0">
                <a:latin typeface="Trebuchet MS"/>
                <a:cs typeface="Trebuchet MS"/>
              </a:rPr>
              <a:t>Programação</a:t>
            </a:r>
            <a:r>
              <a:rPr sz="4450" spc="-190" dirty="0">
                <a:latin typeface="Trebuchet MS"/>
                <a:cs typeface="Trebuchet MS"/>
              </a:rPr>
              <a:t> </a:t>
            </a:r>
            <a:r>
              <a:rPr sz="4450" spc="-75" dirty="0">
                <a:latin typeface="Trebuchet MS"/>
                <a:cs typeface="Trebuchet MS"/>
              </a:rPr>
              <a:t>estruturada</a:t>
            </a:r>
            <a:endParaRPr sz="4450" dirty="0">
              <a:latin typeface="Trebuchet MS"/>
              <a:cs typeface="Trebuchet MS"/>
            </a:endParaRPr>
          </a:p>
          <a:p>
            <a:pPr marL="582295" indent="-570230">
              <a:lnSpc>
                <a:spcPct val="100000"/>
              </a:lnSpc>
              <a:spcBef>
                <a:spcPts val="1570"/>
              </a:spcBef>
              <a:buSzPct val="123595"/>
              <a:buChar char="•"/>
              <a:tabLst>
                <a:tab pos="582295" algn="l"/>
                <a:tab pos="582930" algn="l"/>
              </a:tabLst>
            </a:pPr>
            <a:r>
              <a:rPr sz="4450" spc="15" dirty="0">
                <a:latin typeface="Trebuchet MS"/>
                <a:cs typeface="Trebuchet MS"/>
              </a:rPr>
              <a:t>Desenvolver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70" dirty="0">
                <a:latin typeface="Trebuchet MS"/>
                <a:cs typeface="Trebuchet MS"/>
              </a:rPr>
              <a:t>a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45" dirty="0">
                <a:latin typeface="Trebuchet MS"/>
                <a:cs typeface="Trebuchet MS"/>
              </a:rPr>
              <a:t>capacidade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60" dirty="0">
                <a:latin typeface="Trebuchet MS"/>
                <a:cs typeface="Trebuchet MS"/>
              </a:rPr>
              <a:t>de</a:t>
            </a:r>
            <a:r>
              <a:rPr sz="4450" spc="-175" dirty="0">
                <a:latin typeface="Trebuchet MS"/>
                <a:cs typeface="Trebuchet MS"/>
              </a:rPr>
              <a:t> </a:t>
            </a:r>
            <a:r>
              <a:rPr sz="4450" spc="-10" dirty="0">
                <a:latin typeface="Trebuchet MS"/>
                <a:cs typeface="Trebuchet MS"/>
              </a:rPr>
              <a:t>compreender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-20" dirty="0">
                <a:latin typeface="Trebuchet MS"/>
                <a:cs typeface="Trebuchet MS"/>
              </a:rPr>
              <a:t>e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-55" dirty="0">
                <a:latin typeface="Trebuchet MS"/>
                <a:cs typeface="Trebuchet MS"/>
              </a:rPr>
              <a:t>analisar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15" dirty="0">
                <a:latin typeface="Trebuchet MS"/>
                <a:cs typeface="Trebuchet MS"/>
              </a:rPr>
              <a:t>problemas</a:t>
            </a:r>
            <a:endParaRPr sz="4450" dirty="0">
              <a:latin typeface="Trebuchet MS"/>
              <a:cs typeface="Trebuchet MS"/>
            </a:endParaRPr>
          </a:p>
          <a:p>
            <a:pPr marL="582295" marR="1901825" indent="-570230">
              <a:lnSpc>
                <a:spcPct val="101899"/>
              </a:lnSpc>
              <a:spcBef>
                <a:spcPts val="1470"/>
              </a:spcBef>
              <a:buSzPct val="123595"/>
              <a:buChar char="•"/>
              <a:tabLst>
                <a:tab pos="582295" algn="l"/>
                <a:tab pos="582930" algn="l"/>
              </a:tabLst>
            </a:pPr>
            <a:r>
              <a:rPr sz="4450" spc="80" dirty="0">
                <a:latin typeface="Trebuchet MS"/>
                <a:cs typeface="Trebuchet MS"/>
              </a:rPr>
              <a:t>Conceber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-20" dirty="0">
                <a:latin typeface="Trebuchet MS"/>
                <a:cs typeface="Trebuchet MS"/>
              </a:rPr>
              <a:t>e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-65" dirty="0">
                <a:latin typeface="Trebuchet MS"/>
                <a:cs typeface="Trebuchet MS"/>
              </a:rPr>
              <a:t>planear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110" dirty="0">
                <a:latin typeface="Trebuchet MS"/>
                <a:cs typeface="Trebuchet MS"/>
              </a:rPr>
              <a:t>soluções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-30" dirty="0">
                <a:latin typeface="Trebuchet MS"/>
                <a:cs typeface="Trebuchet MS"/>
              </a:rPr>
              <a:t>estruturadas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50" dirty="0">
                <a:latin typeface="Trebuchet MS"/>
                <a:cs typeface="Trebuchet MS"/>
              </a:rPr>
              <a:t>conducentes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70" dirty="0">
                <a:latin typeface="Trebuchet MS"/>
                <a:cs typeface="Trebuchet MS"/>
              </a:rPr>
              <a:t>à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145" dirty="0">
                <a:latin typeface="Trebuchet MS"/>
                <a:cs typeface="Trebuchet MS"/>
              </a:rPr>
              <a:t>sua </a:t>
            </a:r>
            <a:r>
              <a:rPr sz="4450" spc="-1325" dirty="0">
                <a:latin typeface="Trebuchet MS"/>
                <a:cs typeface="Trebuchet MS"/>
              </a:rPr>
              <a:t> </a:t>
            </a:r>
            <a:r>
              <a:rPr sz="4450" spc="15" dirty="0">
                <a:latin typeface="Trebuchet MS"/>
                <a:cs typeface="Trebuchet MS"/>
              </a:rPr>
              <a:t>resolução</a:t>
            </a:r>
            <a:endParaRPr sz="4450" dirty="0">
              <a:latin typeface="Trebuchet MS"/>
              <a:cs typeface="Trebuchet MS"/>
            </a:endParaRPr>
          </a:p>
          <a:p>
            <a:pPr marL="582295" indent="-570230">
              <a:lnSpc>
                <a:spcPct val="100000"/>
              </a:lnSpc>
              <a:spcBef>
                <a:spcPts val="1570"/>
              </a:spcBef>
              <a:buSzPct val="123595"/>
              <a:buChar char="•"/>
              <a:tabLst>
                <a:tab pos="582295" algn="l"/>
                <a:tab pos="582930" algn="l"/>
              </a:tabLst>
            </a:pPr>
            <a:r>
              <a:rPr sz="4450" spc="-165" dirty="0">
                <a:latin typeface="Trebuchet MS"/>
                <a:cs typeface="Trebuchet MS"/>
              </a:rPr>
              <a:t>Utilizar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70" dirty="0">
                <a:latin typeface="Trebuchet MS"/>
                <a:cs typeface="Trebuchet MS"/>
              </a:rPr>
              <a:t>a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5" dirty="0">
                <a:latin typeface="Trebuchet MS"/>
                <a:cs typeface="Trebuchet MS"/>
              </a:rPr>
              <a:t>linguagem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60" dirty="0">
                <a:latin typeface="Trebuchet MS"/>
                <a:cs typeface="Trebuchet MS"/>
              </a:rPr>
              <a:t>de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40" dirty="0">
                <a:latin typeface="Trebuchet MS"/>
                <a:cs typeface="Trebuchet MS"/>
              </a:rPr>
              <a:t>programação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575" dirty="0">
                <a:latin typeface="Trebuchet MS"/>
                <a:cs typeface="Trebuchet MS"/>
              </a:rPr>
              <a:t>C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-15" dirty="0">
                <a:latin typeface="Trebuchet MS"/>
                <a:cs typeface="Trebuchet MS"/>
              </a:rPr>
              <a:t>para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-100" dirty="0">
                <a:latin typeface="Trebuchet MS"/>
                <a:cs typeface="Trebuchet MS"/>
              </a:rPr>
              <a:t>implementar</a:t>
            </a:r>
            <a:r>
              <a:rPr sz="4450" spc="-180" dirty="0">
                <a:latin typeface="Trebuchet MS"/>
                <a:cs typeface="Trebuchet MS"/>
              </a:rPr>
              <a:t> </a:t>
            </a:r>
            <a:r>
              <a:rPr sz="4450" spc="235" dirty="0">
                <a:latin typeface="Trebuchet MS"/>
                <a:cs typeface="Trebuchet MS"/>
              </a:rPr>
              <a:t>as</a:t>
            </a:r>
            <a:r>
              <a:rPr sz="4450" spc="-185" dirty="0">
                <a:latin typeface="Trebuchet MS"/>
                <a:cs typeface="Trebuchet MS"/>
              </a:rPr>
              <a:t> </a:t>
            </a:r>
            <a:r>
              <a:rPr sz="4450" spc="105" dirty="0">
                <a:latin typeface="Trebuchet MS"/>
                <a:cs typeface="Trebuchet MS"/>
              </a:rPr>
              <a:t>soluções</a:t>
            </a:r>
            <a:endParaRPr sz="44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5" dirty="0"/>
              <a:t>Objetivos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174698" y="3568379"/>
            <a:ext cx="17347565" cy="56629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4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270" dirty="0">
                <a:latin typeface="Trebuchet MS"/>
                <a:cs typeface="Trebuchet MS"/>
              </a:rPr>
              <a:t>No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40" dirty="0">
                <a:latin typeface="Trebuchet MS"/>
                <a:cs typeface="Trebuchet MS"/>
              </a:rPr>
              <a:t>final,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290" dirty="0">
                <a:latin typeface="Trebuchet MS"/>
                <a:cs typeface="Trebuchet MS"/>
              </a:rPr>
              <a:t>os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40" dirty="0">
                <a:latin typeface="Trebuchet MS"/>
                <a:cs typeface="Trebuchet MS"/>
              </a:rPr>
              <a:t>alunos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5" dirty="0">
                <a:latin typeface="Trebuchet MS"/>
                <a:cs typeface="Trebuchet MS"/>
              </a:rPr>
              <a:t>deverão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25" dirty="0">
                <a:latin typeface="Trebuchet MS"/>
                <a:cs typeface="Trebuchet MS"/>
              </a:rPr>
              <a:t>ser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95" dirty="0">
                <a:latin typeface="Trebuchet MS"/>
                <a:cs typeface="Trebuchet MS"/>
              </a:rPr>
              <a:t>capazes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30" dirty="0">
                <a:latin typeface="Trebuchet MS"/>
                <a:cs typeface="Trebuchet MS"/>
              </a:rPr>
              <a:t>de: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-35" dirty="0">
                <a:latin typeface="Trebuchet MS"/>
                <a:cs typeface="Trebuchet MS"/>
              </a:rPr>
              <a:t>Analisar</a:t>
            </a:r>
            <a:r>
              <a:rPr sz="4500" spc="-225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problemas</a:t>
            </a:r>
            <a:endParaRPr sz="4500" dirty="0">
              <a:latin typeface="Trebuchet MS"/>
              <a:cs typeface="Trebuchet MS"/>
            </a:endParaRPr>
          </a:p>
          <a:p>
            <a:pPr marL="1090930" marR="5080" lvl="1" indent="-575945">
              <a:lnSpc>
                <a:spcPct val="100800"/>
              </a:lnSpc>
              <a:spcBef>
                <a:spcPts val="148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25" dirty="0">
                <a:latin typeface="Trebuchet MS"/>
                <a:cs typeface="Trebuchet MS"/>
              </a:rPr>
              <a:t>Propor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uma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75" dirty="0">
                <a:latin typeface="Trebuchet MS"/>
                <a:cs typeface="Trebuchet MS"/>
              </a:rPr>
              <a:t>solução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40" dirty="0">
                <a:latin typeface="Trebuchet MS"/>
                <a:cs typeface="Trebuchet MS"/>
              </a:rPr>
              <a:t>na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linguagem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35" dirty="0">
                <a:latin typeface="Trebuchet MS"/>
                <a:cs typeface="Trebuchet MS"/>
              </a:rPr>
              <a:t>programação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80" dirty="0">
                <a:latin typeface="Trebuchet MS"/>
                <a:cs typeface="Trebuchet MS"/>
              </a:rPr>
              <a:t>C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5" dirty="0">
                <a:latin typeface="Trebuchet MS"/>
                <a:cs typeface="Trebuchet MS"/>
              </a:rPr>
              <a:t>suportada </a:t>
            </a:r>
            <a:r>
              <a:rPr sz="4500" spc="-1345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por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30" dirty="0">
                <a:latin typeface="Trebuchet MS"/>
                <a:cs typeface="Trebuchet MS"/>
              </a:rPr>
              <a:t>algoritmos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0" dirty="0">
                <a:latin typeface="Trebuchet MS"/>
                <a:cs typeface="Trebuchet MS"/>
              </a:rPr>
              <a:t>representados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30" dirty="0">
                <a:latin typeface="Trebuchet MS"/>
                <a:cs typeface="Trebuchet MS"/>
              </a:rPr>
              <a:t>em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fluxogramas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05" dirty="0">
                <a:latin typeface="Trebuchet MS"/>
                <a:cs typeface="Trebuchet MS"/>
              </a:rPr>
              <a:t>pseudocódigo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-20" dirty="0">
                <a:latin typeface="Trebuchet MS"/>
                <a:cs typeface="Trebuchet MS"/>
              </a:rPr>
              <a:t>Perceber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20" dirty="0">
                <a:latin typeface="Trebuchet MS"/>
                <a:cs typeface="Trebuchet MS"/>
              </a:rPr>
              <a:t>processo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45" dirty="0">
                <a:latin typeface="Trebuchet MS"/>
                <a:cs typeface="Trebuchet MS"/>
              </a:rPr>
              <a:t>codificação,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20" dirty="0">
                <a:latin typeface="Trebuchet MS"/>
                <a:cs typeface="Trebuchet MS"/>
              </a:rPr>
              <a:t>compilação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45" dirty="0">
                <a:latin typeface="Trebuchet MS"/>
                <a:cs typeface="Trebuchet MS"/>
              </a:rPr>
              <a:t>execução</a:t>
            </a:r>
            <a:endParaRPr sz="4500" dirty="0">
              <a:latin typeface="Trebuchet MS"/>
              <a:cs typeface="Trebuchet MS"/>
            </a:endParaRPr>
          </a:p>
          <a:p>
            <a:pPr marL="1090930" marR="1743710" lvl="1" indent="-575945">
              <a:lnSpc>
                <a:spcPct val="100800"/>
              </a:lnSpc>
              <a:spcBef>
                <a:spcPts val="148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-170" dirty="0">
                <a:latin typeface="Trebuchet MS"/>
                <a:cs typeface="Trebuchet MS"/>
              </a:rPr>
              <a:t>Utilizar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60" dirty="0">
                <a:latin typeface="Trebuchet MS"/>
                <a:cs typeface="Trebuchet MS"/>
              </a:rPr>
              <a:t>estruturas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15" dirty="0">
                <a:latin typeface="Trebuchet MS"/>
                <a:cs typeface="Trebuchet MS"/>
              </a:rPr>
              <a:t>condicionais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-60" dirty="0">
                <a:latin typeface="Trebuchet MS"/>
                <a:cs typeface="Trebuchet MS"/>
              </a:rPr>
              <a:t>cíclicas,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80" dirty="0">
                <a:latin typeface="Trebuchet MS"/>
                <a:cs typeface="Trebuchet MS"/>
              </a:rPr>
              <a:t>arrays,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15" dirty="0">
                <a:latin typeface="Trebuchet MS"/>
                <a:cs typeface="Trebuchet MS"/>
              </a:rPr>
              <a:t>strings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 </a:t>
            </a:r>
            <a:r>
              <a:rPr sz="4500" spc="-1340" dirty="0">
                <a:latin typeface="Trebuchet MS"/>
                <a:cs typeface="Trebuchet MS"/>
              </a:rPr>
              <a:t> </a:t>
            </a:r>
            <a:r>
              <a:rPr sz="4500" spc="-65" dirty="0">
                <a:latin typeface="Trebuchet MS"/>
                <a:cs typeface="Trebuchet MS"/>
              </a:rPr>
              <a:t>estruturas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29412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5" dirty="0"/>
              <a:t>Metodologia</a:t>
            </a:r>
            <a:r>
              <a:rPr sz="4500" spc="-35" dirty="0"/>
              <a:t> </a:t>
            </a:r>
            <a:r>
              <a:rPr sz="4500" spc="60" dirty="0"/>
              <a:t>de</a:t>
            </a:r>
            <a:r>
              <a:rPr sz="4500" spc="-30" dirty="0"/>
              <a:t> </a:t>
            </a:r>
            <a:r>
              <a:rPr sz="4500" spc="-25" dirty="0"/>
              <a:t>ensino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1023917" y="3462832"/>
            <a:ext cx="17035145" cy="25476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4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60" dirty="0">
                <a:latin typeface="Trebuchet MS"/>
                <a:cs typeface="Trebuchet MS"/>
              </a:rPr>
              <a:t>Cerca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685" dirty="0">
                <a:latin typeface="Trebuchet MS"/>
                <a:cs typeface="Trebuchet MS"/>
              </a:rPr>
              <a:t>90%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5" dirty="0">
                <a:latin typeface="Trebuchet MS"/>
                <a:cs typeface="Trebuchet MS"/>
              </a:rPr>
              <a:t>componente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100" dirty="0">
                <a:latin typeface="Trebuchet MS"/>
                <a:cs typeface="Trebuchet MS"/>
              </a:rPr>
              <a:t>prática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100" dirty="0">
                <a:latin typeface="Trebuchet MS"/>
                <a:cs typeface="Trebuchet MS"/>
              </a:rPr>
              <a:t>Resolução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25" dirty="0">
                <a:latin typeface="Trebuchet MS"/>
                <a:cs typeface="Trebuchet MS"/>
              </a:rPr>
              <a:t>exercícios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155" dirty="0">
                <a:latin typeface="Trebuchet MS"/>
                <a:cs typeface="Trebuchet MS"/>
              </a:rPr>
              <a:t>nas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5" dirty="0">
                <a:latin typeface="Trebuchet MS"/>
                <a:cs typeface="Trebuchet MS"/>
              </a:rPr>
              <a:t>aulas</a:t>
            </a:r>
            <a:endParaRPr sz="4500" dirty="0">
              <a:latin typeface="Trebuchet MS"/>
              <a:cs typeface="Trebuchet MS"/>
            </a:endParaRPr>
          </a:p>
          <a:p>
            <a:pPr marL="588010" indent="-575945">
              <a:lnSpc>
                <a:spcPct val="100000"/>
              </a:lnSpc>
              <a:spcBef>
                <a:spcPts val="153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60" dirty="0">
                <a:latin typeface="Trebuchet MS"/>
                <a:cs typeface="Trebuchet MS"/>
              </a:rPr>
              <a:t>Cerca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685" dirty="0">
                <a:latin typeface="Trebuchet MS"/>
                <a:cs typeface="Trebuchet MS"/>
              </a:rPr>
              <a:t>10%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80" dirty="0">
                <a:latin typeface="Trebuchet MS"/>
                <a:cs typeface="Trebuchet MS"/>
              </a:rPr>
              <a:t>dedicados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à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5" dirty="0">
                <a:latin typeface="Trebuchet MS"/>
                <a:cs typeface="Trebuchet MS"/>
              </a:rPr>
              <a:t>revisão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30" dirty="0">
                <a:latin typeface="Trebuchet MS"/>
                <a:cs typeface="Trebuchet MS"/>
              </a:rPr>
              <a:t>algoritmos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30" dirty="0">
                <a:latin typeface="Trebuchet MS"/>
                <a:cs typeface="Trebuchet MS"/>
              </a:rPr>
              <a:t>programação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5" dirty="0"/>
              <a:t>Programa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458797"/>
            <a:ext cx="13157200" cy="43173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490"/>
              </a:spcBef>
              <a:buSzPct val="123333"/>
              <a:buChar char="•"/>
              <a:tabLst>
                <a:tab pos="588010" algn="l"/>
                <a:tab pos="588645" algn="l"/>
              </a:tabLst>
            </a:pPr>
            <a:r>
              <a:rPr sz="4500" spc="-10" dirty="0">
                <a:latin typeface="Trebuchet MS"/>
                <a:cs typeface="Trebuchet MS"/>
              </a:rPr>
              <a:t>Algoritmos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resolução</a:t>
            </a:r>
            <a:r>
              <a:rPr sz="4500" spc="-20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problemas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100" dirty="0">
                <a:latin typeface="Trebuchet MS"/>
                <a:cs typeface="Trebuchet MS"/>
              </a:rPr>
              <a:t>Resolução</a:t>
            </a:r>
            <a:r>
              <a:rPr sz="4500" spc="-22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215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problemas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610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25" dirty="0">
                <a:latin typeface="Trebuchet MS"/>
                <a:cs typeface="Trebuchet MS"/>
              </a:rPr>
              <a:t>Aproximação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25" dirty="0">
                <a:latin typeface="Trebuchet MS"/>
                <a:cs typeface="Trebuchet MS"/>
              </a:rPr>
              <a:t>descendente(</a:t>
            </a:r>
            <a:r>
              <a:rPr sz="4500" i="1" spc="25" dirty="0">
                <a:latin typeface="Arial"/>
                <a:cs typeface="Arial"/>
              </a:rPr>
              <a:t>top-down</a:t>
            </a:r>
            <a:r>
              <a:rPr sz="4500" i="1" spc="-95" dirty="0">
                <a:latin typeface="Arial"/>
                <a:cs typeface="Arial"/>
              </a:rPr>
              <a:t> </a:t>
            </a:r>
            <a:r>
              <a:rPr sz="4500" i="1" spc="-65" dirty="0">
                <a:latin typeface="Arial"/>
                <a:cs typeface="Arial"/>
              </a:rPr>
              <a:t>approach</a:t>
            </a:r>
            <a:r>
              <a:rPr sz="4500" spc="-65" dirty="0">
                <a:latin typeface="Trebuchet MS"/>
                <a:cs typeface="Trebuchet MS"/>
              </a:rPr>
              <a:t>)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170" dirty="0">
                <a:latin typeface="Trebuchet MS"/>
                <a:cs typeface="Trebuchet MS"/>
              </a:rPr>
              <a:t>Noção</a:t>
            </a:r>
            <a:r>
              <a:rPr sz="4500" spc="-210" dirty="0">
                <a:latin typeface="Trebuchet MS"/>
                <a:cs typeface="Trebuchet MS"/>
              </a:rPr>
              <a:t> </a:t>
            </a:r>
            <a:r>
              <a:rPr sz="4500" spc="-125" dirty="0">
                <a:latin typeface="Trebuchet MS"/>
                <a:cs typeface="Trebuchet MS"/>
              </a:rPr>
              <a:t>formal</a:t>
            </a:r>
            <a:r>
              <a:rPr sz="4500" spc="-21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-80" dirty="0">
                <a:latin typeface="Trebuchet MS"/>
                <a:cs typeface="Trebuchet MS"/>
              </a:rPr>
              <a:t>algoritmo</a:t>
            </a:r>
            <a:endParaRPr sz="4500" dirty="0">
              <a:latin typeface="Trebuchet MS"/>
              <a:cs typeface="Trebuchet MS"/>
            </a:endParaRPr>
          </a:p>
          <a:p>
            <a:pPr marL="1090930" lvl="1" indent="-576580">
              <a:lnSpc>
                <a:spcPct val="100000"/>
              </a:lnSpc>
              <a:spcBef>
                <a:spcPts val="1525"/>
              </a:spcBef>
              <a:buSzPct val="123333"/>
              <a:buChar char="•"/>
              <a:tabLst>
                <a:tab pos="1090930" algn="l"/>
                <a:tab pos="1091565" algn="l"/>
              </a:tabLst>
            </a:pPr>
            <a:r>
              <a:rPr sz="4500" spc="-25" dirty="0">
                <a:latin typeface="Trebuchet MS"/>
                <a:cs typeface="Trebuchet MS"/>
              </a:rPr>
              <a:t>Características</a:t>
            </a:r>
            <a:r>
              <a:rPr sz="4500" spc="-21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21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um</a:t>
            </a:r>
            <a:r>
              <a:rPr sz="4500" spc="-204" dirty="0">
                <a:latin typeface="Trebuchet MS"/>
                <a:cs typeface="Trebuchet MS"/>
              </a:rPr>
              <a:t> </a:t>
            </a:r>
            <a:r>
              <a:rPr sz="4500" spc="-80" dirty="0">
                <a:latin typeface="Trebuchet MS"/>
                <a:cs typeface="Trebuchet MS"/>
              </a:rPr>
              <a:t>algoritmo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5" dirty="0"/>
              <a:t>Programa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19729" y="3292475"/>
            <a:ext cx="8747760" cy="67894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19430" indent="-507365">
              <a:lnSpc>
                <a:spcPct val="100000"/>
              </a:lnSpc>
              <a:spcBef>
                <a:spcPts val="330"/>
              </a:spcBef>
              <a:buSzPct val="122500"/>
              <a:buChar char="•"/>
              <a:tabLst>
                <a:tab pos="519430" algn="l"/>
                <a:tab pos="520065" algn="l"/>
              </a:tabLst>
            </a:pPr>
            <a:r>
              <a:rPr sz="4000" spc="-35" dirty="0">
                <a:latin typeface="Trebuchet MS"/>
                <a:cs typeface="Trebuchet MS"/>
              </a:rPr>
              <a:t>Estruturas</a:t>
            </a:r>
            <a:r>
              <a:rPr sz="4000" spc="-195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de</a:t>
            </a:r>
            <a:r>
              <a:rPr sz="4000" spc="-195" dirty="0">
                <a:latin typeface="Trebuchet MS"/>
                <a:cs typeface="Trebuchet MS"/>
              </a:rPr>
              <a:t> </a:t>
            </a:r>
            <a:r>
              <a:rPr sz="4000" spc="170" dirty="0">
                <a:latin typeface="Trebuchet MS"/>
                <a:cs typeface="Trebuchet MS"/>
              </a:rPr>
              <a:t>Dados</a:t>
            </a:r>
            <a:endParaRPr sz="4000" dirty="0">
              <a:latin typeface="Trebuchet MS"/>
              <a:cs typeface="Trebuchet MS"/>
            </a:endParaRPr>
          </a:p>
          <a:p>
            <a:pPr marL="1021715" lvl="1" indent="-507365">
              <a:lnSpc>
                <a:spcPct val="100000"/>
              </a:lnSpc>
              <a:spcBef>
                <a:spcPts val="1210"/>
              </a:spcBef>
              <a:buSzPct val="122500"/>
              <a:buChar char="•"/>
              <a:tabLst>
                <a:tab pos="1021715" algn="l"/>
                <a:tab pos="1022350" algn="l"/>
              </a:tabLst>
            </a:pPr>
            <a:r>
              <a:rPr sz="4000" spc="-35" dirty="0">
                <a:latin typeface="Trebuchet MS"/>
                <a:cs typeface="Trebuchet MS"/>
              </a:rPr>
              <a:t>Estruturas</a:t>
            </a:r>
            <a:r>
              <a:rPr sz="4000" spc="-195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de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35" dirty="0">
                <a:latin typeface="Trebuchet MS"/>
                <a:cs typeface="Trebuchet MS"/>
              </a:rPr>
              <a:t>dados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105" dirty="0">
                <a:latin typeface="Trebuchet MS"/>
                <a:cs typeface="Trebuchet MS"/>
              </a:rPr>
              <a:t>primitivas</a:t>
            </a:r>
            <a:endParaRPr sz="4000" dirty="0">
              <a:latin typeface="Trebuchet MS"/>
              <a:cs typeface="Trebuchet MS"/>
            </a:endParaRPr>
          </a:p>
          <a:p>
            <a:pPr marL="1524635" lvl="2" indent="-507365">
              <a:lnSpc>
                <a:spcPct val="100000"/>
              </a:lnSpc>
              <a:spcBef>
                <a:spcPts val="1205"/>
              </a:spcBef>
              <a:buSzPct val="122500"/>
              <a:buChar char="•"/>
              <a:tabLst>
                <a:tab pos="1524635" algn="l"/>
                <a:tab pos="1525270" algn="l"/>
              </a:tabLst>
            </a:pPr>
            <a:r>
              <a:rPr sz="4000" spc="-15" dirty="0">
                <a:latin typeface="Trebuchet MS"/>
                <a:cs typeface="Trebuchet MS"/>
              </a:rPr>
              <a:t>Boolean’s</a:t>
            </a:r>
            <a:endParaRPr sz="4000" dirty="0">
              <a:latin typeface="Trebuchet MS"/>
              <a:cs typeface="Trebuchet MS"/>
            </a:endParaRPr>
          </a:p>
          <a:p>
            <a:pPr marL="1524635" lvl="2" indent="-507365">
              <a:lnSpc>
                <a:spcPct val="100000"/>
              </a:lnSpc>
              <a:spcBef>
                <a:spcPts val="1205"/>
              </a:spcBef>
              <a:buSzPct val="122500"/>
              <a:buChar char="•"/>
              <a:tabLst>
                <a:tab pos="1524635" algn="l"/>
                <a:tab pos="1525270" algn="l"/>
              </a:tabLst>
            </a:pPr>
            <a:r>
              <a:rPr sz="4000" spc="25" dirty="0">
                <a:latin typeface="Trebuchet MS"/>
                <a:cs typeface="Trebuchet MS"/>
              </a:rPr>
              <a:t>Numéricos</a:t>
            </a:r>
            <a:endParaRPr sz="4000" dirty="0">
              <a:latin typeface="Trebuchet MS"/>
              <a:cs typeface="Trebuchet MS"/>
            </a:endParaRPr>
          </a:p>
          <a:p>
            <a:pPr marL="1524635" lvl="2" indent="-507365">
              <a:lnSpc>
                <a:spcPct val="100000"/>
              </a:lnSpc>
              <a:spcBef>
                <a:spcPts val="1205"/>
              </a:spcBef>
              <a:buSzPct val="122500"/>
              <a:buChar char="•"/>
              <a:tabLst>
                <a:tab pos="1524635" algn="l"/>
                <a:tab pos="1525270" algn="l"/>
              </a:tabLst>
            </a:pPr>
            <a:r>
              <a:rPr sz="4000" spc="-45" dirty="0">
                <a:latin typeface="Trebuchet MS"/>
                <a:cs typeface="Trebuchet MS"/>
              </a:rPr>
              <a:t>Alfanuméricos</a:t>
            </a:r>
            <a:endParaRPr sz="4000" dirty="0">
              <a:latin typeface="Trebuchet MS"/>
              <a:cs typeface="Trebuchet MS"/>
            </a:endParaRPr>
          </a:p>
          <a:p>
            <a:pPr marL="1524635" lvl="2" indent="-507365">
              <a:lnSpc>
                <a:spcPct val="100000"/>
              </a:lnSpc>
              <a:spcBef>
                <a:spcPts val="1205"/>
              </a:spcBef>
              <a:buSzPct val="122500"/>
              <a:buChar char="•"/>
              <a:tabLst>
                <a:tab pos="1524635" algn="l"/>
                <a:tab pos="1525270" algn="l"/>
              </a:tabLst>
            </a:pPr>
            <a:r>
              <a:rPr sz="4000" spc="5" dirty="0">
                <a:latin typeface="Trebuchet MS"/>
                <a:cs typeface="Trebuchet MS"/>
              </a:rPr>
              <a:t>Representação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90" dirty="0">
                <a:latin typeface="Trebuchet MS"/>
                <a:cs typeface="Trebuchet MS"/>
              </a:rPr>
              <a:t>dos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25" dirty="0">
                <a:latin typeface="Trebuchet MS"/>
                <a:cs typeface="Trebuchet MS"/>
              </a:rPr>
              <a:t>dados</a:t>
            </a:r>
            <a:endParaRPr sz="4000" dirty="0">
              <a:latin typeface="Trebuchet MS"/>
              <a:cs typeface="Trebuchet MS"/>
            </a:endParaRPr>
          </a:p>
          <a:p>
            <a:pPr marL="1021715" lvl="1" indent="-507365">
              <a:lnSpc>
                <a:spcPct val="100000"/>
              </a:lnSpc>
              <a:spcBef>
                <a:spcPts val="1205"/>
              </a:spcBef>
              <a:buSzPct val="122500"/>
              <a:buChar char="•"/>
              <a:tabLst>
                <a:tab pos="1021715" algn="l"/>
                <a:tab pos="1022350" algn="l"/>
              </a:tabLst>
            </a:pPr>
            <a:r>
              <a:rPr sz="4000" spc="-35" dirty="0">
                <a:latin typeface="Trebuchet MS"/>
                <a:cs typeface="Trebuchet MS"/>
              </a:rPr>
              <a:t>Estruturas</a:t>
            </a:r>
            <a:r>
              <a:rPr sz="4000" spc="-195" dirty="0">
                <a:latin typeface="Trebuchet MS"/>
                <a:cs typeface="Trebuchet MS"/>
              </a:rPr>
              <a:t> </a:t>
            </a:r>
            <a:r>
              <a:rPr sz="4000" spc="25" dirty="0">
                <a:latin typeface="Trebuchet MS"/>
                <a:cs typeface="Trebuchet MS"/>
              </a:rPr>
              <a:t>de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135" dirty="0">
                <a:latin typeface="Trebuchet MS"/>
                <a:cs typeface="Trebuchet MS"/>
              </a:rPr>
              <a:t>dados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45" dirty="0">
                <a:latin typeface="Trebuchet MS"/>
                <a:cs typeface="Trebuchet MS"/>
              </a:rPr>
              <a:t>não</a:t>
            </a:r>
            <a:r>
              <a:rPr sz="4000" spc="-190" dirty="0">
                <a:latin typeface="Trebuchet MS"/>
                <a:cs typeface="Trebuchet MS"/>
              </a:rPr>
              <a:t> </a:t>
            </a:r>
            <a:r>
              <a:rPr sz="4000" spc="-105" dirty="0">
                <a:latin typeface="Trebuchet MS"/>
                <a:cs typeface="Trebuchet MS"/>
              </a:rPr>
              <a:t>primitivas</a:t>
            </a:r>
            <a:endParaRPr sz="4000" dirty="0">
              <a:latin typeface="Trebuchet MS"/>
              <a:cs typeface="Trebuchet MS"/>
            </a:endParaRPr>
          </a:p>
          <a:p>
            <a:pPr marL="1524635" lvl="2" indent="-507365">
              <a:lnSpc>
                <a:spcPct val="100000"/>
              </a:lnSpc>
              <a:spcBef>
                <a:spcPts val="1205"/>
              </a:spcBef>
              <a:buSzPct val="122500"/>
              <a:buChar char="•"/>
              <a:tabLst>
                <a:tab pos="1524635" algn="l"/>
                <a:tab pos="1525270" algn="l"/>
              </a:tabLst>
            </a:pPr>
            <a:r>
              <a:rPr sz="4000" spc="-5" dirty="0">
                <a:latin typeface="Trebuchet MS"/>
                <a:cs typeface="Trebuchet MS"/>
              </a:rPr>
              <a:t>Arrays</a:t>
            </a:r>
            <a:endParaRPr sz="4000" dirty="0">
              <a:latin typeface="Trebuchet MS"/>
              <a:cs typeface="Trebuchet MS"/>
            </a:endParaRPr>
          </a:p>
          <a:p>
            <a:pPr marL="1524635" lvl="2" indent="-507365">
              <a:lnSpc>
                <a:spcPct val="100000"/>
              </a:lnSpc>
              <a:spcBef>
                <a:spcPts val="1205"/>
              </a:spcBef>
              <a:buSzPct val="122500"/>
              <a:buChar char="•"/>
              <a:tabLst>
                <a:tab pos="1524635" algn="l"/>
                <a:tab pos="1525270" algn="l"/>
              </a:tabLst>
            </a:pPr>
            <a:r>
              <a:rPr sz="4000" spc="-15" dirty="0">
                <a:latin typeface="Trebuchet MS"/>
                <a:cs typeface="Trebuchet MS"/>
              </a:rPr>
              <a:t>Matrizes</a:t>
            </a: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572198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Apresentação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5" dirty="0"/>
              <a:t>Programa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19729" y="3368675"/>
            <a:ext cx="8263890" cy="67151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315"/>
              </a:spcBef>
              <a:buSzPct val="123437"/>
              <a:buChar char="•"/>
              <a:tabLst>
                <a:tab pos="421005" algn="l"/>
                <a:tab pos="421640" algn="l"/>
              </a:tabLst>
            </a:pPr>
            <a:r>
              <a:rPr sz="3200" spc="45" dirty="0">
                <a:latin typeface="Trebuchet MS"/>
                <a:cs typeface="Trebuchet MS"/>
              </a:rPr>
              <a:t>Notação</a:t>
            </a:r>
            <a:r>
              <a:rPr sz="3200" spc="-19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algorítmica</a:t>
            </a:r>
            <a:endParaRPr sz="3200" dirty="0">
              <a:latin typeface="Trebuchet MS"/>
              <a:cs typeface="Trebuchet MS"/>
            </a:endParaRPr>
          </a:p>
          <a:p>
            <a:pPr marL="923925" lvl="1" indent="-409575">
              <a:lnSpc>
                <a:spcPct val="100000"/>
              </a:lnSpc>
              <a:spcBef>
                <a:spcPts val="1005"/>
              </a:spcBef>
              <a:buSzPct val="123437"/>
              <a:buChar char="•"/>
              <a:tabLst>
                <a:tab pos="923925" algn="l"/>
                <a:tab pos="924560" algn="l"/>
              </a:tabLst>
            </a:pPr>
            <a:r>
              <a:rPr sz="3200" spc="85" dirty="0">
                <a:latin typeface="Trebuchet MS"/>
                <a:cs typeface="Trebuchet MS"/>
              </a:rPr>
              <a:t>Pseudocódigo</a:t>
            </a:r>
            <a:endParaRPr sz="3200" dirty="0">
              <a:latin typeface="Trebuchet MS"/>
              <a:cs typeface="Trebuchet MS"/>
            </a:endParaRPr>
          </a:p>
          <a:p>
            <a:pPr marL="1426210" lvl="2" indent="-408940">
              <a:lnSpc>
                <a:spcPct val="100000"/>
              </a:lnSpc>
              <a:spcBef>
                <a:spcPts val="1010"/>
              </a:spcBef>
              <a:buSzPct val="123437"/>
              <a:buChar char="•"/>
              <a:tabLst>
                <a:tab pos="1426210" algn="l"/>
                <a:tab pos="1426845" algn="l"/>
              </a:tabLst>
            </a:pPr>
            <a:r>
              <a:rPr sz="3200" spc="-5" dirty="0">
                <a:latin typeface="Trebuchet MS"/>
                <a:cs typeface="Trebuchet MS"/>
              </a:rPr>
              <a:t>Instrução</a:t>
            </a:r>
            <a:r>
              <a:rPr sz="3200" spc="-16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de</a:t>
            </a:r>
            <a:r>
              <a:rPr sz="3200" spc="-16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atribuição</a:t>
            </a:r>
            <a:endParaRPr sz="3200" dirty="0">
              <a:latin typeface="Trebuchet MS"/>
              <a:cs typeface="Trebuchet MS"/>
            </a:endParaRPr>
          </a:p>
          <a:p>
            <a:pPr marL="1426210" lvl="2" indent="-408940">
              <a:lnSpc>
                <a:spcPct val="100000"/>
              </a:lnSpc>
              <a:spcBef>
                <a:spcPts val="1005"/>
              </a:spcBef>
              <a:buSzPct val="123437"/>
              <a:buChar char="•"/>
              <a:tabLst>
                <a:tab pos="1426210" algn="l"/>
                <a:tab pos="1426845" algn="l"/>
              </a:tabLst>
            </a:pPr>
            <a:r>
              <a:rPr sz="3200" spc="-85" dirty="0">
                <a:latin typeface="Trebuchet MS"/>
                <a:cs typeface="Trebuchet MS"/>
              </a:rPr>
              <a:t>Leitura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escrita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de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dados</a:t>
            </a:r>
            <a:endParaRPr sz="3200" dirty="0">
              <a:latin typeface="Trebuchet MS"/>
              <a:cs typeface="Trebuchet MS"/>
            </a:endParaRPr>
          </a:p>
          <a:p>
            <a:pPr marL="1426210" lvl="2" indent="-408940">
              <a:lnSpc>
                <a:spcPct val="100000"/>
              </a:lnSpc>
              <a:spcBef>
                <a:spcPts val="1005"/>
              </a:spcBef>
              <a:buSzPct val="123437"/>
              <a:buChar char="•"/>
              <a:tabLst>
                <a:tab pos="1426210" algn="l"/>
                <a:tab pos="1426845" algn="l"/>
              </a:tabLst>
            </a:pPr>
            <a:r>
              <a:rPr sz="3200" spc="-50" dirty="0">
                <a:latin typeface="Trebuchet MS"/>
                <a:cs typeface="Trebuchet MS"/>
              </a:rPr>
              <a:t>Estrutura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condicional</a:t>
            </a:r>
            <a:endParaRPr sz="3200" dirty="0">
              <a:latin typeface="Trebuchet MS"/>
              <a:cs typeface="Trebuchet MS"/>
            </a:endParaRPr>
          </a:p>
          <a:p>
            <a:pPr marL="1426210" lvl="2" indent="-408940">
              <a:lnSpc>
                <a:spcPct val="100000"/>
              </a:lnSpc>
              <a:spcBef>
                <a:spcPts val="1005"/>
              </a:spcBef>
              <a:buSzPct val="123437"/>
              <a:buChar char="•"/>
              <a:tabLst>
                <a:tab pos="1426210" algn="l"/>
                <a:tab pos="1426845" algn="l"/>
              </a:tabLst>
            </a:pPr>
            <a:r>
              <a:rPr sz="3200" spc="15" dirty="0">
                <a:latin typeface="Trebuchet MS"/>
                <a:cs typeface="Trebuchet MS"/>
              </a:rPr>
              <a:t>Instruções</a:t>
            </a:r>
            <a:r>
              <a:rPr sz="3200" spc="-16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de</a:t>
            </a:r>
            <a:r>
              <a:rPr sz="3200" spc="-15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repetição</a:t>
            </a:r>
            <a:endParaRPr sz="3200" dirty="0">
              <a:latin typeface="Trebuchet MS"/>
              <a:cs typeface="Trebuchet MS"/>
            </a:endParaRPr>
          </a:p>
          <a:p>
            <a:pPr marL="1426210" lvl="2" indent="-408940">
              <a:lnSpc>
                <a:spcPct val="100000"/>
              </a:lnSpc>
              <a:spcBef>
                <a:spcPts val="1010"/>
              </a:spcBef>
              <a:buSzPct val="123437"/>
              <a:buChar char="•"/>
              <a:tabLst>
                <a:tab pos="1426210" algn="l"/>
                <a:tab pos="1426845" algn="l"/>
              </a:tabLst>
            </a:pPr>
            <a:r>
              <a:rPr sz="3200" spc="60" dirty="0">
                <a:latin typeface="Trebuchet MS"/>
                <a:cs typeface="Trebuchet MS"/>
              </a:rPr>
              <a:t>Operações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expressões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aritméticas</a:t>
            </a:r>
            <a:endParaRPr sz="3200" dirty="0">
              <a:latin typeface="Trebuchet MS"/>
              <a:cs typeface="Trebuchet MS"/>
            </a:endParaRPr>
          </a:p>
          <a:p>
            <a:pPr marL="1426210" lvl="2" indent="-408940">
              <a:lnSpc>
                <a:spcPct val="100000"/>
              </a:lnSpc>
              <a:spcBef>
                <a:spcPts val="1005"/>
              </a:spcBef>
              <a:buSzPct val="123437"/>
              <a:buChar char="•"/>
              <a:tabLst>
                <a:tab pos="1426210" algn="l"/>
                <a:tab pos="1426845" algn="l"/>
              </a:tabLst>
            </a:pPr>
            <a:r>
              <a:rPr sz="3200" spc="25" dirty="0">
                <a:latin typeface="Trebuchet MS"/>
                <a:cs typeface="Trebuchet MS"/>
              </a:rPr>
              <a:t>Operadores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operações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relacionadas</a:t>
            </a:r>
            <a:endParaRPr sz="3200" dirty="0">
              <a:latin typeface="Trebuchet MS"/>
              <a:cs typeface="Trebuchet MS"/>
            </a:endParaRPr>
          </a:p>
          <a:p>
            <a:pPr marL="1426210" lvl="2" indent="-408940">
              <a:lnSpc>
                <a:spcPct val="100000"/>
              </a:lnSpc>
              <a:spcBef>
                <a:spcPts val="1005"/>
              </a:spcBef>
              <a:buSzPct val="123437"/>
              <a:buChar char="•"/>
              <a:tabLst>
                <a:tab pos="1426210" algn="l"/>
                <a:tab pos="1426845" algn="l"/>
              </a:tabLst>
            </a:pPr>
            <a:r>
              <a:rPr sz="3200" spc="25" dirty="0">
                <a:latin typeface="Trebuchet MS"/>
                <a:cs typeface="Trebuchet MS"/>
              </a:rPr>
              <a:t>Operadores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operações</a:t>
            </a:r>
            <a:r>
              <a:rPr sz="3200" spc="-140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lógicas</a:t>
            </a:r>
            <a:endParaRPr sz="3200" dirty="0">
              <a:latin typeface="Trebuchet MS"/>
              <a:cs typeface="Trebuchet MS"/>
            </a:endParaRPr>
          </a:p>
          <a:p>
            <a:pPr marL="923925" lvl="1" indent="-409575">
              <a:lnSpc>
                <a:spcPct val="100000"/>
              </a:lnSpc>
              <a:spcBef>
                <a:spcPts val="1005"/>
              </a:spcBef>
              <a:buSzPct val="123437"/>
              <a:buChar char="•"/>
              <a:tabLst>
                <a:tab pos="923925" algn="l"/>
                <a:tab pos="924560" algn="l"/>
              </a:tabLst>
            </a:pPr>
            <a:r>
              <a:rPr sz="3200" spc="-10" dirty="0">
                <a:latin typeface="Trebuchet MS"/>
                <a:cs typeface="Trebuchet MS"/>
              </a:rPr>
              <a:t>Algoritmos</a:t>
            </a:r>
            <a:r>
              <a:rPr sz="3200" spc="-15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propostos</a:t>
            </a:r>
            <a:endParaRPr sz="3200" dirty="0">
              <a:latin typeface="Trebuchet MS"/>
              <a:cs typeface="Trebuchet MS"/>
            </a:endParaRPr>
          </a:p>
          <a:p>
            <a:pPr marL="923925" lvl="1" indent="-409575">
              <a:lnSpc>
                <a:spcPct val="100000"/>
              </a:lnSpc>
              <a:spcBef>
                <a:spcPts val="1010"/>
              </a:spcBef>
              <a:buSzPct val="123437"/>
              <a:buChar char="•"/>
              <a:tabLst>
                <a:tab pos="923925" algn="l"/>
                <a:tab pos="924560" algn="l"/>
              </a:tabLst>
            </a:pPr>
            <a:r>
              <a:rPr sz="3200" spc="45" dirty="0">
                <a:latin typeface="Trebuchet MS"/>
                <a:cs typeface="Trebuchet MS"/>
              </a:rPr>
              <a:t>Diagramas</a:t>
            </a:r>
            <a:r>
              <a:rPr sz="3200" spc="-155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de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fluxo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647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Courier New</vt:lpstr>
      <vt:lpstr>Trebuchet MS</vt:lpstr>
      <vt:lpstr>Office Theme</vt:lpstr>
      <vt:lpstr>Algoritmos e Estruturas de Dados Desenvolvimento Web e Multimédia  Redes e Segurança Informática</vt:lpstr>
      <vt:lpstr>Apresentação</vt:lpstr>
      <vt:lpstr>Apresentação Docente</vt:lpstr>
      <vt:lpstr>Apresentação Propósito</vt:lpstr>
      <vt:lpstr>Apresentação Objetivos</vt:lpstr>
      <vt:lpstr>Apresentação Metodologia de ensino</vt:lpstr>
      <vt:lpstr>Apresentação Programa</vt:lpstr>
      <vt:lpstr>Apresentação Programa</vt:lpstr>
      <vt:lpstr>Apresentação Programa</vt:lpstr>
      <vt:lpstr>Apresentação Programa</vt:lpstr>
      <vt:lpstr>Apresentação Avaliação</vt:lpstr>
      <vt:lpstr>Apresentação Avaliação</vt:lpstr>
      <vt:lpstr>Apresentação Datas</vt:lpstr>
      <vt:lpstr>Apresentação 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</dc:title>
  <cp:lastModifiedBy>Jose Alberto Fernandes Salgado</cp:lastModifiedBy>
  <cp:revision>49</cp:revision>
  <dcterms:created xsi:type="dcterms:W3CDTF">2023-09-27T21:14:39Z</dcterms:created>
  <dcterms:modified xsi:type="dcterms:W3CDTF">2023-10-15T21:26:04Z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2023-09-27T00:00:00Z</vt:filetime>
  </property>
</Properties>
</file>