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hZLvCvhtqGHjnFFsqAbo7uoecl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5441b931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5441b931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my slide that I (as the instructor) filled out for using new technology (in grey) and I have done the exercise again for when I prepare lecture (beige). </a:t>
            </a:r>
            <a:r>
              <a:rPr lang="en">
                <a:solidFill>
                  <a:schemeClr val="dk1"/>
                </a:solidFill>
              </a:rPr>
              <a:t>We can see that the way people think has to do with who they are and what they’ve experience but </a:t>
            </a:r>
            <a:r>
              <a:rPr b="1" i="1" lang="en">
                <a:solidFill>
                  <a:schemeClr val="dk1"/>
                </a:solidFill>
              </a:rPr>
              <a:t>also the task with which they are completing…</a:t>
            </a:r>
            <a:endParaRPr b="1" i="1">
              <a:solidFill>
                <a:schemeClr val="dk1"/>
              </a:solidFill>
            </a:endParaRPr>
          </a:p>
          <a:p>
            <a:pPr indent="0" lvl="0" marL="0" rtl="0" algn="l">
              <a:spcBef>
                <a:spcPts val="0"/>
              </a:spcBef>
              <a:spcAft>
                <a:spcPts val="0"/>
              </a:spcAft>
              <a:buNone/>
            </a:pPr>
            <a:r>
              <a:rPr lang="en">
                <a:solidFill>
                  <a:schemeClr val="dk1"/>
                </a:solidFill>
              </a:rPr>
              <a:t>Learning management systems for example are a combination of tinkering and looking up instructions since I want to make sure I can easily grade and all my students can view the information. A new audience changes my cognitive style in this way.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can be adapted to a specific assignment but is written from the term project perspective. Summaries can be reflections for student use only or for credit. Generally not granular assessment, as the idea is to get them started and have them “write to learn” which means the grammar and spelling may suffer due to the new content/ideas.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Generally about ten to fifteen minutes. </a:t>
            </a:r>
            <a:endParaRPr/>
          </a:p>
        </p:txBody>
      </p:sp>
      <p:sp>
        <p:nvSpPr>
          <p:cNvPr id="164" name="Google Shape;164;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2586914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2586914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5441b9316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f5441b931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Welcome to chatting about how we will work together in teams this term.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5441b9316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f5441b931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How we interact with our teammates is as important if not more important than how we interact with technology and design methodologies.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5441b9316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f5441b9316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go through a few ways you contribute to the diversity of your team, and therefore the ultimate success of your project.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5441b9316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f5441b931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 are a few different ways we can express ourselves, our perspectives, and or our habits when it comes to designing systems, solving homework </a:t>
            </a:r>
            <a:r>
              <a:rPr lang="en"/>
              <a:t>problems, or working on a new piece of technology we have not seen before.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5441b9316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f5441b931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25869140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25869140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my slide that I (as the instructor) filled out. I will give you a template to draw on so that you can explore where you fit.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5441b931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5441b931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 where you are on each slider for </a:t>
            </a:r>
            <a:r>
              <a:rPr b="1" lang="en"/>
              <a:t>when you use a new type of technology.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f25869140a_0_67"/>
          <p:cNvSpPr txBox="1"/>
          <p:nvPr>
            <p:ph type="title"/>
          </p:nvPr>
        </p:nvSpPr>
        <p:spPr>
          <a:xfrm>
            <a:off x="684913" y="229938"/>
            <a:ext cx="7774200" cy="8949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rgbClr val="DC4400"/>
              </a:buClr>
              <a:buSzPts val="3300"/>
              <a:buFont typeface="Impact"/>
              <a:buNone/>
              <a:defRPr>
                <a:solidFill>
                  <a:srgbClr val="DC440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gf25869140a_0_67"/>
          <p:cNvSpPr txBox="1"/>
          <p:nvPr>
            <p:ph idx="1" type="body"/>
          </p:nvPr>
        </p:nvSpPr>
        <p:spPr>
          <a:xfrm>
            <a:off x="684913" y="1124774"/>
            <a:ext cx="7774200" cy="3254400"/>
          </a:xfrm>
          <a:prstGeom prst="rect">
            <a:avLst/>
          </a:prstGeom>
          <a:noFill/>
          <a:ln>
            <a:noFill/>
          </a:ln>
        </p:spPr>
        <p:txBody>
          <a:bodyPr anchorCtr="0" anchor="t" bIns="34275" lIns="68575" spcFirstLastPara="1" rIns="68575" wrap="square" tIns="34275">
            <a:normAutofit/>
          </a:bodyPr>
          <a:lstStyle>
            <a:lvl1pPr indent="-381000" lvl="0" marL="457200" rtl="0" algn="l">
              <a:spcBef>
                <a:spcPts val="500"/>
              </a:spcBef>
              <a:spcAft>
                <a:spcPts val="0"/>
              </a:spcAft>
              <a:buClr>
                <a:schemeClr val="dk1"/>
              </a:buClr>
              <a:buSzPts val="2400"/>
              <a:buChar char="●"/>
              <a:defRPr/>
            </a:lvl1pPr>
            <a:lvl2pPr indent="-361950" lvl="1" marL="914400" rtl="0" algn="l">
              <a:spcBef>
                <a:spcPts val="400"/>
              </a:spcBef>
              <a:spcAft>
                <a:spcPts val="0"/>
              </a:spcAft>
              <a:buClr>
                <a:schemeClr val="dk1"/>
              </a:buClr>
              <a:buSzPts val="2100"/>
              <a:buChar char="○"/>
              <a:defRPr/>
            </a:lvl2pPr>
            <a:lvl3pPr indent="-342900" lvl="2" marL="1371600" rtl="0" algn="l">
              <a:spcBef>
                <a:spcPts val="400"/>
              </a:spcBef>
              <a:spcAft>
                <a:spcPts val="0"/>
              </a:spcAft>
              <a:buClr>
                <a:schemeClr val="dk1"/>
              </a:buClr>
              <a:buSzPts val="1800"/>
              <a:buChar char="■"/>
              <a:defRPr/>
            </a:lvl3pPr>
            <a:lvl4pPr indent="-323850" lvl="3" marL="1828800" rtl="0" algn="l">
              <a:spcBef>
                <a:spcPts val="300"/>
              </a:spcBef>
              <a:spcAft>
                <a:spcPts val="0"/>
              </a:spcAft>
              <a:buClr>
                <a:schemeClr val="dk1"/>
              </a:buClr>
              <a:buSzPts val="1500"/>
              <a:buChar char="●"/>
              <a:defRPr/>
            </a:lvl4pPr>
            <a:lvl5pPr indent="-323850" lvl="4" marL="2286000" rtl="0" algn="l">
              <a:spcBef>
                <a:spcPts val="300"/>
              </a:spcBef>
              <a:spcAft>
                <a:spcPts val="0"/>
              </a:spcAft>
              <a:buClr>
                <a:schemeClr val="dk1"/>
              </a:buClr>
              <a:buSzPts val="15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3" name="Google Shape;53;gf25869140a_0_67"/>
          <p:cNvSpPr txBox="1"/>
          <p:nvPr>
            <p:ph idx="10" type="dt"/>
          </p:nvPr>
        </p:nvSpPr>
        <p:spPr>
          <a:xfrm>
            <a:off x="684913" y="4767263"/>
            <a:ext cx="1905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atin typeface="Verdana"/>
                <a:ea typeface="Verdana"/>
                <a:cs typeface="Verdana"/>
                <a:sym typeface="Verdana"/>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gf25869140a_0_67"/>
          <p:cNvSpPr txBox="1"/>
          <p:nvPr>
            <p:ph idx="12" type="sldNum"/>
          </p:nvPr>
        </p:nvSpPr>
        <p:spPr>
          <a:xfrm>
            <a:off x="6553201" y="4767263"/>
            <a:ext cx="19170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sz="900">
                <a:solidFill>
                  <a:srgbClr val="888888"/>
                </a:solidFill>
                <a:latin typeface="Verdana"/>
                <a:ea typeface="Verdana"/>
                <a:cs typeface="Verdana"/>
                <a:sym typeface="Verdana"/>
              </a:defRPr>
            </a:lvl1pPr>
            <a:lvl2pPr indent="0" lvl="1" marL="0" rtl="0" algn="r">
              <a:spcBef>
                <a:spcPts val="0"/>
              </a:spcBef>
              <a:buNone/>
              <a:defRPr sz="900">
                <a:solidFill>
                  <a:srgbClr val="888888"/>
                </a:solidFill>
                <a:latin typeface="Verdana"/>
                <a:ea typeface="Verdana"/>
                <a:cs typeface="Verdana"/>
                <a:sym typeface="Verdana"/>
              </a:defRPr>
            </a:lvl2pPr>
            <a:lvl3pPr indent="0" lvl="2" marL="0" rtl="0" algn="r">
              <a:spcBef>
                <a:spcPts val="0"/>
              </a:spcBef>
              <a:buNone/>
              <a:defRPr sz="900">
                <a:solidFill>
                  <a:srgbClr val="888888"/>
                </a:solidFill>
                <a:latin typeface="Verdana"/>
                <a:ea typeface="Verdana"/>
                <a:cs typeface="Verdana"/>
                <a:sym typeface="Verdana"/>
              </a:defRPr>
            </a:lvl3pPr>
            <a:lvl4pPr indent="0" lvl="3" marL="0" rtl="0" algn="r">
              <a:spcBef>
                <a:spcPts val="0"/>
              </a:spcBef>
              <a:buNone/>
              <a:defRPr sz="900">
                <a:solidFill>
                  <a:srgbClr val="888888"/>
                </a:solidFill>
                <a:latin typeface="Verdana"/>
                <a:ea typeface="Verdana"/>
                <a:cs typeface="Verdana"/>
                <a:sym typeface="Verdana"/>
              </a:defRPr>
            </a:lvl4pPr>
            <a:lvl5pPr indent="0" lvl="4" marL="0" rtl="0" algn="r">
              <a:spcBef>
                <a:spcPts val="0"/>
              </a:spcBef>
              <a:buNone/>
              <a:defRPr sz="900">
                <a:solidFill>
                  <a:srgbClr val="888888"/>
                </a:solidFill>
                <a:latin typeface="Verdana"/>
                <a:ea typeface="Verdana"/>
                <a:cs typeface="Verdana"/>
                <a:sym typeface="Verdana"/>
              </a:defRPr>
            </a:lvl5pPr>
            <a:lvl6pPr indent="0" lvl="5" marL="0" rtl="0" algn="r">
              <a:spcBef>
                <a:spcPts val="0"/>
              </a:spcBef>
              <a:buNone/>
              <a:defRPr sz="900">
                <a:solidFill>
                  <a:srgbClr val="888888"/>
                </a:solidFill>
                <a:latin typeface="Verdana"/>
                <a:ea typeface="Verdana"/>
                <a:cs typeface="Verdana"/>
                <a:sym typeface="Verdana"/>
              </a:defRPr>
            </a:lvl6pPr>
            <a:lvl7pPr indent="0" lvl="6" marL="0" rtl="0" algn="r">
              <a:spcBef>
                <a:spcPts val="0"/>
              </a:spcBef>
              <a:buNone/>
              <a:defRPr sz="900">
                <a:solidFill>
                  <a:srgbClr val="888888"/>
                </a:solidFill>
                <a:latin typeface="Verdana"/>
                <a:ea typeface="Verdana"/>
                <a:cs typeface="Verdana"/>
                <a:sym typeface="Verdana"/>
              </a:defRPr>
            </a:lvl7pPr>
            <a:lvl8pPr indent="0" lvl="7" marL="0" rtl="0" algn="r">
              <a:spcBef>
                <a:spcPts val="0"/>
              </a:spcBef>
              <a:buNone/>
              <a:defRPr sz="900">
                <a:solidFill>
                  <a:srgbClr val="888888"/>
                </a:solidFill>
                <a:latin typeface="Verdana"/>
                <a:ea typeface="Verdana"/>
                <a:cs typeface="Verdana"/>
                <a:sym typeface="Verdana"/>
              </a:defRPr>
            </a:lvl8pPr>
            <a:lvl9pPr indent="0" lvl="8" marL="0" rtl="0" algn="r">
              <a:spcBef>
                <a:spcPts val="0"/>
              </a:spcBef>
              <a:buNone/>
              <a:defRPr sz="900">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pic>
        <p:nvPicPr>
          <p:cNvPr descr="OSU_COE_horizontal_2C_O_over_B.eps" id="55" name="Google Shape;55;gf25869140a_0_67"/>
          <p:cNvPicPr preferRelativeResize="0"/>
          <p:nvPr/>
        </p:nvPicPr>
        <p:blipFill rotWithShape="1">
          <a:blip r:embed="rId2">
            <a:alphaModFix/>
          </a:blip>
          <a:srcRect b="0" l="0" r="0" t="0"/>
          <a:stretch/>
        </p:blipFill>
        <p:spPr>
          <a:xfrm>
            <a:off x="138418" y="4661721"/>
            <a:ext cx="1367692" cy="391176"/>
          </a:xfrm>
          <a:prstGeom prst="rect">
            <a:avLst/>
          </a:prstGeom>
          <a:noFill/>
          <a:ln>
            <a:noFill/>
          </a:ln>
        </p:spPr>
      </p:pic>
      <p:sp>
        <p:nvSpPr>
          <p:cNvPr id="56" name="Google Shape;56;gf25869140a_0_67"/>
          <p:cNvSpPr txBox="1"/>
          <p:nvPr/>
        </p:nvSpPr>
        <p:spPr>
          <a:xfrm>
            <a:off x="2993513" y="4788768"/>
            <a:ext cx="31569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100">
                <a:solidFill>
                  <a:srgbClr val="DC4400"/>
                </a:solidFill>
                <a:latin typeface="Calibri"/>
                <a:ea typeface="Calibri"/>
                <a:cs typeface="Calibri"/>
                <a:sym typeface="Calibri"/>
              </a:rPr>
              <a:t>School</a:t>
            </a:r>
            <a:r>
              <a:rPr b="1" lang="en" sz="1100">
                <a:solidFill>
                  <a:srgbClr val="DC4400"/>
                </a:solidFill>
                <a:latin typeface="Calibri"/>
                <a:ea typeface="Calibri"/>
                <a:cs typeface="Calibri"/>
                <a:sym typeface="Calibri"/>
              </a:rPr>
              <a:t> of Electrical Engineering and Computer Science</a:t>
            </a:r>
            <a:endParaRPr b="1" sz="1100">
              <a:solidFill>
                <a:srgbClr val="DC44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Cognitive Styles Exercise</a:t>
            </a:r>
            <a:endParaRPr/>
          </a:p>
        </p:txBody>
      </p:sp>
      <p:sp>
        <p:nvSpPr>
          <p:cNvPr id="62" name="Google Shape;62;p1"/>
          <p:cNvSpPr txBox="1"/>
          <p:nvPr>
            <p:ph idx="1" type="subTitle"/>
          </p:nvPr>
        </p:nvSpPr>
        <p:spPr>
          <a:xfrm>
            <a:off x="311700" y="2834125"/>
            <a:ext cx="8748000" cy="2309400"/>
          </a:xfrm>
          <a:prstGeom prst="rect">
            <a:avLst/>
          </a:prstGeom>
          <a:noFill/>
          <a:ln>
            <a:noFill/>
          </a:ln>
        </p:spPr>
        <p:txBody>
          <a:bodyPr anchorCtr="0" anchor="t" bIns="91425" lIns="91425" spcFirstLastPara="1" rIns="91425" wrap="square" tIns="91425">
            <a:normAutofit lnSpcReduction="20000"/>
          </a:bodyPr>
          <a:lstStyle/>
          <a:p>
            <a:pPr indent="0" lvl="0" marL="0" rtl="0" algn="r">
              <a:lnSpc>
                <a:spcPct val="100000"/>
              </a:lnSpc>
              <a:spcBef>
                <a:spcPts val="0"/>
              </a:spcBef>
              <a:spcAft>
                <a:spcPts val="0"/>
              </a:spcAft>
              <a:buSzPts val="2800"/>
              <a:buNone/>
            </a:pPr>
            <a:r>
              <a:t/>
            </a:r>
            <a:endParaRPr sz="1400"/>
          </a:p>
          <a:p>
            <a:pPr indent="0" lvl="0" marL="0" rtl="0" algn="r">
              <a:lnSpc>
                <a:spcPct val="100000"/>
              </a:lnSpc>
              <a:spcBef>
                <a:spcPts val="0"/>
              </a:spcBef>
              <a:spcAft>
                <a:spcPts val="0"/>
              </a:spcAft>
              <a:buSzPts val="2800"/>
              <a:buNone/>
            </a:pPr>
            <a:r>
              <a:t/>
            </a:r>
            <a:endParaRPr sz="1400"/>
          </a:p>
          <a:p>
            <a:pPr indent="0" lvl="0" marL="0" rtl="0" algn="r">
              <a:lnSpc>
                <a:spcPct val="100000"/>
              </a:lnSpc>
              <a:spcBef>
                <a:spcPts val="0"/>
              </a:spcBef>
              <a:spcAft>
                <a:spcPts val="0"/>
              </a:spcAft>
              <a:buSzPts val="2800"/>
              <a:buNone/>
            </a:pPr>
            <a:r>
              <a:t/>
            </a:r>
            <a:endParaRPr sz="1400"/>
          </a:p>
          <a:p>
            <a:pPr indent="0" lvl="0" marL="0" rtl="0" algn="r">
              <a:lnSpc>
                <a:spcPct val="100000"/>
              </a:lnSpc>
              <a:spcBef>
                <a:spcPts val="0"/>
              </a:spcBef>
              <a:spcAft>
                <a:spcPts val="0"/>
              </a:spcAft>
              <a:buSzPts val="2800"/>
              <a:buNone/>
            </a:pPr>
            <a:r>
              <a:t/>
            </a:r>
            <a:endParaRPr sz="1400"/>
          </a:p>
          <a:p>
            <a:pPr indent="0" lvl="0" marL="0" rtl="0" algn="r">
              <a:lnSpc>
                <a:spcPct val="100000"/>
              </a:lnSpc>
              <a:spcBef>
                <a:spcPts val="0"/>
              </a:spcBef>
              <a:spcAft>
                <a:spcPts val="0"/>
              </a:spcAft>
              <a:buSzPts val="2800"/>
              <a:buNone/>
            </a:pPr>
            <a:r>
              <a:t/>
            </a:r>
            <a:endParaRPr sz="1400"/>
          </a:p>
          <a:p>
            <a:pPr indent="0" lvl="0" marL="0" rtl="0" algn="r">
              <a:lnSpc>
                <a:spcPct val="100000"/>
              </a:lnSpc>
              <a:spcBef>
                <a:spcPts val="0"/>
              </a:spcBef>
              <a:spcAft>
                <a:spcPts val="0"/>
              </a:spcAft>
              <a:buSzPts val="2800"/>
              <a:buNone/>
            </a:pPr>
            <a:r>
              <a:t/>
            </a:r>
            <a:endParaRPr sz="1400"/>
          </a:p>
          <a:p>
            <a:pPr indent="0" lvl="0" marL="0" rtl="0" algn="r">
              <a:lnSpc>
                <a:spcPct val="100000"/>
              </a:lnSpc>
              <a:spcBef>
                <a:spcPts val="0"/>
              </a:spcBef>
              <a:spcAft>
                <a:spcPts val="0"/>
              </a:spcAft>
              <a:buSzPts val="2800"/>
              <a:buNone/>
            </a:pPr>
            <a:r>
              <a:t/>
            </a:r>
            <a:endParaRPr sz="1400"/>
          </a:p>
          <a:p>
            <a:pPr indent="0" lvl="0" marL="0" rtl="0" algn="r">
              <a:lnSpc>
                <a:spcPct val="100000"/>
              </a:lnSpc>
              <a:spcBef>
                <a:spcPts val="0"/>
              </a:spcBef>
              <a:spcAft>
                <a:spcPts val="0"/>
              </a:spcAft>
              <a:buSzPts val="2800"/>
              <a:buNone/>
            </a:pPr>
            <a:r>
              <a:rPr lang="en" sz="1400"/>
              <a:t>Ingrid Scheel</a:t>
            </a:r>
            <a:endParaRPr sz="1400"/>
          </a:p>
          <a:p>
            <a:pPr indent="0" lvl="0" marL="0" rtl="0" algn="r">
              <a:lnSpc>
                <a:spcPct val="100000"/>
              </a:lnSpc>
              <a:spcBef>
                <a:spcPts val="0"/>
              </a:spcBef>
              <a:spcAft>
                <a:spcPts val="0"/>
              </a:spcAft>
              <a:buSzPts val="2800"/>
              <a:buNone/>
            </a:pPr>
            <a:r>
              <a:rPr lang="en" sz="1400"/>
              <a:t>Project Instructor</a:t>
            </a:r>
            <a:endParaRPr sz="1400"/>
          </a:p>
          <a:p>
            <a:pPr indent="0" lvl="0" marL="0" rtl="0" algn="r">
              <a:lnSpc>
                <a:spcPct val="100000"/>
              </a:lnSpc>
              <a:spcBef>
                <a:spcPts val="0"/>
              </a:spcBef>
              <a:spcAft>
                <a:spcPts val="0"/>
              </a:spcAft>
              <a:buSzPts val="2800"/>
              <a:buNone/>
            </a:pPr>
            <a:r>
              <a:rPr lang="en" sz="1400"/>
              <a:t>Oregon State University</a:t>
            </a:r>
            <a:endParaRPr sz="1400"/>
          </a:p>
          <a:p>
            <a:pPr indent="0" lvl="0" marL="0" rtl="0" algn="r">
              <a:lnSpc>
                <a:spcPct val="100000"/>
              </a:lnSpc>
              <a:spcBef>
                <a:spcPts val="0"/>
              </a:spcBef>
              <a:spcAft>
                <a:spcPts val="0"/>
              </a:spcAft>
              <a:buSzPts val="2800"/>
              <a:buNone/>
            </a:pPr>
            <a:r>
              <a:rPr lang="en" sz="1400"/>
              <a:t>School of Electrical Engineering and Computer Science</a:t>
            </a:r>
            <a:endParaRPr sz="1400"/>
          </a:p>
          <a:p>
            <a:pPr indent="0" lvl="0" marL="0" rtl="0" algn="r">
              <a:lnSpc>
                <a:spcPct val="100000"/>
              </a:lnSpc>
              <a:spcBef>
                <a:spcPts val="0"/>
              </a:spcBef>
              <a:spcAft>
                <a:spcPts val="0"/>
              </a:spcAft>
              <a:buSzPts val="2800"/>
              <a:buNone/>
            </a:pPr>
            <a:r>
              <a:rPr lang="en" sz="1400"/>
              <a:t>September 2021</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f5441b9316_0_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 is my chart for using </a:t>
            </a:r>
            <a:r>
              <a:rPr lang="en">
                <a:solidFill>
                  <a:srgbClr val="7F7F7F"/>
                </a:solidFill>
              </a:rPr>
              <a:t>new tech</a:t>
            </a:r>
            <a:r>
              <a:rPr lang="en"/>
              <a:t> vs </a:t>
            </a:r>
            <a:r>
              <a:rPr lang="en">
                <a:solidFill>
                  <a:srgbClr val="FF9900"/>
                </a:solidFill>
              </a:rPr>
              <a:t>preparing lecture</a:t>
            </a:r>
            <a:r>
              <a:rPr lang="en"/>
              <a:t> </a:t>
            </a:r>
            <a:endParaRPr/>
          </a:p>
        </p:txBody>
      </p:sp>
      <p:sp>
        <p:nvSpPr>
          <p:cNvPr id="143" name="Google Shape;143;gf5441b9316_0_66"/>
          <p:cNvSpPr txBox="1"/>
          <p:nvPr>
            <p:ph idx="12" type="sldNum"/>
          </p:nvPr>
        </p:nvSpPr>
        <p:spPr>
          <a:xfrm>
            <a:off x="4916181" y="4261248"/>
            <a:ext cx="1438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a:t>‹#›</a:t>
            </a:fld>
            <a:endParaRPr/>
          </a:p>
        </p:txBody>
      </p:sp>
      <p:sp>
        <p:nvSpPr>
          <p:cNvPr id="144" name="Google Shape;144;gf5441b9316_0_66"/>
          <p:cNvSpPr/>
          <p:nvPr/>
        </p:nvSpPr>
        <p:spPr>
          <a:xfrm>
            <a:off x="2509213" y="2405695"/>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45" name="Google Shape;145;gf5441b9316_0_66"/>
          <p:cNvSpPr/>
          <p:nvPr/>
        </p:nvSpPr>
        <p:spPr>
          <a:xfrm>
            <a:off x="2509213" y="2928552"/>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46" name="Google Shape;146;gf5441b9316_0_66"/>
          <p:cNvSpPr/>
          <p:nvPr/>
        </p:nvSpPr>
        <p:spPr>
          <a:xfrm>
            <a:off x="2509213" y="3390050"/>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47" name="Google Shape;147;gf5441b9316_0_66"/>
          <p:cNvSpPr/>
          <p:nvPr/>
        </p:nvSpPr>
        <p:spPr>
          <a:xfrm>
            <a:off x="2509213" y="3885291"/>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48" name="Google Shape;148;gf5441b9316_0_66"/>
          <p:cNvSpPr txBox="1"/>
          <p:nvPr/>
        </p:nvSpPr>
        <p:spPr>
          <a:xfrm>
            <a:off x="602193" y="1672925"/>
            <a:ext cx="1908300" cy="26784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 process info</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comprehensively</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l</a:t>
            </a:r>
            <a:r>
              <a:rPr b="0" i="0" lang="en" sz="1100" u="none" cap="none" strike="noStrike">
                <a:solidFill>
                  <a:srgbClr val="000000"/>
                </a:solidFill>
                <a:latin typeface="Arial"/>
                <a:ea typeface="Arial"/>
                <a:cs typeface="Arial"/>
                <a:sym typeface="Arial"/>
              </a:rPr>
              <a:t>earn</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by process</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a</a:t>
            </a:r>
            <a:r>
              <a:rPr b="0" i="0" lang="en" sz="1100" u="none" cap="none" strike="noStrike">
                <a:solidFill>
                  <a:srgbClr val="000000"/>
                </a:solidFill>
                <a:latin typeface="Arial"/>
                <a:ea typeface="Arial"/>
                <a:cs typeface="Arial"/>
                <a:sym typeface="Arial"/>
              </a:rPr>
              <a:t>m motivated by</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completing tasks</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a</a:t>
            </a:r>
            <a:r>
              <a:rPr b="0" i="0" lang="en" sz="1100" u="none" cap="none" strike="noStrike">
                <a:solidFill>
                  <a:srgbClr val="000000"/>
                </a:solidFill>
                <a:latin typeface="Arial"/>
                <a:ea typeface="Arial"/>
                <a:cs typeface="Arial"/>
                <a:sym typeface="Arial"/>
              </a:rPr>
              <a:t>m</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risk averse</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h</a:t>
            </a:r>
            <a:r>
              <a:rPr b="0" i="0" lang="en" sz="1100" u="none" cap="none" strike="noStrike">
                <a:solidFill>
                  <a:srgbClr val="000000"/>
                </a:solidFill>
                <a:latin typeface="Arial"/>
                <a:ea typeface="Arial"/>
                <a:cs typeface="Arial"/>
                <a:sym typeface="Arial"/>
              </a:rPr>
              <a:t>ave</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low computer self-efficacy</a:t>
            </a:r>
            <a:endParaRPr b="0" i="0" sz="1100" u="sng"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gf5441b9316_0_66"/>
          <p:cNvSpPr txBox="1"/>
          <p:nvPr/>
        </p:nvSpPr>
        <p:spPr>
          <a:xfrm>
            <a:off x="6565142" y="1662026"/>
            <a:ext cx="1961400" cy="28476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 process info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selectively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 learn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by tinkering</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a</a:t>
            </a:r>
            <a:r>
              <a:rPr b="0" i="0" lang="en" sz="1100" u="none" cap="none" strike="noStrike">
                <a:solidFill>
                  <a:srgbClr val="000000"/>
                </a:solidFill>
                <a:latin typeface="Arial"/>
                <a:ea typeface="Arial"/>
                <a:cs typeface="Arial"/>
                <a:sym typeface="Arial"/>
              </a:rPr>
              <a:t>m motivated by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interest</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a</a:t>
            </a:r>
            <a:r>
              <a:rPr b="0" i="0" lang="en" sz="1100" u="none" cap="none" strike="noStrike">
                <a:solidFill>
                  <a:srgbClr val="000000"/>
                </a:solidFill>
                <a:latin typeface="Arial"/>
                <a:ea typeface="Arial"/>
                <a:cs typeface="Arial"/>
                <a:sym typeface="Arial"/>
              </a:rPr>
              <a:t>m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risk-tolerant</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h</a:t>
            </a:r>
            <a:r>
              <a:rPr b="0" i="0" lang="en" sz="1100" u="none" cap="none" strike="noStrike">
                <a:solidFill>
                  <a:srgbClr val="000000"/>
                </a:solidFill>
                <a:latin typeface="Arial"/>
                <a:ea typeface="Arial"/>
                <a:cs typeface="Arial"/>
                <a:sym typeface="Arial"/>
              </a:rPr>
              <a:t>ave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high computer self-efficacy</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gf5441b9316_0_66"/>
          <p:cNvSpPr/>
          <p:nvPr/>
        </p:nvSpPr>
        <p:spPr>
          <a:xfrm>
            <a:off x="2509214" y="1942171"/>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51" name="Google Shape;151;gf5441b9316_0_66"/>
          <p:cNvSpPr/>
          <p:nvPr/>
        </p:nvSpPr>
        <p:spPr>
          <a:xfrm>
            <a:off x="4720449" y="1901886"/>
            <a:ext cx="348300" cy="135000"/>
          </a:xfrm>
          <a:prstGeom prst="ellipse">
            <a:avLst/>
          </a:prstGeom>
          <a:solidFill>
            <a:srgbClr val="A5A5A5"/>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sz="1400">
              <a:solidFill>
                <a:srgbClr val="595959"/>
              </a:solidFill>
              <a:latin typeface="Calibri"/>
              <a:ea typeface="Calibri"/>
              <a:cs typeface="Calibri"/>
              <a:sym typeface="Calibri"/>
            </a:endParaRPr>
          </a:p>
        </p:txBody>
      </p:sp>
      <p:sp>
        <p:nvSpPr>
          <p:cNvPr id="152" name="Google Shape;152;gf5441b9316_0_66"/>
          <p:cNvSpPr/>
          <p:nvPr/>
        </p:nvSpPr>
        <p:spPr>
          <a:xfrm>
            <a:off x="5359186" y="2378603"/>
            <a:ext cx="348300" cy="135000"/>
          </a:xfrm>
          <a:prstGeom prst="ellipse">
            <a:avLst/>
          </a:prstGeom>
          <a:solidFill>
            <a:srgbClr val="A5A5A5"/>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sz="1400">
              <a:solidFill>
                <a:srgbClr val="595959"/>
              </a:solidFill>
              <a:latin typeface="Calibri"/>
              <a:ea typeface="Calibri"/>
              <a:cs typeface="Calibri"/>
              <a:sym typeface="Calibri"/>
            </a:endParaRPr>
          </a:p>
        </p:txBody>
      </p:sp>
      <p:sp>
        <p:nvSpPr>
          <p:cNvPr id="153" name="Google Shape;153;gf5441b9316_0_66"/>
          <p:cNvSpPr/>
          <p:nvPr/>
        </p:nvSpPr>
        <p:spPr>
          <a:xfrm>
            <a:off x="3531545" y="2886573"/>
            <a:ext cx="348300" cy="135000"/>
          </a:xfrm>
          <a:prstGeom prst="ellipse">
            <a:avLst/>
          </a:prstGeom>
          <a:solidFill>
            <a:srgbClr val="A5A5A5"/>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sz="1400">
              <a:solidFill>
                <a:srgbClr val="595959"/>
              </a:solidFill>
              <a:latin typeface="Calibri"/>
              <a:ea typeface="Calibri"/>
              <a:cs typeface="Calibri"/>
              <a:sym typeface="Calibri"/>
            </a:endParaRPr>
          </a:p>
        </p:txBody>
      </p:sp>
      <p:sp>
        <p:nvSpPr>
          <p:cNvPr id="154" name="Google Shape;154;gf5441b9316_0_66"/>
          <p:cNvSpPr/>
          <p:nvPr/>
        </p:nvSpPr>
        <p:spPr>
          <a:xfrm>
            <a:off x="5149342" y="3345079"/>
            <a:ext cx="348300" cy="135000"/>
          </a:xfrm>
          <a:prstGeom prst="ellipse">
            <a:avLst/>
          </a:prstGeom>
          <a:solidFill>
            <a:srgbClr val="A5A5A5"/>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sz="1400">
              <a:solidFill>
                <a:srgbClr val="595959"/>
              </a:solidFill>
              <a:latin typeface="Calibri"/>
              <a:ea typeface="Calibri"/>
              <a:cs typeface="Calibri"/>
              <a:sym typeface="Calibri"/>
            </a:endParaRPr>
          </a:p>
        </p:txBody>
      </p:sp>
      <p:sp>
        <p:nvSpPr>
          <p:cNvPr id="155" name="Google Shape;155;gf5441b9316_0_66"/>
          <p:cNvSpPr/>
          <p:nvPr/>
        </p:nvSpPr>
        <p:spPr>
          <a:xfrm>
            <a:off x="5411651" y="3849460"/>
            <a:ext cx="348300" cy="135000"/>
          </a:xfrm>
          <a:prstGeom prst="ellipse">
            <a:avLst/>
          </a:prstGeom>
          <a:solidFill>
            <a:srgbClr val="A5A5A5"/>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sz="1400">
              <a:solidFill>
                <a:srgbClr val="595959"/>
              </a:solidFill>
              <a:latin typeface="Calibri"/>
              <a:ea typeface="Calibri"/>
              <a:cs typeface="Calibri"/>
              <a:sym typeface="Calibri"/>
            </a:endParaRPr>
          </a:p>
        </p:txBody>
      </p:sp>
      <p:sp>
        <p:nvSpPr>
          <p:cNvPr id="156" name="Google Shape;156;gf5441b9316_0_66"/>
          <p:cNvSpPr txBox="1"/>
          <p:nvPr>
            <p:ph type="title"/>
          </p:nvPr>
        </p:nvSpPr>
        <p:spPr>
          <a:xfrm>
            <a:off x="2238900" y="960350"/>
            <a:ext cx="666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...and can be different for each person, or a single person under different circumstances </a:t>
            </a:r>
            <a:endParaRPr sz="1300"/>
          </a:p>
        </p:txBody>
      </p:sp>
      <p:sp>
        <p:nvSpPr>
          <p:cNvPr id="157" name="Google Shape;157;gf5441b9316_0_66"/>
          <p:cNvSpPr/>
          <p:nvPr/>
        </p:nvSpPr>
        <p:spPr>
          <a:xfrm>
            <a:off x="5279552" y="1828475"/>
            <a:ext cx="261900" cy="254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highlight>
                <a:srgbClr val="FFFF00"/>
              </a:highlight>
              <a:latin typeface="Arial"/>
              <a:ea typeface="Arial"/>
              <a:cs typeface="Arial"/>
              <a:sym typeface="Arial"/>
            </a:endParaRPr>
          </a:p>
        </p:txBody>
      </p:sp>
      <p:sp>
        <p:nvSpPr>
          <p:cNvPr id="158" name="Google Shape;158;gf5441b9316_0_66"/>
          <p:cNvSpPr/>
          <p:nvPr/>
        </p:nvSpPr>
        <p:spPr>
          <a:xfrm>
            <a:off x="4760522" y="2296325"/>
            <a:ext cx="261900" cy="254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highlight>
                <a:srgbClr val="FFFF00"/>
              </a:highlight>
              <a:latin typeface="Arial"/>
              <a:ea typeface="Arial"/>
              <a:cs typeface="Arial"/>
              <a:sym typeface="Arial"/>
            </a:endParaRPr>
          </a:p>
        </p:txBody>
      </p:sp>
      <p:sp>
        <p:nvSpPr>
          <p:cNvPr id="159" name="Google Shape;159;gf5441b9316_0_66"/>
          <p:cNvSpPr/>
          <p:nvPr/>
        </p:nvSpPr>
        <p:spPr>
          <a:xfrm>
            <a:off x="6092468" y="2824938"/>
            <a:ext cx="261900" cy="254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highlight>
                <a:srgbClr val="FFFF00"/>
              </a:highlight>
              <a:latin typeface="Arial"/>
              <a:ea typeface="Arial"/>
              <a:cs typeface="Arial"/>
              <a:sym typeface="Arial"/>
            </a:endParaRPr>
          </a:p>
        </p:txBody>
      </p:sp>
      <p:sp>
        <p:nvSpPr>
          <p:cNvPr id="160" name="Google Shape;160;gf5441b9316_0_66"/>
          <p:cNvSpPr/>
          <p:nvPr/>
        </p:nvSpPr>
        <p:spPr>
          <a:xfrm>
            <a:off x="3135687" y="3285225"/>
            <a:ext cx="261900" cy="254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highlight>
                <a:srgbClr val="FFFF00"/>
              </a:highlight>
              <a:latin typeface="Arial"/>
              <a:ea typeface="Arial"/>
              <a:cs typeface="Arial"/>
              <a:sym typeface="Arial"/>
            </a:endParaRPr>
          </a:p>
        </p:txBody>
      </p:sp>
      <p:sp>
        <p:nvSpPr>
          <p:cNvPr id="161" name="Google Shape;161;gf5441b9316_0_66"/>
          <p:cNvSpPr/>
          <p:nvPr/>
        </p:nvSpPr>
        <p:spPr>
          <a:xfrm>
            <a:off x="4441047" y="3789600"/>
            <a:ext cx="261900" cy="2547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highlight>
                <a:srgbClr val="FFFF00"/>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Break the ice in your project teams </a:t>
            </a:r>
            <a:r>
              <a:rPr lang="en">
                <a:solidFill>
                  <a:srgbClr val="A5A5A5"/>
                </a:solidFill>
              </a:rPr>
              <a:t>— Discussion Time</a:t>
            </a:r>
            <a:endParaRPr>
              <a:solidFill>
                <a:srgbClr val="A5A5A5"/>
              </a:solidFill>
            </a:endParaRPr>
          </a:p>
        </p:txBody>
      </p:sp>
      <p:sp>
        <p:nvSpPr>
          <p:cNvPr id="167" name="Google Shape;167;p27"/>
          <p:cNvSpPr txBox="1"/>
          <p:nvPr>
            <p:ph idx="1" type="body"/>
          </p:nvPr>
        </p:nvSpPr>
        <p:spPr>
          <a:xfrm>
            <a:off x="311700" y="1152474"/>
            <a:ext cx="8520600" cy="3821861"/>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a:t>Answer at least two of the following questions with everyone given adequate time to share their experience and opinion. Share your sliders and write a summary of your thoughts.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What is one thing you and your teammates have in common?</a:t>
            </a:r>
            <a:endParaRPr/>
          </a:p>
          <a:p>
            <a:pPr indent="-342900" lvl="0" marL="457200" rtl="0" algn="l">
              <a:spcBef>
                <a:spcPts val="0"/>
              </a:spcBef>
              <a:spcAft>
                <a:spcPts val="0"/>
              </a:spcAft>
              <a:buSzPts val="1800"/>
              <a:buChar char="●"/>
            </a:pPr>
            <a:r>
              <a:rPr lang="en"/>
              <a:t>What is one thing you and your teammates do differently? </a:t>
            </a:r>
            <a:endParaRPr/>
          </a:p>
          <a:p>
            <a:pPr indent="-342900" lvl="0" marL="457200" rtl="0" algn="l">
              <a:lnSpc>
                <a:spcPct val="115000"/>
              </a:lnSpc>
              <a:spcBef>
                <a:spcPts val="0"/>
              </a:spcBef>
              <a:spcAft>
                <a:spcPts val="0"/>
              </a:spcAft>
              <a:buSzPts val="1800"/>
              <a:buChar char="●"/>
            </a:pPr>
            <a:r>
              <a:rPr lang="en"/>
              <a:t>What communication strategies would work best for you to stay engaged this term?</a:t>
            </a:r>
            <a:endParaRPr/>
          </a:p>
          <a:p>
            <a:pPr indent="-342900" lvl="0" marL="457200" rtl="0" algn="l">
              <a:lnSpc>
                <a:spcPct val="115000"/>
              </a:lnSpc>
              <a:spcBef>
                <a:spcPts val="0"/>
              </a:spcBef>
              <a:spcAft>
                <a:spcPts val="0"/>
              </a:spcAft>
              <a:buSzPts val="1800"/>
              <a:buChar char="●"/>
            </a:pPr>
            <a:r>
              <a:rPr lang="en"/>
              <a:t>When have you had difficulty working in teams, what went wrong and how did you resolve the problem?</a:t>
            </a:r>
            <a:endParaRPr/>
          </a:p>
          <a:p>
            <a:pPr indent="-342900" lvl="0" marL="457200" rtl="0" algn="l">
              <a:lnSpc>
                <a:spcPct val="115000"/>
              </a:lnSpc>
              <a:spcBef>
                <a:spcPts val="0"/>
              </a:spcBef>
              <a:spcAft>
                <a:spcPts val="0"/>
              </a:spcAft>
              <a:buSzPts val="1800"/>
              <a:buChar char="●"/>
            </a:pPr>
            <a:r>
              <a:rPr lang="en"/>
              <a:t>Are there any specific type of tasks you are hesitant to tackle? Why? Would any particular type of support help you go for 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f25869140a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do this thing</a:t>
            </a:r>
            <a:endParaRPr/>
          </a:p>
        </p:txBody>
      </p:sp>
      <p:sp>
        <p:nvSpPr>
          <p:cNvPr id="173" name="Google Shape;173;gf25869140a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that you have introduced yourselves and talked about your individual perspectives, brainstorm what you want to </a:t>
            </a:r>
            <a:r>
              <a:rPr lang="en"/>
              <a:t>accomplish</a:t>
            </a:r>
            <a:r>
              <a:rPr lang="en"/>
              <a:t> on the project in the next two weeks!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f5441b9316_0_8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a:t>Teamwork</a:t>
            </a:r>
            <a:endParaRPr/>
          </a:p>
        </p:txBody>
      </p:sp>
      <p:sp>
        <p:nvSpPr>
          <p:cNvPr id="68" name="Google Shape;68;gf5441b9316_0_89"/>
          <p:cNvSpPr txBox="1"/>
          <p:nvPr>
            <p:ph idx="1" type="subTitle"/>
          </p:nvPr>
        </p:nvSpPr>
        <p:spPr>
          <a:xfrm>
            <a:off x="311700" y="2834124"/>
            <a:ext cx="8520600" cy="1953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800"/>
              <a:buNone/>
            </a:pPr>
            <a:r>
              <a:rPr lang="en"/>
              <a:t>makes the dream work…</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a:p>
          <a:p>
            <a:pPr indent="0" lvl="0" marL="0" rtl="0" algn="r">
              <a:lnSpc>
                <a:spcPct val="100000"/>
              </a:lnSpc>
              <a:spcBef>
                <a:spcPts val="0"/>
              </a:spcBef>
              <a:spcAft>
                <a:spcPts val="0"/>
              </a:spcAft>
              <a:buSzPts val="2800"/>
              <a:buNone/>
            </a:pPr>
            <a:r>
              <a:rPr lang="en" sz="1400"/>
              <a:t>…but a vision becomes a nightmare when the leader has a big dream and a bad team.</a:t>
            </a:r>
            <a:endParaRPr/>
          </a:p>
          <a:p>
            <a:pPr indent="0" lvl="0" marL="0" rtl="0" algn="r">
              <a:lnSpc>
                <a:spcPct val="100000"/>
              </a:lnSpc>
              <a:spcBef>
                <a:spcPts val="0"/>
              </a:spcBef>
              <a:spcAft>
                <a:spcPts val="0"/>
              </a:spcAft>
              <a:buSzPts val="2800"/>
              <a:buNone/>
            </a:pPr>
            <a:r>
              <a:rPr lang="en" sz="1400"/>
              <a:t>John C. Maxwell</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f5441b9316_0_15"/>
          <p:cNvSpPr txBox="1"/>
          <p:nvPr>
            <p:ph idx="1" type="body"/>
          </p:nvPr>
        </p:nvSpPr>
        <p:spPr>
          <a:xfrm>
            <a:off x="786525" y="4197175"/>
            <a:ext cx="8357400" cy="946200"/>
          </a:xfrm>
          <a:prstGeom prst="rect">
            <a:avLst/>
          </a:prstGeom>
          <a:noFill/>
          <a:ln>
            <a:noFill/>
          </a:ln>
        </p:spPr>
        <p:txBody>
          <a:bodyPr anchorCtr="0" anchor="t" bIns="91425" lIns="91425" spcFirstLastPara="1" rIns="91425" wrap="square" tIns="91425">
            <a:normAutofit/>
          </a:bodyPr>
          <a:lstStyle/>
          <a:p>
            <a:pPr indent="-444500" lvl="0" marL="444500" rtl="0" algn="r">
              <a:lnSpc>
                <a:spcPct val="100000"/>
              </a:lnSpc>
              <a:spcBef>
                <a:spcPts val="200"/>
              </a:spcBef>
              <a:spcAft>
                <a:spcPts val="0"/>
              </a:spcAft>
              <a:buClr>
                <a:schemeClr val="dk1"/>
              </a:buClr>
              <a:buSzPts val="2400"/>
              <a:buFont typeface="Arial"/>
              <a:buNone/>
            </a:pPr>
            <a:r>
              <a:rPr lang="en" sz="1700">
                <a:solidFill>
                  <a:schemeClr val="dk1"/>
                </a:solidFill>
              </a:rPr>
              <a:t> </a:t>
            </a:r>
            <a:r>
              <a:rPr lang="en">
                <a:solidFill>
                  <a:schemeClr val="dk1"/>
                </a:solidFill>
              </a:rPr>
              <a:t>E. O. McGee, </a:t>
            </a:r>
            <a:r>
              <a:rPr i="1" lang="en">
                <a:solidFill>
                  <a:schemeClr val="dk1"/>
                </a:solidFill>
              </a:rPr>
              <a:t>Black, Brown, Bruised: How Racialized STEM Education Stifles Innovation. </a:t>
            </a:r>
            <a:r>
              <a:rPr lang="en">
                <a:solidFill>
                  <a:schemeClr val="dk1"/>
                </a:solidFill>
              </a:rPr>
              <a:t>Cambridge, MA: Harvard Education Press, 2021.</a:t>
            </a:r>
            <a:endParaRPr sz="1100"/>
          </a:p>
        </p:txBody>
      </p:sp>
      <p:sp>
        <p:nvSpPr>
          <p:cNvPr id="74" name="Google Shape;74;gf5441b9316_0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makes a great team?</a:t>
            </a:r>
            <a:endParaRPr/>
          </a:p>
        </p:txBody>
      </p:sp>
      <p:sp>
        <p:nvSpPr>
          <p:cNvPr id="75" name="Google Shape;75;gf5441b9316_0_15"/>
          <p:cNvSpPr txBox="1"/>
          <p:nvPr>
            <p:ph idx="1" type="body"/>
          </p:nvPr>
        </p:nvSpPr>
        <p:spPr>
          <a:xfrm>
            <a:off x="311700" y="1152475"/>
            <a:ext cx="8603400" cy="3638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400"/>
              </a:spcBef>
              <a:spcAft>
                <a:spcPts val="0"/>
              </a:spcAft>
              <a:buNone/>
            </a:pPr>
            <a:r>
              <a:t/>
            </a:r>
            <a:endParaRPr sz="1292">
              <a:solidFill>
                <a:schemeClr val="dk1"/>
              </a:solidFill>
            </a:endParaRPr>
          </a:p>
          <a:p>
            <a:pPr indent="-647700" lvl="0" marL="685800" rtl="0" algn="l">
              <a:lnSpc>
                <a:spcPct val="100000"/>
              </a:lnSpc>
              <a:spcBef>
                <a:spcPts val="100"/>
              </a:spcBef>
              <a:spcAft>
                <a:spcPts val="0"/>
              </a:spcAft>
              <a:buSzPts val="1400"/>
              <a:buNone/>
            </a:pPr>
            <a:r>
              <a:t/>
            </a:r>
            <a:endParaRPr sz="292">
              <a:solidFill>
                <a:schemeClr val="dk1"/>
              </a:solidFill>
            </a:endParaRPr>
          </a:p>
          <a:p>
            <a:pPr indent="0" lvl="0" marL="0" rtl="0" algn="l">
              <a:lnSpc>
                <a:spcPct val="100000"/>
              </a:lnSpc>
              <a:spcBef>
                <a:spcPts val="400"/>
              </a:spcBef>
              <a:spcAft>
                <a:spcPts val="0"/>
              </a:spcAft>
              <a:buNone/>
            </a:pPr>
            <a:r>
              <a:rPr i="1" lang="en" sz="3392">
                <a:solidFill>
                  <a:schemeClr val="dk1"/>
                </a:solidFill>
              </a:rPr>
              <a:t>The diversity of problem solvers [on a team] matters more than their individual ability.</a:t>
            </a:r>
            <a:endParaRPr sz="1292">
              <a:solidFill>
                <a:schemeClr val="dk1"/>
              </a:solidFill>
            </a:endParaRPr>
          </a:p>
          <a:p>
            <a:pPr indent="0" lvl="0" marL="0" rtl="0" algn="l">
              <a:lnSpc>
                <a:spcPct val="100000"/>
              </a:lnSpc>
              <a:spcBef>
                <a:spcPts val="200"/>
              </a:spcBef>
              <a:spcAft>
                <a:spcPts val="0"/>
              </a:spcAft>
              <a:buSzPts val="2400"/>
              <a:buNone/>
            </a:pPr>
            <a:r>
              <a:t/>
            </a:r>
            <a:endParaRPr sz="2400">
              <a:solidFill>
                <a:schemeClr val="dk1"/>
              </a:solidFill>
            </a:endParaRPr>
          </a:p>
          <a:p>
            <a:pPr indent="-444500" lvl="0" marL="444500" rtl="0" algn="l">
              <a:lnSpc>
                <a:spcPct val="100000"/>
              </a:lnSpc>
              <a:spcBef>
                <a:spcPts val="200"/>
              </a:spcBef>
              <a:spcAft>
                <a:spcPts val="0"/>
              </a:spcAft>
              <a:buSzPts val="2400"/>
              <a:buNone/>
            </a:pPr>
            <a:r>
              <a:t/>
            </a:r>
            <a:endParaRPr sz="2400">
              <a:solidFill>
                <a:schemeClr val="dk1"/>
              </a:solidFill>
            </a:endParaRPr>
          </a:p>
          <a:p>
            <a:pPr indent="-444500" lvl="0" marL="444500" rtl="0" algn="l">
              <a:lnSpc>
                <a:spcPct val="100000"/>
              </a:lnSpc>
              <a:spcBef>
                <a:spcPts val="200"/>
              </a:spcBef>
              <a:spcAft>
                <a:spcPts val="0"/>
              </a:spcAft>
              <a:buSzPts val="2400"/>
              <a:buNone/>
            </a:pPr>
            <a:r>
              <a:t/>
            </a:r>
            <a:endParaRPr sz="2400">
              <a:solidFill>
                <a:schemeClr val="dk1"/>
              </a:solidFill>
            </a:endParaRPr>
          </a:p>
          <a:p>
            <a:pPr indent="0" lvl="0" marL="0" rtl="0" algn="l">
              <a:lnSpc>
                <a:spcPct val="100000"/>
              </a:lnSpc>
              <a:spcBef>
                <a:spcPts val="200"/>
              </a:spcBef>
              <a:spcAft>
                <a:spcPts val="0"/>
              </a:spcAft>
              <a:buSzPts val="2400"/>
              <a:buNone/>
            </a:pPr>
            <a:r>
              <a:t/>
            </a:r>
            <a:endParaRPr sz="2400">
              <a:solidFill>
                <a:schemeClr val="dk1"/>
              </a:solidFill>
            </a:endParaRPr>
          </a:p>
          <a:p>
            <a:pPr indent="-444500" lvl="0" marL="444500" rtl="0" algn="l">
              <a:lnSpc>
                <a:spcPct val="100000"/>
              </a:lnSpc>
              <a:spcBef>
                <a:spcPts val="200"/>
              </a:spcBef>
              <a:spcAft>
                <a:spcPts val="0"/>
              </a:spcAft>
              <a:buSzPts val="2400"/>
              <a:buNone/>
            </a:pPr>
            <a:r>
              <a:t/>
            </a:r>
            <a:endParaRPr sz="2400">
              <a:solidFill>
                <a:schemeClr val="dk1"/>
              </a:solidFill>
            </a:endParaRPr>
          </a:p>
          <a:p>
            <a:pPr indent="-444500" lvl="0" marL="444500" rtl="0" algn="l">
              <a:lnSpc>
                <a:spcPct val="100000"/>
              </a:lnSpc>
              <a:spcBef>
                <a:spcPts val="200"/>
              </a:spcBef>
              <a:spcAft>
                <a:spcPts val="0"/>
              </a:spcAft>
              <a:buSzPts val="2400"/>
              <a:buNone/>
            </a:pPr>
            <a:r>
              <a:t/>
            </a:r>
            <a:endParaRPr sz="2400">
              <a:solidFill>
                <a:schemeClr val="dk1"/>
              </a:solidFill>
            </a:endParaRPr>
          </a:p>
          <a:p>
            <a:pPr indent="-444500" lvl="0" marL="444500" rtl="0" algn="r">
              <a:lnSpc>
                <a:spcPct val="100000"/>
              </a:lnSpc>
              <a:spcBef>
                <a:spcPts val="200"/>
              </a:spcBef>
              <a:spcAft>
                <a:spcPts val="0"/>
              </a:spcAft>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f5441b9316_0_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Who makes a great team?</a:t>
            </a:r>
            <a:endParaRPr/>
          </a:p>
        </p:txBody>
      </p:sp>
      <p:sp>
        <p:nvSpPr>
          <p:cNvPr id="81" name="Google Shape;81;gf5441b9316_0_31"/>
          <p:cNvSpPr txBox="1"/>
          <p:nvPr>
            <p:ph idx="1" type="body"/>
          </p:nvPr>
        </p:nvSpPr>
        <p:spPr>
          <a:xfrm>
            <a:off x="850725" y="4342200"/>
            <a:ext cx="8293200" cy="801300"/>
          </a:xfrm>
          <a:prstGeom prst="rect">
            <a:avLst/>
          </a:prstGeom>
          <a:noFill/>
          <a:ln>
            <a:noFill/>
          </a:ln>
        </p:spPr>
        <p:txBody>
          <a:bodyPr anchorCtr="0" anchor="t" bIns="91425" lIns="91425" spcFirstLastPara="1" rIns="91425" wrap="square" tIns="91425">
            <a:normAutofit/>
          </a:bodyPr>
          <a:lstStyle/>
          <a:p>
            <a:pPr indent="-444500" lvl="0" marL="444500" rtl="0" algn="r">
              <a:lnSpc>
                <a:spcPct val="100000"/>
              </a:lnSpc>
              <a:spcBef>
                <a:spcPts val="200"/>
              </a:spcBef>
              <a:spcAft>
                <a:spcPts val="0"/>
              </a:spcAft>
              <a:buSzPts val="2400"/>
              <a:buNone/>
            </a:pPr>
            <a:r>
              <a:rPr lang="en" sz="1700">
                <a:solidFill>
                  <a:schemeClr val="dk1"/>
                </a:solidFill>
              </a:rPr>
              <a:t> </a:t>
            </a:r>
            <a:r>
              <a:rPr lang="en">
                <a:solidFill>
                  <a:schemeClr val="dk1"/>
                </a:solidFill>
              </a:rPr>
              <a:t>J. A. Leydens and J. C. Lucena, </a:t>
            </a:r>
            <a:r>
              <a:rPr i="1" lang="en">
                <a:solidFill>
                  <a:schemeClr val="dk1"/>
                </a:solidFill>
              </a:rPr>
              <a:t>Engineering Justice: Transforming Engineering Education and Practice</a:t>
            </a:r>
            <a:r>
              <a:rPr lang="en">
                <a:solidFill>
                  <a:schemeClr val="dk1"/>
                </a:solidFill>
              </a:rPr>
              <a:t>. Hoboken, NJ: John Wiley &amp; Sons, Inc., 2018. </a:t>
            </a:r>
            <a:endParaRPr/>
          </a:p>
        </p:txBody>
      </p:sp>
      <p:sp>
        <p:nvSpPr>
          <p:cNvPr id="82" name="Google Shape;82;gf5441b9316_0_31"/>
          <p:cNvSpPr txBox="1"/>
          <p:nvPr>
            <p:ph idx="1" type="body"/>
          </p:nvPr>
        </p:nvSpPr>
        <p:spPr>
          <a:xfrm>
            <a:off x="311700" y="1152475"/>
            <a:ext cx="8603400" cy="3638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400"/>
              </a:spcBef>
              <a:spcAft>
                <a:spcPts val="0"/>
              </a:spcAft>
              <a:buNone/>
            </a:pPr>
            <a:r>
              <a:t/>
            </a:r>
            <a:endParaRPr sz="1292">
              <a:solidFill>
                <a:schemeClr val="dk1"/>
              </a:solidFill>
            </a:endParaRPr>
          </a:p>
          <a:p>
            <a:pPr indent="-647700" lvl="0" marL="685800" rtl="0" algn="l">
              <a:lnSpc>
                <a:spcPct val="100000"/>
              </a:lnSpc>
              <a:spcBef>
                <a:spcPts val="100"/>
              </a:spcBef>
              <a:spcAft>
                <a:spcPts val="0"/>
              </a:spcAft>
              <a:buSzPts val="1400"/>
              <a:buNone/>
            </a:pPr>
            <a:r>
              <a:t/>
            </a:r>
            <a:endParaRPr sz="292">
              <a:solidFill>
                <a:schemeClr val="dk1"/>
              </a:solidFill>
            </a:endParaRPr>
          </a:p>
          <a:p>
            <a:pPr indent="0" lvl="0" marL="0" rtl="0" algn="l">
              <a:lnSpc>
                <a:spcPct val="100000"/>
              </a:lnSpc>
              <a:spcBef>
                <a:spcPts val="400"/>
              </a:spcBef>
              <a:spcAft>
                <a:spcPts val="0"/>
              </a:spcAft>
              <a:buNone/>
            </a:pPr>
            <a:r>
              <a:rPr lang="en" sz="3392">
                <a:solidFill>
                  <a:schemeClr val="dk1"/>
                </a:solidFill>
              </a:rPr>
              <a:t>You. Your peers. Your resources. </a:t>
            </a:r>
            <a:endParaRPr sz="1292">
              <a:solidFill>
                <a:schemeClr val="dk1"/>
              </a:solidFill>
            </a:endParaRPr>
          </a:p>
          <a:p>
            <a:pPr indent="0" lvl="0" marL="0" rtl="0" algn="l">
              <a:lnSpc>
                <a:spcPct val="100000"/>
              </a:lnSpc>
              <a:spcBef>
                <a:spcPts val="200"/>
              </a:spcBef>
              <a:spcAft>
                <a:spcPts val="0"/>
              </a:spcAft>
              <a:buSzPts val="2400"/>
              <a:buNone/>
            </a:pPr>
            <a:r>
              <a:t/>
            </a:r>
            <a:endParaRPr sz="2400">
              <a:solidFill>
                <a:schemeClr val="dk1"/>
              </a:solidFill>
            </a:endParaRPr>
          </a:p>
          <a:p>
            <a:pPr indent="-444500" lvl="0" marL="444500" rtl="0" algn="l">
              <a:lnSpc>
                <a:spcPct val="100000"/>
              </a:lnSpc>
              <a:spcBef>
                <a:spcPts val="200"/>
              </a:spcBef>
              <a:spcAft>
                <a:spcPts val="0"/>
              </a:spcAft>
              <a:buSzPts val="2400"/>
              <a:buNone/>
            </a:pPr>
            <a:r>
              <a:t/>
            </a:r>
            <a:endParaRPr sz="2400">
              <a:solidFill>
                <a:schemeClr val="dk1"/>
              </a:solidFill>
            </a:endParaRPr>
          </a:p>
          <a:p>
            <a:pPr indent="-444500" lvl="0" marL="444500" rtl="0" algn="l">
              <a:lnSpc>
                <a:spcPct val="100000"/>
              </a:lnSpc>
              <a:spcBef>
                <a:spcPts val="200"/>
              </a:spcBef>
              <a:spcAft>
                <a:spcPts val="0"/>
              </a:spcAft>
              <a:buSzPts val="2400"/>
              <a:buNone/>
            </a:pPr>
            <a:r>
              <a:t/>
            </a:r>
            <a:endParaRPr sz="2400">
              <a:solidFill>
                <a:schemeClr val="dk1"/>
              </a:solidFill>
            </a:endParaRPr>
          </a:p>
          <a:p>
            <a:pPr indent="0" lvl="0" marL="0" rtl="0" algn="l">
              <a:lnSpc>
                <a:spcPct val="100000"/>
              </a:lnSpc>
              <a:spcBef>
                <a:spcPts val="200"/>
              </a:spcBef>
              <a:spcAft>
                <a:spcPts val="0"/>
              </a:spcAft>
              <a:buSzPts val="2400"/>
              <a:buNone/>
            </a:pPr>
            <a:r>
              <a:t/>
            </a:r>
            <a:endParaRPr sz="2400">
              <a:solidFill>
                <a:schemeClr val="dk1"/>
              </a:solidFill>
            </a:endParaRPr>
          </a:p>
          <a:p>
            <a:pPr indent="-444500" lvl="0" marL="444500" rtl="0" algn="l">
              <a:lnSpc>
                <a:spcPct val="100000"/>
              </a:lnSpc>
              <a:spcBef>
                <a:spcPts val="200"/>
              </a:spcBef>
              <a:spcAft>
                <a:spcPts val="0"/>
              </a:spcAft>
              <a:buSzPts val="2400"/>
              <a:buNone/>
            </a:pPr>
            <a:r>
              <a:t/>
            </a:r>
            <a:endParaRPr sz="2400">
              <a:solidFill>
                <a:schemeClr val="dk1"/>
              </a:solidFill>
            </a:endParaRPr>
          </a:p>
          <a:p>
            <a:pPr indent="-444500" lvl="0" marL="444500" rtl="0" algn="l">
              <a:lnSpc>
                <a:spcPct val="100000"/>
              </a:lnSpc>
              <a:spcBef>
                <a:spcPts val="200"/>
              </a:spcBef>
              <a:spcAft>
                <a:spcPts val="0"/>
              </a:spcAft>
              <a:buSzPts val="2400"/>
              <a:buNone/>
            </a:pPr>
            <a:r>
              <a:t/>
            </a:r>
            <a:endParaRPr sz="2400">
              <a:solidFill>
                <a:schemeClr val="dk1"/>
              </a:solidFill>
            </a:endParaRPr>
          </a:p>
          <a:p>
            <a:pPr indent="-444500" lvl="0" marL="444500" rtl="0" algn="r">
              <a:lnSpc>
                <a:spcPct val="100000"/>
              </a:lnSpc>
              <a:spcBef>
                <a:spcPts val="20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f5441b9316_0_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can we create</a:t>
            </a:r>
            <a:r>
              <a:rPr lang="en"/>
              <a:t> a great team?</a:t>
            </a:r>
            <a:endParaRPr/>
          </a:p>
        </p:txBody>
      </p:sp>
      <p:sp>
        <p:nvSpPr>
          <p:cNvPr id="88" name="Google Shape;88;gf5441b9316_0_20"/>
          <p:cNvSpPr txBox="1"/>
          <p:nvPr>
            <p:ph idx="1" type="body"/>
          </p:nvPr>
        </p:nvSpPr>
        <p:spPr>
          <a:xfrm>
            <a:off x="311700" y="1152475"/>
            <a:ext cx="8699700" cy="382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2400"/>
              </a:spcBef>
              <a:spcAft>
                <a:spcPts val="0"/>
              </a:spcAft>
              <a:buSzPts val="1800"/>
              <a:buNone/>
            </a:pPr>
            <a:r>
              <a:rPr lang="en" sz="1700"/>
              <a:t>Step 1: Talk about how we each bring our own unique perspectives to problem solving.</a:t>
            </a:r>
            <a:endParaRPr sz="1700"/>
          </a:p>
          <a:p>
            <a:pPr indent="0" lvl="0" marL="0" rtl="0" algn="l">
              <a:lnSpc>
                <a:spcPct val="115000"/>
              </a:lnSpc>
              <a:spcBef>
                <a:spcPts val="2400"/>
              </a:spcBef>
              <a:spcAft>
                <a:spcPts val="1200"/>
              </a:spcAft>
              <a:buSzPts val="1800"/>
              <a:buNone/>
            </a:pPr>
            <a:r>
              <a:t/>
            </a:r>
            <a:endParaRPr/>
          </a:p>
        </p:txBody>
      </p:sp>
      <p:sp>
        <p:nvSpPr>
          <p:cNvPr id="89" name="Google Shape;89;gf5441b9316_0_20"/>
          <p:cNvSpPr txBox="1"/>
          <p:nvPr>
            <p:ph idx="1" type="body"/>
          </p:nvPr>
        </p:nvSpPr>
        <p:spPr>
          <a:xfrm>
            <a:off x="401375" y="1846075"/>
            <a:ext cx="2744400" cy="269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2400"/>
              </a:spcBef>
              <a:spcAft>
                <a:spcPts val="0"/>
              </a:spcAft>
              <a:buSzPts val="1125"/>
              <a:buNone/>
            </a:pPr>
            <a:r>
              <a:rPr lang="en" sz="1425"/>
              <a:t>Some folks:</a:t>
            </a:r>
            <a:endParaRPr sz="1425"/>
          </a:p>
          <a:p>
            <a:pPr indent="0" lvl="0" marL="0" rtl="0" algn="l">
              <a:lnSpc>
                <a:spcPct val="95000"/>
              </a:lnSpc>
              <a:spcBef>
                <a:spcPts val="2400"/>
              </a:spcBef>
              <a:spcAft>
                <a:spcPts val="0"/>
              </a:spcAft>
              <a:buSzPts val="1125"/>
              <a:buNone/>
            </a:pPr>
            <a:r>
              <a:rPr lang="en" sz="1425"/>
              <a:t>Use technology to complete tasks</a:t>
            </a:r>
            <a:endParaRPr sz="1425"/>
          </a:p>
          <a:p>
            <a:pPr indent="0" lvl="0" marL="0" rtl="0" algn="l">
              <a:lnSpc>
                <a:spcPct val="95000"/>
              </a:lnSpc>
              <a:spcBef>
                <a:spcPts val="2400"/>
              </a:spcBef>
              <a:spcAft>
                <a:spcPts val="0"/>
              </a:spcAft>
              <a:buSzPts val="1125"/>
              <a:buNone/>
            </a:pPr>
            <a:r>
              <a:rPr lang="en" sz="1425"/>
              <a:t>Have risk-averse attitudes</a:t>
            </a:r>
            <a:endParaRPr sz="1425"/>
          </a:p>
          <a:p>
            <a:pPr indent="0" lvl="0" marL="0" rtl="0" algn="l">
              <a:lnSpc>
                <a:spcPct val="95000"/>
              </a:lnSpc>
              <a:spcBef>
                <a:spcPts val="2400"/>
              </a:spcBef>
              <a:spcAft>
                <a:spcPts val="0"/>
              </a:spcAft>
              <a:buSzPts val="1125"/>
              <a:buNone/>
            </a:pPr>
            <a:r>
              <a:rPr lang="en" sz="1425"/>
              <a:t>Process information comprehensively</a:t>
            </a:r>
            <a:endParaRPr sz="1425"/>
          </a:p>
          <a:p>
            <a:pPr indent="0" lvl="0" marL="0" rtl="0" algn="l">
              <a:lnSpc>
                <a:spcPct val="95000"/>
              </a:lnSpc>
              <a:spcBef>
                <a:spcPts val="2400"/>
              </a:spcBef>
              <a:spcAft>
                <a:spcPts val="0"/>
              </a:spcAft>
              <a:buSzPts val="1125"/>
              <a:buNone/>
            </a:pPr>
            <a:r>
              <a:rPr lang="en" sz="1425"/>
              <a:t>Learn by process</a:t>
            </a:r>
            <a:endParaRPr sz="1425"/>
          </a:p>
          <a:p>
            <a:pPr indent="0" lvl="0" marL="0" rtl="0" algn="l">
              <a:lnSpc>
                <a:spcPct val="95000"/>
              </a:lnSpc>
              <a:spcBef>
                <a:spcPts val="2400"/>
              </a:spcBef>
              <a:spcAft>
                <a:spcPts val="1200"/>
              </a:spcAft>
              <a:buSzPts val="1125"/>
              <a:buNone/>
            </a:pPr>
            <a:r>
              <a:t/>
            </a:r>
            <a:endParaRPr sz="1125"/>
          </a:p>
        </p:txBody>
      </p:sp>
      <p:sp>
        <p:nvSpPr>
          <p:cNvPr id="90" name="Google Shape;90;gf5441b9316_0_20"/>
          <p:cNvSpPr txBox="1"/>
          <p:nvPr>
            <p:ph idx="1" type="body"/>
          </p:nvPr>
        </p:nvSpPr>
        <p:spPr>
          <a:xfrm>
            <a:off x="4926975" y="1846075"/>
            <a:ext cx="2607900" cy="2856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2400"/>
              </a:spcBef>
              <a:spcAft>
                <a:spcPts val="0"/>
              </a:spcAft>
              <a:buClr>
                <a:schemeClr val="dk1"/>
              </a:buClr>
              <a:buSzPts val="1125"/>
              <a:buFont typeface="Arial"/>
              <a:buNone/>
            </a:pPr>
            <a:r>
              <a:rPr lang="en" sz="1400"/>
              <a:t>Some folks:</a:t>
            </a:r>
            <a:endParaRPr sz="1400"/>
          </a:p>
          <a:p>
            <a:pPr indent="0" lvl="0" marL="0" rtl="0" algn="l">
              <a:lnSpc>
                <a:spcPct val="95000"/>
              </a:lnSpc>
              <a:spcBef>
                <a:spcPts val="2400"/>
              </a:spcBef>
              <a:spcAft>
                <a:spcPts val="0"/>
              </a:spcAft>
              <a:buClr>
                <a:schemeClr val="dk1"/>
              </a:buClr>
              <a:buSzPts val="1125"/>
              <a:buFont typeface="Arial"/>
              <a:buNone/>
            </a:pPr>
            <a:r>
              <a:rPr lang="en" sz="1400"/>
              <a:t>Use technology for the sake of technology</a:t>
            </a:r>
            <a:endParaRPr sz="1400"/>
          </a:p>
          <a:p>
            <a:pPr indent="0" lvl="0" marL="0" rtl="0" algn="l">
              <a:lnSpc>
                <a:spcPct val="95000"/>
              </a:lnSpc>
              <a:spcBef>
                <a:spcPts val="2400"/>
              </a:spcBef>
              <a:spcAft>
                <a:spcPts val="0"/>
              </a:spcAft>
              <a:buClr>
                <a:schemeClr val="dk1"/>
              </a:buClr>
              <a:buSzPts val="1125"/>
              <a:buFont typeface="Arial"/>
              <a:buNone/>
            </a:pPr>
            <a:r>
              <a:rPr lang="en" sz="1400"/>
              <a:t>Take risk with new technology</a:t>
            </a:r>
            <a:endParaRPr sz="1400"/>
          </a:p>
          <a:p>
            <a:pPr indent="0" lvl="0" marL="0" rtl="0" algn="l">
              <a:lnSpc>
                <a:spcPct val="95000"/>
              </a:lnSpc>
              <a:spcBef>
                <a:spcPts val="2400"/>
              </a:spcBef>
              <a:spcAft>
                <a:spcPts val="0"/>
              </a:spcAft>
              <a:buClr>
                <a:schemeClr val="dk1"/>
              </a:buClr>
              <a:buSzPts val="1125"/>
              <a:buFont typeface="Arial"/>
              <a:buNone/>
            </a:pPr>
            <a:r>
              <a:rPr lang="en" sz="1400"/>
              <a:t>Process information selectively</a:t>
            </a:r>
            <a:endParaRPr sz="1400"/>
          </a:p>
          <a:p>
            <a:pPr indent="0" lvl="0" marL="0" rtl="0" algn="l">
              <a:lnSpc>
                <a:spcPct val="95000"/>
              </a:lnSpc>
              <a:spcBef>
                <a:spcPts val="2400"/>
              </a:spcBef>
              <a:spcAft>
                <a:spcPts val="0"/>
              </a:spcAft>
              <a:buClr>
                <a:schemeClr val="dk1"/>
              </a:buClr>
              <a:buSzPts val="1125"/>
              <a:buFont typeface="Arial"/>
              <a:buNone/>
            </a:pPr>
            <a:r>
              <a:rPr lang="en" sz="1400"/>
              <a:t>Learn by exploration</a:t>
            </a:r>
            <a:endParaRPr sz="1400"/>
          </a:p>
          <a:p>
            <a:pPr indent="0" lvl="0" marL="0" rtl="0" algn="l">
              <a:lnSpc>
                <a:spcPct val="95000"/>
              </a:lnSpc>
              <a:spcBef>
                <a:spcPts val="2400"/>
              </a:spcBef>
              <a:spcAft>
                <a:spcPts val="0"/>
              </a:spcAft>
              <a:buClr>
                <a:schemeClr val="dk1"/>
              </a:buClr>
              <a:buSzPts val="1125"/>
              <a:buFont typeface="Arial"/>
              <a:buNone/>
            </a:pPr>
            <a:r>
              <a:t/>
            </a:r>
            <a:endParaRPr sz="1400"/>
          </a:p>
          <a:p>
            <a:pPr indent="0" lvl="0" marL="0" rtl="0" algn="l">
              <a:lnSpc>
                <a:spcPct val="115000"/>
              </a:lnSpc>
              <a:spcBef>
                <a:spcPts val="2400"/>
              </a:spcBef>
              <a:spcAft>
                <a:spcPts val="0"/>
              </a:spcAft>
              <a:buSzPts val="1800"/>
              <a:buNone/>
            </a:pPr>
            <a:r>
              <a:t/>
            </a:r>
            <a:endParaRPr sz="1400"/>
          </a:p>
          <a:p>
            <a:pPr indent="0" lvl="0" marL="0" rtl="0" algn="l">
              <a:lnSpc>
                <a:spcPct val="115000"/>
              </a:lnSpc>
              <a:spcBef>
                <a:spcPts val="2400"/>
              </a:spcBef>
              <a:spcAft>
                <a:spcPts val="1200"/>
              </a:spcAft>
              <a:buSzPts val="180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f5441b9316_0_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does it mean to be a part of a</a:t>
            </a:r>
            <a:r>
              <a:rPr lang="en"/>
              <a:t> great team?</a:t>
            </a:r>
            <a:endParaRPr/>
          </a:p>
        </p:txBody>
      </p:sp>
      <p:sp>
        <p:nvSpPr>
          <p:cNvPr id="96" name="Google Shape;96;gf5441b9316_0_25"/>
          <p:cNvSpPr txBox="1"/>
          <p:nvPr>
            <p:ph idx="1" type="body"/>
          </p:nvPr>
        </p:nvSpPr>
        <p:spPr>
          <a:xfrm>
            <a:off x="311700" y="1152474"/>
            <a:ext cx="8520600" cy="382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2400"/>
              </a:spcBef>
              <a:spcAft>
                <a:spcPts val="0"/>
              </a:spcAft>
              <a:buSzPts val="1800"/>
              <a:buNone/>
            </a:pPr>
            <a:r>
              <a:rPr lang="en"/>
              <a:t>Self reflection and regulation play a huge role in how you adjust to new situations, environments, and tasks.</a:t>
            </a:r>
            <a:endParaRPr/>
          </a:p>
          <a:p>
            <a:pPr indent="0" lvl="0" marL="0" rtl="0" algn="l">
              <a:lnSpc>
                <a:spcPct val="115000"/>
              </a:lnSpc>
              <a:spcBef>
                <a:spcPts val="2400"/>
              </a:spcBef>
              <a:spcAft>
                <a:spcPts val="1200"/>
              </a:spcAft>
              <a:buSzPts val="1800"/>
              <a:buNone/>
            </a:pPr>
            <a:r>
              <a:rPr lang="en"/>
              <a:t>Let’s take some time to look at how you perceive your own cognitive style when interacting with new technologies.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f25869140a_0_2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is not a binary exercise, it is a sliding scale...</a:t>
            </a:r>
            <a:endParaRPr/>
          </a:p>
        </p:txBody>
      </p:sp>
      <p:sp>
        <p:nvSpPr>
          <p:cNvPr id="102" name="Google Shape;102;gf25869140a_0_268"/>
          <p:cNvSpPr txBox="1"/>
          <p:nvPr>
            <p:ph idx="12" type="sldNum"/>
          </p:nvPr>
        </p:nvSpPr>
        <p:spPr>
          <a:xfrm>
            <a:off x="4916181" y="4261248"/>
            <a:ext cx="1438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a:t>‹#›</a:t>
            </a:fld>
            <a:endParaRPr/>
          </a:p>
        </p:txBody>
      </p:sp>
      <p:sp>
        <p:nvSpPr>
          <p:cNvPr id="103" name="Google Shape;103;gf25869140a_0_268"/>
          <p:cNvSpPr/>
          <p:nvPr/>
        </p:nvSpPr>
        <p:spPr>
          <a:xfrm>
            <a:off x="2509213" y="2405695"/>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04" name="Google Shape;104;gf25869140a_0_268"/>
          <p:cNvSpPr/>
          <p:nvPr/>
        </p:nvSpPr>
        <p:spPr>
          <a:xfrm>
            <a:off x="2509213" y="2928552"/>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05" name="Google Shape;105;gf25869140a_0_268"/>
          <p:cNvSpPr/>
          <p:nvPr/>
        </p:nvSpPr>
        <p:spPr>
          <a:xfrm>
            <a:off x="2509213" y="3390050"/>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06" name="Google Shape;106;gf25869140a_0_268"/>
          <p:cNvSpPr/>
          <p:nvPr/>
        </p:nvSpPr>
        <p:spPr>
          <a:xfrm>
            <a:off x="2509213" y="3885291"/>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07" name="Google Shape;107;gf25869140a_0_268"/>
          <p:cNvSpPr txBox="1"/>
          <p:nvPr/>
        </p:nvSpPr>
        <p:spPr>
          <a:xfrm>
            <a:off x="602193" y="1672925"/>
            <a:ext cx="1908300" cy="26784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 process info</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comprehensively</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l</a:t>
            </a:r>
            <a:r>
              <a:rPr b="0" i="0" lang="en" sz="1100" u="none" cap="none" strike="noStrike">
                <a:solidFill>
                  <a:srgbClr val="000000"/>
                </a:solidFill>
                <a:latin typeface="Arial"/>
                <a:ea typeface="Arial"/>
                <a:cs typeface="Arial"/>
                <a:sym typeface="Arial"/>
              </a:rPr>
              <a:t>earn</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by process</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a</a:t>
            </a:r>
            <a:r>
              <a:rPr b="0" i="0" lang="en" sz="1100" u="none" cap="none" strike="noStrike">
                <a:solidFill>
                  <a:srgbClr val="000000"/>
                </a:solidFill>
                <a:latin typeface="Arial"/>
                <a:ea typeface="Arial"/>
                <a:cs typeface="Arial"/>
                <a:sym typeface="Arial"/>
              </a:rPr>
              <a:t>m motivated by</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completing tasks</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a</a:t>
            </a:r>
            <a:r>
              <a:rPr b="0" i="0" lang="en" sz="1100" u="none" cap="none" strike="noStrike">
                <a:solidFill>
                  <a:srgbClr val="000000"/>
                </a:solidFill>
                <a:latin typeface="Arial"/>
                <a:ea typeface="Arial"/>
                <a:cs typeface="Arial"/>
                <a:sym typeface="Arial"/>
              </a:rPr>
              <a:t>m</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risk averse</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h</a:t>
            </a:r>
            <a:r>
              <a:rPr b="0" i="0" lang="en" sz="1100" u="none" cap="none" strike="noStrike">
                <a:solidFill>
                  <a:srgbClr val="000000"/>
                </a:solidFill>
                <a:latin typeface="Arial"/>
                <a:ea typeface="Arial"/>
                <a:cs typeface="Arial"/>
                <a:sym typeface="Arial"/>
              </a:rPr>
              <a:t>ave</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low computer self-efficacy</a:t>
            </a:r>
            <a:endParaRPr b="0" i="0" sz="1100" u="sng"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8" name="Google Shape;108;gf25869140a_0_268"/>
          <p:cNvSpPr txBox="1"/>
          <p:nvPr/>
        </p:nvSpPr>
        <p:spPr>
          <a:xfrm>
            <a:off x="6565142" y="1662026"/>
            <a:ext cx="1961400" cy="28476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 process info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selectively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 learn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by tinkering</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a</a:t>
            </a:r>
            <a:r>
              <a:rPr b="0" i="0" lang="en" sz="1100" u="none" cap="none" strike="noStrike">
                <a:solidFill>
                  <a:srgbClr val="000000"/>
                </a:solidFill>
                <a:latin typeface="Arial"/>
                <a:ea typeface="Arial"/>
                <a:cs typeface="Arial"/>
                <a:sym typeface="Arial"/>
              </a:rPr>
              <a:t>m motivated by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interest</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a</a:t>
            </a:r>
            <a:r>
              <a:rPr b="0" i="0" lang="en" sz="1100" u="none" cap="none" strike="noStrike">
                <a:solidFill>
                  <a:srgbClr val="000000"/>
                </a:solidFill>
                <a:latin typeface="Arial"/>
                <a:ea typeface="Arial"/>
                <a:cs typeface="Arial"/>
                <a:sym typeface="Arial"/>
              </a:rPr>
              <a:t>m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risk-tolerant</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h</a:t>
            </a:r>
            <a:r>
              <a:rPr b="0" i="0" lang="en" sz="1100" u="none" cap="none" strike="noStrike">
                <a:solidFill>
                  <a:srgbClr val="000000"/>
                </a:solidFill>
                <a:latin typeface="Arial"/>
                <a:ea typeface="Arial"/>
                <a:cs typeface="Arial"/>
                <a:sym typeface="Arial"/>
              </a:rPr>
              <a:t>ave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high computer self-efficacy</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 name="Google Shape;109;gf25869140a_0_268"/>
          <p:cNvSpPr/>
          <p:nvPr/>
        </p:nvSpPr>
        <p:spPr>
          <a:xfrm>
            <a:off x="2509214" y="1942171"/>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10" name="Google Shape;110;gf25869140a_0_268"/>
          <p:cNvSpPr/>
          <p:nvPr/>
        </p:nvSpPr>
        <p:spPr>
          <a:xfrm>
            <a:off x="4720449" y="1901886"/>
            <a:ext cx="348300" cy="135000"/>
          </a:xfrm>
          <a:prstGeom prst="ellipse">
            <a:avLst/>
          </a:prstGeom>
          <a:solidFill>
            <a:srgbClr val="A5A5A5"/>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sz="1400">
              <a:solidFill>
                <a:srgbClr val="595959"/>
              </a:solidFill>
              <a:latin typeface="Calibri"/>
              <a:ea typeface="Calibri"/>
              <a:cs typeface="Calibri"/>
              <a:sym typeface="Calibri"/>
            </a:endParaRPr>
          </a:p>
        </p:txBody>
      </p:sp>
      <p:sp>
        <p:nvSpPr>
          <p:cNvPr id="111" name="Google Shape;111;gf25869140a_0_268"/>
          <p:cNvSpPr/>
          <p:nvPr/>
        </p:nvSpPr>
        <p:spPr>
          <a:xfrm>
            <a:off x="5359186" y="2378603"/>
            <a:ext cx="348300" cy="135000"/>
          </a:xfrm>
          <a:prstGeom prst="ellipse">
            <a:avLst/>
          </a:prstGeom>
          <a:solidFill>
            <a:srgbClr val="A5A5A5"/>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sz="1400">
              <a:solidFill>
                <a:srgbClr val="595959"/>
              </a:solidFill>
              <a:latin typeface="Calibri"/>
              <a:ea typeface="Calibri"/>
              <a:cs typeface="Calibri"/>
              <a:sym typeface="Calibri"/>
            </a:endParaRPr>
          </a:p>
        </p:txBody>
      </p:sp>
      <p:sp>
        <p:nvSpPr>
          <p:cNvPr id="112" name="Google Shape;112;gf25869140a_0_268"/>
          <p:cNvSpPr/>
          <p:nvPr/>
        </p:nvSpPr>
        <p:spPr>
          <a:xfrm>
            <a:off x="3531545" y="2886573"/>
            <a:ext cx="348300" cy="135000"/>
          </a:xfrm>
          <a:prstGeom prst="ellipse">
            <a:avLst/>
          </a:prstGeom>
          <a:solidFill>
            <a:srgbClr val="A5A5A5"/>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sz="1400">
              <a:solidFill>
                <a:srgbClr val="595959"/>
              </a:solidFill>
              <a:latin typeface="Calibri"/>
              <a:ea typeface="Calibri"/>
              <a:cs typeface="Calibri"/>
              <a:sym typeface="Calibri"/>
            </a:endParaRPr>
          </a:p>
        </p:txBody>
      </p:sp>
      <p:sp>
        <p:nvSpPr>
          <p:cNvPr id="113" name="Google Shape;113;gf25869140a_0_268"/>
          <p:cNvSpPr/>
          <p:nvPr/>
        </p:nvSpPr>
        <p:spPr>
          <a:xfrm>
            <a:off x="5149342" y="3345079"/>
            <a:ext cx="348300" cy="135000"/>
          </a:xfrm>
          <a:prstGeom prst="ellipse">
            <a:avLst/>
          </a:prstGeom>
          <a:solidFill>
            <a:srgbClr val="A5A5A5"/>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sz="1400">
              <a:solidFill>
                <a:srgbClr val="595959"/>
              </a:solidFill>
              <a:latin typeface="Calibri"/>
              <a:ea typeface="Calibri"/>
              <a:cs typeface="Calibri"/>
              <a:sym typeface="Calibri"/>
            </a:endParaRPr>
          </a:p>
        </p:txBody>
      </p:sp>
      <p:sp>
        <p:nvSpPr>
          <p:cNvPr id="114" name="Google Shape;114;gf25869140a_0_268"/>
          <p:cNvSpPr/>
          <p:nvPr/>
        </p:nvSpPr>
        <p:spPr>
          <a:xfrm>
            <a:off x="5411651" y="3849460"/>
            <a:ext cx="348300" cy="135000"/>
          </a:xfrm>
          <a:prstGeom prst="ellipse">
            <a:avLst/>
          </a:prstGeom>
          <a:solidFill>
            <a:srgbClr val="A5A5A5"/>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sz="1400">
              <a:solidFill>
                <a:srgbClr val="595959"/>
              </a:solidFill>
              <a:latin typeface="Calibri"/>
              <a:ea typeface="Calibri"/>
              <a:cs typeface="Calibri"/>
              <a:sym typeface="Calibri"/>
            </a:endParaRPr>
          </a:p>
        </p:txBody>
      </p:sp>
      <p:sp>
        <p:nvSpPr>
          <p:cNvPr id="115" name="Google Shape;115;gf25869140a_0_268"/>
          <p:cNvSpPr txBox="1"/>
          <p:nvPr>
            <p:ph type="title"/>
          </p:nvPr>
        </p:nvSpPr>
        <p:spPr>
          <a:xfrm>
            <a:off x="2238900" y="960350"/>
            <a:ext cx="666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a:t>
            </a:r>
            <a:r>
              <a:rPr lang="en" sz="1300"/>
              <a:t>nd can be different for each person, or a single person under different circumstances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f5441b9316_0_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slider response for when using </a:t>
            </a:r>
            <a:r>
              <a:rPr lang="en">
                <a:solidFill>
                  <a:srgbClr val="A5A5A5"/>
                </a:solidFill>
              </a:rPr>
              <a:t>new tech</a:t>
            </a:r>
            <a:endParaRPr>
              <a:solidFill>
                <a:srgbClr val="A5A5A5"/>
              </a:solidFill>
            </a:endParaRPr>
          </a:p>
        </p:txBody>
      </p:sp>
      <p:sp>
        <p:nvSpPr>
          <p:cNvPr id="121" name="Google Shape;121;gf5441b9316_0_46"/>
          <p:cNvSpPr txBox="1"/>
          <p:nvPr>
            <p:ph idx="12" type="sldNum"/>
          </p:nvPr>
        </p:nvSpPr>
        <p:spPr>
          <a:xfrm>
            <a:off x="4916181" y="4261248"/>
            <a:ext cx="1438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a:t>‹#›</a:t>
            </a:fld>
            <a:endParaRPr/>
          </a:p>
        </p:txBody>
      </p:sp>
      <p:sp>
        <p:nvSpPr>
          <p:cNvPr id="122" name="Google Shape;122;gf5441b9316_0_46"/>
          <p:cNvSpPr/>
          <p:nvPr/>
        </p:nvSpPr>
        <p:spPr>
          <a:xfrm>
            <a:off x="2509213" y="2405695"/>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23" name="Google Shape;123;gf5441b9316_0_46"/>
          <p:cNvSpPr/>
          <p:nvPr/>
        </p:nvSpPr>
        <p:spPr>
          <a:xfrm>
            <a:off x="2509213" y="2928552"/>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24" name="Google Shape;124;gf5441b9316_0_46"/>
          <p:cNvSpPr/>
          <p:nvPr/>
        </p:nvSpPr>
        <p:spPr>
          <a:xfrm>
            <a:off x="2509213" y="3390050"/>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25" name="Google Shape;125;gf5441b9316_0_46"/>
          <p:cNvSpPr/>
          <p:nvPr/>
        </p:nvSpPr>
        <p:spPr>
          <a:xfrm>
            <a:off x="2509213" y="3885291"/>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26" name="Google Shape;126;gf5441b9316_0_46"/>
          <p:cNvSpPr txBox="1"/>
          <p:nvPr/>
        </p:nvSpPr>
        <p:spPr>
          <a:xfrm>
            <a:off x="602193" y="1672925"/>
            <a:ext cx="1908300" cy="26784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 process info</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comprehensively</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l</a:t>
            </a:r>
            <a:r>
              <a:rPr b="0" i="0" lang="en" sz="1100" u="none" cap="none" strike="noStrike">
                <a:solidFill>
                  <a:srgbClr val="000000"/>
                </a:solidFill>
                <a:latin typeface="Arial"/>
                <a:ea typeface="Arial"/>
                <a:cs typeface="Arial"/>
                <a:sym typeface="Arial"/>
              </a:rPr>
              <a:t>earn</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by process</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a</a:t>
            </a:r>
            <a:r>
              <a:rPr b="0" i="0" lang="en" sz="1100" u="none" cap="none" strike="noStrike">
                <a:solidFill>
                  <a:srgbClr val="000000"/>
                </a:solidFill>
                <a:latin typeface="Arial"/>
                <a:ea typeface="Arial"/>
                <a:cs typeface="Arial"/>
                <a:sym typeface="Arial"/>
              </a:rPr>
              <a:t>m motivated by</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completing tasks</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a</a:t>
            </a:r>
            <a:r>
              <a:rPr b="0" i="0" lang="en" sz="1100" u="none" cap="none" strike="noStrike">
                <a:solidFill>
                  <a:srgbClr val="000000"/>
                </a:solidFill>
                <a:latin typeface="Arial"/>
                <a:ea typeface="Arial"/>
                <a:cs typeface="Arial"/>
                <a:sym typeface="Arial"/>
              </a:rPr>
              <a:t>m</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risk averse</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h</a:t>
            </a:r>
            <a:r>
              <a:rPr b="0" i="0" lang="en" sz="1100" u="none" cap="none" strike="noStrike">
                <a:solidFill>
                  <a:srgbClr val="000000"/>
                </a:solidFill>
                <a:latin typeface="Arial"/>
                <a:ea typeface="Arial"/>
                <a:cs typeface="Arial"/>
                <a:sym typeface="Arial"/>
              </a:rPr>
              <a:t>ave</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low computer self-efficacy</a:t>
            </a:r>
            <a:endParaRPr b="0" i="0" sz="1100" u="sng"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7" name="Google Shape;127;gf5441b9316_0_46"/>
          <p:cNvSpPr txBox="1"/>
          <p:nvPr/>
        </p:nvSpPr>
        <p:spPr>
          <a:xfrm>
            <a:off x="6565142" y="1662026"/>
            <a:ext cx="1961400" cy="28476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 process info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selectively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 learn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by tinkering</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a</a:t>
            </a:r>
            <a:r>
              <a:rPr b="0" i="0" lang="en" sz="1100" u="none" cap="none" strike="noStrike">
                <a:solidFill>
                  <a:srgbClr val="000000"/>
                </a:solidFill>
                <a:latin typeface="Arial"/>
                <a:ea typeface="Arial"/>
                <a:cs typeface="Arial"/>
                <a:sym typeface="Arial"/>
              </a:rPr>
              <a:t>m motivated by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interest</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a</a:t>
            </a:r>
            <a:r>
              <a:rPr b="0" i="0" lang="en" sz="1100" u="none" cap="none" strike="noStrike">
                <a:solidFill>
                  <a:srgbClr val="000000"/>
                </a:solidFill>
                <a:latin typeface="Arial"/>
                <a:ea typeface="Arial"/>
                <a:cs typeface="Arial"/>
                <a:sym typeface="Arial"/>
              </a:rPr>
              <a:t>m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risk-tolerant</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 h</a:t>
            </a:r>
            <a:r>
              <a:rPr b="0" i="0" lang="en" sz="1100" u="none" cap="none" strike="noStrike">
                <a:solidFill>
                  <a:srgbClr val="000000"/>
                </a:solidFill>
                <a:latin typeface="Arial"/>
                <a:ea typeface="Arial"/>
                <a:cs typeface="Arial"/>
                <a:sym typeface="Arial"/>
              </a:rPr>
              <a:t>ave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rgbClr val="000000"/>
                </a:solidFill>
                <a:latin typeface="Arial"/>
                <a:ea typeface="Arial"/>
                <a:cs typeface="Arial"/>
                <a:sym typeface="Arial"/>
              </a:rPr>
              <a:t>high computer self-efficacy</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8" name="Google Shape;128;gf5441b9316_0_46"/>
          <p:cNvSpPr/>
          <p:nvPr/>
        </p:nvSpPr>
        <p:spPr>
          <a:xfrm>
            <a:off x="2509214" y="1942171"/>
            <a:ext cx="4013100" cy="7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chemeClr val="dk1"/>
              </a:highlight>
              <a:latin typeface="Arial"/>
              <a:ea typeface="Arial"/>
              <a:cs typeface="Arial"/>
              <a:sym typeface="Arial"/>
            </a:endParaRPr>
          </a:p>
        </p:txBody>
      </p:sp>
      <p:sp>
        <p:nvSpPr>
          <p:cNvPr id="129" name="Google Shape;129;gf5441b9316_0_46"/>
          <p:cNvSpPr/>
          <p:nvPr/>
        </p:nvSpPr>
        <p:spPr>
          <a:xfrm>
            <a:off x="1165749" y="4541836"/>
            <a:ext cx="348300" cy="135000"/>
          </a:xfrm>
          <a:prstGeom prst="ellipse">
            <a:avLst/>
          </a:prstGeom>
          <a:solidFill>
            <a:srgbClr val="A5A5A5"/>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Calibri"/>
              <a:buNone/>
            </a:pPr>
            <a:r>
              <a:t/>
            </a:r>
            <a:endParaRPr sz="1400">
              <a:solidFill>
                <a:srgbClr val="595959"/>
              </a:solidFill>
              <a:latin typeface="Calibri"/>
              <a:ea typeface="Calibri"/>
              <a:cs typeface="Calibri"/>
              <a:sym typeface="Calibri"/>
            </a:endParaRPr>
          </a:p>
        </p:txBody>
      </p:sp>
      <p:sp>
        <p:nvSpPr>
          <p:cNvPr id="130" name="Google Shape;130;gf5441b9316_0_46"/>
          <p:cNvSpPr/>
          <p:nvPr/>
        </p:nvSpPr>
        <p:spPr>
          <a:xfrm flipH="1">
            <a:off x="1588850" y="4541825"/>
            <a:ext cx="136500" cy="1350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1" name="Google Shape;131;gf5441b9316_0_46"/>
          <p:cNvSpPr txBox="1"/>
          <p:nvPr/>
        </p:nvSpPr>
        <p:spPr>
          <a:xfrm>
            <a:off x="1588850" y="4638600"/>
            <a:ext cx="7318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If you’re using a computer, copy and paste the circular marker along the line between cognitive style descriptors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do specific tasks affect your motivation or process?</a:t>
            </a:r>
            <a:endParaRPr/>
          </a:p>
        </p:txBody>
      </p:sp>
      <p:sp>
        <p:nvSpPr>
          <p:cNvPr id="137" name="Google Shape;137;p6"/>
          <p:cNvSpPr txBox="1"/>
          <p:nvPr>
            <p:ph idx="1" type="body"/>
          </p:nvPr>
        </p:nvSpPr>
        <p:spPr>
          <a:xfrm>
            <a:off x="311700" y="1152474"/>
            <a:ext cx="8520600" cy="3873067"/>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What if suddenly circumstances changed?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Using a different shape or color, fill out the template again for how you process information in these scenarios:</a:t>
            </a:r>
            <a:endParaRPr/>
          </a:p>
          <a:p>
            <a:pPr indent="-342900" lvl="0" marL="457200" rtl="0" algn="l">
              <a:lnSpc>
                <a:spcPct val="115000"/>
              </a:lnSpc>
              <a:spcBef>
                <a:spcPts val="1200"/>
              </a:spcBef>
              <a:spcAft>
                <a:spcPts val="0"/>
              </a:spcAft>
              <a:buSzPts val="1800"/>
              <a:buChar char="●"/>
            </a:pPr>
            <a:r>
              <a:rPr lang="en"/>
              <a:t>Filing taxes</a:t>
            </a:r>
            <a:endParaRPr/>
          </a:p>
          <a:p>
            <a:pPr indent="-342900" lvl="0" marL="457200" rtl="0" algn="l">
              <a:lnSpc>
                <a:spcPct val="115000"/>
              </a:lnSpc>
              <a:spcBef>
                <a:spcPts val="0"/>
              </a:spcBef>
              <a:spcAft>
                <a:spcPts val="0"/>
              </a:spcAft>
              <a:buSzPts val="1800"/>
              <a:buChar char="●"/>
            </a:pPr>
            <a:r>
              <a:rPr lang="en"/>
              <a:t>Studying for exam</a:t>
            </a:r>
            <a:endParaRPr/>
          </a:p>
          <a:p>
            <a:pPr indent="-342900" lvl="0" marL="457200" rtl="0" algn="l">
              <a:lnSpc>
                <a:spcPct val="115000"/>
              </a:lnSpc>
              <a:spcBef>
                <a:spcPts val="0"/>
              </a:spcBef>
              <a:spcAft>
                <a:spcPts val="0"/>
              </a:spcAft>
              <a:buSzPts val="1800"/>
              <a:buChar char="●"/>
            </a:pPr>
            <a:r>
              <a:rPr lang="en"/>
              <a:t>Learning a language</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
              <a:t>What circumstances do you think would most drastically change the way you process, learn, are motivated? Take a moment to write a sentence or two.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Ingrid Scheel</dc:creator>
</cp:coreProperties>
</file>