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801600" cy="9601200" type="A3"/>
  <p:notesSz cx="128016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>
      <p:cViewPr varScale="1">
        <p:scale>
          <a:sx n="78" d="100"/>
          <a:sy n="78" d="100"/>
        </p:scale>
        <p:origin x="5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976372"/>
            <a:ext cx="10881360" cy="2016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5376672"/>
            <a:ext cx="89611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67" y="676655"/>
            <a:ext cx="1091183" cy="11704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900" y="2717291"/>
            <a:ext cx="1261872" cy="12070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8196" y="2052827"/>
            <a:ext cx="1164336" cy="1296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859" y="725423"/>
            <a:ext cx="2025395" cy="21747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283" y="163830"/>
            <a:ext cx="31216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208276"/>
            <a:ext cx="11521440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8929116"/>
            <a:ext cx="4096512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nderma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Pat</a:t>
            </a:r>
            <a:r>
              <a:rPr spc="-50" dirty="0"/>
              <a:t> </a:t>
            </a:r>
            <a:r>
              <a:rPr spc="-5" dirty="0"/>
              <a:t>(Patricia/Patrick)</a:t>
            </a:r>
            <a:r>
              <a:rPr sz="2400" b="0" spc="-7" baseline="2430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36" y="4573523"/>
            <a:ext cx="12530455" cy="2320925"/>
          </a:xfrm>
          <a:custGeom>
            <a:avLst/>
            <a:gdLst/>
            <a:ahLst/>
            <a:cxnLst/>
            <a:rect l="l" t="t" r="r" b="b"/>
            <a:pathLst>
              <a:path w="12530455" h="2320925">
                <a:moveTo>
                  <a:pt x="0" y="386841"/>
                </a:moveTo>
                <a:lnTo>
                  <a:pt x="3014" y="338323"/>
                </a:lnTo>
                <a:lnTo>
                  <a:pt x="11816" y="291602"/>
                </a:lnTo>
                <a:lnTo>
                  <a:pt x="26042" y="247040"/>
                </a:lnTo>
                <a:lnTo>
                  <a:pt x="45331" y="205000"/>
                </a:lnTo>
                <a:lnTo>
                  <a:pt x="69318" y="165845"/>
                </a:lnTo>
                <a:lnTo>
                  <a:pt x="97641" y="129938"/>
                </a:lnTo>
                <a:lnTo>
                  <a:pt x="129938" y="97641"/>
                </a:lnTo>
                <a:lnTo>
                  <a:pt x="165845" y="69318"/>
                </a:lnTo>
                <a:lnTo>
                  <a:pt x="205000" y="45331"/>
                </a:lnTo>
                <a:lnTo>
                  <a:pt x="247040" y="26042"/>
                </a:lnTo>
                <a:lnTo>
                  <a:pt x="291602" y="11816"/>
                </a:lnTo>
                <a:lnTo>
                  <a:pt x="338323" y="3014"/>
                </a:lnTo>
                <a:lnTo>
                  <a:pt x="386842" y="0"/>
                </a:lnTo>
                <a:lnTo>
                  <a:pt x="12143486" y="0"/>
                </a:lnTo>
                <a:lnTo>
                  <a:pt x="12192004" y="3014"/>
                </a:lnTo>
                <a:lnTo>
                  <a:pt x="12238725" y="11816"/>
                </a:lnTo>
                <a:lnTo>
                  <a:pt x="12283287" y="26042"/>
                </a:lnTo>
                <a:lnTo>
                  <a:pt x="12325327" y="45331"/>
                </a:lnTo>
                <a:lnTo>
                  <a:pt x="12364482" y="69318"/>
                </a:lnTo>
                <a:lnTo>
                  <a:pt x="12400389" y="97641"/>
                </a:lnTo>
                <a:lnTo>
                  <a:pt x="12432686" y="129938"/>
                </a:lnTo>
                <a:lnTo>
                  <a:pt x="12461009" y="165845"/>
                </a:lnTo>
                <a:lnTo>
                  <a:pt x="12484996" y="205000"/>
                </a:lnTo>
                <a:lnTo>
                  <a:pt x="12504285" y="247040"/>
                </a:lnTo>
                <a:lnTo>
                  <a:pt x="12518511" y="291602"/>
                </a:lnTo>
                <a:lnTo>
                  <a:pt x="12527313" y="338323"/>
                </a:lnTo>
                <a:lnTo>
                  <a:pt x="12530328" y="386841"/>
                </a:lnTo>
                <a:lnTo>
                  <a:pt x="12530328" y="1934209"/>
                </a:lnTo>
                <a:lnTo>
                  <a:pt x="12527313" y="1982726"/>
                </a:lnTo>
                <a:lnTo>
                  <a:pt x="12518511" y="2029441"/>
                </a:lnTo>
                <a:lnTo>
                  <a:pt x="12504285" y="2073994"/>
                </a:lnTo>
                <a:lnTo>
                  <a:pt x="12484996" y="2116023"/>
                </a:lnTo>
                <a:lnTo>
                  <a:pt x="12461009" y="2155164"/>
                </a:lnTo>
                <a:lnTo>
                  <a:pt x="12432686" y="2191057"/>
                </a:lnTo>
                <a:lnTo>
                  <a:pt x="12400389" y="2223339"/>
                </a:lnTo>
                <a:lnTo>
                  <a:pt x="12364482" y="2251648"/>
                </a:lnTo>
                <a:lnTo>
                  <a:pt x="12325327" y="2275622"/>
                </a:lnTo>
                <a:lnTo>
                  <a:pt x="12283287" y="2294899"/>
                </a:lnTo>
                <a:lnTo>
                  <a:pt x="12238725" y="2309116"/>
                </a:lnTo>
                <a:lnTo>
                  <a:pt x="12192004" y="2317912"/>
                </a:lnTo>
                <a:lnTo>
                  <a:pt x="12143486" y="2320924"/>
                </a:lnTo>
                <a:lnTo>
                  <a:pt x="386842" y="2320924"/>
                </a:lnTo>
                <a:lnTo>
                  <a:pt x="338323" y="2317912"/>
                </a:lnTo>
                <a:lnTo>
                  <a:pt x="291602" y="2309116"/>
                </a:lnTo>
                <a:lnTo>
                  <a:pt x="247040" y="2294899"/>
                </a:lnTo>
                <a:lnTo>
                  <a:pt x="205000" y="2275622"/>
                </a:lnTo>
                <a:lnTo>
                  <a:pt x="165845" y="2251648"/>
                </a:lnTo>
                <a:lnTo>
                  <a:pt x="129938" y="2223339"/>
                </a:lnTo>
                <a:lnTo>
                  <a:pt x="97641" y="2191057"/>
                </a:lnTo>
                <a:lnTo>
                  <a:pt x="69318" y="2155164"/>
                </a:lnTo>
                <a:lnTo>
                  <a:pt x="45331" y="2116023"/>
                </a:lnTo>
                <a:lnTo>
                  <a:pt x="26042" y="2073994"/>
                </a:lnTo>
                <a:lnTo>
                  <a:pt x="11816" y="2029441"/>
                </a:lnTo>
                <a:lnTo>
                  <a:pt x="3014" y="1982726"/>
                </a:lnTo>
                <a:lnTo>
                  <a:pt x="0" y="1934209"/>
                </a:lnTo>
                <a:lnTo>
                  <a:pt x="0" y="38684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7910" y="4740909"/>
            <a:ext cx="1073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193" y="4740909"/>
            <a:ext cx="1073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52" y="4638056"/>
            <a:ext cx="3992879" cy="19627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b="1" spc="-5" dirty="0">
                <a:latin typeface="Arial"/>
                <a:cs typeface="Arial"/>
              </a:rPr>
              <a:t>Motivations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Attitudes</a:t>
            </a:r>
            <a:endParaRPr sz="1600">
              <a:latin typeface="Arial"/>
              <a:cs typeface="Arial"/>
            </a:endParaRPr>
          </a:p>
          <a:p>
            <a:pPr marL="173990" marR="5080">
              <a:lnSpc>
                <a:spcPct val="100000"/>
              </a:lnSpc>
              <a:spcBef>
                <a:spcPts val="730"/>
              </a:spcBef>
            </a:pPr>
            <a:r>
              <a:rPr sz="1400" b="1" i="1" dirty="0">
                <a:latin typeface="Arial-BoldItalicMT"/>
                <a:cs typeface="Arial-BoldItalicMT"/>
              </a:rPr>
              <a:t>Motivations:</a:t>
            </a:r>
            <a:r>
              <a:rPr sz="1400" b="1" i="1" spc="-5" dirty="0">
                <a:latin typeface="Arial-BoldItalicMT"/>
                <a:cs typeface="Arial-BoldItalicMT"/>
              </a:rPr>
              <a:t> </a:t>
            </a:r>
            <a:r>
              <a:rPr sz="1400" dirty="0">
                <a:latin typeface="Arial"/>
                <a:cs typeface="Arial"/>
              </a:rPr>
              <a:t>Pat </a:t>
            </a:r>
            <a:r>
              <a:rPr sz="1400" spc="-5" dirty="0">
                <a:latin typeface="Arial"/>
                <a:cs typeface="Arial"/>
              </a:rPr>
              <a:t>learns new</a:t>
            </a:r>
            <a:r>
              <a:rPr sz="1400" dirty="0">
                <a:latin typeface="Arial"/>
                <a:cs typeface="Arial"/>
              </a:rPr>
              <a:t> technologies </a:t>
            </a:r>
            <a:r>
              <a:rPr sz="1400" spc="-5" dirty="0">
                <a:latin typeface="Arial"/>
                <a:cs typeface="Arial"/>
              </a:rPr>
              <a:t>when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5" dirty="0">
                <a:latin typeface="Arial"/>
                <a:cs typeface="Arial"/>
              </a:rPr>
              <a:t> need</a:t>
            </a:r>
            <a:r>
              <a:rPr sz="1400" dirty="0">
                <a:latin typeface="Arial"/>
                <a:cs typeface="Arial"/>
              </a:rPr>
              <a:t> to, </a:t>
            </a:r>
            <a:r>
              <a:rPr sz="1400" spc="-5" dirty="0">
                <a:latin typeface="Arial"/>
                <a:cs typeface="Arial"/>
              </a:rPr>
              <a:t>but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doesn’t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spend their free time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exploring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technology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exploring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obscure </a:t>
            </a:r>
            <a:r>
              <a:rPr sz="1400" dirty="0">
                <a:latin typeface="Arial"/>
                <a:cs typeface="Arial"/>
              </a:rPr>
              <a:t> functionality</a:t>
            </a:r>
            <a:r>
              <a:rPr sz="1400" spc="-5" dirty="0">
                <a:latin typeface="Arial"/>
                <a:cs typeface="Arial"/>
              </a:rPr>
              <a:t> of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devices</a:t>
            </a:r>
            <a:r>
              <a:rPr sz="1400" dirty="0">
                <a:latin typeface="Arial"/>
                <a:cs typeface="Arial"/>
              </a:rPr>
              <a:t> that they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use. </a:t>
            </a:r>
            <a:r>
              <a:rPr sz="1400" dirty="0">
                <a:latin typeface="Arial"/>
                <a:cs typeface="Arial"/>
              </a:rPr>
              <a:t>They tend to </a:t>
            </a:r>
            <a:r>
              <a:rPr sz="1400" spc="-5" dirty="0">
                <a:latin typeface="Arial"/>
                <a:cs typeface="Arial"/>
              </a:rPr>
              <a:t>use </a:t>
            </a:r>
            <a:r>
              <a:rPr sz="1400" dirty="0">
                <a:latin typeface="Arial"/>
                <a:cs typeface="Arial"/>
              </a:rPr>
              <a:t>methods they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already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familiar</a:t>
            </a:r>
            <a:r>
              <a:rPr sz="1400" spc="-5" dirty="0">
                <a:latin typeface="Arial"/>
                <a:cs typeface="Arial"/>
              </a:rPr>
              <a:t> and</a:t>
            </a:r>
            <a:r>
              <a:rPr sz="1400" dirty="0">
                <a:latin typeface="Arial"/>
                <a:cs typeface="Arial"/>
              </a:rPr>
              <a:t> comfortable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dirty="0">
                <a:latin typeface="Arial"/>
                <a:cs typeface="Arial"/>
              </a:rPr>
              <a:t> to</a:t>
            </a:r>
            <a:r>
              <a:rPr sz="1400" spc="-5" dirty="0">
                <a:latin typeface="Arial"/>
                <a:cs typeface="Arial"/>
              </a:rPr>
              <a:t> achieve</a:t>
            </a:r>
            <a:r>
              <a:rPr sz="1400" dirty="0">
                <a:latin typeface="Arial"/>
                <a:cs typeface="Arial"/>
              </a:rPr>
              <a:t> their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goals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068" y="6986520"/>
            <a:ext cx="12503150" cy="2233930"/>
          </a:xfrm>
          <a:custGeom>
            <a:avLst/>
            <a:gdLst/>
            <a:ahLst/>
            <a:cxnLst/>
            <a:rect l="l" t="t" r="r" b="b"/>
            <a:pathLst>
              <a:path w="12503150" h="2233929">
                <a:moveTo>
                  <a:pt x="0" y="168633"/>
                </a:moveTo>
                <a:lnTo>
                  <a:pt x="5887" y="123777"/>
                </a:lnTo>
                <a:lnTo>
                  <a:pt x="22507" y="83487"/>
                </a:lnTo>
                <a:lnTo>
                  <a:pt x="48291" y="49363"/>
                </a:lnTo>
                <a:lnTo>
                  <a:pt x="81675" y="23006"/>
                </a:lnTo>
                <a:lnTo>
                  <a:pt x="121090" y="6018"/>
                </a:lnTo>
                <a:lnTo>
                  <a:pt x="164973" y="0"/>
                </a:lnTo>
                <a:lnTo>
                  <a:pt x="12337923" y="0"/>
                </a:lnTo>
                <a:lnTo>
                  <a:pt x="12381805" y="6018"/>
                </a:lnTo>
                <a:lnTo>
                  <a:pt x="12421220" y="23006"/>
                </a:lnTo>
                <a:lnTo>
                  <a:pt x="12454604" y="49363"/>
                </a:lnTo>
                <a:lnTo>
                  <a:pt x="12480388" y="83487"/>
                </a:lnTo>
                <a:lnTo>
                  <a:pt x="12497008" y="123777"/>
                </a:lnTo>
                <a:lnTo>
                  <a:pt x="12502896" y="168633"/>
                </a:lnTo>
                <a:lnTo>
                  <a:pt x="12502896" y="2065146"/>
                </a:lnTo>
                <a:lnTo>
                  <a:pt x="12497008" y="2110057"/>
                </a:lnTo>
                <a:lnTo>
                  <a:pt x="12480388" y="2150384"/>
                </a:lnTo>
                <a:lnTo>
                  <a:pt x="12454604" y="2184530"/>
                </a:lnTo>
                <a:lnTo>
                  <a:pt x="12421220" y="2210898"/>
                </a:lnTo>
                <a:lnTo>
                  <a:pt x="12381805" y="2227891"/>
                </a:lnTo>
                <a:lnTo>
                  <a:pt x="12337923" y="2233910"/>
                </a:lnTo>
                <a:lnTo>
                  <a:pt x="164973" y="2233910"/>
                </a:lnTo>
                <a:lnTo>
                  <a:pt x="121090" y="2227891"/>
                </a:lnTo>
                <a:lnTo>
                  <a:pt x="81675" y="2210898"/>
                </a:lnTo>
                <a:lnTo>
                  <a:pt x="48291" y="2184530"/>
                </a:lnTo>
                <a:lnTo>
                  <a:pt x="22507" y="2150384"/>
                </a:lnTo>
                <a:lnTo>
                  <a:pt x="5887" y="2110057"/>
                </a:lnTo>
                <a:lnTo>
                  <a:pt x="0" y="2065146"/>
                </a:lnTo>
                <a:lnTo>
                  <a:pt x="0" y="168633"/>
                </a:lnTo>
                <a:close/>
              </a:path>
            </a:pathLst>
          </a:custGeom>
          <a:ln w="93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6405" y="6995959"/>
            <a:ext cx="5768975" cy="193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How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Works with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Information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Learns</a:t>
            </a:r>
            <a:endParaRPr sz="1600">
              <a:latin typeface="Arial"/>
              <a:cs typeface="Arial"/>
            </a:endParaRPr>
          </a:p>
          <a:p>
            <a:pPr marL="186055" marR="5080" indent="-635">
              <a:lnSpc>
                <a:spcPct val="100000"/>
              </a:lnSpc>
              <a:spcBef>
                <a:spcPts val="1315"/>
              </a:spcBef>
              <a:buClr>
                <a:srgbClr val="FF0000"/>
              </a:buClr>
              <a:buSzPct val="92857"/>
              <a:buFont typeface="Times New Roman"/>
              <a:buChar char="▪"/>
              <a:tabLst>
                <a:tab pos="365760" algn="l"/>
              </a:tabLst>
            </a:pPr>
            <a:r>
              <a:rPr sz="1400" b="1" i="1" dirty="0">
                <a:latin typeface="Arial-BoldItalicMT"/>
                <a:cs typeface="Arial-BoldItalicMT"/>
              </a:rPr>
              <a:t>Information Processing Style</a:t>
            </a:r>
            <a:r>
              <a:rPr sz="1400" dirty="0">
                <a:latin typeface="Arial"/>
                <a:cs typeface="Arial"/>
              </a:rPr>
              <a:t>: Pat </a:t>
            </a:r>
            <a:r>
              <a:rPr sz="1400" spc="-5" dirty="0">
                <a:latin typeface="Arial"/>
                <a:cs typeface="Arial"/>
              </a:rPr>
              <a:t>leans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towards a comprehensive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style </a:t>
            </a:r>
            <a:r>
              <a:rPr sz="1400" spc="-5" dirty="0">
                <a:latin typeface="Arial"/>
                <a:cs typeface="Arial"/>
              </a:rPr>
              <a:t>when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gathering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problem- </a:t>
            </a:r>
            <a:r>
              <a:rPr sz="1400" dirty="0">
                <a:latin typeface="Arial"/>
                <a:cs typeface="Arial"/>
              </a:rPr>
              <a:t> solve. So,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instead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upon</a:t>
            </a:r>
            <a:r>
              <a:rPr sz="1400" dirty="0">
                <a:latin typeface="Arial"/>
                <a:cs typeface="Arial"/>
              </a:rPr>
              <a:t>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first </a:t>
            </a:r>
            <a:r>
              <a:rPr sz="1400" spc="-5" dirty="0">
                <a:latin typeface="Arial"/>
                <a:cs typeface="Arial"/>
              </a:rPr>
              <a:t>option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seems </a:t>
            </a:r>
            <a:r>
              <a:rPr sz="1400" spc="-5" dirty="0">
                <a:latin typeface="Arial"/>
                <a:cs typeface="Arial"/>
              </a:rPr>
              <a:t>promising, </a:t>
            </a:r>
            <a:r>
              <a:rPr sz="1400" dirty="0">
                <a:latin typeface="Arial"/>
                <a:cs typeface="Arial"/>
              </a:rPr>
              <a:t> Pat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first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gather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information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comprehensively to try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form a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complete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understanding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the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problem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before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trying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solve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it.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Thus,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Pat's style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 “burst-y”; first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reading 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lot,</a:t>
            </a:r>
            <a:r>
              <a:rPr sz="1400" dirty="0">
                <a:latin typeface="Arial"/>
                <a:cs typeface="Arial"/>
              </a:rPr>
              <a:t> then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batch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activity.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9318637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121" y="9311817"/>
            <a:ext cx="10269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Pat represents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fraction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female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backgrounds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similar</a:t>
            </a:r>
            <a:r>
              <a:rPr sz="1100" dirty="0">
                <a:latin typeface="Arial"/>
                <a:cs typeface="Arial"/>
              </a:rPr>
              <a:t> 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hers.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females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males)</a:t>
            </a:r>
            <a:r>
              <a:rPr sz="1100" spc="-5" dirty="0">
                <a:latin typeface="Arial"/>
                <a:cs typeface="Arial"/>
              </a:rPr>
              <a:t> similar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http://gendermag.org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2701" y="1409382"/>
            <a:ext cx="8999220" cy="3105785"/>
          </a:xfrm>
          <a:custGeom>
            <a:avLst/>
            <a:gdLst/>
            <a:ahLst/>
            <a:cxnLst/>
            <a:rect l="l" t="t" r="r" b="b"/>
            <a:pathLst>
              <a:path w="8999220" h="3105785">
                <a:moveTo>
                  <a:pt x="0" y="517651"/>
                </a:moveTo>
                <a:lnTo>
                  <a:pt x="2115" y="470537"/>
                </a:lnTo>
                <a:lnTo>
                  <a:pt x="8340" y="424607"/>
                </a:lnTo>
                <a:lnTo>
                  <a:pt x="18492" y="380044"/>
                </a:lnTo>
                <a:lnTo>
                  <a:pt x="32387" y="337032"/>
                </a:lnTo>
                <a:lnTo>
                  <a:pt x="49843" y="295752"/>
                </a:lnTo>
                <a:lnTo>
                  <a:pt x="70677" y="256389"/>
                </a:lnTo>
                <a:lnTo>
                  <a:pt x="94707" y="219124"/>
                </a:lnTo>
                <a:lnTo>
                  <a:pt x="121749" y="184141"/>
                </a:lnTo>
                <a:lnTo>
                  <a:pt x="151622" y="151622"/>
                </a:lnTo>
                <a:lnTo>
                  <a:pt x="184141" y="121749"/>
                </a:lnTo>
                <a:lnTo>
                  <a:pt x="219124" y="94707"/>
                </a:lnTo>
                <a:lnTo>
                  <a:pt x="256389" y="70677"/>
                </a:lnTo>
                <a:lnTo>
                  <a:pt x="295752" y="49843"/>
                </a:lnTo>
                <a:lnTo>
                  <a:pt x="337032" y="32387"/>
                </a:lnTo>
                <a:lnTo>
                  <a:pt x="380044" y="18492"/>
                </a:lnTo>
                <a:lnTo>
                  <a:pt x="424607" y="8340"/>
                </a:lnTo>
                <a:lnTo>
                  <a:pt x="470537" y="2115"/>
                </a:lnTo>
                <a:lnTo>
                  <a:pt x="517652" y="0"/>
                </a:lnTo>
                <a:lnTo>
                  <a:pt x="8481568" y="0"/>
                </a:lnTo>
                <a:lnTo>
                  <a:pt x="8528681" y="2115"/>
                </a:lnTo>
                <a:lnTo>
                  <a:pt x="8574608" y="8340"/>
                </a:lnTo>
                <a:lnTo>
                  <a:pt x="8619166" y="18492"/>
                </a:lnTo>
                <a:lnTo>
                  <a:pt x="8662171" y="32387"/>
                </a:lnTo>
                <a:lnTo>
                  <a:pt x="8703443" y="49843"/>
                </a:lnTo>
                <a:lnTo>
                  <a:pt x="8742797" y="70677"/>
                </a:lnTo>
                <a:lnTo>
                  <a:pt x="8780052" y="94707"/>
                </a:lnTo>
                <a:lnTo>
                  <a:pt x="8815025" y="121749"/>
                </a:lnTo>
                <a:lnTo>
                  <a:pt x="8847534" y="151622"/>
                </a:lnTo>
                <a:lnTo>
                  <a:pt x="8877395" y="184141"/>
                </a:lnTo>
                <a:lnTo>
                  <a:pt x="8904428" y="219124"/>
                </a:lnTo>
                <a:lnTo>
                  <a:pt x="8928448" y="256389"/>
                </a:lnTo>
                <a:lnTo>
                  <a:pt x="8949273" y="295752"/>
                </a:lnTo>
                <a:lnTo>
                  <a:pt x="8966721" y="337032"/>
                </a:lnTo>
                <a:lnTo>
                  <a:pt x="8980610" y="380044"/>
                </a:lnTo>
                <a:lnTo>
                  <a:pt x="8990756" y="424607"/>
                </a:lnTo>
                <a:lnTo>
                  <a:pt x="8996978" y="470537"/>
                </a:lnTo>
                <a:lnTo>
                  <a:pt x="8999093" y="517651"/>
                </a:lnTo>
                <a:lnTo>
                  <a:pt x="8999093" y="2588260"/>
                </a:lnTo>
                <a:lnTo>
                  <a:pt x="8996978" y="2635373"/>
                </a:lnTo>
                <a:lnTo>
                  <a:pt x="8990756" y="2681300"/>
                </a:lnTo>
                <a:lnTo>
                  <a:pt x="8980610" y="2725858"/>
                </a:lnTo>
                <a:lnTo>
                  <a:pt x="8966721" y="2768863"/>
                </a:lnTo>
                <a:lnTo>
                  <a:pt x="8949273" y="2810135"/>
                </a:lnTo>
                <a:lnTo>
                  <a:pt x="8928448" y="2849489"/>
                </a:lnTo>
                <a:lnTo>
                  <a:pt x="8904428" y="2886744"/>
                </a:lnTo>
                <a:lnTo>
                  <a:pt x="8877395" y="2921717"/>
                </a:lnTo>
                <a:lnTo>
                  <a:pt x="8847534" y="2954226"/>
                </a:lnTo>
                <a:lnTo>
                  <a:pt x="8815025" y="2984087"/>
                </a:lnTo>
                <a:lnTo>
                  <a:pt x="8780052" y="3011120"/>
                </a:lnTo>
                <a:lnTo>
                  <a:pt x="8742797" y="3035140"/>
                </a:lnTo>
                <a:lnTo>
                  <a:pt x="8703443" y="3055965"/>
                </a:lnTo>
                <a:lnTo>
                  <a:pt x="8662171" y="3073413"/>
                </a:lnTo>
                <a:lnTo>
                  <a:pt x="8619166" y="3087302"/>
                </a:lnTo>
                <a:lnTo>
                  <a:pt x="8574608" y="3097448"/>
                </a:lnTo>
                <a:lnTo>
                  <a:pt x="8528681" y="3103670"/>
                </a:lnTo>
                <a:lnTo>
                  <a:pt x="8481568" y="3105785"/>
                </a:lnTo>
                <a:lnTo>
                  <a:pt x="517652" y="3105785"/>
                </a:lnTo>
                <a:lnTo>
                  <a:pt x="470537" y="3103670"/>
                </a:lnTo>
                <a:lnTo>
                  <a:pt x="424607" y="3097448"/>
                </a:lnTo>
                <a:lnTo>
                  <a:pt x="380044" y="3087302"/>
                </a:lnTo>
                <a:lnTo>
                  <a:pt x="337032" y="3073413"/>
                </a:lnTo>
                <a:lnTo>
                  <a:pt x="295752" y="3055965"/>
                </a:lnTo>
                <a:lnTo>
                  <a:pt x="256389" y="3035140"/>
                </a:lnTo>
                <a:lnTo>
                  <a:pt x="219124" y="3011120"/>
                </a:lnTo>
                <a:lnTo>
                  <a:pt x="184141" y="2984087"/>
                </a:lnTo>
                <a:lnTo>
                  <a:pt x="151622" y="2954226"/>
                </a:lnTo>
                <a:lnTo>
                  <a:pt x="121749" y="2921717"/>
                </a:lnTo>
                <a:lnTo>
                  <a:pt x="94707" y="2886744"/>
                </a:lnTo>
                <a:lnTo>
                  <a:pt x="70677" y="2849489"/>
                </a:lnTo>
                <a:lnTo>
                  <a:pt x="49843" y="2810135"/>
                </a:lnTo>
                <a:lnTo>
                  <a:pt x="32387" y="2768863"/>
                </a:lnTo>
                <a:lnTo>
                  <a:pt x="18492" y="2725858"/>
                </a:lnTo>
                <a:lnTo>
                  <a:pt x="8340" y="2681300"/>
                </a:lnTo>
                <a:lnTo>
                  <a:pt x="2115" y="2635373"/>
                </a:lnTo>
                <a:lnTo>
                  <a:pt x="0" y="2588260"/>
                </a:lnTo>
                <a:lnTo>
                  <a:pt x="0" y="5176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64709" y="63339"/>
            <a:ext cx="8325484" cy="210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300" b="1" dirty="0">
                <a:latin typeface="Helvetica"/>
                <a:cs typeface="Helvetica"/>
              </a:rPr>
              <a:t>Age:</a:t>
            </a:r>
            <a:endParaRPr sz="1300" dirty="0">
              <a:latin typeface="Helvetica"/>
              <a:cs typeface="Helvetica"/>
            </a:endParaRPr>
          </a:p>
          <a:p>
            <a:pPr marL="12700">
              <a:lnSpc>
                <a:spcPct val="150000"/>
              </a:lnSpc>
            </a:pPr>
            <a:r>
              <a:rPr sz="1300" b="1" dirty="0">
                <a:latin typeface="Helvetica"/>
                <a:cs typeface="Helvetica"/>
              </a:rPr>
              <a:t>Employment/Position:</a:t>
            </a:r>
            <a:endParaRPr sz="1300" dirty="0">
              <a:latin typeface="Helvetica"/>
              <a:cs typeface="Helvetica"/>
            </a:endParaRPr>
          </a:p>
          <a:p>
            <a:pPr marL="12700">
              <a:lnSpc>
                <a:spcPct val="150000"/>
              </a:lnSpc>
            </a:pPr>
            <a:r>
              <a:rPr sz="1300" b="1" dirty="0">
                <a:latin typeface="Helvetica"/>
                <a:cs typeface="Helvetica"/>
              </a:rPr>
              <a:t>Location:</a:t>
            </a:r>
            <a:endParaRPr sz="1300" dirty="0">
              <a:latin typeface="Helvetica"/>
              <a:cs typeface="Helvetica"/>
            </a:endParaRPr>
          </a:p>
          <a:p>
            <a:pPr marL="12700">
              <a:lnSpc>
                <a:spcPct val="150000"/>
              </a:lnSpc>
            </a:pPr>
            <a:r>
              <a:rPr sz="1300" b="1" dirty="0">
                <a:latin typeface="Helvetica"/>
                <a:cs typeface="Helvetica"/>
              </a:rPr>
              <a:t>Pronouns:</a:t>
            </a:r>
            <a:endParaRPr sz="13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Helvetica"/>
              <a:cs typeface="Helvetica"/>
            </a:endParaRPr>
          </a:p>
          <a:p>
            <a:pPr marL="25971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Background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Skills</a:t>
            </a:r>
            <a:endParaRPr sz="1600" dirty="0">
              <a:latin typeface="Arial"/>
              <a:cs typeface="Arial"/>
            </a:endParaRPr>
          </a:p>
          <a:p>
            <a:pPr marL="240029">
              <a:lnSpc>
                <a:spcPts val="1680"/>
              </a:lnSpc>
              <a:spcBef>
                <a:spcPts val="3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technologies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Pat's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him/her/them.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Pat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likes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Math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working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logic.</a:t>
            </a:r>
            <a:endParaRPr sz="1400" dirty="0">
              <a:latin typeface="Arial"/>
              <a:cs typeface="Arial"/>
            </a:endParaRPr>
          </a:p>
          <a:p>
            <a:pPr marL="240029">
              <a:lnSpc>
                <a:spcPts val="168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Pat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considers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herself/himself/themselves</a:t>
            </a:r>
            <a:r>
              <a:rPr sz="1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numbers</a:t>
            </a:r>
            <a:r>
              <a:rPr sz="1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person.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0401" y="8451088"/>
            <a:ext cx="0" cy="13335"/>
          </a:xfrm>
          <a:custGeom>
            <a:avLst/>
            <a:gdLst/>
            <a:ahLst/>
            <a:cxnLst/>
            <a:rect l="l" t="t" r="r" b="b"/>
            <a:pathLst>
              <a:path h="13334">
                <a:moveTo>
                  <a:pt x="0" y="0"/>
                </a:moveTo>
                <a:lnTo>
                  <a:pt x="0" y="130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98564" y="7387488"/>
            <a:ext cx="582358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-BoldItalicMT"/>
                <a:cs typeface="Arial-BoldItalicMT"/>
              </a:rPr>
              <a:t>Learning: by Process </a:t>
            </a:r>
            <a:r>
              <a:rPr sz="1400" b="1" i="1" spc="-5" dirty="0">
                <a:latin typeface="Arial-BoldItalicMT"/>
                <a:cs typeface="Arial-BoldItalicMT"/>
              </a:rPr>
              <a:t>vs.</a:t>
            </a:r>
            <a:r>
              <a:rPr sz="1400" b="1" i="1" dirty="0">
                <a:latin typeface="Arial-BoldItalicMT"/>
                <a:cs typeface="Arial-BoldItalicMT"/>
              </a:rPr>
              <a:t> Tinkering</a:t>
            </a:r>
            <a:r>
              <a:rPr sz="1400" i="1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When Pat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sees a </a:t>
            </a:r>
            <a:r>
              <a:rPr sz="1400" spc="-5" dirty="0">
                <a:latin typeface="Arial"/>
                <a:cs typeface="Arial"/>
              </a:rPr>
              <a:t>need</a:t>
            </a:r>
            <a:r>
              <a:rPr sz="1400" dirty="0">
                <a:latin typeface="Arial"/>
                <a:cs typeface="Arial"/>
              </a:rPr>
              <a:t> to </a:t>
            </a:r>
            <a:r>
              <a:rPr sz="1400" spc="-5" dirty="0">
                <a:latin typeface="Arial"/>
                <a:cs typeface="Arial"/>
              </a:rPr>
              <a:t>learn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new</a:t>
            </a:r>
            <a:r>
              <a:rPr sz="1400" dirty="0">
                <a:latin typeface="Arial"/>
                <a:cs typeface="Arial"/>
              </a:rPr>
              <a:t> technology,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by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trying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out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new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features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commands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 </a:t>
            </a:r>
            <a:r>
              <a:rPr sz="1400" spc="-5" dirty="0">
                <a:latin typeface="Arial"/>
                <a:cs typeface="Arial"/>
              </a:rPr>
              <a:t>what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understand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how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software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works.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doing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this, they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purposefully;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that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is,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reflecting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each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bit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feedback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they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along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way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understand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how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might </a:t>
            </a:r>
            <a:r>
              <a:rPr sz="1400" spc="-5" dirty="0">
                <a:latin typeface="Arial"/>
                <a:cs typeface="Arial"/>
              </a:rPr>
              <a:t>benefit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8564" y="8456815"/>
            <a:ext cx="5625465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Eventually,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 </a:t>
            </a:r>
            <a:r>
              <a:rPr sz="1400" spc="-5" dirty="0">
                <a:latin typeface="Arial"/>
                <a:cs typeface="Arial"/>
              </a:rPr>
              <a:t>don’t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think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 closer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what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want</a:t>
            </a:r>
            <a:r>
              <a:rPr sz="1400" dirty="0">
                <a:latin typeface="Arial"/>
                <a:cs typeface="Arial"/>
              </a:rPr>
              <a:t> to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achieve,</a:t>
            </a:r>
            <a:r>
              <a:rPr sz="1400" dirty="0">
                <a:latin typeface="Arial"/>
                <a:cs typeface="Arial"/>
              </a:rPr>
              <a:t> Pat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revert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back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ways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that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they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already</a:t>
            </a:r>
            <a:r>
              <a:rPr sz="1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knew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worked.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214" y="8459216"/>
            <a:ext cx="635000" cy="13335"/>
          </a:xfrm>
          <a:custGeom>
            <a:avLst/>
            <a:gdLst/>
            <a:ahLst/>
            <a:cxnLst/>
            <a:rect l="l" t="t" r="r" b="b"/>
            <a:pathLst>
              <a:path w="635000" h="13334">
                <a:moveTo>
                  <a:pt x="634491" y="0"/>
                </a:moveTo>
                <a:lnTo>
                  <a:pt x="0" y="0"/>
                </a:lnTo>
                <a:lnTo>
                  <a:pt x="0" y="13080"/>
                </a:lnTo>
                <a:lnTo>
                  <a:pt x="634491" y="13080"/>
                </a:lnTo>
                <a:lnTo>
                  <a:pt x="6344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9886" y="4773714"/>
            <a:ext cx="3783965" cy="1737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latin typeface="Arial-BoldItalicMT"/>
                <a:cs typeface="Arial-BoldItalicMT"/>
              </a:rPr>
              <a:t>Computer </a:t>
            </a:r>
            <a:r>
              <a:rPr sz="1400" b="1" i="1" dirty="0">
                <a:latin typeface="Arial-BoldItalicMT"/>
                <a:cs typeface="Arial-BoldItalicMT"/>
              </a:rPr>
              <a:t>Self-Efficacy</a:t>
            </a:r>
            <a:r>
              <a:rPr sz="1400" dirty="0">
                <a:latin typeface="Arial"/>
                <a:cs typeface="Arial"/>
              </a:rPr>
              <a:t>: Pat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medium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computer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self-efficacy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about doing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unfamiliar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computing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tasks.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problems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arise with</a:t>
            </a:r>
            <a:r>
              <a:rPr sz="1400" dirty="0">
                <a:latin typeface="Arial"/>
                <a:cs typeface="Arial"/>
              </a:rPr>
              <a:t> their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technology, they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keep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trying to figure </a:t>
            </a:r>
            <a:r>
              <a:rPr sz="1400" spc="-5" dirty="0">
                <a:latin typeface="Arial"/>
                <a:cs typeface="Arial"/>
              </a:rPr>
              <a:t>out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how</a:t>
            </a:r>
            <a:r>
              <a:rPr sz="1400" dirty="0">
                <a:latin typeface="Arial"/>
                <a:cs typeface="Arial"/>
              </a:rPr>
              <a:t> to </a:t>
            </a:r>
            <a:r>
              <a:rPr sz="1400" spc="-5" dirty="0">
                <a:latin typeface="Arial"/>
                <a:cs typeface="Arial"/>
              </a:rPr>
              <a:t>achieve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what</a:t>
            </a:r>
            <a:r>
              <a:rPr sz="1400" dirty="0">
                <a:latin typeface="Arial"/>
                <a:cs typeface="Arial"/>
              </a:rPr>
              <a:t> they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dirty="0">
                <a:latin typeface="Arial"/>
                <a:cs typeface="Arial"/>
              </a:rPr>
              <a:t> set </a:t>
            </a:r>
            <a:r>
              <a:rPr sz="1400" spc="-5" dirty="0">
                <a:latin typeface="Arial"/>
                <a:cs typeface="Arial"/>
              </a:rPr>
              <a:t>out</a:t>
            </a:r>
            <a:r>
              <a:rPr sz="1400" dirty="0">
                <a:latin typeface="Arial"/>
                <a:cs typeface="Arial"/>
              </a:rPr>
              <a:t> to 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dirty="0">
                <a:latin typeface="Arial"/>
                <a:cs typeface="Arial"/>
              </a:rPr>
              <a:t> for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quite awhile;</a:t>
            </a:r>
            <a:r>
              <a:rPr sz="1400" dirty="0">
                <a:latin typeface="Arial"/>
                <a:cs typeface="Arial"/>
              </a:rPr>
              <a:t> Pat </a:t>
            </a:r>
            <a:r>
              <a:rPr sz="1400" spc="-5" dirty="0">
                <a:latin typeface="Arial"/>
                <a:cs typeface="Arial"/>
              </a:rPr>
              <a:t>doesn’t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up</a:t>
            </a:r>
            <a:r>
              <a:rPr sz="1400" dirty="0">
                <a:latin typeface="Arial"/>
                <a:cs typeface="Arial"/>
              </a:rPr>
              <a:t> right </a:t>
            </a:r>
            <a:r>
              <a:rPr sz="1400" spc="-5" dirty="0">
                <a:latin typeface="Arial"/>
                <a:cs typeface="Arial"/>
              </a:rPr>
              <a:t>away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computers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technology </a:t>
            </a:r>
            <a:r>
              <a:rPr sz="1400" spc="-5" dirty="0">
                <a:latin typeface="Arial"/>
                <a:cs typeface="Arial"/>
              </a:rPr>
              <a:t>present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challenge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them.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6644" y="4783873"/>
            <a:ext cx="3673475" cy="1523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latin typeface="Arial-BoldItalicMT"/>
                <a:cs typeface="Arial-BoldItalicMT"/>
              </a:rPr>
              <a:t>Attitude </a:t>
            </a:r>
            <a:r>
              <a:rPr sz="1400" b="1" i="1" dirty="0">
                <a:latin typeface="Arial-BoldItalicMT"/>
                <a:cs typeface="Arial-BoldItalicMT"/>
              </a:rPr>
              <a:t>toward </a:t>
            </a:r>
            <a:r>
              <a:rPr sz="1400" b="1" i="1" spc="-5" dirty="0">
                <a:latin typeface="Arial-BoldItalicMT"/>
                <a:cs typeface="Arial-BoldItalicMT"/>
              </a:rPr>
              <a:t>Risk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dirty="0">
                <a:latin typeface="Arial"/>
                <a:cs typeface="Arial"/>
              </a:rPr>
              <a:t> Pat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busy, </a:t>
            </a:r>
            <a:r>
              <a:rPr sz="1400" dirty="0">
                <a:latin typeface="Arial"/>
                <a:cs typeface="Arial"/>
              </a:rPr>
              <a:t>so they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rarely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spare time. So Pat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risk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averse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 worries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that they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will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spend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time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get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any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benefits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from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doing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so</a:t>
            </a:r>
            <a:r>
              <a:rPr sz="1400" dirty="0">
                <a:latin typeface="Arial"/>
                <a:cs typeface="Arial"/>
              </a:rPr>
              <a:t>. They </a:t>
            </a:r>
            <a:r>
              <a:rPr sz="1400" spc="-5" dirty="0">
                <a:latin typeface="Arial"/>
                <a:cs typeface="Arial"/>
              </a:rPr>
              <a:t>prefer</a:t>
            </a:r>
            <a:r>
              <a:rPr sz="1400" dirty="0">
                <a:latin typeface="Arial"/>
                <a:cs typeface="Arial"/>
              </a:rPr>
              <a:t> to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perform </a:t>
            </a:r>
            <a:r>
              <a:rPr sz="1400" dirty="0">
                <a:latin typeface="Arial"/>
                <a:cs typeface="Arial"/>
              </a:rPr>
              <a:t>tasks </a:t>
            </a:r>
            <a:r>
              <a:rPr sz="1400" spc="-5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familiar features, </a:t>
            </a:r>
            <a:r>
              <a:rPr sz="1400" spc="-5" dirty="0">
                <a:latin typeface="Arial"/>
                <a:cs typeface="Arial"/>
              </a:rPr>
              <a:t>because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they’re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 </a:t>
            </a:r>
            <a:r>
              <a:rPr sz="1400" spc="-5" dirty="0">
                <a:latin typeface="Arial"/>
                <a:cs typeface="Arial"/>
              </a:rPr>
              <a:t>predictable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about what</a:t>
            </a:r>
            <a:r>
              <a:rPr sz="1400" dirty="0">
                <a:latin typeface="Arial"/>
                <a:cs typeface="Arial"/>
              </a:rPr>
              <a:t> they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 </a:t>
            </a:r>
            <a:r>
              <a:rPr sz="1400" dirty="0">
                <a:latin typeface="Arial"/>
                <a:cs typeface="Arial"/>
              </a:rPr>
              <a:t>from them </a:t>
            </a:r>
            <a:r>
              <a:rPr sz="1400" spc="-5" dirty="0">
                <a:latin typeface="Arial"/>
                <a:cs typeface="Arial"/>
              </a:rPr>
              <a:t>and how</a:t>
            </a:r>
            <a:r>
              <a:rPr sz="1400" dirty="0">
                <a:latin typeface="Arial"/>
                <a:cs typeface="Arial"/>
              </a:rPr>
              <a:t> much time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they’ll take.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1487" y="212852"/>
            <a:ext cx="586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Pat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scans </a:t>
            </a:r>
            <a:r>
              <a:rPr sz="1200" i="1" spc="-5" dirty="0">
                <a:latin typeface="Arial"/>
                <a:cs typeface="Arial"/>
              </a:rPr>
              <a:t>all of</a:t>
            </a:r>
            <a:r>
              <a:rPr sz="1200" i="1" dirty="0">
                <a:latin typeface="Arial"/>
                <a:cs typeface="Arial"/>
              </a:rPr>
              <a:t> thier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emails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first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get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an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overall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picture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before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answering any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71418-AC15-7648-837A-E7A3AE882948}"/>
              </a:ext>
            </a:extLst>
          </p:cNvPr>
          <p:cNvSpPr txBox="1"/>
          <p:nvPr/>
        </p:nvSpPr>
        <p:spPr>
          <a:xfrm>
            <a:off x="3380943" y="2156968"/>
            <a:ext cx="8643086" cy="2110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6BC8A-A4C0-684E-984B-77ABDC3EFE3A}"/>
              </a:ext>
            </a:extLst>
          </p:cNvPr>
          <p:cNvSpPr txBox="1"/>
          <p:nvPr/>
        </p:nvSpPr>
        <p:spPr>
          <a:xfrm>
            <a:off x="6821487" y="421131"/>
            <a:ext cx="5844604" cy="87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5DA87A-6EB2-F444-B510-85F4B860F527}"/>
              </a:ext>
            </a:extLst>
          </p:cNvPr>
          <p:cNvSpPr txBox="1"/>
          <p:nvPr/>
        </p:nvSpPr>
        <p:spPr>
          <a:xfrm>
            <a:off x="3884185" y="151130"/>
            <a:ext cx="2624201" cy="208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56339-23B4-EB4D-9B4F-97E89497C999}"/>
              </a:ext>
            </a:extLst>
          </p:cNvPr>
          <p:cNvSpPr txBox="1"/>
          <p:nvPr/>
        </p:nvSpPr>
        <p:spPr>
          <a:xfrm>
            <a:off x="5240792" y="430731"/>
            <a:ext cx="1496929" cy="208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BE0084-71F9-B94B-80F6-321BFB5E959E}"/>
              </a:ext>
            </a:extLst>
          </p:cNvPr>
          <p:cNvSpPr txBox="1"/>
          <p:nvPr/>
        </p:nvSpPr>
        <p:spPr>
          <a:xfrm>
            <a:off x="4263584" y="729500"/>
            <a:ext cx="2474138" cy="208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9154-A348-4F4C-93EC-88DBD6549211}"/>
              </a:ext>
            </a:extLst>
          </p:cNvPr>
          <p:cNvSpPr txBox="1"/>
          <p:nvPr/>
        </p:nvSpPr>
        <p:spPr>
          <a:xfrm>
            <a:off x="4336360" y="1039973"/>
            <a:ext cx="2401361" cy="208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468</Words>
  <Application>Microsoft Macintosh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Arial-BoldItalicMT</vt:lpstr>
      <vt:lpstr>Calibri</vt:lpstr>
      <vt:lpstr>Helvetica</vt:lpstr>
      <vt:lpstr>Times New Roman</vt:lpstr>
      <vt:lpstr>Wingdings</vt:lpstr>
      <vt:lpstr>Office Theme</vt:lpstr>
      <vt:lpstr>Pat (Patricia/Patrick)1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Stumpf</dc:creator>
  <cp:lastModifiedBy>Sathish Kumar, Sabyatha</cp:lastModifiedBy>
  <cp:revision>1</cp:revision>
  <dcterms:created xsi:type="dcterms:W3CDTF">2021-08-28T03:55:59Z</dcterms:created>
  <dcterms:modified xsi:type="dcterms:W3CDTF">2021-08-28T04:01:57Z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2021-08-28T00:00:00Z</vt:filetime>
  </property>
</Properties>
</file>