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801600" cy="9601200" type="A3"/>
  <p:notesSz cx="6858000" cy="9144000"/>
  <p:defaultTextStyle>
    <a:defPPr>
      <a:defRPr lang="en-US"/>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3"/>
    <p:restoredTop sz="95179" autoAdjust="0"/>
  </p:normalViewPr>
  <p:slideViewPr>
    <p:cSldViewPr snapToGrid="0" snapToObjects="1">
      <p:cViewPr varScale="1">
        <p:scale>
          <a:sx n="86" d="100"/>
          <a:sy n="86" d="100"/>
        </p:scale>
        <p:origin x="1308" y="10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7"/>
            <a:ext cx="10881360" cy="2058035"/>
          </a:xfrm>
        </p:spPr>
        <p:txBody>
          <a:bodyPr/>
          <a:lstStyle/>
          <a:p>
            <a:r>
              <a:rPr lang="en-GB"/>
              <a:t>Click to edit Master title style</a:t>
            </a:r>
            <a:endParaRPr lang="en-US"/>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10956" indent="0" algn="ctr">
              <a:buNone/>
              <a:defRPr>
                <a:solidFill>
                  <a:schemeClr val="tx1">
                    <a:tint val="75000"/>
                  </a:schemeClr>
                </a:solidFill>
              </a:defRPr>
            </a:lvl2pPr>
            <a:lvl3pPr marL="1221913" indent="0" algn="ctr">
              <a:buNone/>
              <a:defRPr>
                <a:solidFill>
                  <a:schemeClr val="tx1">
                    <a:tint val="75000"/>
                  </a:schemeClr>
                </a:solidFill>
              </a:defRPr>
            </a:lvl3pPr>
            <a:lvl4pPr marL="1832869" indent="0" algn="ctr">
              <a:buNone/>
              <a:defRPr>
                <a:solidFill>
                  <a:schemeClr val="tx1">
                    <a:tint val="75000"/>
                  </a:schemeClr>
                </a:solidFill>
              </a:defRPr>
            </a:lvl4pPr>
            <a:lvl5pPr marL="2443825" indent="0" algn="ctr">
              <a:buNone/>
              <a:defRPr>
                <a:solidFill>
                  <a:schemeClr val="tx1">
                    <a:tint val="75000"/>
                  </a:schemeClr>
                </a:solidFill>
              </a:defRPr>
            </a:lvl5pPr>
            <a:lvl6pPr marL="3054782" indent="0" algn="ctr">
              <a:buNone/>
              <a:defRPr>
                <a:solidFill>
                  <a:schemeClr val="tx1">
                    <a:tint val="75000"/>
                  </a:schemeClr>
                </a:solidFill>
              </a:defRPr>
            </a:lvl6pPr>
            <a:lvl7pPr marL="3665738" indent="0" algn="ctr">
              <a:buNone/>
              <a:defRPr>
                <a:solidFill>
                  <a:schemeClr val="tx1">
                    <a:tint val="75000"/>
                  </a:schemeClr>
                </a:solidFill>
              </a:defRPr>
            </a:lvl7pPr>
            <a:lvl8pPr marL="4276695" indent="0" algn="ctr">
              <a:buNone/>
              <a:defRPr>
                <a:solidFill>
                  <a:schemeClr val="tx1">
                    <a:tint val="75000"/>
                  </a:schemeClr>
                </a:solidFill>
              </a:defRPr>
            </a:lvl8pPr>
            <a:lvl9pPr marL="4887651"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473302A-7DE1-274F-BB8B-C18703139C5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297984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473302A-7DE1-274F-BB8B-C18703139C5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350475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84495"/>
            <a:ext cx="2880360" cy="819213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40080" y="384495"/>
            <a:ext cx="8427720" cy="819213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473302A-7DE1-274F-BB8B-C18703139C5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294681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473302A-7DE1-274F-BB8B-C18703139C5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283205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6169662"/>
            <a:ext cx="10881360" cy="1906905"/>
          </a:xfrm>
        </p:spPr>
        <p:txBody>
          <a:bodyPr anchor="t"/>
          <a:lstStyle>
            <a:lvl1pPr algn="l">
              <a:defRPr sz="5300" b="1" cap="all"/>
            </a:lvl1pPr>
          </a:lstStyle>
          <a:p>
            <a:r>
              <a:rPr lang="en-GB"/>
              <a:t>Click to edit Master title style</a:t>
            </a:r>
            <a:endParaRPr lang="en-US"/>
          </a:p>
        </p:txBody>
      </p:sp>
      <p:sp>
        <p:nvSpPr>
          <p:cNvPr id="3" name="Text Placeholder 2"/>
          <p:cNvSpPr>
            <a:spLocks noGrp="1"/>
          </p:cNvSpPr>
          <p:nvPr>
            <p:ph type="body" idx="1"/>
          </p:nvPr>
        </p:nvSpPr>
        <p:spPr>
          <a:xfrm>
            <a:off x="1011239" y="4069399"/>
            <a:ext cx="10881360" cy="2100262"/>
          </a:xfrm>
        </p:spPr>
        <p:txBody>
          <a:bodyPr anchor="b"/>
          <a:lstStyle>
            <a:lvl1pPr marL="0" indent="0">
              <a:buNone/>
              <a:defRPr sz="2700">
                <a:solidFill>
                  <a:schemeClr val="tx1">
                    <a:tint val="75000"/>
                  </a:schemeClr>
                </a:solidFill>
              </a:defRPr>
            </a:lvl1pPr>
            <a:lvl2pPr marL="610956" indent="0">
              <a:buNone/>
              <a:defRPr sz="2400">
                <a:solidFill>
                  <a:schemeClr val="tx1">
                    <a:tint val="75000"/>
                  </a:schemeClr>
                </a:solidFill>
              </a:defRPr>
            </a:lvl2pPr>
            <a:lvl3pPr marL="1221913" indent="0">
              <a:buNone/>
              <a:defRPr sz="2100">
                <a:solidFill>
                  <a:schemeClr val="tx1">
                    <a:tint val="75000"/>
                  </a:schemeClr>
                </a:solidFill>
              </a:defRPr>
            </a:lvl3pPr>
            <a:lvl4pPr marL="1832869" indent="0">
              <a:buNone/>
              <a:defRPr sz="1900">
                <a:solidFill>
                  <a:schemeClr val="tx1">
                    <a:tint val="75000"/>
                  </a:schemeClr>
                </a:solidFill>
              </a:defRPr>
            </a:lvl4pPr>
            <a:lvl5pPr marL="2443825" indent="0">
              <a:buNone/>
              <a:defRPr sz="1900">
                <a:solidFill>
                  <a:schemeClr val="tx1">
                    <a:tint val="75000"/>
                  </a:schemeClr>
                </a:solidFill>
              </a:defRPr>
            </a:lvl5pPr>
            <a:lvl6pPr marL="3054782" indent="0">
              <a:buNone/>
              <a:defRPr sz="1900">
                <a:solidFill>
                  <a:schemeClr val="tx1">
                    <a:tint val="75000"/>
                  </a:schemeClr>
                </a:solidFill>
              </a:defRPr>
            </a:lvl6pPr>
            <a:lvl7pPr marL="3665738" indent="0">
              <a:buNone/>
              <a:defRPr sz="1900">
                <a:solidFill>
                  <a:schemeClr val="tx1">
                    <a:tint val="75000"/>
                  </a:schemeClr>
                </a:solidFill>
              </a:defRPr>
            </a:lvl7pPr>
            <a:lvl8pPr marL="4276695" indent="0">
              <a:buNone/>
              <a:defRPr sz="1900">
                <a:solidFill>
                  <a:schemeClr val="tx1">
                    <a:tint val="75000"/>
                  </a:schemeClr>
                </a:solidFill>
              </a:defRPr>
            </a:lvl8pPr>
            <a:lvl9pPr marL="4887651" indent="0">
              <a:buNone/>
              <a:defRPr sz="19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473302A-7DE1-274F-BB8B-C18703139C5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217981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40080" y="2240282"/>
            <a:ext cx="5654040" cy="6336348"/>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507480" y="2240282"/>
            <a:ext cx="5654040" cy="6336348"/>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473302A-7DE1-274F-BB8B-C18703139C52}"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162579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en-GB"/>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03036" y="2149158"/>
            <a:ext cx="5658486" cy="895667"/>
          </a:xfr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en-GB"/>
              <a:t>Click to edit Master text styles</a:t>
            </a:r>
          </a:p>
        </p:txBody>
      </p:sp>
      <p:sp>
        <p:nvSpPr>
          <p:cNvPr id="6" name="Content Placeholder 5"/>
          <p:cNvSpPr>
            <a:spLocks noGrp="1"/>
          </p:cNvSpPr>
          <p:nvPr>
            <p:ph sz="quarter" idx="4"/>
          </p:nvPr>
        </p:nvSpPr>
        <p:spPr>
          <a:xfrm>
            <a:off x="6503036" y="3044825"/>
            <a:ext cx="5658486" cy="55318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473302A-7DE1-274F-BB8B-C18703139C52}" type="datetimeFigureOut">
              <a:rPr lang="en-US" smtClean="0"/>
              <a:t>6/4/2017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202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473302A-7DE1-274F-BB8B-C18703139C52}" type="datetimeFigureOut">
              <a:rPr lang="en-US" smtClean="0"/>
              <a:t>6/4/2017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366089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3302A-7DE1-274F-BB8B-C18703139C52}" type="datetimeFigureOut">
              <a:rPr lang="en-US" smtClean="0"/>
              <a:t>6/4/2017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385906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2270"/>
            <a:ext cx="4211639" cy="1626870"/>
          </a:xfrm>
        </p:spPr>
        <p:txBody>
          <a:bodyPr anchor="b"/>
          <a:lstStyle>
            <a:lvl1pPr algn="l">
              <a:defRPr sz="2700" b="1"/>
            </a:lvl1pPr>
          </a:lstStyle>
          <a:p>
            <a:r>
              <a:rPr lang="en-GB"/>
              <a:t>Click to edit Master title style</a:t>
            </a:r>
            <a:endParaRPr lang="en-US"/>
          </a:p>
        </p:txBody>
      </p:sp>
      <p:sp>
        <p:nvSpPr>
          <p:cNvPr id="3" name="Content Placeholder 2"/>
          <p:cNvSpPr>
            <a:spLocks noGrp="1"/>
          </p:cNvSpPr>
          <p:nvPr>
            <p:ph idx="1"/>
          </p:nvPr>
        </p:nvSpPr>
        <p:spPr>
          <a:xfrm>
            <a:off x="5005071" y="382272"/>
            <a:ext cx="7156450" cy="8194358"/>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40080" y="2009142"/>
            <a:ext cx="4211639" cy="6567488"/>
          </a:xfr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en-GB"/>
              <a:t>Click to edit Master text styles</a:t>
            </a:r>
          </a:p>
        </p:txBody>
      </p:sp>
      <p:sp>
        <p:nvSpPr>
          <p:cNvPr id="5" name="Date Placeholder 4"/>
          <p:cNvSpPr>
            <a:spLocks noGrp="1"/>
          </p:cNvSpPr>
          <p:nvPr>
            <p:ph type="dt" sz="half" idx="10"/>
          </p:nvPr>
        </p:nvSpPr>
        <p:spPr/>
        <p:txBody>
          <a:bodyPr/>
          <a:lstStyle/>
          <a:p>
            <a:fld id="{F473302A-7DE1-274F-BB8B-C18703139C52}"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133537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700" b="1"/>
            </a:lvl1pPr>
          </a:lstStyle>
          <a:p>
            <a:r>
              <a:rPr lang="en-GB"/>
              <a:t>Click to edit Master title style</a:t>
            </a:r>
            <a:endParaRPr lang="en-US"/>
          </a:p>
        </p:txBody>
      </p:sp>
      <p:sp>
        <p:nvSpPr>
          <p:cNvPr id="3" name="Picture Placeholder 2"/>
          <p:cNvSpPr>
            <a:spLocks noGrp="1"/>
          </p:cNvSpPr>
          <p:nvPr>
            <p:ph type="pic" idx="1"/>
          </p:nvPr>
        </p:nvSpPr>
        <p:spPr>
          <a:xfrm>
            <a:off x="2509203" y="857885"/>
            <a:ext cx="7680960" cy="5760720"/>
          </a:xfrm>
        </p:spPr>
        <p:txBody>
          <a:bodyPr/>
          <a:lstStyle>
            <a:lvl1pPr marL="0" indent="0">
              <a:buNone/>
              <a:defRPr sz="4300"/>
            </a:lvl1pPr>
            <a:lvl2pPr marL="610956" indent="0">
              <a:buNone/>
              <a:defRPr sz="3700"/>
            </a:lvl2pPr>
            <a:lvl3pPr marL="1221913" indent="0">
              <a:buNone/>
              <a:defRPr sz="3200"/>
            </a:lvl3pPr>
            <a:lvl4pPr marL="1832869" indent="0">
              <a:buNone/>
              <a:defRPr sz="2700"/>
            </a:lvl4pPr>
            <a:lvl5pPr marL="2443825" indent="0">
              <a:buNone/>
              <a:defRPr sz="2700"/>
            </a:lvl5pPr>
            <a:lvl6pPr marL="3054782" indent="0">
              <a:buNone/>
              <a:defRPr sz="2700"/>
            </a:lvl6pPr>
            <a:lvl7pPr marL="3665738" indent="0">
              <a:buNone/>
              <a:defRPr sz="2700"/>
            </a:lvl7pPr>
            <a:lvl8pPr marL="4276695" indent="0">
              <a:buNone/>
              <a:defRPr sz="2700"/>
            </a:lvl8pPr>
            <a:lvl9pPr marL="4887651" indent="0">
              <a:buNone/>
              <a:defRPr sz="2700"/>
            </a:lvl9pPr>
          </a:lstStyle>
          <a:p>
            <a:endParaRPr lang="en-US"/>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en-GB"/>
              <a:t>Click to edit Master text styles</a:t>
            </a:r>
          </a:p>
        </p:txBody>
      </p:sp>
      <p:sp>
        <p:nvSpPr>
          <p:cNvPr id="5" name="Date Placeholder 4"/>
          <p:cNvSpPr>
            <a:spLocks noGrp="1"/>
          </p:cNvSpPr>
          <p:nvPr>
            <p:ph type="dt" sz="half" idx="10"/>
          </p:nvPr>
        </p:nvSpPr>
        <p:spPr/>
        <p:txBody>
          <a:bodyPr/>
          <a:lstStyle/>
          <a:p>
            <a:fld id="{F473302A-7DE1-274F-BB8B-C18703139C52}"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A1FB0-BECB-1B4E-ABA7-2BF1ED0AB602}" type="slidenum">
              <a:rPr lang="en-US" smtClean="0"/>
              <a:t>‹#›</a:t>
            </a:fld>
            <a:endParaRPr lang="en-US"/>
          </a:p>
        </p:txBody>
      </p:sp>
    </p:spTree>
    <p:extLst>
      <p:ext uri="{BB962C8B-B14F-4D97-AF65-F5344CB8AC3E}">
        <p14:creationId xmlns:p14="http://schemas.microsoft.com/office/powerpoint/2010/main" val="279284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2191" tIns="61096" rIns="122191" bIns="61096"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40080" y="2240282"/>
            <a:ext cx="11521440" cy="6336348"/>
          </a:xfrm>
          <a:prstGeom prst="rect">
            <a:avLst/>
          </a:prstGeom>
        </p:spPr>
        <p:txBody>
          <a:bodyPr vert="horz" lIns="122191" tIns="61096" rIns="122191" bIns="61096"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40080" y="8898892"/>
            <a:ext cx="2987040" cy="511175"/>
          </a:xfrm>
          <a:prstGeom prst="rect">
            <a:avLst/>
          </a:prstGeom>
        </p:spPr>
        <p:txBody>
          <a:bodyPr vert="horz" lIns="122191" tIns="61096" rIns="122191" bIns="61096" rtlCol="0" anchor="ctr"/>
          <a:lstStyle>
            <a:lvl1pPr algn="l">
              <a:defRPr sz="1600">
                <a:solidFill>
                  <a:schemeClr val="tx1">
                    <a:tint val="75000"/>
                  </a:schemeClr>
                </a:solidFill>
              </a:defRPr>
            </a:lvl1pPr>
          </a:lstStyle>
          <a:p>
            <a:fld id="{F473302A-7DE1-274F-BB8B-C18703139C52}" type="datetimeFigureOut">
              <a:rPr lang="en-US" smtClean="0"/>
              <a:t>6/4/2017</a:t>
            </a:fld>
            <a:endParaRPr lang="en-US"/>
          </a:p>
        </p:txBody>
      </p:sp>
      <p:sp>
        <p:nvSpPr>
          <p:cNvPr id="5" name="Footer Placeholder 4"/>
          <p:cNvSpPr>
            <a:spLocks noGrp="1"/>
          </p:cNvSpPr>
          <p:nvPr>
            <p:ph type="ftr" sz="quarter" idx="3"/>
          </p:nvPr>
        </p:nvSpPr>
        <p:spPr>
          <a:xfrm>
            <a:off x="4373880" y="8898892"/>
            <a:ext cx="4053840" cy="511175"/>
          </a:xfrm>
          <a:prstGeom prst="rect">
            <a:avLst/>
          </a:prstGeom>
        </p:spPr>
        <p:txBody>
          <a:bodyPr vert="horz" lIns="122191" tIns="61096" rIns="122191" bIns="61096"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8898892"/>
            <a:ext cx="2987040" cy="511175"/>
          </a:xfrm>
          <a:prstGeom prst="rect">
            <a:avLst/>
          </a:prstGeom>
        </p:spPr>
        <p:txBody>
          <a:bodyPr vert="horz" lIns="122191" tIns="61096" rIns="122191" bIns="61096" rtlCol="0" anchor="ctr"/>
          <a:lstStyle>
            <a:lvl1pPr algn="r">
              <a:defRPr sz="1600">
                <a:solidFill>
                  <a:schemeClr val="tx1">
                    <a:tint val="75000"/>
                  </a:schemeClr>
                </a:solidFill>
              </a:defRPr>
            </a:lvl1pPr>
          </a:lstStyle>
          <a:p>
            <a:fld id="{355A1FB0-BECB-1B4E-ABA7-2BF1ED0AB602}" type="slidenum">
              <a:rPr lang="en-US" smtClean="0"/>
              <a:t>‹#›</a:t>
            </a:fld>
            <a:endParaRPr lang="en-US"/>
          </a:p>
        </p:txBody>
      </p:sp>
    </p:spTree>
    <p:extLst>
      <p:ext uri="{BB962C8B-B14F-4D97-AF65-F5344CB8AC3E}">
        <p14:creationId xmlns:p14="http://schemas.microsoft.com/office/powerpoint/2010/main" val="159531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10956" rtl="0" eaLnBrk="1" latinLnBrk="0" hangingPunct="1">
        <a:spcBef>
          <a:spcPct val="0"/>
        </a:spcBef>
        <a:buNone/>
        <a:defRPr sz="5900" kern="1200">
          <a:solidFill>
            <a:schemeClr val="tx1"/>
          </a:solidFill>
          <a:latin typeface="+mj-lt"/>
          <a:ea typeface="+mj-ea"/>
          <a:cs typeface="+mj-cs"/>
        </a:defRPr>
      </a:lvl1pPr>
    </p:titleStyle>
    <p:bodyStyle>
      <a:lvl1pPr marL="458217" indent="-458217" algn="l" defTabSz="610956" rtl="0" eaLnBrk="1" latinLnBrk="0" hangingPunct="1">
        <a:spcBef>
          <a:spcPct val="20000"/>
        </a:spcBef>
        <a:buFont typeface="Arial"/>
        <a:buChar char="•"/>
        <a:defRPr sz="4300" kern="1200">
          <a:solidFill>
            <a:schemeClr val="tx1"/>
          </a:solidFill>
          <a:latin typeface="+mn-lt"/>
          <a:ea typeface="+mn-ea"/>
          <a:cs typeface="+mn-cs"/>
        </a:defRPr>
      </a:lvl1pPr>
      <a:lvl2pPr marL="992804" indent="-381848" algn="l" defTabSz="610956" rtl="0" eaLnBrk="1" latinLnBrk="0" hangingPunct="1">
        <a:spcBef>
          <a:spcPct val="20000"/>
        </a:spcBef>
        <a:buFont typeface="Arial"/>
        <a:buChar char="–"/>
        <a:defRPr sz="3700" kern="1200">
          <a:solidFill>
            <a:schemeClr val="tx1"/>
          </a:solidFill>
          <a:latin typeface="+mn-lt"/>
          <a:ea typeface="+mn-ea"/>
          <a:cs typeface="+mn-cs"/>
        </a:defRPr>
      </a:lvl2pPr>
      <a:lvl3pPr marL="1527391" indent="-305478" algn="l" defTabSz="610956" rtl="0" eaLnBrk="1" latinLnBrk="0" hangingPunct="1">
        <a:spcBef>
          <a:spcPct val="20000"/>
        </a:spcBef>
        <a:buFont typeface="Arial"/>
        <a:buChar char="•"/>
        <a:defRPr sz="3200" kern="1200">
          <a:solidFill>
            <a:schemeClr val="tx1"/>
          </a:solidFill>
          <a:latin typeface="+mn-lt"/>
          <a:ea typeface="+mn-ea"/>
          <a:cs typeface="+mn-cs"/>
        </a:defRPr>
      </a:lvl3pPr>
      <a:lvl4pPr marL="2138347" indent="-305478" algn="l" defTabSz="610956" rtl="0" eaLnBrk="1" latinLnBrk="0" hangingPunct="1">
        <a:spcBef>
          <a:spcPct val="20000"/>
        </a:spcBef>
        <a:buFont typeface="Arial"/>
        <a:buChar char="–"/>
        <a:defRPr sz="2700" kern="1200">
          <a:solidFill>
            <a:schemeClr val="tx1"/>
          </a:solidFill>
          <a:latin typeface="+mn-lt"/>
          <a:ea typeface="+mn-ea"/>
          <a:cs typeface="+mn-cs"/>
        </a:defRPr>
      </a:lvl4pPr>
      <a:lvl5pPr marL="2749304" indent="-305478" algn="l" defTabSz="610956" rtl="0" eaLnBrk="1" latinLnBrk="0" hangingPunct="1">
        <a:spcBef>
          <a:spcPct val="20000"/>
        </a:spcBef>
        <a:buFont typeface="Arial"/>
        <a:buChar char="»"/>
        <a:defRPr sz="2700" kern="1200">
          <a:solidFill>
            <a:schemeClr val="tx1"/>
          </a:solidFill>
          <a:latin typeface="+mn-lt"/>
          <a:ea typeface="+mn-ea"/>
          <a:cs typeface="+mn-cs"/>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eusesconsortium.org/gender/gender.php" TargetMode="Externa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Group 31"/>
          <p:cNvGrpSpPr/>
          <p:nvPr/>
        </p:nvGrpSpPr>
        <p:grpSpPr>
          <a:xfrm>
            <a:off x="81149" y="101454"/>
            <a:ext cx="12631090" cy="9307929"/>
            <a:chOff x="81149" y="101454"/>
            <a:chExt cx="12631090" cy="9307929"/>
          </a:xfrm>
        </p:grpSpPr>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511373" y="2820728"/>
              <a:ext cx="1184360" cy="1152144"/>
            </a:xfrm>
            <a:prstGeom prst="ellipse">
              <a:avLst/>
            </a:prstGeom>
            <a:ln>
              <a:solidFill>
                <a:schemeClr val="tx1">
                  <a:lumMod val="50000"/>
                  <a:lumOff val="50000"/>
                </a:schemeClr>
              </a:solidFill>
            </a:ln>
          </p:spPr>
        </p:pic>
        <p:pic>
          <p:nvPicPr>
            <p:cNvPr id="18" name="Content Placeholder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062839" y="1662868"/>
              <a:ext cx="1092523" cy="1188720"/>
            </a:xfrm>
            <a:prstGeom prst="ellipse">
              <a:avLst/>
            </a:prstGeom>
            <a:ln w="9525" cap="rnd">
              <a:solidFill>
                <a:schemeClr val="tx1">
                  <a:lumMod val="50000"/>
                  <a:lumOff val="50000"/>
                </a:schemeClr>
              </a:solidFill>
            </a:ln>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698693" y="432890"/>
              <a:ext cx="1115255" cy="1188720"/>
            </a:xfrm>
            <a:prstGeom prst="ellipse">
              <a:avLst/>
            </a:prstGeom>
            <a:ln>
              <a:solidFill>
                <a:schemeClr val="tx1">
                  <a:lumMod val="50000"/>
                  <a:lumOff val="50000"/>
                </a:schemeClr>
              </a:solidFill>
            </a:ln>
          </p:spPr>
        </p:pic>
        <p:grpSp>
          <p:nvGrpSpPr>
            <p:cNvPr id="4" name="Group 3"/>
            <p:cNvGrpSpPr/>
            <p:nvPr/>
          </p:nvGrpSpPr>
          <p:grpSpPr>
            <a:xfrm>
              <a:off x="81149" y="101454"/>
              <a:ext cx="12631090" cy="9307929"/>
              <a:chOff x="69709" y="101454"/>
              <a:chExt cx="12631090" cy="9307929"/>
            </a:xfrm>
          </p:grpSpPr>
          <p:pic>
            <p:nvPicPr>
              <p:cNvPr id="3" name="Picture 2" descr="shutterstock_87421496.jp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246590" y="674811"/>
                <a:ext cx="2914143" cy="3015143"/>
              </a:xfrm>
              <a:prstGeom prst="ellipse">
                <a:avLst/>
              </a:prstGeom>
            </p:spPr>
          </p:pic>
          <p:sp>
            <p:nvSpPr>
              <p:cNvPr id="12" name="Rectangle 11"/>
              <p:cNvSpPr/>
              <p:nvPr/>
            </p:nvSpPr>
            <p:spPr>
              <a:xfrm>
                <a:off x="7044560" y="125707"/>
                <a:ext cx="5656239" cy="1231381"/>
              </a:xfrm>
              <a:prstGeom prst="rect">
                <a:avLst/>
              </a:prstGeom>
              <a:ln>
                <a:noFill/>
              </a:ln>
            </p:spPr>
            <p:txBody>
              <a:bodyPr wrap="square" lIns="122191" tIns="61096" rIns="122191" bIns="61096">
                <a:spAutoFit/>
              </a:bodyPr>
              <a:lstStyle/>
              <a:p>
                <a:pPr algn="ctr"/>
                <a:r>
                  <a:rPr lang="en-US" sz="1200" i="1" dirty="0">
                    <a:latin typeface="Arial"/>
                    <a:cs typeface="Arial"/>
                  </a:rPr>
                  <a:t>Abby has always liked music.  When she is on her way to work in the mornings, she listens to music that spans a wide variety of styles.  But when she arrives at work, she turns it off, and begins her day scanning all her emails first to get an overall picture before answering any of them. (This extra pass takes time but seems worth it.) </a:t>
                </a:r>
                <a:r>
                  <a:rPr lang="en-US" sz="1200" i="1" dirty="0">
                    <a:solidFill>
                      <a:srgbClr val="000000"/>
                    </a:solidFill>
                    <a:latin typeface="Arial"/>
                  </a:rPr>
                  <a:t>Some nights she exercises or stretches, and sometimes she likes to play computer puzzle games like Sudoku</a:t>
                </a:r>
                <a:r>
                  <a:rPr lang="en-US" sz="1200" i="1" dirty="0">
                    <a:latin typeface="Arial"/>
                    <a:cs typeface="Arial"/>
                  </a:rPr>
                  <a:t>.</a:t>
                </a:r>
                <a:endParaRPr lang="en-GB" sz="1200" i="1" dirty="0">
                  <a:latin typeface="Arial"/>
                  <a:cs typeface="Arial"/>
                </a:endParaRPr>
              </a:p>
            </p:txBody>
          </p:sp>
          <p:sp>
            <p:nvSpPr>
              <p:cNvPr id="14" name="Rounded Rectangle 13"/>
              <p:cNvSpPr/>
              <p:nvPr/>
            </p:nvSpPr>
            <p:spPr>
              <a:xfrm>
                <a:off x="4443920" y="1422954"/>
                <a:ext cx="8256080" cy="2531982"/>
              </a:xfrm>
              <a:prstGeom prst="roundRect">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numCol="1" rtlCol="0" anchor="ctr"/>
              <a:lstStyle/>
              <a:p>
                <a:pPr>
                  <a:buClr>
                    <a:srgbClr val="FF0000"/>
                  </a:buClr>
                </a:pPr>
                <a:r>
                  <a:rPr lang="en-US" sz="1600" b="1" dirty="0">
                    <a:solidFill>
                      <a:schemeClr val="tx1"/>
                    </a:solidFill>
                    <a:latin typeface="Arial"/>
                    <a:cs typeface="Arial"/>
                  </a:rPr>
                  <a:t>Background and skills</a:t>
                </a:r>
              </a:p>
              <a:p>
                <a:pPr>
                  <a:buClr>
                    <a:srgbClr val="FF0000"/>
                  </a:buClr>
                </a:pPr>
                <a:r>
                  <a:rPr lang="en-US" sz="1400" dirty="0">
                    <a:solidFill>
                      <a:schemeClr val="tx1"/>
                    </a:solidFill>
                    <a:latin typeface="Arial"/>
                    <a:cs typeface="Arial"/>
                  </a:rPr>
                  <a:t>Abby works as an accountant.  She is</a:t>
                </a:r>
                <a:r>
                  <a:rPr lang="en-US" sz="1400" dirty="0">
                    <a:solidFill>
                      <a:srgbClr val="FF0000"/>
                    </a:solidFill>
                    <a:latin typeface="Arial"/>
                    <a:cs typeface="Arial"/>
                  </a:rPr>
                  <a:t> </a:t>
                </a:r>
                <a:r>
                  <a:rPr lang="en-US" sz="1400" u="sng" dirty="0">
                    <a:solidFill>
                      <a:srgbClr val="FF0000"/>
                    </a:solidFill>
                    <a:latin typeface="Arial"/>
                    <a:cs typeface="Arial"/>
                  </a:rPr>
                  <a:t>comfortable with the technologies she uses regularly</a:t>
                </a:r>
                <a:r>
                  <a:rPr lang="en-US" sz="1400" dirty="0">
                    <a:solidFill>
                      <a:srgbClr val="000000"/>
                    </a:solidFill>
                    <a:latin typeface="Arial"/>
                    <a:cs typeface="Arial"/>
                  </a:rPr>
                  <a:t>, but she </a:t>
                </a:r>
                <a:r>
                  <a:rPr lang="en-US" sz="1400" dirty="0">
                    <a:solidFill>
                      <a:schemeClr val="tx1"/>
                    </a:solidFill>
                    <a:latin typeface="Arial"/>
                    <a:cs typeface="Arial"/>
                  </a:rPr>
                  <a:t>just moved to this employer 1 week ago, and</a:t>
                </a:r>
                <a:r>
                  <a:rPr lang="en-US" sz="1400" u="sng" dirty="0">
                    <a:solidFill>
                      <a:srgbClr val="FF0000"/>
                    </a:solidFill>
                    <a:latin typeface="Arial"/>
                    <a:cs typeface="Arial"/>
                  </a:rPr>
                  <a:t> their software systems are new to her</a:t>
                </a:r>
                <a:r>
                  <a:rPr lang="en-US" sz="1400" dirty="0">
                    <a:solidFill>
                      <a:schemeClr val="tx1"/>
                    </a:solidFill>
                    <a:latin typeface="Arial"/>
                    <a:cs typeface="Arial"/>
                  </a:rPr>
                  <a:t>.</a:t>
                </a:r>
              </a:p>
              <a:p>
                <a:pPr>
                  <a:buClr>
                    <a:srgbClr val="FF0000"/>
                  </a:buClr>
                </a:pPr>
                <a:endParaRPr lang="en-US" sz="1400" dirty="0">
                  <a:solidFill>
                    <a:schemeClr val="tx1"/>
                  </a:solidFill>
                  <a:latin typeface="Arial"/>
                  <a:cs typeface="Arial"/>
                </a:endParaRPr>
              </a:p>
              <a:p>
                <a:pPr>
                  <a:buClr>
                    <a:srgbClr val="FF0000"/>
                  </a:buClr>
                </a:pPr>
                <a:r>
                  <a:rPr lang="en-US" sz="1400" dirty="0">
                    <a:solidFill>
                      <a:schemeClr val="tx1"/>
                    </a:solidFill>
                    <a:latin typeface="Arial"/>
                    <a:cs typeface="Arial"/>
                  </a:rPr>
                  <a:t>Abby says she’s a “numbers person”, but she has </a:t>
                </a:r>
                <a:r>
                  <a:rPr lang="en-US" sz="1400" u="sng" dirty="0">
                    <a:solidFill>
                      <a:srgbClr val="FF0000"/>
                    </a:solidFill>
                    <a:latin typeface="Arial"/>
                    <a:cs typeface="Arial"/>
                  </a:rPr>
                  <a:t>never taken any computer programming or IT systems classes</a:t>
                </a:r>
                <a:r>
                  <a:rPr lang="en-US" sz="1400" dirty="0">
                    <a:solidFill>
                      <a:schemeClr val="tx1"/>
                    </a:solidFill>
                    <a:latin typeface="Arial"/>
                    <a:cs typeface="Arial"/>
                  </a:rPr>
                  <a:t>. She </a:t>
                </a:r>
                <a:r>
                  <a:rPr lang="en-US" sz="1400" u="sng" dirty="0">
                    <a:solidFill>
                      <a:srgbClr val="FF0000"/>
                    </a:solidFill>
                    <a:latin typeface="Arial"/>
                    <a:cs typeface="Arial"/>
                  </a:rPr>
                  <a:t>likes Math</a:t>
                </a:r>
                <a:r>
                  <a:rPr lang="en-US" sz="1400" dirty="0">
                    <a:solidFill>
                      <a:srgbClr val="FF0000"/>
                    </a:solidFill>
                    <a:latin typeface="Arial"/>
                    <a:cs typeface="Arial"/>
                  </a:rPr>
                  <a:t> </a:t>
                </a:r>
                <a:r>
                  <a:rPr lang="en-US" sz="1400" dirty="0">
                    <a:solidFill>
                      <a:schemeClr val="tx1"/>
                    </a:solidFill>
                    <a:latin typeface="Arial"/>
                    <a:cs typeface="Arial"/>
                  </a:rPr>
                  <a:t>and knows how to think with numbers. She writes and edits spreadsheet formulas in her work.</a:t>
                </a:r>
              </a:p>
              <a:p>
                <a:pPr>
                  <a:buClr>
                    <a:srgbClr val="FF0000"/>
                  </a:buClr>
                </a:pPr>
                <a:endParaRPr lang="en-US" sz="1400" dirty="0">
                  <a:solidFill>
                    <a:schemeClr val="tx1"/>
                  </a:solidFill>
                  <a:latin typeface="Arial"/>
                  <a:cs typeface="Arial"/>
                </a:endParaRPr>
              </a:p>
              <a:p>
                <a:pPr>
                  <a:buClr>
                    <a:srgbClr val="FF0000"/>
                  </a:buClr>
                </a:pPr>
                <a:r>
                  <a:rPr lang="en-US" sz="1400" dirty="0">
                    <a:solidFill>
                      <a:schemeClr val="tx1"/>
                    </a:solidFill>
                    <a:latin typeface="Arial"/>
                    <a:cs typeface="Arial"/>
                  </a:rPr>
                  <a:t>In her free time, she also </a:t>
                </a:r>
                <a:r>
                  <a:rPr lang="en-US" sz="1400" u="sng" dirty="0">
                    <a:solidFill>
                      <a:srgbClr val="FF0000"/>
                    </a:solidFill>
                    <a:latin typeface="Arial"/>
                    <a:cs typeface="Arial"/>
                  </a:rPr>
                  <a:t>enjoys working with numbers and logic</a:t>
                </a:r>
                <a:r>
                  <a:rPr lang="en-US" sz="1400" dirty="0">
                    <a:solidFill>
                      <a:schemeClr val="tx1"/>
                    </a:solidFill>
                    <a:latin typeface="Arial"/>
                    <a:cs typeface="Arial"/>
                  </a:rPr>
                  <a:t>. She especially likes working out puzzles and puzzle games, either on paper or on the computer.</a:t>
                </a:r>
              </a:p>
            </p:txBody>
          </p:sp>
          <p:sp>
            <p:nvSpPr>
              <p:cNvPr id="15" name="Rounded Rectangle 14"/>
              <p:cNvSpPr/>
              <p:nvPr/>
            </p:nvSpPr>
            <p:spPr>
              <a:xfrm>
                <a:off x="168681" y="4119958"/>
                <a:ext cx="12531319" cy="2353828"/>
              </a:xfrm>
              <a:prstGeom prst="roundRect">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numCol="3" spcCol="36576" rtlCol="0" anchor="ctr"/>
              <a:lstStyle/>
              <a:p>
                <a:pPr lvl="0"/>
                <a:r>
                  <a:rPr lang="en-GB" sz="1600" b="1" dirty="0">
                    <a:solidFill>
                      <a:srgbClr val="000000"/>
                    </a:solidFill>
                    <a:latin typeface="Arial"/>
                    <a:cs typeface="Arial"/>
                  </a:rPr>
                  <a:t>Motivations and Attitudes</a:t>
                </a:r>
                <a:r>
                  <a:rPr lang="en-US" sz="1600" dirty="0">
                    <a:solidFill>
                      <a:srgbClr val="000000"/>
                    </a:solidFill>
                    <a:latin typeface="Arial"/>
                    <a:cs typeface="Arial"/>
                  </a:rPr>
                  <a:t> </a:t>
                </a:r>
                <a:endParaRPr lang="en-GB" sz="1600" b="1" dirty="0">
                  <a:solidFill>
                    <a:srgbClr val="000000"/>
                  </a:solidFill>
                  <a:latin typeface="Arial"/>
                  <a:cs typeface="Arial"/>
                </a:endParaRPr>
              </a:p>
              <a:p>
                <a:pPr marL="229109" indent="-229109">
                  <a:buClr>
                    <a:srgbClr val="FF0000"/>
                  </a:buClr>
                  <a:buFont typeface="Wingdings" charset="2"/>
                  <a:buChar char="§"/>
                </a:pPr>
                <a:r>
                  <a:rPr lang="en-US" sz="1400" b="1" i="1" dirty="0">
                    <a:solidFill>
                      <a:srgbClr val="000000"/>
                    </a:solidFill>
                    <a:latin typeface="Arial"/>
                    <a:cs typeface="Arial"/>
                  </a:rPr>
                  <a:t>Motivations</a:t>
                </a:r>
                <a:r>
                  <a:rPr lang="en-US" sz="1400" b="1" dirty="0">
                    <a:solidFill>
                      <a:srgbClr val="000000"/>
                    </a:solidFill>
                    <a:latin typeface="Arial"/>
                    <a:cs typeface="Arial"/>
                  </a:rPr>
                  <a:t>:</a:t>
                </a:r>
                <a:r>
                  <a:rPr lang="en-US" sz="1400" dirty="0">
                    <a:solidFill>
                      <a:srgbClr val="000000"/>
                    </a:solidFill>
                    <a:latin typeface="Arial"/>
                    <a:cs typeface="Arial"/>
                  </a:rPr>
                  <a:t> Abby uses technologies </a:t>
                </a:r>
                <a:r>
                  <a:rPr lang="en-US" sz="1400" u="sng" dirty="0">
                    <a:solidFill>
                      <a:srgbClr val="FF0000"/>
                    </a:solidFill>
                    <a:latin typeface="Arial"/>
                    <a:cs typeface="Arial"/>
                  </a:rPr>
                  <a:t>to accomplish her tasks</a:t>
                </a:r>
                <a:r>
                  <a:rPr lang="en-US" sz="1400" dirty="0">
                    <a:solidFill>
                      <a:srgbClr val="000000"/>
                    </a:solidFill>
                    <a:latin typeface="Arial"/>
                    <a:cs typeface="Arial"/>
                  </a:rPr>
                  <a:t>. She learns new technologies if and when she needs to, but prefers to use methods she is </a:t>
                </a:r>
                <a:r>
                  <a:rPr lang="en-US" sz="1400" u="sng" dirty="0">
                    <a:solidFill>
                      <a:srgbClr val="FF0000"/>
                    </a:solidFill>
                    <a:latin typeface="Arial"/>
                    <a:cs typeface="Arial"/>
                  </a:rPr>
                  <a:t>already familiar and comfortable with, to keep her focus</a:t>
                </a:r>
                <a:r>
                  <a:rPr lang="en-US" sz="1400" dirty="0">
                    <a:solidFill>
                      <a:srgbClr val="000000"/>
                    </a:solidFill>
                    <a:latin typeface="Arial"/>
                    <a:cs typeface="Arial"/>
                  </a:rPr>
                  <a:t> on the tasks she cares about.</a:t>
                </a:r>
                <a:br>
                  <a:rPr lang="en-US" sz="1400" dirty="0">
                    <a:solidFill>
                      <a:srgbClr val="000000"/>
                    </a:solidFill>
                    <a:latin typeface="Arial"/>
                    <a:cs typeface="Arial"/>
                  </a:rPr>
                </a:br>
                <a:endParaRPr lang="en-US" sz="1400" dirty="0">
                  <a:solidFill>
                    <a:srgbClr val="000000"/>
                  </a:solidFill>
                  <a:latin typeface="Arial"/>
                  <a:cs typeface="Arial"/>
                </a:endParaRPr>
              </a:p>
              <a:p>
                <a:pPr marL="229109" indent="-229109">
                  <a:buClr>
                    <a:srgbClr val="FF0000"/>
                  </a:buClr>
                  <a:buFont typeface="Wingdings" charset="2"/>
                  <a:buChar char="§"/>
                </a:pPr>
                <a:endParaRPr lang="en-US" sz="1400" dirty="0">
                  <a:solidFill>
                    <a:srgbClr val="000000"/>
                  </a:solidFill>
                  <a:latin typeface="Arial"/>
                  <a:cs typeface="Arial"/>
                </a:endParaRPr>
              </a:p>
              <a:p>
                <a:pPr marL="229109" indent="-229109">
                  <a:buClr>
                    <a:srgbClr val="FF0000"/>
                  </a:buClr>
                  <a:buFont typeface="Wingdings" charset="2"/>
                  <a:buChar char="§"/>
                </a:pPr>
                <a:endParaRPr lang="en-US" sz="1400" b="1" i="1" dirty="0">
                  <a:solidFill>
                    <a:srgbClr val="000000"/>
                  </a:solidFill>
                  <a:latin typeface="Arial"/>
                  <a:cs typeface="Arial"/>
                </a:endParaRPr>
              </a:p>
              <a:p>
                <a:pPr marL="229109" indent="-229109">
                  <a:buClr>
                    <a:srgbClr val="FF0000"/>
                  </a:buClr>
                  <a:buFont typeface="Wingdings" charset="2"/>
                  <a:buChar char="§"/>
                </a:pPr>
                <a:r>
                  <a:rPr lang="en-US" sz="1400" b="1" i="1" dirty="0">
                    <a:solidFill>
                      <a:srgbClr val="000000"/>
                    </a:solidFill>
                    <a:latin typeface="Arial"/>
                    <a:cs typeface="Arial"/>
                  </a:rPr>
                  <a:t>Computer Self-Efficacy</a:t>
                </a:r>
                <a:r>
                  <a:rPr lang="en-GB" sz="1400" b="1" dirty="0">
                    <a:solidFill>
                      <a:srgbClr val="000000"/>
                    </a:solidFill>
                    <a:latin typeface="Arial"/>
                    <a:cs typeface="Arial"/>
                  </a:rPr>
                  <a:t>:</a:t>
                </a:r>
                <a:r>
                  <a:rPr lang="en-GB" sz="1400" dirty="0">
                    <a:solidFill>
                      <a:srgbClr val="000000"/>
                    </a:solidFill>
                    <a:latin typeface="Arial"/>
                    <a:cs typeface="Arial"/>
                  </a:rPr>
                  <a:t> </a:t>
                </a:r>
                <a:r>
                  <a:rPr lang="en-US" sz="1400" dirty="0">
                    <a:solidFill>
                      <a:srgbClr val="000000"/>
                    </a:solidFill>
                    <a:latin typeface="Arial"/>
                    <a:cs typeface="Arial"/>
                  </a:rPr>
                  <a:t>Abby has </a:t>
                </a:r>
                <a:r>
                  <a:rPr lang="en-US" sz="1400" u="sng" dirty="0">
                    <a:solidFill>
                      <a:srgbClr val="FF0000"/>
                    </a:solidFill>
                    <a:latin typeface="Arial"/>
                    <a:cs typeface="Arial"/>
                  </a:rPr>
                  <a:t>low confidence about doing unfamiliar computing tasks</a:t>
                </a:r>
                <a:r>
                  <a:rPr lang="en-US" sz="1400" dirty="0">
                    <a:solidFill>
                      <a:srgbClr val="000000"/>
                    </a:solidFill>
                    <a:latin typeface="Arial"/>
                    <a:cs typeface="Arial"/>
                  </a:rPr>
                  <a:t>.  If problems arise with her technology, she often </a:t>
                </a:r>
                <a:r>
                  <a:rPr lang="en-US" sz="1400" u="sng" dirty="0">
                    <a:solidFill>
                      <a:srgbClr val="FF0000"/>
                    </a:solidFill>
                    <a:latin typeface="Arial"/>
                    <a:cs typeface="Arial"/>
                  </a:rPr>
                  <a:t>blames herself for these problems.</a:t>
                </a:r>
                <a:r>
                  <a:rPr lang="en-US" sz="1400" dirty="0">
                    <a:solidFill>
                      <a:srgbClr val="000000"/>
                    </a:solidFill>
                    <a:latin typeface="Arial"/>
                    <a:cs typeface="Arial"/>
                  </a:rPr>
                  <a:t> T</a:t>
                </a:r>
                <a:r>
                  <a:rPr lang="en-US" sz="1400" dirty="0">
                    <a:solidFill>
                      <a:schemeClr val="tx1"/>
                    </a:solidFill>
                    <a:latin typeface="Arial"/>
                    <a:cs typeface="Arial"/>
                  </a:rPr>
                  <a:t>his affects whether and how she will persevere with a task if technology problems have arisen</a:t>
                </a:r>
                <a:r>
                  <a:rPr lang="en-US" sz="1400" dirty="0">
                    <a:solidFill>
                      <a:srgbClr val="000000"/>
                    </a:solidFill>
                    <a:latin typeface="Arial"/>
                    <a:cs typeface="Arial"/>
                  </a:rPr>
                  <a:t>.</a:t>
                </a:r>
                <a:br>
                  <a:rPr lang="en-US" sz="1400" dirty="0">
                    <a:solidFill>
                      <a:srgbClr val="000000"/>
                    </a:solidFill>
                    <a:latin typeface="Arial"/>
                    <a:cs typeface="Arial"/>
                  </a:rPr>
                </a:br>
                <a:br>
                  <a:rPr lang="en-US" sz="1400" dirty="0">
                    <a:solidFill>
                      <a:srgbClr val="000000"/>
                    </a:solidFill>
                    <a:latin typeface="Arial"/>
                    <a:cs typeface="Arial"/>
                  </a:rPr>
                </a:br>
                <a:endParaRPr lang="en-US" sz="1400" dirty="0">
                  <a:solidFill>
                    <a:srgbClr val="000000"/>
                  </a:solidFill>
                  <a:latin typeface="Arial"/>
                  <a:cs typeface="Arial"/>
                </a:endParaRPr>
              </a:p>
              <a:p>
                <a:pPr marL="229109" indent="-229109">
                  <a:buClr>
                    <a:srgbClr val="FF0000"/>
                  </a:buClr>
                  <a:buFont typeface="Wingdings" charset="2"/>
                  <a:buChar char="§"/>
                </a:pPr>
                <a:endParaRPr lang="en-GB" sz="1400" dirty="0">
                  <a:solidFill>
                    <a:srgbClr val="000000"/>
                  </a:solidFill>
                  <a:latin typeface="Arial"/>
                  <a:cs typeface="Arial"/>
                </a:endParaRPr>
              </a:p>
              <a:p>
                <a:pPr marL="229109" indent="-229109">
                  <a:buClr>
                    <a:srgbClr val="FF0000"/>
                  </a:buClr>
                  <a:buFont typeface="Wingdings" charset="2"/>
                  <a:buChar char="§"/>
                </a:pPr>
                <a:r>
                  <a:rPr lang="en-US" sz="1400" b="1" i="1" dirty="0">
                    <a:solidFill>
                      <a:srgbClr val="000000"/>
                    </a:solidFill>
                    <a:latin typeface="Arial"/>
                    <a:cs typeface="Arial"/>
                  </a:rPr>
                  <a:t>Attitude toward Risk:</a:t>
                </a:r>
                <a:r>
                  <a:rPr lang="en-GB" sz="1400" b="1" dirty="0">
                    <a:solidFill>
                      <a:srgbClr val="000000"/>
                    </a:solidFill>
                    <a:latin typeface="Arial"/>
                    <a:cs typeface="Arial"/>
                  </a:rPr>
                  <a:t> </a:t>
                </a:r>
                <a:r>
                  <a:rPr lang="en-US" sz="1400" dirty="0">
                    <a:solidFill>
                      <a:srgbClr val="000000"/>
                    </a:solidFill>
                    <a:latin typeface="Arial"/>
                    <a:cs typeface="Arial"/>
                  </a:rPr>
                  <a:t>Abby’s life is a little complicated and she </a:t>
                </a:r>
                <a:r>
                  <a:rPr lang="en-US" sz="1400" u="sng" dirty="0">
                    <a:solidFill>
                      <a:srgbClr val="FF0000"/>
                    </a:solidFill>
                    <a:latin typeface="Arial"/>
                    <a:cs typeface="Arial"/>
                  </a:rPr>
                  <a:t>rarely has spare time</a:t>
                </a:r>
                <a:r>
                  <a:rPr lang="en-US" sz="1400" dirty="0">
                    <a:solidFill>
                      <a:srgbClr val="000000"/>
                    </a:solidFill>
                    <a:latin typeface="Arial"/>
                    <a:cs typeface="Arial"/>
                  </a:rPr>
                  <a:t>. So she is</a:t>
                </a:r>
                <a:r>
                  <a:rPr lang="en-US" sz="1400" dirty="0">
                    <a:solidFill>
                      <a:srgbClr val="FF0000"/>
                    </a:solidFill>
                    <a:latin typeface="Arial"/>
                    <a:cs typeface="Arial"/>
                  </a:rPr>
                  <a:t> </a:t>
                </a:r>
                <a:r>
                  <a:rPr lang="en-US" sz="1400" u="sng" dirty="0">
                    <a:solidFill>
                      <a:srgbClr val="FF0000"/>
                    </a:solidFill>
                    <a:latin typeface="Arial"/>
                    <a:cs typeface="Arial"/>
                  </a:rPr>
                  <a:t>risk averse about using unfamiliar technologies that might need her to spend extra time</a:t>
                </a:r>
                <a:r>
                  <a:rPr lang="en-US" sz="1400" dirty="0">
                    <a:solidFill>
                      <a:srgbClr val="000000"/>
                    </a:solidFill>
                    <a:latin typeface="Arial"/>
                    <a:cs typeface="Arial"/>
                  </a:rPr>
                  <a:t> on them, even if the new features might be relevant. She instead performs tasks </a:t>
                </a:r>
                <a:r>
                  <a:rPr lang="en-US" sz="1400" dirty="0">
                    <a:solidFill>
                      <a:schemeClr val="tx1"/>
                    </a:solidFill>
                    <a:latin typeface="Arial"/>
                    <a:cs typeface="Arial"/>
                  </a:rPr>
                  <a:t>using familiar features, </a:t>
                </a:r>
                <a:r>
                  <a:rPr lang="en-US" sz="1400" dirty="0">
                    <a:solidFill>
                      <a:srgbClr val="000000"/>
                    </a:solidFill>
                    <a:latin typeface="Arial"/>
                    <a:cs typeface="Arial"/>
                  </a:rPr>
                  <a:t>because they’re more predictable about what she will get from them and how much time they will take.</a:t>
                </a:r>
              </a:p>
            </p:txBody>
          </p:sp>
          <p:sp>
            <p:nvSpPr>
              <p:cNvPr id="2" name="TextBox 1"/>
              <p:cNvSpPr txBox="1"/>
              <p:nvPr/>
            </p:nvSpPr>
            <p:spPr>
              <a:xfrm>
                <a:off x="88041" y="8763052"/>
                <a:ext cx="12531319" cy="646331"/>
              </a:xfrm>
              <a:prstGeom prst="rect">
                <a:avLst/>
              </a:prstGeom>
              <a:noFill/>
            </p:spPr>
            <p:txBody>
              <a:bodyPr wrap="square" rtlCol="0">
                <a:spAutoFit/>
              </a:bodyPr>
              <a:lstStyle/>
              <a:p>
                <a:r>
                  <a:rPr lang="en-US" sz="1400" baseline="50000" dirty="0">
                    <a:latin typeface="Arial"/>
                    <a:cs typeface="Arial"/>
                  </a:rPr>
                  <a:t>1</a:t>
                </a:r>
                <a:r>
                  <a:rPr lang="en-US" sz="1200" dirty="0">
                    <a:latin typeface="Arial"/>
                    <a:cs typeface="Arial"/>
                  </a:rPr>
                  <a:t>Abby represents users with motivations/attitudes and information/learning styles similar to hers.  </a:t>
                </a:r>
                <a:br>
                  <a:rPr lang="en-US" sz="1200" dirty="0">
                    <a:latin typeface="Arial"/>
                    <a:cs typeface="Arial"/>
                  </a:rPr>
                </a:br>
                <a:r>
                  <a:rPr lang="en-US" sz="1200" dirty="0">
                    <a:latin typeface="Arial"/>
                    <a:cs typeface="Arial"/>
                  </a:rPr>
                  <a:t>For data on females and males similar to and different from Abby, </a:t>
                </a:r>
                <a:br>
                  <a:rPr lang="en-US" sz="1200" dirty="0">
                    <a:latin typeface="Arial"/>
                    <a:cs typeface="Arial"/>
                  </a:rPr>
                </a:br>
                <a:r>
                  <a:rPr lang="en-US" sz="1200" dirty="0">
                    <a:latin typeface="Arial"/>
                    <a:cs typeface="Arial"/>
                  </a:rPr>
                  <a:t>see </a:t>
                </a:r>
                <a:r>
                  <a:rPr lang="en-US" sz="1200" dirty="0">
                    <a:latin typeface="Arial"/>
                    <a:cs typeface="Arial"/>
                    <a:hlinkClick r:id="rId6"/>
                  </a:rPr>
                  <a:t>http://eusesconsortium.org/gender/gender.php</a:t>
                </a:r>
                <a:r>
                  <a:rPr lang="en-US" sz="1200" dirty="0">
                    <a:latin typeface="Arial"/>
                    <a:cs typeface="Arial"/>
                  </a:rPr>
                  <a:t> </a:t>
                </a:r>
              </a:p>
            </p:txBody>
          </p:sp>
          <p:sp>
            <p:nvSpPr>
              <p:cNvPr id="5" name="TextBox 4"/>
              <p:cNvSpPr txBox="1"/>
              <p:nvPr/>
            </p:nvSpPr>
            <p:spPr>
              <a:xfrm>
                <a:off x="69709" y="101454"/>
                <a:ext cx="5660369" cy="492717"/>
              </a:xfrm>
              <a:prstGeom prst="rect">
                <a:avLst/>
              </a:prstGeom>
              <a:noFill/>
              <a:ln>
                <a:noFill/>
              </a:ln>
            </p:spPr>
            <p:txBody>
              <a:bodyPr wrap="square" lIns="122191" tIns="61096" rIns="122191" bIns="61096" rtlCol="0">
                <a:spAutoFit/>
              </a:bodyPr>
              <a:lstStyle/>
              <a:p>
                <a:pPr>
                  <a:buClr>
                    <a:srgbClr val="FF0000"/>
                  </a:buClr>
                </a:pPr>
                <a:r>
                  <a:rPr lang="en-US" b="1" dirty="0">
                    <a:solidFill>
                      <a:srgbClr val="FF0000"/>
                    </a:solidFill>
                    <a:latin typeface="Arial"/>
                    <a:cs typeface="Arial"/>
                  </a:rPr>
                  <a:t>Abby Jones</a:t>
                </a:r>
                <a:r>
                  <a:rPr lang="en-US" baseline="30000" dirty="0"/>
                  <a:t>1</a:t>
                </a:r>
                <a:endParaRPr lang="en-US" dirty="0">
                  <a:solidFill>
                    <a:srgbClr val="FF0000"/>
                  </a:solidFill>
                </a:endParaRPr>
              </a:p>
            </p:txBody>
          </p:sp>
          <p:sp>
            <p:nvSpPr>
              <p:cNvPr id="13" name="Rectangle 12"/>
              <p:cNvSpPr/>
              <p:nvPr/>
            </p:nvSpPr>
            <p:spPr>
              <a:xfrm>
                <a:off x="4264882" y="372410"/>
                <a:ext cx="3345529" cy="738664"/>
              </a:xfrm>
              <a:prstGeom prst="rect">
                <a:avLst/>
              </a:prstGeom>
            </p:spPr>
            <p:txBody>
              <a:bodyPr wrap="square">
                <a:spAutoFit/>
              </a:bodyPr>
              <a:lstStyle/>
              <a:p>
                <a:pPr marL="285750" indent="-285750">
                  <a:buClr>
                    <a:srgbClr val="FF0000"/>
                  </a:buClr>
                  <a:buFont typeface="Wingdings" charset="2"/>
                  <a:buChar char="§"/>
                </a:pPr>
                <a:r>
                  <a:rPr lang="en-US" sz="1400" b="1" dirty="0">
                    <a:latin typeface="Arial"/>
                    <a:cs typeface="Arial"/>
                  </a:rPr>
                  <a:t>28 years old</a:t>
                </a:r>
              </a:p>
              <a:p>
                <a:pPr marL="285750" indent="-285750">
                  <a:buClr>
                    <a:srgbClr val="FF0000"/>
                  </a:buClr>
                  <a:buFont typeface="Wingdings" charset="2"/>
                  <a:buChar char="§"/>
                </a:pPr>
                <a:r>
                  <a:rPr lang="en-US" sz="1400" b="1" dirty="0">
                    <a:latin typeface="Arial"/>
                    <a:cs typeface="Arial"/>
                  </a:rPr>
                  <a:t>Employed as an Accountant</a:t>
                </a:r>
                <a:endParaRPr lang="en-US" sz="1400" b="1" dirty="0"/>
              </a:p>
              <a:p>
                <a:pPr marL="285750" indent="-285750">
                  <a:buClr>
                    <a:srgbClr val="FF0000"/>
                  </a:buClr>
                  <a:buFont typeface="Wingdings" charset="2"/>
                  <a:buChar char="§"/>
                </a:pPr>
                <a:r>
                  <a:rPr lang="en-US" sz="1400" b="1" dirty="0">
                    <a:latin typeface="Arial"/>
                    <a:cs typeface="Arial"/>
                  </a:rPr>
                  <a:t>Lives in Cardiff, Wale</a:t>
                </a:r>
                <a:r>
                  <a:rPr lang="en-US" sz="1400" b="1" dirty="0"/>
                  <a:t>s</a:t>
                </a:r>
              </a:p>
            </p:txBody>
          </p:sp>
        </p:grpSp>
        <p:sp>
          <p:nvSpPr>
            <p:cNvPr id="17" name="Rounded Rectangle 14"/>
            <p:cNvSpPr/>
            <p:nvPr/>
          </p:nvSpPr>
          <p:spPr>
            <a:xfrm>
              <a:off x="180121" y="6655226"/>
              <a:ext cx="12531319" cy="2053457"/>
            </a:xfrm>
            <a:prstGeom prst="roundRect">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numCol="2" spcCol="36576" rtlCol="0" anchor="ctr"/>
            <a:lstStyle/>
            <a:p>
              <a:pPr lvl="0"/>
              <a:r>
                <a:rPr lang="en-US" sz="1600" b="1" dirty="0">
                  <a:solidFill>
                    <a:srgbClr val="000000"/>
                  </a:solidFill>
                  <a:latin typeface="Arial"/>
                  <a:cs typeface="Arial"/>
                </a:rPr>
                <a:t>How Abby Works with Information and Learns: </a:t>
              </a:r>
              <a:endParaRPr lang="en-GB" sz="1600" b="1" dirty="0">
                <a:solidFill>
                  <a:srgbClr val="000000"/>
                </a:solidFill>
                <a:latin typeface="Arial"/>
                <a:cs typeface="Arial"/>
              </a:endParaRPr>
            </a:p>
            <a:p>
              <a:pPr marL="229109" indent="-229109">
                <a:buClr>
                  <a:srgbClr val="FF0000"/>
                </a:buClr>
                <a:buFont typeface="Wingdings" charset="2"/>
                <a:buChar char="§"/>
              </a:pPr>
              <a:r>
                <a:rPr lang="en-US" sz="1400" b="1" i="1" dirty="0">
                  <a:solidFill>
                    <a:srgbClr val="000000"/>
                  </a:solidFill>
                  <a:latin typeface="Arial"/>
                  <a:cs typeface="Arial"/>
                </a:rPr>
                <a:t>Information Processing Style:</a:t>
              </a:r>
              <a:r>
                <a:rPr lang="en-US" sz="1400" i="1" dirty="0">
                  <a:solidFill>
                    <a:srgbClr val="000000"/>
                  </a:solidFill>
                  <a:latin typeface="Arial"/>
                  <a:cs typeface="Arial"/>
                </a:rPr>
                <a:t> </a:t>
              </a:r>
              <a:r>
                <a:rPr lang="en-US" sz="1400" dirty="0">
                  <a:solidFill>
                    <a:srgbClr val="000000"/>
                  </a:solidFill>
                  <a:latin typeface="Arial"/>
                  <a:cs typeface="Arial"/>
                </a:rPr>
                <a:t>Abby tends towards a </a:t>
              </a:r>
              <a:r>
                <a:rPr lang="en-US" sz="1400" i="1" dirty="0">
                  <a:solidFill>
                    <a:srgbClr val="000000"/>
                  </a:solidFill>
                  <a:latin typeface="Arial"/>
                  <a:cs typeface="Arial"/>
                </a:rPr>
                <a:t>comprehensive information processing style</a:t>
              </a:r>
              <a:r>
                <a:rPr lang="en-US" sz="1400" dirty="0">
                  <a:solidFill>
                    <a:srgbClr val="000000"/>
                  </a:solidFill>
                  <a:latin typeface="Arial"/>
                  <a:cs typeface="Arial"/>
                </a:rPr>
                <a:t> when she needs to more information. So, instead of acting upon the first option that seems promising, she </a:t>
              </a:r>
              <a:r>
                <a:rPr lang="en-US" sz="1400" u="sng" dirty="0">
                  <a:solidFill>
                    <a:srgbClr val="FF0000"/>
                  </a:solidFill>
                  <a:latin typeface="Arial"/>
                  <a:cs typeface="Arial"/>
                </a:rPr>
                <a:t>gathers information comprehensively to try to form a complete understanding of the problem before trying to solve it</a:t>
              </a:r>
              <a:r>
                <a:rPr lang="en-US" sz="1400" dirty="0">
                  <a:solidFill>
                    <a:srgbClr val="000000"/>
                  </a:solidFill>
                  <a:latin typeface="Arial"/>
                  <a:cs typeface="Arial"/>
                </a:rPr>
                <a:t>. Thus, her style is “burst-y”; first she reads a lot, then she acts on it in a batch of activity.</a:t>
              </a:r>
              <a:br>
                <a:rPr lang="en-US" sz="1400" dirty="0">
                  <a:solidFill>
                    <a:srgbClr val="000000"/>
                  </a:solidFill>
                  <a:latin typeface="Arial"/>
                  <a:cs typeface="Arial"/>
                </a:rPr>
              </a:br>
              <a:endParaRPr lang="en-US" sz="1400" dirty="0">
                <a:solidFill>
                  <a:srgbClr val="000000"/>
                </a:solidFill>
                <a:latin typeface="Arial"/>
                <a:cs typeface="Arial"/>
              </a:endParaRPr>
            </a:p>
            <a:p>
              <a:pPr marL="229109" indent="-229109">
                <a:buClr>
                  <a:srgbClr val="FF0000"/>
                </a:buClr>
                <a:buFont typeface="Wingdings" charset="2"/>
                <a:buChar char="§"/>
              </a:pPr>
              <a:endParaRPr lang="en-GB" sz="1400" dirty="0">
                <a:solidFill>
                  <a:srgbClr val="000000"/>
                </a:solidFill>
                <a:latin typeface="Arial"/>
                <a:cs typeface="Arial"/>
              </a:endParaRPr>
            </a:p>
            <a:p>
              <a:pPr marL="229109" indent="-229109">
                <a:buClr>
                  <a:srgbClr val="FF0000"/>
                </a:buClr>
                <a:buFont typeface="Wingdings" charset="2"/>
                <a:buChar char="§"/>
              </a:pPr>
              <a:r>
                <a:rPr lang="en-US" sz="1400" b="1" i="1" dirty="0">
                  <a:solidFill>
                    <a:srgbClr val="000000"/>
                  </a:solidFill>
                  <a:latin typeface="Arial"/>
                  <a:cs typeface="Arial"/>
                </a:rPr>
                <a:t>Learning: by Process vs. by Tinkering</a:t>
              </a:r>
              <a:r>
                <a:rPr lang="en-US" sz="1400" b="1" dirty="0">
                  <a:solidFill>
                    <a:srgbClr val="000000"/>
                  </a:solidFill>
                  <a:latin typeface="Arial"/>
                  <a:cs typeface="Arial"/>
                </a:rPr>
                <a:t>:</a:t>
              </a:r>
              <a:r>
                <a:rPr lang="en-US" sz="1400" dirty="0">
                  <a:solidFill>
                    <a:srgbClr val="000000"/>
                  </a:solidFill>
                  <a:latin typeface="Arial"/>
                  <a:cs typeface="Arial"/>
                </a:rPr>
                <a:t> When learning new technology, Abby leans toward </a:t>
              </a:r>
              <a:r>
                <a:rPr lang="en-US" sz="1400" u="sng" dirty="0">
                  <a:solidFill>
                    <a:srgbClr val="FF0000"/>
                  </a:solidFill>
                  <a:latin typeface="Arial"/>
                  <a:cs typeface="Arial"/>
                </a:rPr>
                <a:t>process-oriented learning</a:t>
              </a:r>
              <a:r>
                <a:rPr lang="en-US" sz="1400" dirty="0">
                  <a:solidFill>
                    <a:schemeClr val="tx1"/>
                  </a:solidFill>
                  <a:latin typeface="Arial"/>
                  <a:cs typeface="Arial"/>
                </a:rPr>
                <a:t>, e.g., tutorials, step-by-step processes, wizards, online how-to videos, etc</a:t>
              </a:r>
              <a:r>
                <a:rPr lang="en-US" sz="1400" u="sng" dirty="0">
                  <a:solidFill>
                    <a:srgbClr val="000000"/>
                  </a:solidFill>
                  <a:latin typeface="Arial"/>
                  <a:cs typeface="Arial"/>
                </a:rPr>
                <a:t>.</a:t>
              </a:r>
              <a:r>
                <a:rPr lang="en-US" sz="1400" dirty="0">
                  <a:solidFill>
                    <a:srgbClr val="000000"/>
                  </a:solidFill>
                  <a:latin typeface="Arial"/>
                  <a:cs typeface="Arial"/>
                </a:rPr>
                <a:t> She</a:t>
              </a:r>
              <a:r>
                <a:rPr lang="en-US" sz="1400" dirty="0">
                  <a:solidFill>
                    <a:srgbClr val="FF0000"/>
                  </a:solidFill>
                  <a:latin typeface="Arial"/>
                  <a:cs typeface="Arial"/>
                </a:rPr>
                <a:t> </a:t>
              </a:r>
              <a:r>
                <a:rPr lang="en-US" sz="1400" u="sng" dirty="0">
                  <a:solidFill>
                    <a:srgbClr val="FF0000"/>
                  </a:solidFill>
                  <a:latin typeface="Arial"/>
                  <a:cs typeface="Arial"/>
                </a:rPr>
                <a:t>doesn't particularly like learning by tinkering with software</a:t>
              </a:r>
              <a:r>
                <a:rPr lang="en-US" sz="1400" dirty="0">
                  <a:solidFill>
                    <a:srgbClr val="000000"/>
                  </a:solidFill>
                  <a:latin typeface="Arial"/>
                  <a:cs typeface="Arial"/>
                </a:rPr>
                <a:t> (i.e., just trying out new features or commands to see what they do), but when she does tinker, it has positive effects on her understanding of the software.</a:t>
              </a:r>
              <a:endParaRPr lang="en-GB" sz="1400" dirty="0">
                <a:solidFill>
                  <a:srgbClr val="000000"/>
                </a:solidFill>
                <a:latin typeface="Arial"/>
                <a:cs typeface="Arial"/>
              </a:endParaRPr>
            </a:p>
          </p:txBody>
        </p:sp>
      </p:grpSp>
    </p:spTree>
    <p:extLst>
      <p:ext uri="{BB962C8B-B14F-4D97-AF65-F5344CB8AC3E}">
        <p14:creationId xmlns:p14="http://schemas.microsoft.com/office/powerpoint/2010/main" val="3273555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TotalTime>
  <Words>364</Words>
  <Application>Microsoft Office PowerPoint</Application>
  <PresentationFormat>A3 Paper (297x420 mm)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Manager/>
  <Company>City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Simone Stumpf</dc:creator>
  <cp:keywords/>
  <dc:description/>
  <cp:lastModifiedBy>Alannah Oleson</cp:lastModifiedBy>
  <cp:revision>92</cp:revision>
  <cp:lastPrinted>2014-06-16T19:22:49Z</cp:lastPrinted>
  <dcterms:created xsi:type="dcterms:W3CDTF">2014-06-13T10:38:38Z</dcterms:created>
  <dcterms:modified xsi:type="dcterms:W3CDTF">2017-06-04T18:43:22Z</dcterms:modified>
  <cp:category/>
</cp:coreProperties>
</file>