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49" d="100"/>
          <a:sy n="49" d="100"/>
        </p:scale>
        <p:origin x="72" y="87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4" y="3085764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201" y="675726"/>
            <a:ext cx="2004164" cy="5183073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74923" y="5951811"/>
            <a:ext cx="789627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1192" y="2180496"/>
            <a:ext cx="11029615" cy="3678303"/>
          </a:xfrm>
        </p:spPr>
        <p:txBody>
          <a:bodyPr/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5956137"/>
            <a:ext cx="1052508" cy="365125"/>
          </a:xfrm>
        </p:spPr>
        <p:txBody>
          <a:bodyPr/>
          <a:lstStyle/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auto"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575894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81192" y="705123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2336003"/>
            <a:ext cx="11029616" cy="3522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s-ES"/>
              <a:t>Editar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05951" y="595613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233F3CB0-EEC9-42BE-8858-DB806A28A636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CE15B56B-31FD-4F36-82C0-7B9B01E9DA89}" type="slidenum">
              <a:rPr lang="en-US"/>
              <a:t/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>
        <a:spcBef>
          <a:spcPts val="0"/>
        </a:spcBef>
        <a:buNone/>
        <a:defRPr sz="2800" b="0" cap="all">
          <a:solidFill>
            <a:schemeClr val="bg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4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1467851" y="1239251"/>
            <a:ext cx="8375475" cy="393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/>
              <a:t>Universidad de Las Tunas</a:t>
            </a:r>
            <a:endParaRPr lang="es-ES"/>
          </a:p>
          <a:p>
            <a:pPr algn="ctr">
              <a:defRPr/>
            </a:pPr>
            <a:r>
              <a:rPr lang="es-ES"/>
              <a:t>Facultad de Ciencias T</a:t>
            </a:r>
            <a:r>
              <a:rPr lang="es-ES"/>
              <a:t>écnicas y Agropecuarias</a:t>
            </a:r>
            <a:endParaRPr lang="es-ES"/>
          </a:p>
          <a:p>
            <a:pPr algn="ctr">
              <a:defRPr/>
            </a:pPr>
            <a:endParaRPr lang="es-ES"/>
          </a:p>
          <a:p>
            <a:pPr algn="ctr">
              <a:defRPr/>
            </a:pPr>
            <a:r>
              <a:rPr lang="es-ES"/>
              <a:t>Trabajo</a:t>
            </a:r>
            <a:r>
              <a:rPr lang="es-ES"/>
              <a:t> de Diploma </a:t>
            </a:r>
            <a:r>
              <a:rPr lang="es-ES"/>
              <a:t>en</a:t>
            </a:r>
            <a:r>
              <a:rPr lang="es-ES"/>
              <a:t> </a:t>
            </a:r>
            <a:r>
              <a:rPr lang="es-ES"/>
              <a:t>opción</a:t>
            </a:r>
            <a:r>
              <a:rPr lang="es-ES"/>
              <a:t> al </a:t>
            </a:r>
            <a:r>
              <a:rPr lang="es-ES"/>
              <a:t>título</a:t>
            </a:r>
            <a:r>
              <a:rPr lang="es-ES"/>
              <a:t> de </a:t>
            </a:r>
            <a:r>
              <a:rPr lang="es-ES"/>
              <a:t>Ingeniero</a:t>
            </a:r>
            <a:r>
              <a:rPr lang="es-ES"/>
              <a:t> </a:t>
            </a:r>
            <a:r>
              <a:rPr lang="es-ES"/>
              <a:t>Informático</a:t>
            </a:r>
            <a:endParaRPr lang="es-ES"/>
          </a:p>
          <a:p>
            <a:pPr algn="ctr">
              <a:defRPr/>
            </a:pPr>
            <a:endParaRPr lang="es-ES"/>
          </a:p>
          <a:p>
            <a:pPr algn="ctr">
              <a:defRPr/>
            </a:pPr>
            <a:r>
              <a:rPr lang="es-ES"/>
              <a:t>Título: 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Gill Sans MT"/>
                <a:ea typeface="Gill Sans MT"/>
                <a:cs typeface="Gill Sans MT"/>
              </a:rPr>
              <a:t>Componente de integración de pagos electrónicos en la plataforma de servicios públicos CivilPro.</a:t>
            </a:r>
            <a:endParaRPr lang="es-ES" sz="1800"/>
          </a:p>
          <a:p>
            <a:pPr algn="ctr">
              <a:defRPr/>
            </a:pPr>
            <a:endParaRPr lang="es-ES"/>
          </a:p>
          <a:p>
            <a:pPr algn="ctr">
              <a:defRPr/>
            </a:pPr>
            <a:endParaRPr lang="es-ES"/>
          </a:p>
          <a:p>
            <a:pPr algn="ctr">
              <a:defRPr/>
            </a:pPr>
            <a:r>
              <a:rPr lang="es-ES"/>
              <a:t>Autor</a:t>
            </a:r>
            <a:r>
              <a:rPr lang="es-ES"/>
              <a:t>: </a:t>
            </a:r>
            <a:r>
              <a:rPr lang="es-ES"/>
              <a:t>Gendry González Collazo</a:t>
            </a:r>
            <a:endParaRPr lang="es-ES"/>
          </a:p>
          <a:p>
            <a:pPr algn="ctr">
              <a:defRPr/>
            </a:pPr>
            <a:endParaRPr lang="es-ES"/>
          </a:p>
          <a:p>
            <a:pPr algn="ctr">
              <a:defRPr/>
            </a:pPr>
            <a:r>
              <a:rPr lang="es-ES"/>
              <a:t>Tutor(es):</a:t>
            </a:r>
            <a:endParaRPr lang="es-ES"/>
          </a:p>
          <a:p>
            <a:pPr algn="ctr">
              <a:defRPr/>
            </a:pPr>
            <a:r>
              <a:rPr lang="es-ES"/>
              <a:t>Ariel</a:t>
            </a:r>
            <a:endParaRPr lang="es-ES"/>
          </a:p>
          <a:p>
            <a:pPr algn="ctr">
              <a:defRPr/>
            </a:pPr>
            <a:r>
              <a:rPr lang="es-ES"/>
              <a:t> </a:t>
            </a:r>
            <a:r>
              <a:rPr lang="es-ES"/>
              <a:t>  William </a:t>
            </a:r>
            <a:r>
              <a:rPr lang="es-ES"/>
              <a:t>Amed</a:t>
            </a:r>
            <a:r>
              <a:rPr lang="es-ES"/>
              <a:t> Tamayo Guevara.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2562727" y="84221"/>
            <a:ext cx="557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FRAMEWORKS, TECNOLOGÍAS Y HERRAMIENTAS </a:t>
            </a:r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24282" y="1312317"/>
            <a:ext cx="1828835" cy="17527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83267" y="1476932"/>
            <a:ext cx="2236120" cy="16835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11674" y="4521261"/>
            <a:ext cx="3028950" cy="1504950"/>
          </a:xfrm>
          <a:prstGeom prst="rect">
            <a:avLst/>
          </a:prstGeom>
        </p:spPr>
      </p:pic>
      <p:pic>
        <p:nvPicPr>
          <p:cNvPr id="102455632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511108" y="4384607"/>
            <a:ext cx="4540236" cy="1778259"/>
          </a:xfrm>
          <a:prstGeom prst="rect">
            <a:avLst/>
          </a:prstGeom>
        </p:spPr>
      </p:pic>
      <p:pic>
        <p:nvPicPr>
          <p:cNvPr id="117089392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781227" y="1312317"/>
            <a:ext cx="2990849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3200400" y="144379"/>
            <a:ext cx="4127190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/>
              <a:t>TAREAS DE INVESTIGACIÓN</a:t>
            </a:r>
            <a:endParaRPr lang="es-ES"/>
          </a:p>
        </p:txBody>
      </p:sp>
      <p:sp>
        <p:nvSpPr>
          <p:cNvPr id="3" name="CuadroTexto 2"/>
          <p:cNvSpPr txBox="1"/>
          <p:nvPr/>
        </p:nvSpPr>
        <p:spPr bwMode="auto">
          <a:xfrm>
            <a:off x="914400" y="1094873"/>
            <a:ext cx="9399864" cy="3932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es-ES" sz="2800">
                <a:latin typeface="Arial"/>
                <a:cs typeface="Arial"/>
              </a:rPr>
              <a:t>Caracterizar</a:t>
            </a:r>
            <a:r>
              <a:rPr lang="es-ES" sz="2800">
                <a:latin typeface="Arial"/>
                <a:cs typeface="Arial"/>
              </a:rPr>
              <a:t> el </a:t>
            </a:r>
            <a:r>
              <a:rPr lang="es-ES" sz="2800">
                <a:latin typeface="Arial"/>
                <a:cs typeface="Arial"/>
              </a:rPr>
              <a:t>proceso</a:t>
            </a:r>
            <a:r>
              <a:rPr lang="es-ES" sz="2800">
                <a:latin typeface="Arial"/>
                <a:cs typeface="Arial"/>
              </a:rPr>
              <a:t> de pago del servicio de transporte</a:t>
            </a:r>
            <a:r>
              <a:rPr lang="es-ES" sz="2800">
                <a:latin typeface="Arial"/>
                <a:cs typeface="Arial"/>
              </a:rPr>
              <a:t>.</a:t>
            </a:r>
            <a:endParaRPr lang="es-ES"/>
          </a:p>
          <a:p>
            <a:pPr marL="342900" indent="-342900" algn="just">
              <a:buFont typeface="+mj-lt"/>
              <a:buAutoNum type="arabicPeriod"/>
              <a:defRPr/>
            </a:pPr>
            <a:endParaRPr lang="es-ES" sz="2800">
              <a:latin typeface="Arial"/>
              <a:cs typeface="Arial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endParaRPr lang="es-ES" sz="2800">
              <a:latin typeface="Arial"/>
              <a:cs typeface="Arial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s-ES" sz="2800">
                <a:latin typeface="Arial"/>
                <a:cs typeface="Arial"/>
              </a:rPr>
              <a:t>Analizar</a:t>
            </a:r>
            <a:r>
              <a:rPr lang="es-ES" sz="2800">
                <a:latin typeface="Arial"/>
                <a:cs typeface="Arial"/>
              </a:rPr>
              <a:t> </a:t>
            </a:r>
            <a:r>
              <a:rPr lang="es-ES" sz="2800">
                <a:latin typeface="Arial"/>
                <a:cs typeface="Arial"/>
              </a:rPr>
              <a:t>los</a:t>
            </a:r>
            <a:r>
              <a:rPr lang="es-ES" sz="2800">
                <a:latin typeface="Arial"/>
                <a:cs typeface="Arial"/>
              </a:rPr>
              <a:t> </a:t>
            </a:r>
            <a:r>
              <a:rPr lang="es-ES" sz="2800">
                <a:latin typeface="Arial"/>
                <a:cs typeface="Arial"/>
              </a:rPr>
              <a:t>módulos de pago existentes.</a:t>
            </a:r>
            <a:endParaRPr lang="es-ES"/>
          </a:p>
          <a:p>
            <a:pPr marL="342900" indent="-342900" algn="just">
              <a:buFont typeface="+mj-lt"/>
              <a:buAutoNum type="arabicPeriod"/>
              <a:defRPr/>
            </a:pPr>
            <a:endParaRPr lang="es-ES" sz="2800">
              <a:latin typeface="Arial"/>
              <a:cs typeface="Arial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endParaRPr lang="es-ES" sz="2800">
              <a:latin typeface="Arial"/>
              <a:cs typeface="Arial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s-ES" sz="2800">
                <a:latin typeface="Arial"/>
                <a:cs typeface="Arial"/>
              </a:rPr>
              <a:t>Seleccionar</a:t>
            </a:r>
            <a:r>
              <a:rPr lang="es-ES" sz="2800">
                <a:latin typeface="Arial"/>
                <a:cs typeface="Arial"/>
              </a:rPr>
              <a:t> las </a:t>
            </a:r>
            <a:r>
              <a:rPr lang="es-ES" sz="2800">
                <a:latin typeface="Arial"/>
                <a:cs typeface="Arial"/>
              </a:rPr>
              <a:t>tecnologías</a:t>
            </a:r>
            <a:r>
              <a:rPr lang="es-ES" sz="2800">
                <a:latin typeface="Arial"/>
                <a:cs typeface="Arial"/>
              </a:rPr>
              <a:t>, </a:t>
            </a:r>
            <a:r>
              <a:rPr lang="es-ES" sz="2800">
                <a:latin typeface="Arial"/>
                <a:cs typeface="Arial"/>
              </a:rPr>
              <a:t>lenguajes</a:t>
            </a:r>
            <a:r>
              <a:rPr lang="es-ES" sz="2800">
                <a:latin typeface="Arial"/>
                <a:cs typeface="Arial"/>
              </a:rPr>
              <a:t> y </a:t>
            </a:r>
            <a:r>
              <a:rPr lang="es-ES" sz="2800">
                <a:latin typeface="Arial"/>
                <a:cs typeface="Arial"/>
              </a:rPr>
              <a:t>herramientas</a:t>
            </a:r>
            <a:r>
              <a:rPr lang="es-ES" sz="2800">
                <a:latin typeface="Arial"/>
                <a:cs typeface="Arial"/>
              </a:rPr>
              <a:t> a </a:t>
            </a:r>
            <a:r>
              <a:rPr lang="es-ES" sz="2800">
                <a:latin typeface="Arial"/>
                <a:cs typeface="Arial"/>
              </a:rPr>
              <a:t>utilizar</a:t>
            </a:r>
            <a:r>
              <a:rPr lang="es-ES" sz="2800">
                <a:latin typeface="Arial"/>
                <a:cs typeface="Arial"/>
              </a:rPr>
              <a:t> para </a:t>
            </a:r>
            <a:r>
              <a:rPr lang="es-ES" sz="2800">
                <a:latin typeface="Arial"/>
                <a:cs typeface="Arial"/>
              </a:rPr>
              <a:t>implementar</a:t>
            </a:r>
            <a:r>
              <a:rPr lang="es-ES" sz="2800">
                <a:latin typeface="Arial"/>
                <a:cs typeface="Arial"/>
              </a:rPr>
              <a:t> el </a:t>
            </a:r>
            <a:r>
              <a:rPr lang="es-ES" sz="2800">
                <a:latin typeface="Arial"/>
                <a:cs typeface="Arial"/>
              </a:rPr>
              <a:t>componente de pago.</a:t>
            </a:r>
            <a:endParaRPr lang="es-ES"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3200400" y="144380"/>
            <a:ext cx="41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TAREAS DE INVESTIGACIÓN</a:t>
            </a:r>
            <a:endParaRPr lang="en-US"/>
          </a:p>
        </p:txBody>
      </p:sp>
      <p:sp>
        <p:nvSpPr>
          <p:cNvPr id="3" name="CuadroTexto 2"/>
          <p:cNvSpPr txBox="1"/>
          <p:nvPr/>
        </p:nvSpPr>
        <p:spPr bwMode="auto">
          <a:xfrm>
            <a:off x="914400" y="1094874"/>
            <a:ext cx="93365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4"/>
              <a:defRPr/>
            </a:pPr>
            <a:r>
              <a:rPr lang="en-US" sz="2800">
                <a:latin typeface="Arial"/>
                <a:cs typeface="Arial"/>
              </a:rPr>
              <a:t>Dise</a:t>
            </a:r>
            <a:r>
              <a:rPr sz="2800">
                <a:latin typeface="Arial"/>
                <a:cs typeface="Arial"/>
              </a:rPr>
              <a:t>ñar</a:t>
            </a:r>
            <a:r>
              <a:rPr sz="2800">
                <a:latin typeface="Arial"/>
                <a:cs typeface="Arial"/>
              </a:rPr>
              <a:t> un sistema digital para el proceso de </a:t>
            </a:r>
            <a:r>
              <a:rPr sz="2800">
                <a:latin typeface="Arial"/>
                <a:cs typeface="Arial"/>
              </a:rPr>
              <a:t>asignaci</a:t>
            </a:r>
            <a:r>
              <a:rPr lang="en-US" sz="2800">
                <a:latin typeface="Arial"/>
                <a:cs typeface="Arial"/>
              </a:rPr>
              <a:t>ón</a:t>
            </a:r>
            <a:r>
              <a:rPr lang="en-US" sz="2800">
                <a:latin typeface="Arial"/>
                <a:cs typeface="Arial"/>
              </a:rPr>
              <a:t> de </a:t>
            </a:r>
            <a:r>
              <a:rPr lang="en-US" sz="2800">
                <a:latin typeface="Arial"/>
                <a:cs typeface="Arial"/>
              </a:rPr>
              <a:t>pasajes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>
                <a:latin typeface="Arial"/>
                <a:cs typeface="Arial"/>
              </a:rPr>
              <a:t>administrativos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>
                <a:latin typeface="Arial"/>
                <a:cs typeface="Arial"/>
              </a:rPr>
              <a:t>en</a:t>
            </a:r>
            <a:r>
              <a:rPr lang="en-US" sz="2800">
                <a:latin typeface="Arial"/>
                <a:cs typeface="Arial"/>
              </a:rPr>
              <a:t> la </a:t>
            </a:r>
            <a:r>
              <a:rPr lang="en-US" sz="2800">
                <a:latin typeface="Arial"/>
                <a:cs typeface="Arial"/>
              </a:rPr>
              <a:t>Dirección</a:t>
            </a:r>
            <a:r>
              <a:rPr lang="en-US" sz="2800">
                <a:latin typeface="Arial"/>
                <a:cs typeface="Arial"/>
              </a:rPr>
              <a:t> de </a:t>
            </a:r>
            <a:r>
              <a:rPr lang="en-US" sz="2800">
                <a:latin typeface="Arial"/>
                <a:cs typeface="Arial"/>
              </a:rPr>
              <a:t>Pasajes</a:t>
            </a:r>
            <a:r>
              <a:rPr lang="en-US" sz="2800">
                <a:latin typeface="Arial"/>
                <a:cs typeface="Arial"/>
              </a:rPr>
              <a:t> y </a:t>
            </a:r>
            <a:r>
              <a:rPr lang="en-US" sz="2800">
                <a:latin typeface="Arial"/>
                <a:cs typeface="Arial"/>
              </a:rPr>
              <a:t>Cargas</a:t>
            </a:r>
            <a:r>
              <a:rPr lang="en-US" sz="2800">
                <a:latin typeface="Arial"/>
                <a:cs typeface="Arial"/>
              </a:rPr>
              <a:t>.</a:t>
            </a:r>
            <a:endParaRPr/>
          </a:p>
          <a:p>
            <a:pPr marL="514350" indent="-514350" algn="just">
              <a:buFont typeface="+mj-lt"/>
              <a:buAutoNum type="arabicPeriod" startAt="4"/>
              <a:defRPr/>
            </a:pPr>
            <a:endParaRPr lang="en-US" sz="280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 startAt="4"/>
              <a:defRPr/>
            </a:pPr>
            <a:endParaRPr lang="en-US" sz="2800">
              <a:latin typeface="Arial"/>
              <a:cs typeface="Arial"/>
            </a:endParaRPr>
          </a:p>
          <a:p>
            <a:pPr marL="514350" indent="-514350" algn="just">
              <a:buFont typeface="+mj-lt"/>
              <a:buAutoNum type="arabicPeriod" startAt="4"/>
              <a:defRPr/>
            </a:pPr>
            <a:r>
              <a:rPr lang="en-US" sz="2800">
                <a:latin typeface="Arial"/>
                <a:cs typeface="Arial"/>
              </a:rPr>
              <a:t>Validar</a:t>
            </a:r>
            <a:r>
              <a:rPr lang="en-US" sz="2800">
                <a:latin typeface="Arial"/>
                <a:cs typeface="Arial"/>
              </a:rPr>
              <a:t> el </a:t>
            </a:r>
            <a:r>
              <a:rPr sz="2800">
                <a:latin typeface="Arial"/>
                <a:cs typeface="Arial"/>
              </a:rPr>
              <a:t>sistema digital para el proceso de </a:t>
            </a:r>
            <a:r>
              <a:rPr sz="2800">
                <a:latin typeface="Arial"/>
                <a:cs typeface="Arial"/>
              </a:rPr>
              <a:t>asignaci</a:t>
            </a:r>
            <a:r>
              <a:rPr lang="en-US" sz="2800">
                <a:latin typeface="Arial"/>
                <a:cs typeface="Arial"/>
              </a:rPr>
              <a:t>ón</a:t>
            </a:r>
            <a:r>
              <a:rPr lang="en-US" sz="2800">
                <a:latin typeface="Arial"/>
                <a:cs typeface="Arial"/>
              </a:rPr>
              <a:t> de </a:t>
            </a:r>
            <a:r>
              <a:rPr lang="en-US" sz="2800">
                <a:latin typeface="Arial"/>
                <a:cs typeface="Arial"/>
              </a:rPr>
              <a:t>pasajes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>
                <a:latin typeface="Arial"/>
                <a:cs typeface="Arial"/>
              </a:rPr>
              <a:t>administrativos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>
                <a:latin typeface="Arial"/>
                <a:cs typeface="Arial"/>
              </a:rPr>
              <a:t>en</a:t>
            </a:r>
            <a:r>
              <a:rPr lang="en-US" sz="2800">
                <a:latin typeface="Arial"/>
                <a:cs typeface="Arial"/>
              </a:rPr>
              <a:t> la </a:t>
            </a:r>
            <a:r>
              <a:rPr lang="en-US" sz="2800">
                <a:latin typeface="Arial"/>
                <a:cs typeface="Arial"/>
              </a:rPr>
              <a:t>Dirección</a:t>
            </a:r>
            <a:r>
              <a:rPr lang="en-US" sz="2800">
                <a:latin typeface="Arial"/>
                <a:cs typeface="Arial"/>
              </a:rPr>
              <a:t> de </a:t>
            </a:r>
            <a:r>
              <a:rPr lang="en-US" sz="2800">
                <a:latin typeface="Arial"/>
                <a:cs typeface="Arial"/>
              </a:rPr>
              <a:t>Pasajes</a:t>
            </a:r>
            <a:r>
              <a:rPr lang="en-US" sz="2800">
                <a:latin typeface="Arial"/>
                <a:cs typeface="Arial"/>
              </a:rPr>
              <a:t> y </a:t>
            </a:r>
            <a:r>
              <a:rPr lang="en-US" sz="2800">
                <a:latin typeface="Arial"/>
                <a:cs typeface="Arial"/>
              </a:rPr>
              <a:t>Cargas</a:t>
            </a:r>
            <a:r>
              <a:rPr lang="en-US" sz="2800">
                <a:latin typeface="Arial"/>
                <a:cs typeface="Arial"/>
              </a:rPr>
              <a:t>.</a:t>
            </a:r>
            <a:endParaRPr/>
          </a:p>
          <a:p>
            <a:pPr marL="514350" indent="-514350" algn="just">
              <a:buFont typeface="+mj-lt"/>
              <a:buAutoNum type="arabicPeriod" startAt="4"/>
              <a:defRPr/>
            </a:pPr>
            <a:endParaRPr lang="en-US" sz="2800">
              <a:latin typeface="Arial"/>
              <a:cs typeface="Arial"/>
            </a:endParaRPr>
          </a:p>
          <a:p>
            <a:pPr marL="342900" indent="-342900" algn="just">
              <a:buFont typeface="+mj-lt"/>
              <a:buAutoNum type="arabicPeriod" startAt="4"/>
              <a:defRPr/>
            </a:pPr>
            <a:endParaRPr lang="en-US"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 bwMode="auto">
          <a:xfrm>
            <a:off x="4439653" y="96253"/>
            <a:ext cx="28514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/>
              <a:t>SITUACIÓN PROBLÉMICA</a:t>
            </a:r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2284" y="1207866"/>
            <a:ext cx="2971800" cy="2622883"/>
          </a:xfrm>
          <a:prstGeom prst="rect">
            <a:avLst/>
          </a:prstGeom>
        </p:spPr>
      </p:pic>
      <p:pic>
        <p:nvPicPr>
          <p:cNvPr id="13073772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46926" y="1207865"/>
            <a:ext cx="1959114" cy="2622882"/>
          </a:xfrm>
          <a:prstGeom prst="rect">
            <a:avLst/>
          </a:prstGeom>
        </p:spPr>
      </p:pic>
      <p:pic>
        <p:nvPicPr>
          <p:cNvPr id="13186344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893055" y="1391038"/>
            <a:ext cx="1635886" cy="2634414"/>
          </a:xfrm>
          <a:prstGeom prst="rect">
            <a:avLst/>
          </a:prstGeom>
        </p:spPr>
      </p:pic>
      <p:pic>
        <p:nvPicPr>
          <p:cNvPr id="9987892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858846" y="1087506"/>
            <a:ext cx="2743242" cy="2743242"/>
          </a:xfrm>
          <a:prstGeom prst="rect">
            <a:avLst/>
          </a:prstGeom>
        </p:spPr>
      </p:pic>
      <p:sp>
        <p:nvSpPr>
          <p:cNvPr id="1833737254" name=""/>
          <p:cNvSpPr/>
          <p:nvPr/>
        </p:nvSpPr>
        <p:spPr bwMode="auto">
          <a:xfrm flipH="0" flipV="0">
            <a:off x="269903" y="4399963"/>
            <a:ext cx="11704413" cy="20120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just">
              <a:defRPr/>
            </a:pPr>
            <a:r>
              <a:rPr sz="4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¿Cómo automatizar el proceso de pago del servicio de transportación a través de la aplicación laGuagua?</a:t>
            </a:r>
            <a:endParaRPr sz="4200" u="none" strike="noStrike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3489158" y="96253"/>
            <a:ext cx="41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DEFICIENCIAS</a:t>
            </a:r>
            <a:endParaRPr lang="en-US"/>
          </a:p>
        </p:txBody>
      </p:sp>
      <p:sp>
        <p:nvSpPr>
          <p:cNvPr id="3" name="CuadroTexto 2"/>
          <p:cNvSpPr txBox="1"/>
          <p:nvPr/>
        </p:nvSpPr>
        <p:spPr bwMode="auto">
          <a:xfrm>
            <a:off x="842210" y="1010652"/>
            <a:ext cx="10268373" cy="3779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s-ES" sz="2800">
                <a:latin typeface="Arial"/>
                <a:cs typeface="Arial"/>
              </a:rPr>
              <a:t>Se requiere personal adicional y formado para llevar a cabo la tarea de contabilizar y recolectar el efectivo recaudado.</a:t>
            </a:r>
            <a:endParaRPr lang="es-E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s-E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ES" sz="2800">
                <a:latin typeface="Arial"/>
                <a:cs typeface="Arial"/>
              </a:rPr>
              <a:t>El cliente en ocasiones no trae consigo el efectivo necesario,  y no puede consumir el servicio.</a:t>
            </a:r>
            <a:endParaRPr lang="es-E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s-E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s-ES" sz="2800">
                <a:latin typeface="Arial"/>
                <a:cs typeface="Arial"/>
              </a:rPr>
              <a:t>No se dispone en la caja del vehículo del monto necesario para devolver el cambio al cliente.</a:t>
            </a:r>
            <a:endParaRPr lang="es-ES" sz="2800">
              <a:latin typeface="Arial"/>
              <a:cs typeface="Arial"/>
            </a:endParaRPr>
          </a:p>
          <a:p>
            <a:pPr>
              <a:defRPr/>
            </a:pPr>
            <a:r>
              <a:rPr lang="es-ES" sz="2800">
                <a:latin typeface="Arial"/>
                <a:cs typeface="Arial"/>
              </a:rPr>
              <a:t> 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3489158" y="96253"/>
            <a:ext cx="41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DEFICIENCIAS</a:t>
            </a:r>
            <a:endParaRPr lang="en-US"/>
          </a:p>
        </p:txBody>
      </p:sp>
      <p:sp>
        <p:nvSpPr>
          <p:cNvPr id="3" name="CuadroTexto 2"/>
          <p:cNvSpPr txBox="1"/>
          <p:nvPr/>
        </p:nvSpPr>
        <p:spPr bwMode="auto">
          <a:xfrm>
            <a:off x="842210" y="1010652"/>
            <a:ext cx="10095213" cy="265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Desvíos en la formación de la producción a partir de que no se recauda el 100% de la producción abonada.</a:t>
            </a:r>
            <a:endParaRPr lang="es-E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s-ES" sz="2800">
              <a:latin typeface="Arial"/>
              <a:cs typeface="Arial"/>
            </a:endParaRPr>
          </a:p>
          <a:p>
            <a:pPr>
              <a:defRPr/>
            </a:pPr>
            <a:endParaRPr lang="es-E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s-ES" sz="2800">
              <a:latin typeface="Arial"/>
              <a:cs typeface="Arial"/>
            </a:endParaRPr>
          </a:p>
          <a:p>
            <a:pPr>
              <a:defRPr/>
            </a:pPr>
            <a:endParaRPr lang="es-ES"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3200400" y="144379"/>
            <a:ext cx="4127190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/>
              <a:t>PROBLEMA DE INVESTIGACIÓN</a:t>
            </a:r>
            <a:endParaRPr lang="es-ES"/>
          </a:p>
        </p:txBody>
      </p:sp>
      <p:sp>
        <p:nvSpPr>
          <p:cNvPr id="4" name="Rectángulo redondeado 3"/>
          <p:cNvSpPr/>
          <p:nvPr/>
        </p:nvSpPr>
        <p:spPr bwMode="auto">
          <a:xfrm>
            <a:off x="2658978" y="2069432"/>
            <a:ext cx="5558590" cy="335681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endParaRPr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 bwMode="auto">
          <a:xfrm flipH="0" flipV="0">
            <a:off x="2752564" y="2796724"/>
            <a:ext cx="5372137" cy="1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¿Cómo automatizar el proceso de pago del servicio de transportación a través de la aplicación laGuagua?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3380874" y="84222"/>
            <a:ext cx="41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OBJETO DE ESTUDIO</a:t>
            </a:r>
            <a:endParaRPr lang="en-US"/>
          </a:p>
        </p:txBody>
      </p:sp>
      <p:sp>
        <p:nvSpPr>
          <p:cNvPr id="4" name="Rectángulo redondeado 3"/>
          <p:cNvSpPr/>
          <p:nvPr/>
        </p:nvSpPr>
        <p:spPr bwMode="auto">
          <a:xfrm>
            <a:off x="2664994" y="1961148"/>
            <a:ext cx="5558590" cy="335681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defRPr/>
            </a:pPr>
            <a:r>
              <a:rPr lang="es-ES" sz="4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El proceso de pago electrónico.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3200400" y="144380"/>
            <a:ext cx="41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CAMPO DE ACCIÓN</a:t>
            </a:r>
            <a:endParaRPr lang="en-US"/>
          </a:p>
        </p:txBody>
      </p:sp>
      <p:sp>
        <p:nvSpPr>
          <p:cNvPr id="4" name="Rectángulo redondeado 3"/>
          <p:cNvSpPr/>
          <p:nvPr/>
        </p:nvSpPr>
        <p:spPr bwMode="auto">
          <a:xfrm>
            <a:off x="2658978" y="2069432"/>
            <a:ext cx="5558590" cy="335681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defRPr/>
            </a:pP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 proceso de pago electrónico del servicio de transporte.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2400">
              <a:latin typeface="Calibri"/>
              <a:cs typeface="Calibri"/>
            </a:endParaRPr>
          </a:p>
          <a:p>
            <a:pPr algn="just">
              <a:defRPr/>
            </a:pP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0053907" name="CuadroTexto 1"/>
          <p:cNvSpPr txBox="1"/>
          <p:nvPr/>
        </p:nvSpPr>
        <p:spPr bwMode="auto">
          <a:xfrm>
            <a:off x="3200400" y="144379"/>
            <a:ext cx="4144110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/>
              <a:t>Objetivo general</a:t>
            </a:r>
            <a:endParaRPr lang="es-ES"/>
          </a:p>
        </p:txBody>
      </p:sp>
      <p:sp>
        <p:nvSpPr>
          <p:cNvPr id="233587526" name="Rectángulo redondeado 3"/>
          <p:cNvSpPr/>
          <p:nvPr/>
        </p:nvSpPr>
        <p:spPr bwMode="auto">
          <a:xfrm>
            <a:off x="2658978" y="2069431"/>
            <a:ext cx="5558589" cy="335681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defRPr/>
            </a:pPr>
            <a:r>
              <a:rPr lang="es-ES" sz="2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 desarrollo de un componente de integración de pagos electrónicos en la plataforma de servicios públicos CivilPro</a:t>
            </a:r>
            <a:r>
              <a:rPr lang="es-ES"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s-ES" sz="2400">
              <a:latin typeface="Calibri"/>
              <a:cs typeface="Calibri"/>
            </a:endParaRPr>
          </a:p>
          <a:p>
            <a:pPr algn="just">
              <a:defRPr/>
            </a:pPr>
            <a:endParaRPr lang="es-ES"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 bwMode="auto">
          <a:xfrm>
            <a:off x="3080084" y="144379"/>
            <a:ext cx="43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ANÁLISIS DE LOS SISTEMAS SIMILARES</a:t>
            </a:r>
            <a:endParaRPr lang="en-US"/>
          </a:p>
        </p:txBody>
      </p:sp>
      <p:pic>
        <p:nvPicPr>
          <p:cNvPr id="15213711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20924" y="1074615"/>
            <a:ext cx="3153690" cy="2094702"/>
          </a:xfrm>
          <a:prstGeom prst="rect">
            <a:avLst/>
          </a:prstGeom>
        </p:spPr>
      </p:pic>
      <p:pic>
        <p:nvPicPr>
          <p:cNvPr id="4188532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96153" y="1502019"/>
            <a:ext cx="3210741" cy="1196730"/>
          </a:xfrm>
          <a:prstGeom prst="rect">
            <a:avLst/>
          </a:prstGeom>
        </p:spPr>
      </p:pic>
      <p:pic>
        <p:nvPicPr>
          <p:cNvPr id="19948176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889999" y="1135672"/>
            <a:ext cx="2247213" cy="1926183"/>
          </a:xfrm>
          <a:prstGeom prst="rect">
            <a:avLst/>
          </a:prstGeom>
        </p:spPr>
      </p:pic>
      <p:pic>
        <p:nvPicPr>
          <p:cNvPr id="169988687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92485" y="3661643"/>
            <a:ext cx="4786922" cy="2393461"/>
          </a:xfrm>
          <a:prstGeom prst="rect">
            <a:avLst/>
          </a:prstGeom>
        </p:spPr>
      </p:pic>
      <p:pic>
        <p:nvPicPr>
          <p:cNvPr id="128964652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448942" y="3661643"/>
            <a:ext cx="4766134" cy="2383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o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Dividendo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0</TotalTime>
  <Words>0</Words>
  <Application>ONLYOFFICE/7.4.0.163</Application>
  <DocSecurity>0</DocSecurity>
  <PresentationFormat>Panorámica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Admin</dc:creator>
  <cp:keywords/>
  <dc:description/>
  <dc:identifier/>
  <dc:language/>
  <cp:lastModifiedBy/>
  <cp:revision>20</cp:revision>
  <dcterms:created xsi:type="dcterms:W3CDTF">2023-06-26T22:04:01Z</dcterms:created>
  <dcterms:modified xsi:type="dcterms:W3CDTF">2023-06-29T03:34:25Z</dcterms:modified>
  <cp:category/>
  <cp:contentStatus/>
  <cp:version/>
</cp:coreProperties>
</file>