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59" r:id="rId4"/>
    <p:sldId id="275" r:id="rId5"/>
    <p:sldId id="273" r:id="rId6"/>
    <p:sldId id="274" r:id="rId7"/>
    <p:sldId id="276" r:id="rId8"/>
    <p:sldId id="277" r:id="rId9"/>
    <p:sldId id="278" r:id="rId10"/>
    <p:sldId id="260" r:id="rId11"/>
    <p:sldId id="279" r:id="rId12"/>
    <p:sldId id="272" r:id="rId13"/>
    <p:sldId id="264" r:id="rId14"/>
    <p:sldId id="284" r:id="rId15"/>
    <p:sldId id="265" r:id="rId16"/>
    <p:sldId id="262" r:id="rId17"/>
    <p:sldId id="282" r:id="rId18"/>
    <p:sldId id="281" r:id="rId19"/>
    <p:sldId id="283" r:id="rId20"/>
    <p:sldId id="267" r:id="rId21"/>
    <p:sldId id="280" r:id="rId22"/>
    <p:sldId id="268"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C4E65-D334-4B31-ADA9-454C7A1190EE}">
          <p14:sldIdLst>
            <p14:sldId id="258"/>
            <p14:sldId id="257"/>
            <p14:sldId id="259"/>
            <p14:sldId id="275"/>
            <p14:sldId id="273"/>
            <p14:sldId id="274"/>
            <p14:sldId id="276"/>
            <p14:sldId id="277"/>
            <p14:sldId id="278"/>
            <p14:sldId id="260"/>
            <p14:sldId id="279"/>
            <p14:sldId id="272"/>
            <p14:sldId id="264"/>
            <p14:sldId id="284"/>
            <p14:sldId id="265"/>
            <p14:sldId id="262"/>
            <p14:sldId id="282"/>
            <p14:sldId id="281"/>
            <p14:sldId id="283"/>
            <p14:sldId id="267"/>
            <p14:sldId id="280"/>
            <p14:sldId id="268"/>
            <p14:sldId id="270"/>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p:scale>
          <a:sx n="75" d="100"/>
          <a:sy n="75"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ata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7F6D3-1CBF-4F27-9AA9-67AEF86F7EA4}" type="doc">
      <dgm:prSet loTypeId="urn:microsoft.com/office/officeart/2005/8/layout/vList3" loCatId="list" qsTypeId="urn:microsoft.com/office/officeart/2005/8/quickstyle/simple1" qsCatId="simple" csTypeId="urn:microsoft.com/office/officeart/2005/8/colors/accent5_1" csCatId="accent5" phldr="1"/>
      <dgm:spPr/>
    </dgm:pt>
    <dgm:pt modelId="{135B7EB6-D4DB-4275-B1F5-4C7C67B8CB8F}">
      <dgm:prSet phldrT="[Text]" custT="1"/>
      <dgm:spPr/>
      <dgm:t>
        <a:bodyPr/>
        <a:lstStyle/>
        <a:p>
          <a:r>
            <a:rPr lang="en-US" sz="3200" dirty="0">
              <a:latin typeface="Times New Roman" panose="02020603050405020304" pitchFamily="18" charset="0"/>
              <a:cs typeface="Times New Roman" panose="02020603050405020304" pitchFamily="18" charset="0"/>
            </a:rPr>
            <a:t>Smart Delivery Drones</a:t>
          </a:r>
          <a:endParaRPr lang="en-PK" sz="3200"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2BB3FCB8-C4D8-4E39-9C8A-A417548A97EC}">
      <dgm:prSet phldrT="[Text]" custT="1"/>
      <dgm:spPr/>
      <dgm:t>
        <a:bodyPr/>
        <a:lstStyle/>
        <a:p>
          <a:r>
            <a:rPr lang="en-US" sz="3200" dirty="0">
              <a:latin typeface="Times New Roman" panose="02020603050405020304" pitchFamily="18" charset="0"/>
              <a:cs typeface="Times New Roman" panose="02020603050405020304" pitchFamily="18" charset="0"/>
            </a:rPr>
            <a:t>Police Drones</a:t>
          </a:r>
          <a:endParaRPr lang="en-PK" sz="3200" dirty="0">
            <a:latin typeface="Times New Roman" panose="02020603050405020304" pitchFamily="18" charset="0"/>
            <a:cs typeface="Times New Roman" panose="02020603050405020304" pitchFamily="18" charset="0"/>
          </a:endParaRPr>
        </a:p>
      </dgm:t>
    </dgm:pt>
    <dgm:pt modelId="{3D0282D2-CA75-4EA3-9162-FE24A20B18BB}" type="parTrans" cxnId="{0B606C0B-3356-4C79-B437-10C6EA4194D8}">
      <dgm:prSet/>
      <dgm:spPr/>
      <dgm:t>
        <a:bodyPr/>
        <a:lstStyle/>
        <a:p>
          <a:endParaRPr lang="en-PK"/>
        </a:p>
      </dgm:t>
    </dgm:pt>
    <dgm:pt modelId="{C7B4CA16-A0BC-479D-BB48-306003D48C48}" type="sibTrans" cxnId="{0B606C0B-3356-4C79-B437-10C6EA4194D8}">
      <dgm:prSet/>
      <dgm:spPr/>
      <dgm:t>
        <a:bodyPr/>
        <a:lstStyle/>
        <a:p>
          <a:endParaRPr lang="en-PK"/>
        </a:p>
      </dgm:t>
    </dgm:pt>
    <dgm:pt modelId="{786C3C76-4898-4B1C-9F90-E041D85BB58B}">
      <dgm:prSet phldrT="[Text]" custT="1"/>
      <dgm:spPr/>
      <dgm:t>
        <a:bodyPr/>
        <a:lstStyle/>
        <a:p>
          <a:r>
            <a:rPr lang="en-US" sz="3200" dirty="0">
              <a:latin typeface="Times New Roman" panose="02020603050405020304" pitchFamily="18" charset="0"/>
              <a:cs typeface="Times New Roman" panose="02020603050405020304" pitchFamily="18" charset="0"/>
            </a:rPr>
            <a:t>Smart Rescue Drone</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5DB35D67-F0BB-4EE3-AF93-B2D327B80540}" type="pres">
      <dgm:prSet presAssocID="{9F57F6D3-1CBF-4F27-9AA9-67AEF86F7EA4}" presName="linearFlow" presStyleCnt="0">
        <dgm:presLayoutVars>
          <dgm:dir/>
          <dgm:resizeHandles val="exact"/>
        </dgm:presLayoutVars>
      </dgm:prSet>
      <dgm:spPr/>
    </dgm:pt>
    <dgm:pt modelId="{8B140082-5E12-4BFE-BE09-50B07A24902D}" type="pres">
      <dgm:prSet presAssocID="{135B7EB6-D4DB-4275-B1F5-4C7C67B8CB8F}" presName="composite" presStyleCnt="0"/>
      <dgm:spPr/>
    </dgm:pt>
    <dgm:pt modelId="{904A76CC-1C2C-426F-B809-75E2EF68C72F}" type="pres">
      <dgm:prSet presAssocID="{135B7EB6-D4DB-4275-B1F5-4C7C67B8CB8F}" presName="imgShp" presStyleLbl="fgImgPlace1" presStyleIdx="0"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ree Vector | Drone delivery concept with fun style">
            <a:extLst>
              <a:ext uri="{FF2B5EF4-FFF2-40B4-BE49-F238E27FC236}">
                <a16:creationId xmlns:a16="http://schemas.microsoft.com/office/drawing/2014/main" id="{2BFF804E-1523-4C68-9CDC-170BFE3B5A15}"/>
              </a:ext>
            </a:extLst>
          </dgm14:cNvPr>
        </a:ext>
      </dgm:extLst>
    </dgm:pt>
    <dgm:pt modelId="{4D5855DD-36B5-4CEF-AE34-2918131762F1}" type="pres">
      <dgm:prSet presAssocID="{135B7EB6-D4DB-4275-B1F5-4C7C67B8CB8F}" presName="txShp" presStyleLbl="node1" presStyleIdx="0" presStyleCnt="3">
        <dgm:presLayoutVars>
          <dgm:bulletEnabled val="1"/>
        </dgm:presLayoutVars>
      </dgm:prSet>
      <dgm:spPr/>
    </dgm:pt>
    <dgm:pt modelId="{212BEF7E-2C67-46F4-A1D2-672F9A3A00AF}" type="pres">
      <dgm:prSet presAssocID="{72122F5F-0A01-4E0B-B6EF-83AFEA7A614F}" presName="spacing" presStyleCnt="0"/>
      <dgm:spPr/>
    </dgm:pt>
    <dgm:pt modelId="{BA5D2472-569E-4757-8CA6-D7A32BDB69C8}" type="pres">
      <dgm:prSet presAssocID="{786C3C76-4898-4B1C-9F90-E041D85BB58B}" presName="composite" presStyleCnt="0"/>
      <dgm:spPr/>
    </dgm:pt>
    <dgm:pt modelId="{83F81FFB-8601-498D-8DB9-4CA661D519AB}" type="pres">
      <dgm:prSet presAssocID="{786C3C76-4898-4B1C-9F90-E041D85BB58B}"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dgm:spPr>
    </dgm:pt>
    <dgm:pt modelId="{5F397330-5246-4A7B-96EF-8ADF89C10159}" type="pres">
      <dgm:prSet presAssocID="{786C3C76-4898-4B1C-9F90-E041D85BB58B}" presName="txShp" presStyleLbl="node1" presStyleIdx="1" presStyleCnt="3">
        <dgm:presLayoutVars>
          <dgm:bulletEnabled val="1"/>
        </dgm:presLayoutVars>
      </dgm:prSet>
      <dgm:spPr/>
    </dgm:pt>
    <dgm:pt modelId="{B11D54EF-DAD0-43A7-8DB2-A4E326722572}" type="pres">
      <dgm:prSet presAssocID="{65EFBE54-038B-4BCC-B14D-16E1637BB676}" presName="spacing" presStyleCnt="0"/>
      <dgm:spPr/>
    </dgm:pt>
    <dgm:pt modelId="{44EDD4F3-415E-4479-A57E-309B0C4386A3}" type="pres">
      <dgm:prSet presAssocID="{2BB3FCB8-C4D8-4E39-9C8A-A417548A97EC}" presName="composite" presStyleCnt="0"/>
      <dgm:spPr/>
    </dgm:pt>
    <dgm:pt modelId="{EEA7CD31-E348-4D97-8231-2573009267D2}" type="pres">
      <dgm:prSet presAssocID="{2BB3FCB8-C4D8-4E39-9C8A-A417548A97EC}"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dgm:spPr>
    </dgm:pt>
    <dgm:pt modelId="{CA519C19-D1AF-4826-8060-07D6415725C2}" type="pres">
      <dgm:prSet presAssocID="{2BB3FCB8-C4D8-4E39-9C8A-A417548A97EC}" presName="txShp" presStyleLbl="node1" presStyleIdx="2" presStyleCnt="3">
        <dgm:presLayoutVars>
          <dgm:bulletEnabled val="1"/>
        </dgm:presLayoutVars>
      </dgm:prSet>
      <dgm:spPr/>
    </dgm:pt>
  </dgm:ptLst>
  <dgm:cxnLst>
    <dgm:cxn modelId="{CBDC8401-2659-4C61-9621-0FABB00D99CF}" type="presOf" srcId="{2BB3FCB8-C4D8-4E39-9C8A-A417548A97EC}" destId="{CA519C19-D1AF-4826-8060-07D6415725C2}" srcOrd="0" destOrd="0" presId="urn:microsoft.com/office/officeart/2005/8/layout/vList3"/>
    <dgm:cxn modelId="{0B606C0B-3356-4C79-B437-10C6EA4194D8}" srcId="{9F57F6D3-1CBF-4F27-9AA9-67AEF86F7EA4}" destId="{2BB3FCB8-C4D8-4E39-9C8A-A417548A97EC}" srcOrd="2" destOrd="0" parTransId="{3D0282D2-CA75-4EA3-9162-FE24A20B18BB}" sibTransId="{C7B4CA16-A0BC-479D-BB48-306003D48C48}"/>
    <dgm:cxn modelId="{1FE3A616-1842-4F4F-BE6B-7B369196AEBA}" srcId="{9F57F6D3-1CBF-4F27-9AA9-67AEF86F7EA4}" destId="{786C3C76-4898-4B1C-9F90-E041D85BB58B}" srcOrd="1" destOrd="0" parTransId="{78105C72-90C0-4E33-8F2E-7553E52EF71E}" sibTransId="{65EFBE54-038B-4BCC-B14D-16E1637BB676}"/>
    <dgm:cxn modelId="{436D793D-C1E8-4DED-B52C-FCF6C9FC3CFD}" srcId="{9F57F6D3-1CBF-4F27-9AA9-67AEF86F7EA4}" destId="{135B7EB6-D4DB-4275-B1F5-4C7C67B8CB8F}" srcOrd="0" destOrd="0" parTransId="{F650CB27-76A2-4255-B946-DC61507AE95E}" sibTransId="{72122F5F-0A01-4E0B-B6EF-83AFEA7A614F}"/>
    <dgm:cxn modelId="{8364D5A7-7125-4369-A040-BC0F4B016024}" type="presOf" srcId="{786C3C76-4898-4B1C-9F90-E041D85BB58B}" destId="{5F397330-5246-4A7B-96EF-8ADF89C10159}" srcOrd="0" destOrd="0" presId="urn:microsoft.com/office/officeart/2005/8/layout/vList3"/>
    <dgm:cxn modelId="{2A3076B9-1AA9-4EF5-98F3-A9D7C8778074}" type="presOf" srcId="{9F57F6D3-1CBF-4F27-9AA9-67AEF86F7EA4}" destId="{5DB35D67-F0BB-4EE3-AF93-B2D327B80540}" srcOrd="0" destOrd="0" presId="urn:microsoft.com/office/officeart/2005/8/layout/vList3"/>
    <dgm:cxn modelId="{15B8CCFF-3971-4F22-A8D0-2EB3ACCA9B79}" type="presOf" srcId="{135B7EB6-D4DB-4275-B1F5-4C7C67B8CB8F}" destId="{4D5855DD-36B5-4CEF-AE34-2918131762F1}" srcOrd="0" destOrd="0" presId="urn:microsoft.com/office/officeart/2005/8/layout/vList3"/>
    <dgm:cxn modelId="{AD65358B-6616-47BC-BF3C-293673610D6F}" type="presParOf" srcId="{5DB35D67-F0BB-4EE3-AF93-B2D327B80540}" destId="{8B140082-5E12-4BFE-BE09-50B07A24902D}" srcOrd="0" destOrd="0" presId="urn:microsoft.com/office/officeart/2005/8/layout/vList3"/>
    <dgm:cxn modelId="{4C1D93BA-CD0E-43B3-81DE-E2CCBBE815E3}" type="presParOf" srcId="{8B140082-5E12-4BFE-BE09-50B07A24902D}" destId="{904A76CC-1C2C-426F-B809-75E2EF68C72F}" srcOrd="0" destOrd="0" presId="urn:microsoft.com/office/officeart/2005/8/layout/vList3"/>
    <dgm:cxn modelId="{86483FD5-6A9B-4A8D-8E0E-BA59D3BF2932}" type="presParOf" srcId="{8B140082-5E12-4BFE-BE09-50B07A24902D}" destId="{4D5855DD-36B5-4CEF-AE34-2918131762F1}" srcOrd="1" destOrd="0" presId="urn:microsoft.com/office/officeart/2005/8/layout/vList3"/>
    <dgm:cxn modelId="{55B8A8BA-9668-43C2-848C-F388748C00D2}" type="presParOf" srcId="{5DB35D67-F0BB-4EE3-AF93-B2D327B80540}" destId="{212BEF7E-2C67-46F4-A1D2-672F9A3A00AF}" srcOrd="1" destOrd="0" presId="urn:microsoft.com/office/officeart/2005/8/layout/vList3"/>
    <dgm:cxn modelId="{CEF6BBCF-9906-4B41-9A77-FC9A4E0C0F9B}" type="presParOf" srcId="{5DB35D67-F0BB-4EE3-AF93-B2D327B80540}" destId="{BA5D2472-569E-4757-8CA6-D7A32BDB69C8}" srcOrd="2" destOrd="0" presId="urn:microsoft.com/office/officeart/2005/8/layout/vList3"/>
    <dgm:cxn modelId="{64ECB3E8-9042-4F1E-AE0E-12E045B4920E}" type="presParOf" srcId="{BA5D2472-569E-4757-8CA6-D7A32BDB69C8}" destId="{83F81FFB-8601-498D-8DB9-4CA661D519AB}" srcOrd="0" destOrd="0" presId="urn:microsoft.com/office/officeart/2005/8/layout/vList3"/>
    <dgm:cxn modelId="{4044C323-6C86-4842-84E6-B39F10651E11}" type="presParOf" srcId="{BA5D2472-569E-4757-8CA6-D7A32BDB69C8}" destId="{5F397330-5246-4A7B-96EF-8ADF89C10159}" srcOrd="1" destOrd="0" presId="urn:microsoft.com/office/officeart/2005/8/layout/vList3"/>
    <dgm:cxn modelId="{749BAA64-2B45-4487-9181-FAE337F5DCF6}" type="presParOf" srcId="{5DB35D67-F0BB-4EE3-AF93-B2D327B80540}" destId="{B11D54EF-DAD0-43A7-8DB2-A4E326722572}" srcOrd="3" destOrd="0" presId="urn:microsoft.com/office/officeart/2005/8/layout/vList3"/>
    <dgm:cxn modelId="{EFF36AA1-DCC4-4EC7-8E55-D177A9F2686A}" type="presParOf" srcId="{5DB35D67-F0BB-4EE3-AF93-B2D327B80540}" destId="{44EDD4F3-415E-4479-A57E-309B0C4386A3}" srcOrd="4" destOrd="0" presId="urn:microsoft.com/office/officeart/2005/8/layout/vList3"/>
    <dgm:cxn modelId="{8CCF08B1-9631-47A6-BA7F-09AF9C89C064}" type="presParOf" srcId="{44EDD4F3-415E-4479-A57E-309B0C4386A3}" destId="{EEA7CD31-E348-4D97-8231-2573009267D2}" srcOrd="0" destOrd="0" presId="urn:microsoft.com/office/officeart/2005/8/layout/vList3"/>
    <dgm:cxn modelId="{34C80DB1-DC3A-438F-A745-2451906CE6FB}" type="presParOf" srcId="{44EDD4F3-415E-4479-A57E-309B0C4386A3}" destId="{CA519C19-D1AF-4826-8060-07D6415725C2}"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7F6D3-1CBF-4F27-9AA9-67AEF86F7EA4}" type="doc">
      <dgm:prSet loTypeId="urn:microsoft.com/office/officeart/2005/8/layout/vList3" loCatId="list" qsTypeId="urn:microsoft.com/office/officeart/2005/8/quickstyle/simple1" qsCatId="simple" csTypeId="urn:microsoft.com/office/officeart/2005/8/colors/accent5_1" csCatId="accent5" phldr="1"/>
      <dgm:spPr/>
    </dgm:pt>
    <dgm:pt modelId="{135B7EB6-D4DB-4275-B1F5-4C7C67B8CB8F}">
      <dgm:prSet phldrT="[Text]" custT="1"/>
      <dgm:spPr/>
      <dgm:t>
        <a:bodyPr/>
        <a:lstStyle/>
        <a:p>
          <a:r>
            <a:rPr lang="en-US" sz="3200" dirty="0">
              <a:latin typeface="Times New Roman" panose="02020603050405020304" pitchFamily="18" charset="0"/>
              <a:cs typeface="Times New Roman" panose="02020603050405020304" pitchFamily="18" charset="0"/>
            </a:rPr>
            <a:t>STEM Education Drones</a:t>
          </a:r>
          <a:endParaRPr lang="en-PK" sz="3200" dirty="0">
            <a:latin typeface="Times New Roman" panose="02020603050405020304" pitchFamily="18" charset="0"/>
            <a:cs typeface="Times New Roman" panose="02020603050405020304" pitchFamily="18" charset="0"/>
          </a:endParaRPr>
        </a:p>
      </dgm:t>
    </dgm:pt>
    <dgm:pt modelId="{F650CB27-76A2-4255-B946-DC61507AE95E}" type="parTrans" cxnId="{436D793D-C1E8-4DED-B52C-FCF6C9FC3CFD}">
      <dgm:prSet/>
      <dgm:spPr/>
      <dgm:t>
        <a:bodyPr/>
        <a:lstStyle/>
        <a:p>
          <a:endParaRPr lang="en-PK"/>
        </a:p>
      </dgm:t>
    </dgm:pt>
    <dgm:pt modelId="{72122F5F-0A01-4E0B-B6EF-83AFEA7A614F}" type="sibTrans" cxnId="{436D793D-C1E8-4DED-B52C-FCF6C9FC3CFD}">
      <dgm:prSet/>
      <dgm:spPr/>
      <dgm:t>
        <a:bodyPr/>
        <a:lstStyle/>
        <a:p>
          <a:endParaRPr lang="en-PK"/>
        </a:p>
      </dgm:t>
    </dgm:pt>
    <dgm:pt modelId="{786C3C76-4898-4B1C-9F90-E041D85BB58B}">
      <dgm:prSet phldrT="[Text]" custT="1"/>
      <dgm:spPr/>
      <dgm:t>
        <a:bodyPr/>
        <a:lstStyle/>
        <a:p>
          <a:r>
            <a:rPr lang="en-US" sz="3200" dirty="0">
              <a:latin typeface="Times New Roman" panose="02020603050405020304" pitchFamily="18" charset="0"/>
              <a:cs typeface="Times New Roman" panose="02020603050405020304" pitchFamily="18" charset="0"/>
            </a:rPr>
            <a:t>Mapping Drones</a:t>
          </a:r>
          <a:endParaRPr lang="en-PK" sz="3200" dirty="0">
            <a:latin typeface="Times New Roman" panose="02020603050405020304" pitchFamily="18" charset="0"/>
            <a:cs typeface="Times New Roman" panose="02020603050405020304" pitchFamily="18" charset="0"/>
          </a:endParaRPr>
        </a:p>
      </dgm:t>
    </dgm:pt>
    <dgm:pt modelId="{78105C72-90C0-4E33-8F2E-7553E52EF71E}" type="parTrans" cxnId="{1FE3A616-1842-4F4F-BE6B-7B369196AEBA}">
      <dgm:prSet/>
      <dgm:spPr/>
      <dgm:t>
        <a:bodyPr/>
        <a:lstStyle/>
        <a:p>
          <a:endParaRPr lang="en-PK"/>
        </a:p>
      </dgm:t>
    </dgm:pt>
    <dgm:pt modelId="{65EFBE54-038B-4BCC-B14D-16E1637BB676}" type="sibTrans" cxnId="{1FE3A616-1842-4F4F-BE6B-7B369196AEBA}">
      <dgm:prSet/>
      <dgm:spPr/>
      <dgm:t>
        <a:bodyPr/>
        <a:lstStyle/>
        <a:p>
          <a:endParaRPr lang="en-PK"/>
        </a:p>
      </dgm:t>
    </dgm:pt>
    <dgm:pt modelId="{5DB35D67-F0BB-4EE3-AF93-B2D327B80540}" type="pres">
      <dgm:prSet presAssocID="{9F57F6D3-1CBF-4F27-9AA9-67AEF86F7EA4}" presName="linearFlow" presStyleCnt="0">
        <dgm:presLayoutVars>
          <dgm:dir/>
          <dgm:resizeHandles val="exact"/>
        </dgm:presLayoutVars>
      </dgm:prSet>
      <dgm:spPr/>
    </dgm:pt>
    <dgm:pt modelId="{8B140082-5E12-4BFE-BE09-50B07A24902D}" type="pres">
      <dgm:prSet presAssocID="{135B7EB6-D4DB-4275-B1F5-4C7C67B8CB8F}" presName="composite" presStyleCnt="0"/>
      <dgm:spPr/>
    </dgm:pt>
    <dgm:pt modelId="{904A76CC-1C2C-426F-B809-75E2EF68C72F}" type="pres">
      <dgm:prSet presAssocID="{135B7EB6-D4DB-4275-B1F5-4C7C67B8CB8F}"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pt>
    <dgm:pt modelId="{4D5855DD-36B5-4CEF-AE34-2918131762F1}" type="pres">
      <dgm:prSet presAssocID="{135B7EB6-D4DB-4275-B1F5-4C7C67B8CB8F}" presName="txShp" presStyleLbl="node1" presStyleIdx="0" presStyleCnt="2">
        <dgm:presLayoutVars>
          <dgm:bulletEnabled val="1"/>
        </dgm:presLayoutVars>
      </dgm:prSet>
      <dgm:spPr/>
    </dgm:pt>
    <dgm:pt modelId="{212BEF7E-2C67-46F4-A1D2-672F9A3A00AF}" type="pres">
      <dgm:prSet presAssocID="{72122F5F-0A01-4E0B-B6EF-83AFEA7A614F}" presName="spacing" presStyleCnt="0"/>
      <dgm:spPr/>
    </dgm:pt>
    <dgm:pt modelId="{BA5D2472-569E-4757-8CA6-D7A32BDB69C8}" type="pres">
      <dgm:prSet presAssocID="{786C3C76-4898-4B1C-9F90-E041D85BB58B}" presName="composite" presStyleCnt="0"/>
      <dgm:spPr/>
    </dgm:pt>
    <dgm:pt modelId="{83F81FFB-8601-498D-8DB9-4CA661D519AB}" type="pres">
      <dgm:prSet presAssocID="{786C3C76-4898-4B1C-9F90-E041D85BB58B}"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5F397330-5246-4A7B-96EF-8ADF89C10159}" type="pres">
      <dgm:prSet presAssocID="{786C3C76-4898-4B1C-9F90-E041D85BB58B}" presName="txShp" presStyleLbl="node1" presStyleIdx="1" presStyleCnt="2">
        <dgm:presLayoutVars>
          <dgm:bulletEnabled val="1"/>
        </dgm:presLayoutVars>
      </dgm:prSet>
      <dgm:spPr/>
    </dgm:pt>
  </dgm:ptLst>
  <dgm:cxnLst>
    <dgm:cxn modelId="{1FE3A616-1842-4F4F-BE6B-7B369196AEBA}" srcId="{9F57F6D3-1CBF-4F27-9AA9-67AEF86F7EA4}" destId="{786C3C76-4898-4B1C-9F90-E041D85BB58B}" srcOrd="1" destOrd="0" parTransId="{78105C72-90C0-4E33-8F2E-7553E52EF71E}" sibTransId="{65EFBE54-038B-4BCC-B14D-16E1637BB676}"/>
    <dgm:cxn modelId="{436D793D-C1E8-4DED-B52C-FCF6C9FC3CFD}" srcId="{9F57F6D3-1CBF-4F27-9AA9-67AEF86F7EA4}" destId="{135B7EB6-D4DB-4275-B1F5-4C7C67B8CB8F}" srcOrd="0" destOrd="0" parTransId="{F650CB27-76A2-4255-B946-DC61507AE95E}" sibTransId="{72122F5F-0A01-4E0B-B6EF-83AFEA7A614F}"/>
    <dgm:cxn modelId="{8364D5A7-7125-4369-A040-BC0F4B016024}" type="presOf" srcId="{786C3C76-4898-4B1C-9F90-E041D85BB58B}" destId="{5F397330-5246-4A7B-96EF-8ADF89C10159}" srcOrd="0" destOrd="0" presId="urn:microsoft.com/office/officeart/2005/8/layout/vList3"/>
    <dgm:cxn modelId="{2A3076B9-1AA9-4EF5-98F3-A9D7C8778074}" type="presOf" srcId="{9F57F6D3-1CBF-4F27-9AA9-67AEF86F7EA4}" destId="{5DB35D67-F0BB-4EE3-AF93-B2D327B80540}" srcOrd="0" destOrd="0" presId="urn:microsoft.com/office/officeart/2005/8/layout/vList3"/>
    <dgm:cxn modelId="{15B8CCFF-3971-4F22-A8D0-2EB3ACCA9B79}" type="presOf" srcId="{135B7EB6-D4DB-4275-B1F5-4C7C67B8CB8F}" destId="{4D5855DD-36B5-4CEF-AE34-2918131762F1}" srcOrd="0" destOrd="0" presId="urn:microsoft.com/office/officeart/2005/8/layout/vList3"/>
    <dgm:cxn modelId="{AD65358B-6616-47BC-BF3C-293673610D6F}" type="presParOf" srcId="{5DB35D67-F0BB-4EE3-AF93-B2D327B80540}" destId="{8B140082-5E12-4BFE-BE09-50B07A24902D}" srcOrd="0" destOrd="0" presId="urn:microsoft.com/office/officeart/2005/8/layout/vList3"/>
    <dgm:cxn modelId="{4C1D93BA-CD0E-43B3-81DE-E2CCBBE815E3}" type="presParOf" srcId="{8B140082-5E12-4BFE-BE09-50B07A24902D}" destId="{904A76CC-1C2C-426F-B809-75E2EF68C72F}" srcOrd="0" destOrd="0" presId="urn:microsoft.com/office/officeart/2005/8/layout/vList3"/>
    <dgm:cxn modelId="{86483FD5-6A9B-4A8D-8E0E-BA59D3BF2932}" type="presParOf" srcId="{8B140082-5E12-4BFE-BE09-50B07A24902D}" destId="{4D5855DD-36B5-4CEF-AE34-2918131762F1}" srcOrd="1" destOrd="0" presId="urn:microsoft.com/office/officeart/2005/8/layout/vList3"/>
    <dgm:cxn modelId="{55B8A8BA-9668-43C2-848C-F388748C00D2}" type="presParOf" srcId="{5DB35D67-F0BB-4EE3-AF93-B2D327B80540}" destId="{212BEF7E-2C67-46F4-A1D2-672F9A3A00AF}" srcOrd="1" destOrd="0" presId="urn:microsoft.com/office/officeart/2005/8/layout/vList3"/>
    <dgm:cxn modelId="{CEF6BBCF-9906-4B41-9A77-FC9A4E0C0F9B}" type="presParOf" srcId="{5DB35D67-F0BB-4EE3-AF93-B2D327B80540}" destId="{BA5D2472-569E-4757-8CA6-D7A32BDB69C8}" srcOrd="2" destOrd="0" presId="urn:microsoft.com/office/officeart/2005/8/layout/vList3"/>
    <dgm:cxn modelId="{64ECB3E8-9042-4F1E-AE0E-12E045B4920E}" type="presParOf" srcId="{BA5D2472-569E-4757-8CA6-D7A32BDB69C8}" destId="{83F81FFB-8601-498D-8DB9-4CA661D519AB}" srcOrd="0" destOrd="0" presId="urn:microsoft.com/office/officeart/2005/8/layout/vList3"/>
    <dgm:cxn modelId="{4044C323-6C86-4842-84E6-B39F10651E11}" type="presParOf" srcId="{BA5D2472-569E-4757-8CA6-D7A32BDB69C8}" destId="{5F397330-5246-4A7B-96EF-8ADF89C10159}"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855DD-36B5-4CEF-AE34-2918131762F1}">
      <dsp:nvSpPr>
        <dsp:cNvPr id="0" name=""/>
        <dsp:cNvSpPr/>
      </dsp:nvSpPr>
      <dsp:spPr>
        <a:xfrm rot="10800000">
          <a:off x="1337317" y="1861"/>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Smart Delivery Drones</a:t>
          </a:r>
          <a:endParaRPr lang="en-PK" sz="3200" kern="1200" dirty="0">
            <a:latin typeface="Times New Roman" panose="02020603050405020304" pitchFamily="18" charset="0"/>
            <a:cs typeface="Times New Roman" panose="02020603050405020304" pitchFamily="18" charset="0"/>
          </a:endParaRPr>
        </a:p>
      </dsp:txBody>
      <dsp:txXfrm rot="10800000">
        <a:off x="1677973" y="1861"/>
        <a:ext cx="3616238" cy="1362623"/>
      </dsp:txXfrm>
    </dsp:sp>
    <dsp:sp modelId="{904A76CC-1C2C-426F-B809-75E2EF68C72F}">
      <dsp:nvSpPr>
        <dsp:cNvPr id="0" name=""/>
        <dsp:cNvSpPr/>
      </dsp:nvSpPr>
      <dsp:spPr>
        <a:xfrm>
          <a:off x="656005" y="1861"/>
          <a:ext cx="1362623" cy="1362623"/>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97330-5246-4A7B-96EF-8ADF89C10159}">
      <dsp:nvSpPr>
        <dsp:cNvPr id="0" name=""/>
        <dsp:cNvSpPr/>
      </dsp:nvSpPr>
      <dsp:spPr>
        <a:xfrm rot="10800000">
          <a:off x="1337317" y="1771237"/>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Smart Rescue Drone</a:t>
          </a:r>
          <a:endParaRPr lang="en-PK" sz="3200" kern="1200" dirty="0">
            <a:latin typeface="Times New Roman" panose="02020603050405020304" pitchFamily="18" charset="0"/>
            <a:cs typeface="Times New Roman" panose="02020603050405020304" pitchFamily="18" charset="0"/>
          </a:endParaRPr>
        </a:p>
      </dsp:txBody>
      <dsp:txXfrm rot="10800000">
        <a:off x="1677973" y="1771237"/>
        <a:ext cx="3616238" cy="1362623"/>
      </dsp:txXfrm>
    </dsp:sp>
    <dsp:sp modelId="{83F81FFB-8601-498D-8DB9-4CA661D519AB}">
      <dsp:nvSpPr>
        <dsp:cNvPr id="0" name=""/>
        <dsp:cNvSpPr/>
      </dsp:nvSpPr>
      <dsp:spPr>
        <a:xfrm>
          <a:off x="656005" y="1771237"/>
          <a:ext cx="1362623" cy="136262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519C19-D1AF-4826-8060-07D6415725C2}">
      <dsp:nvSpPr>
        <dsp:cNvPr id="0" name=""/>
        <dsp:cNvSpPr/>
      </dsp:nvSpPr>
      <dsp:spPr>
        <a:xfrm rot="10800000">
          <a:off x="1337317" y="3540613"/>
          <a:ext cx="3956894" cy="1362623"/>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7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Police Drones</a:t>
          </a:r>
          <a:endParaRPr lang="en-PK" sz="3200" kern="1200" dirty="0">
            <a:latin typeface="Times New Roman" panose="02020603050405020304" pitchFamily="18" charset="0"/>
            <a:cs typeface="Times New Roman" panose="02020603050405020304" pitchFamily="18" charset="0"/>
          </a:endParaRPr>
        </a:p>
      </dsp:txBody>
      <dsp:txXfrm rot="10800000">
        <a:off x="1677973" y="3540613"/>
        <a:ext cx="3616238" cy="1362623"/>
      </dsp:txXfrm>
    </dsp:sp>
    <dsp:sp modelId="{EEA7CD31-E348-4D97-8231-2573009267D2}">
      <dsp:nvSpPr>
        <dsp:cNvPr id="0" name=""/>
        <dsp:cNvSpPr/>
      </dsp:nvSpPr>
      <dsp:spPr>
        <a:xfrm>
          <a:off x="656005" y="3540613"/>
          <a:ext cx="1362623" cy="136262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3000" r="-13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855DD-36B5-4CEF-AE34-2918131762F1}">
      <dsp:nvSpPr>
        <dsp:cNvPr id="0" name=""/>
        <dsp:cNvSpPr/>
      </dsp:nvSpPr>
      <dsp:spPr>
        <a:xfrm rot="10800000">
          <a:off x="1362600" y="1892"/>
          <a:ext cx="4055314" cy="1364595"/>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174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STEM Education Drones</a:t>
          </a:r>
          <a:endParaRPr lang="en-PK" sz="3200" kern="1200" dirty="0">
            <a:latin typeface="Times New Roman" panose="02020603050405020304" pitchFamily="18" charset="0"/>
            <a:cs typeface="Times New Roman" panose="02020603050405020304" pitchFamily="18" charset="0"/>
          </a:endParaRPr>
        </a:p>
      </dsp:txBody>
      <dsp:txXfrm rot="10800000">
        <a:off x="1703749" y="1892"/>
        <a:ext cx="3714165" cy="1364595"/>
      </dsp:txXfrm>
    </dsp:sp>
    <dsp:sp modelId="{904A76CC-1C2C-426F-B809-75E2EF68C72F}">
      <dsp:nvSpPr>
        <dsp:cNvPr id="0" name=""/>
        <dsp:cNvSpPr/>
      </dsp:nvSpPr>
      <dsp:spPr>
        <a:xfrm>
          <a:off x="680302" y="1892"/>
          <a:ext cx="1364595" cy="13645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97330-5246-4A7B-96EF-8ADF89C10159}">
      <dsp:nvSpPr>
        <dsp:cNvPr id="0" name=""/>
        <dsp:cNvSpPr/>
      </dsp:nvSpPr>
      <dsp:spPr>
        <a:xfrm rot="10800000">
          <a:off x="1362600" y="1773829"/>
          <a:ext cx="4055314" cy="1364595"/>
        </a:xfrm>
        <a:prstGeom prst="homePlat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1749"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Mapping Drones</a:t>
          </a:r>
          <a:endParaRPr lang="en-PK" sz="3200" kern="1200" dirty="0">
            <a:latin typeface="Times New Roman" panose="02020603050405020304" pitchFamily="18" charset="0"/>
            <a:cs typeface="Times New Roman" panose="02020603050405020304" pitchFamily="18" charset="0"/>
          </a:endParaRPr>
        </a:p>
      </dsp:txBody>
      <dsp:txXfrm rot="10800000">
        <a:off x="1703749" y="1773829"/>
        <a:ext cx="3714165" cy="1364595"/>
      </dsp:txXfrm>
    </dsp:sp>
    <dsp:sp modelId="{83F81FFB-8601-498D-8DB9-4CA661D519AB}">
      <dsp:nvSpPr>
        <dsp:cNvPr id="0" name=""/>
        <dsp:cNvSpPr/>
      </dsp:nvSpPr>
      <dsp:spPr>
        <a:xfrm>
          <a:off x="680302" y="1773829"/>
          <a:ext cx="1364595" cy="13645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A1D80-9E97-45C7-9957-52A927ACCA3A}"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372F2-0A20-4196-ADAE-C7416BBFA642}" type="slidenum">
              <a:rPr lang="en-US" smtClean="0"/>
              <a:t>‹#›</a:t>
            </a:fld>
            <a:endParaRPr lang="en-US"/>
          </a:p>
        </p:txBody>
      </p:sp>
    </p:spTree>
    <p:extLst>
      <p:ext uri="{BB962C8B-B14F-4D97-AF65-F5344CB8AC3E}">
        <p14:creationId xmlns:p14="http://schemas.microsoft.com/office/powerpoint/2010/main" val="302731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AA3A4F-2A13-45A5-A92D-93535CDA1D1B}"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552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514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74818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A3A4F-2A13-45A5-A92D-93535CDA1D1B}"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2712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A3A4F-2A13-45A5-A92D-93535CDA1D1B}"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1860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AA3A4F-2A13-45A5-A92D-93535CDA1D1B}"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36254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AA3A4F-2A13-45A5-A92D-93535CDA1D1B}"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96672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AA3A4F-2A13-45A5-A92D-93535CDA1D1B}"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102009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A3A4F-2A13-45A5-A92D-93535CDA1D1B}"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6081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394304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A3A4F-2A13-45A5-A92D-93535CDA1D1B}"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t>‹#›</a:t>
            </a:fld>
            <a:endParaRPr lang="en-US"/>
          </a:p>
        </p:txBody>
      </p:sp>
    </p:spTree>
    <p:extLst>
      <p:ext uri="{BB962C8B-B14F-4D97-AF65-F5344CB8AC3E}">
        <p14:creationId xmlns:p14="http://schemas.microsoft.com/office/powerpoint/2010/main" val="260020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A3A4F-2A13-45A5-A92D-93535CDA1D1B}"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F9BE2-B59B-40AF-8442-47BAD161B662}" type="slidenum">
              <a:rPr lang="en-US" smtClean="0"/>
              <a:t>‹#›</a:t>
            </a:fld>
            <a:endParaRPr lang="en-US"/>
          </a:p>
        </p:txBody>
      </p:sp>
    </p:spTree>
    <p:extLst>
      <p:ext uri="{BB962C8B-B14F-4D97-AF65-F5344CB8AC3E}">
        <p14:creationId xmlns:p14="http://schemas.microsoft.com/office/powerpoint/2010/main" val="166213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6" name="TextBox 5"/>
          <p:cNvSpPr txBox="1"/>
          <p:nvPr/>
        </p:nvSpPr>
        <p:spPr>
          <a:xfrm>
            <a:off x="2568542" y="4871949"/>
            <a:ext cx="7603958" cy="707886"/>
          </a:xfrm>
          <a:prstGeom prst="rect">
            <a:avLst/>
          </a:prstGeom>
          <a:noFill/>
        </p:spPr>
        <p:txBody>
          <a:bodyPr wrap="square" rtlCol="0">
            <a:spAutoFit/>
          </a:bodyPr>
          <a:lstStyle/>
          <a:p>
            <a:pPr algn="ctr"/>
            <a:r>
              <a:rPr lang="en-US" sz="2000" dirty="0">
                <a:solidFill>
                  <a:schemeClr val="bg1">
                    <a:lumMod val="50000"/>
                  </a:schemeClr>
                </a:solidFill>
              </a:rPr>
              <a:t>Department of Electrical Engineering,</a:t>
            </a:r>
          </a:p>
          <a:p>
            <a:pPr algn="ctr"/>
            <a:r>
              <a:rPr lang="en-US" sz="2000" dirty="0">
                <a:solidFill>
                  <a:schemeClr val="bg1">
                    <a:lumMod val="50000"/>
                  </a:schemeClr>
                </a:solidFill>
              </a:rPr>
              <a:t>University of Engineering and Technology, Lahore (New Campus)</a:t>
            </a:r>
          </a:p>
        </p:txBody>
      </p:sp>
      <p:sp>
        <p:nvSpPr>
          <p:cNvPr id="8" name="Title 1"/>
          <p:cNvSpPr>
            <a:spLocks noGrp="1"/>
          </p:cNvSpPr>
          <p:nvPr>
            <p:ph type="ctrTitle"/>
          </p:nvPr>
        </p:nvSpPr>
        <p:spPr>
          <a:xfrm>
            <a:off x="714420" y="1468977"/>
            <a:ext cx="11143759" cy="2235262"/>
          </a:xfrm>
        </p:spPr>
        <p:txBody>
          <a:bodyPr>
            <a:normAutofit/>
          </a:bodyPr>
          <a:lstStyle/>
          <a:p>
            <a:r>
              <a:rPr lang="en-US" sz="4800" b="1" dirty="0">
                <a:solidFill>
                  <a:srgbClr val="1E477B"/>
                </a:solidFill>
                <a:latin typeface="Times New Roman" panose="02020603050405020304" pitchFamily="18" charset="0"/>
                <a:cs typeface="Times New Roman" panose="02020603050405020304" pitchFamily="18" charset="0"/>
              </a:rPr>
              <a:t>GeneBird</a:t>
            </a:r>
            <a:br>
              <a:rPr lang="en-US" sz="4800" dirty="0">
                <a:solidFill>
                  <a:srgbClr val="1E477B"/>
                </a:solidFill>
                <a:latin typeface="Times New Roman" panose="02020603050405020304" pitchFamily="18" charset="0"/>
                <a:cs typeface="Times New Roman" panose="02020603050405020304" pitchFamily="18" charset="0"/>
              </a:rPr>
            </a:br>
            <a:r>
              <a:rPr lang="en-US" sz="4800" dirty="0">
                <a:solidFill>
                  <a:srgbClr val="1E477B"/>
                </a:solidFill>
                <a:latin typeface="Times New Roman" panose="02020603050405020304" pitchFamily="18" charset="0"/>
                <a:cs typeface="Times New Roman" panose="02020603050405020304" pitchFamily="18" charset="0"/>
              </a:rPr>
              <a:t>Design &amp; Development of Micro Swarm Drones</a:t>
            </a:r>
          </a:p>
        </p:txBody>
      </p:sp>
      <p:sp>
        <p:nvSpPr>
          <p:cNvPr id="10" name="Subtitle 2"/>
          <p:cNvSpPr txBox="1">
            <a:spLocks/>
          </p:cNvSpPr>
          <p:nvPr/>
        </p:nvSpPr>
        <p:spPr>
          <a:xfrm>
            <a:off x="2484320" y="4035592"/>
            <a:ext cx="8005879" cy="8363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Project Advisor: Dr. Muhammad Kamran </a:t>
            </a:r>
          </a:p>
          <a:p>
            <a:pPr algn="l"/>
            <a:r>
              <a:rPr lang="en-US" dirty="0">
                <a:latin typeface="Times New Roman" panose="02020603050405020304" pitchFamily="18" charset="0"/>
                <a:cs typeface="Times New Roman" panose="02020603050405020304" pitchFamily="18" charset="0"/>
              </a:rPr>
              <a:t>                    Co-supervisor: Mr. Fahad </a:t>
            </a:r>
            <a:r>
              <a:rPr lang="en-US" dirty="0" err="1">
                <a:latin typeface="Times New Roman" panose="02020603050405020304" pitchFamily="18" charset="0"/>
                <a:cs typeface="Times New Roman" panose="02020603050405020304" pitchFamily="18" charset="0"/>
              </a:rPr>
              <a:t>Ijaz</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54990" y="59442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057" y="172891"/>
            <a:ext cx="842171" cy="847135"/>
          </a:xfrm>
          <a:prstGeom prst="rect">
            <a:avLst/>
          </a:prstGeom>
        </p:spPr>
      </p:pic>
      <p:pic>
        <p:nvPicPr>
          <p:cNvPr id="9" name="Picture 8">
            <a:extLst>
              <a:ext uri="{FF2B5EF4-FFF2-40B4-BE49-F238E27FC236}">
                <a16:creationId xmlns:a16="http://schemas.microsoft.com/office/drawing/2014/main" id="{31E40B24-AF98-4684-93AF-D3E7BB8D9CD9}"/>
              </a:ext>
            </a:extLst>
          </p:cNvPr>
          <p:cNvPicPr/>
          <p:nvPr/>
        </p:nvPicPr>
        <p:blipFill rotWithShape="1">
          <a:blip r:embed="rId4" cstate="print">
            <a:extLst>
              <a:ext uri="{BEBA8EAE-BF5A-486C-A8C5-ECC9F3942E4B}">
                <a14:imgProps xmlns:a14="http://schemas.microsoft.com/office/drawing/2010/main">
                  <a14:imgLayer r:embed="rId5">
                    <a14:imgEffect>
                      <a14:backgroundRemoval t="26358" b="63898" l="30831" r="68850">
                        <a14:foregroundMark x1="30990" y1="34026" x2="30990" y2="34026"/>
                        <a14:foregroundMark x1="39936" y1="26358" x2="39936" y2="26358"/>
                        <a14:foregroundMark x1="61661" y1="26358" x2="61661" y2="26358"/>
                        <a14:foregroundMark x1="68850" y1="34345" x2="68850" y2="34345"/>
                        <a14:foregroundMark x1="68850" y1="56550" x2="68850" y2="56550"/>
                        <a14:foregroundMark x1="61022" y1="63898" x2="61022" y2="63898"/>
                        <a14:foregroundMark x1="39457" y1="63898" x2="39457" y2="63898"/>
                        <a14:foregroundMark x1="30990" y1="56709" x2="30990" y2="56709"/>
                      </a14:backgroundRemoval>
                    </a14:imgEffect>
                  </a14:imgLayer>
                </a14:imgProps>
              </a:ext>
              <a:ext uri="{28A0092B-C50C-407E-A947-70E740481C1C}">
                <a14:useLocalDpi xmlns:a14="http://schemas.microsoft.com/office/drawing/2010/main" val="0"/>
              </a:ext>
            </a:extLst>
          </a:blip>
          <a:srcRect l="28897" t="22292" r="27579" b="32774"/>
          <a:stretch/>
        </p:blipFill>
        <p:spPr bwMode="auto">
          <a:xfrm>
            <a:off x="714420" y="172891"/>
            <a:ext cx="842171" cy="84713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EBD85351-0A8B-4974-80CB-FC2BFF1F0FC4}"/>
              </a:ext>
            </a:extLst>
          </p:cNvPr>
          <p:cNvSpPr txBox="1"/>
          <p:nvPr/>
        </p:nvSpPr>
        <p:spPr>
          <a:xfrm>
            <a:off x="590637" y="957231"/>
            <a:ext cx="1090310" cy="307777"/>
          </a:xfrm>
          <a:prstGeom prst="rect">
            <a:avLst/>
          </a:prstGeom>
          <a:noFill/>
        </p:spPr>
        <p:txBody>
          <a:bodyPr wrap="square">
            <a:spAutoFit/>
          </a:bodyPr>
          <a:lstStyle/>
          <a:p>
            <a:pPr algn="ctr"/>
            <a:r>
              <a:rPr lang="en-US" sz="1400" b="1" dirty="0">
                <a:solidFill>
                  <a:srgbClr val="284B98"/>
                </a:solidFill>
                <a:effectLst/>
                <a:latin typeface="Century Gothic" panose="020B0502020202020204" pitchFamily="34" charset="0"/>
                <a:ea typeface="Times New Roman" panose="02020603050405020304" pitchFamily="18" charset="0"/>
                <a:cs typeface="Arial" panose="020B0604020202020204" pitchFamily="34" charset="0"/>
              </a:rPr>
              <a:t>GeneBird  </a:t>
            </a:r>
            <a:endParaRPr lang="en-PK"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36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134119"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Arrow: Down 12">
            <a:extLst>
              <a:ext uri="{FF2B5EF4-FFF2-40B4-BE49-F238E27FC236}">
                <a16:creationId xmlns:a16="http://schemas.microsoft.com/office/drawing/2014/main" id="{0DBFF260-A351-43F3-A84E-E443B6E8F4F9}"/>
              </a:ext>
            </a:extLst>
          </p:cNvPr>
          <p:cNvSpPr/>
          <p:nvPr/>
        </p:nvSpPr>
        <p:spPr>
          <a:xfrm rot="1599022">
            <a:off x="7740829" y="3316473"/>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Arrow: Down 13">
            <a:extLst>
              <a:ext uri="{FF2B5EF4-FFF2-40B4-BE49-F238E27FC236}">
                <a16:creationId xmlns:a16="http://schemas.microsoft.com/office/drawing/2014/main" id="{47E9A53A-C8C4-4933-91CE-65BE4CAD4DAC}"/>
              </a:ext>
            </a:extLst>
          </p:cNvPr>
          <p:cNvSpPr/>
          <p:nvPr/>
        </p:nvSpPr>
        <p:spPr>
          <a:xfrm>
            <a:off x="5261510"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Arrow: Down 14">
            <a:extLst>
              <a:ext uri="{FF2B5EF4-FFF2-40B4-BE49-F238E27FC236}">
                <a16:creationId xmlns:a16="http://schemas.microsoft.com/office/drawing/2014/main" id="{F9A725D9-4443-4851-8B91-61B0A12A4B60}"/>
              </a:ext>
            </a:extLst>
          </p:cNvPr>
          <p:cNvSpPr/>
          <p:nvPr/>
        </p:nvSpPr>
        <p:spPr>
          <a:xfrm>
            <a:off x="6628282" y="3293527"/>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Down 20">
            <a:extLst>
              <a:ext uri="{FF2B5EF4-FFF2-40B4-BE49-F238E27FC236}">
                <a16:creationId xmlns:a16="http://schemas.microsoft.com/office/drawing/2014/main" id="{BD2587F2-2A95-44EE-AC72-C0D39BC9D606}"/>
              </a:ext>
            </a:extLst>
          </p:cNvPr>
          <p:cNvSpPr/>
          <p:nvPr/>
        </p:nvSpPr>
        <p:spPr>
          <a:xfrm rot="20715410">
            <a:off x="4080066" y="3293526"/>
            <a:ext cx="255329" cy="579619"/>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809D289E-44C0-49D6-A899-20681B7F0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971" y="1156399"/>
            <a:ext cx="4981575" cy="2133600"/>
          </a:xfrm>
          <a:prstGeom prst="rect">
            <a:avLst/>
          </a:prstGeom>
        </p:spPr>
      </p:pic>
      <p:pic>
        <p:nvPicPr>
          <p:cNvPr id="25" name="Picture 24">
            <a:extLst>
              <a:ext uri="{FF2B5EF4-FFF2-40B4-BE49-F238E27FC236}">
                <a16:creationId xmlns:a16="http://schemas.microsoft.com/office/drawing/2014/main" id="{065171C0-437B-455E-883B-FD32D683D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095" y="3926093"/>
            <a:ext cx="4505325" cy="2705100"/>
          </a:xfrm>
          <a:prstGeom prst="rect">
            <a:avLst/>
          </a:prstGeom>
          <a:ln w="28575">
            <a:solidFill>
              <a:schemeClr val="accent5"/>
            </a:solidFill>
            <a:prstDash val="dashDot"/>
          </a:ln>
        </p:spPr>
      </p:pic>
    </p:spTree>
    <p:extLst>
      <p:ext uri="{BB962C8B-B14F-4D97-AF65-F5344CB8AC3E}">
        <p14:creationId xmlns:p14="http://schemas.microsoft.com/office/powerpoint/2010/main" val="12363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1030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Block Diagram (Painless Mesh Network)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8" name="Subtitle 2">
            <a:extLst>
              <a:ext uri="{FF2B5EF4-FFF2-40B4-BE49-F238E27FC236}">
                <a16:creationId xmlns:a16="http://schemas.microsoft.com/office/drawing/2014/main" id="{9D4C176C-CEC8-42B1-8F0C-9EAAA50E0615}"/>
              </a:ext>
            </a:extLst>
          </p:cNvPr>
          <p:cNvSpPr txBox="1">
            <a:spLocks/>
          </p:cNvSpPr>
          <p:nvPr/>
        </p:nvSpPr>
        <p:spPr>
          <a:xfrm>
            <a:off x="3000129" y="4344530"/>
            <a:ext cx="2326680" cy="5759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D8D1739D-C52C-439B-8F6E-BC9705A133E5}"/>
              </a:ext>
            </a:extLst>
          </p:cNvPr>
          <p:cNvGrpSpPr/>
          <p:nvPr/>
        </p:nvGrpSpPr>
        <p:grpSpPr>
          <a:xfrm>
            <a:off x="1805051" y="1652598"/>
            <a:ext cx="8581897" cy="4375976"/>
            <a:chOff x="1805051" y="1241781"/>
            <a:chExt cx="8581897" cy="4375976"/>
          </a:xfrm>
        </p:grpSpPr>
        <p:grpSp>
          <p:nvGrpSpPr>
            <p:cNvPr id="5" name="Group 4">
              <a:extLst>
                <a:ext uri="{FF2B5EF4-FFF2-40B4-BE49-F238E27FC236}">
                  <a16:creationId xmlns:a16="http://schemas.microsoft.com/office/drawing/2014/main" id="{F9C9D08C-A611-4D0E-AC80-E33732213CEF}"/>
                </a:ext>
              </a:extLst>
            </p:cNvPr>
            <p:cNvGrpSpPr/>
            <p:nvPr/>
          </p:nvGrpSpPr>
          <p:grpSpPr>
            <a:xfrm>
              <a:off x="1805051" y="1241781"/>
              <a:ext cx="8581897" cy="4375976"/>
              <a:chOff x="1370486" y="1225215"/>
              <a:chExt cx="8184438" cy="4092219"/>
            </a:xfrm>
          </p:grpSpPr>
          <p:pic>
            <p:nvPicPr>
              <p:cNvPr id="1026" name="Picture 2" descr="ESP-MESH - ESP32-S2 - — ESP-IDF Programming Guide latest documentation">
                <a:extLst>
                  <a:ext uri="{FF2B5EF4-FFF2-40B4-BE49-F238E27FC236}">
                    <a16:creationId xmlns:a16="http://schemas.microsoft.com/office/drawing/2014/main" id="{6A2CD189-3563-4A56-A543-129805097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486" y="1225215"/>
                <a:ext cx="8184438" cy="40922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697B9D-A129-4638-B5EE-0D30803005D5}"/>
                  </a:ext>
                </a:extLst>
              </p:cNvPr>
              <p:cNvSpPr/>
              <p:nvPr/>
            </p:nvSpPr>
            <p:spPr>
              <a:xfrm>
                <a:off x="1610600" y="2743200"/>
                <a:ext cx="2351800" cy="10999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ectangle 15">
                <a:extLst>
                  <a:ext uri="{FF2B5EF4-FFF2-40B4-BE49-F238E27FC236}">
                    <a16:creationId xmlns:a16="http://schemas.microsoft.com/office/drawing/2014/main" id="{59AC77A5-39BF-4EA9-8F41-FA8FEBB8C69A}"/>
                  </a:ext>
                </a:extLst>
              </p:cNvPr>
              <p:cNvSpPr/>
              <p:nvPr/>
            </p:nvSpPr>
            <p:spPr>
              <a:xfrm>
                <a:off x="2195265" y="4168822"/>
                <a:ext cx="1846444" cy="454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Mesh Node</a:t>
                </a:r>
                <a:endParaRPr lang="en-PK" sz="2400" dirty="0">
                  <a:solidFill>
                    <a:schemeClr val="tx1"/>
                  </a:solidFill>
                  <a:latin typeface="Times New Roman" panose="02020603050405020304" pitchFamily="18" charset="0"/>
                  <a:cs typeface="Times New Roman" panose="02020603050405020304" pitchFamily="18" charset="0"/>
                </a:endParaRPr>
              </a:p>
            </p:txBody>
          </p:sp>
        </p:grpSp>
        <p:pic>
          <p:nvPicPr>
            <p:cNvPr id="1028" name="Picture 4" descr="Free Laptop Png Transparent, Download Free Clip Art, Free Clip Art on  Clipart Library">
              <a:extLst>
                <a:ext uri="{FF2B5EF4-FFF2-40B4-BE49-F238E27FC236}">
                  <a16:creationId xmlns:a16="http://schemas.microsoft.com/office/drawing/2014/main" id="{93E19232-7359-430B-B7F3-8E916CE0699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60938" y1="49023" x2="38672" y2="60742"/>
                          <a14:foregroundMark x1="38672" y1="60742" x2="27148" y2="70703"/>
                          <a14:foregroundMark x1="43555" y1="60938" x2="37500" y2="64648"/>
                          <a14:foregroundMark x1="79297" y1="60156" x2="74219" y2="62305"/>
                          <a14:foregroundMark x1="84961" y1="60156" x2="79102" y2="59570"/>
                          <a14:foregroundMark x1="76953" y1="53516" x2="67188" y2="50391"/>
                          <a14:foregroundMark x1="67188" y1="50391" x2="61914" y2="46289"/>
                          <a14:foregroundMark x1="73047" y1="55859" x2="63867" y2="59961"/>
                          <a14:foregroundMark x1="63867" y1="59961" x2="55469" y2="68359"/>
                          <a14:foregroundMark x1="55469" y1="68359" x2="40234" y2="76953"/>
                          <a14:foregroundMark x1="70898" y1="53125" x2="60547" y2="52148"/>
                          <a14:foregroundMark x1="60547" y1="52148" x2="53516" y2="58984"/>
                          <a14:foregroundMark x1="53516" y1="58984" x2="51563" y2="59570"/>
                          <a14:foregroundMark x1="44531" y1="64453" x2="36328" y2="69922"/>
                          <a14:foregroundMark x1="36328" y1="69922" x2="41016" y2="77148"/>
                        </a14:backgroundRemoval>
                      </a14:imgEffect>
                    </a14:imgLayer>
                  </a14:imgProps>
                </a:ext>
                <a:ext uri="{28A0092B-C50C-407E-A947-70E740481C1C}">
                  <a14:useLocalDpi xmlns:a14="http://schemas.microsoft.com/office/drawing/2010/main" val="0"/>
                </a:ext>
              </a:extLst>
            </a:blip>
            <a:srcRect/>
            <a:stretch>
              <a:fillRect/>
            </a:stretch>
          </p:blipFill>
          <p:spPr bwMode="auto">
            <a:xfrm>
              <a:off x="1947161" y="1841898"/>
              <a:ext cx="2685339" cy="268533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8060E0D-CFB2-4E5E-86D5-68FE73BA1F67}"/>
                </a:ext>
              </a:extLst>
            </p:cNvPr>
            <p:cNvSpPr/>
            <p:nvPr/>
          </p:nvSpPr>
          <p:spPr>
            <a:xfrm>
              <a:off x="2656631" y="4978706"/>
              <a:ext cx="3041804" cy="48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Access Point Range</a:t>
              </a:r>
              <a:endParaRPr lang="en-PK" sz="24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517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80287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Flow Diagram (Drone)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2302436F-6933-499F-89F6-538DD9CF3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880" y="1241781"/>
            <a:ext cx="6086238" cy="5550448"/>
          </a:xfrm>
          <a:prstGeom prst="rect">
            <a:avLst/>
          </a:prstGeom>
        </p:spPr>
      </p:pic>
    </p:spTree>
    <p:extLst>
      <p:ext uri="{BB962C8B-B14F-4D97-AF65-F5344CB8AC3E}">
        <p14:creationId xmlns:p14="http://schemas.microsoft.com/office/powerpoint/2010/main" val="29739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9749308"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Providing a more stimulant and attractive approach applied in STEM education by providing inspiring and captivating practical demonstrations of the different machine learning algorithms, computer vision and different control system’s concepts.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will provide a cost effective frame work for the testing and upscaling of the products developed by the companies as well as the research institutes.</a:t>
            </a:r>
          </a:p>
          <a:p>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31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569"/>
          <a:stretch/>
        </p:blipFill>
        <p:spPr>
          <a:xfrm>
            <a:off x="-179545" y="0"/>
            <a:ext cx="617427" cy="6857999"/>
          </a:xfrm>
          <a:prstGeom prst="rect">
            <a:avLst/>
          </a:prstGeom>
        </p:spPr>
      </p:pic>
      <p:sp>
        <p:nvSpPr>
          <p:cNvPr id="8" name="Title 1"/>
          <p:cNvSpPr>
            <a:spLocks noGrp="1"/>
          </p:cNvSpPr>
          <p:nvPr>
            <p:ph type="ctrTitle"/>
          </p:nvPr>
        </p:nvSpPr>
        <p:spPr>
          <a:xfrm>
            <a:off x="746974" y="483119"/>
            <a:ext cx="354169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Applications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graphicFrame>
        <p:nvGraphicFramePr>
          <p:cNvPr id="5" name="Diagram 4">
            <a:extLst>
              <a:ext uri="{FF2B5EF4-FFF2-40B4-BE49-F238E27FC236}">
                <a16:creationId xmlns:a16="http://schemas.microsoft.com/office/drawing/2014/main" id="{BCE38C27-54DA-4E40-AE03-232F4608BEB6}"/>
              </a:ext>
            </a:extLst>
          </p:cNvPr>
          <p:cNvGraphicFramePr/>
          <p:nvPr>
            <p:extLst>
              <p:ext uri="{D42A27DB-BD31-4B8C-83A1-F6EECF244321}">
                <p14:modId xmlns:p14="http://schemas.microsoft.com/office/powerpoint/2010/main" val="180159834"/>
              </p:ext>
            </p:extLst>
          </p:nvPr>
        </p:nvGraphicFramePr>
        <p:xfrm>
          <a:off x="711893" y="1579431"/>
          <a:ext cx="5950218" cy="4905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BE1BC0C2-67DC-44E1-B236-680FAE075874}"/>
              </a:ext>
            </a:extLst>
          </p:cNvPr>
          <p:cNvGraphicFramePr/>
          <p:nvPr>
            <p:extLst>
              <p:ext uri="{D42A27DB-BD31-4B8C-83A1-F6EECF244321}">
                <p14:modId xmlns:p14="http://schemas.microsoft.com/office/powerpoint/2010/main" val="133196005"/>
              </p:ext>
            </p:extLst>
          </p:nvPr>
        </p:nvGraphicFramePr>
        <p:xfrm>
          <a:off x="6006227" y="1579431"/>
          <a:ext cx="6098218" cy="31403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217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26916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Audience</a:t>
            </a:r>
          </a:p>
        </p:txBody>
      </p:sp>
      <p:sp>
        <p:nvSpPr>
          <p:cNvPr id="10" name="Subtitle 2"/>
          <p:cNvSpPr txBox="1">
            <a:spLocks/>
          </p:cNvSpPr>
          <p:nvPr/>
        </p:nvSpPr>
        <p:spPr>
          <a:xfrm>
            <a:off x="1131573" y="1579431"/>
            <a:ext cx="10199036"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Educational and research institutions, as well as industries and hobbyists who want to test their upcoming products on the more cost-effective architecture thus developed.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is to play a vital role in universities; introducing students to the various concepts of machine learning and control systems as well as in colleges introducing the students to STEM education.</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48012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4572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2" name="Subtitle 2">
            <a:extLst>
              <a:ext uri="{FF2B5EF4-FFF2-40B4-BE49-F238E27FC236}">
                <a16:creationId xmlns:a16="http://schemas.microsoft.com/office/drawing/2014/main" id="{81095DBC-9587-4259-A75E-A705A9A4B4D8}"/>
              </a:ext>
            </a:extLst>
          </p:cNvPr>
          <p:cNvSpPr txBox="1">
            <a:spLocks/>
          </p:cNvSpPr>
          <p:nvPr/>
        </p:nvSpPr>
        <p:spPr>
          <a:xfrm>
            <a:off x="1131573" y="1579430"/>
            <a:ext cx="10199036" cy="42371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and Developed Flight controller on TIVA,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and ESP based Architectures.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 of PID algorithm for onboard stabilization of drone.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Implemented OTA support on ESP8266 based micro drone.</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76604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AB83A24A-C419-4A09-A979-DDBBD494E8C4}"/>
              </a:ext>
            </a:extLst>
          </p:cNvPr>
          <p:cNvPicPr>
            <a:picLocks noChangeAspect="1"/>
          </p:cNvPicPr>
          <p:nvPr/>
        </p:nvPicPr>
        <p:blipFill>
          <a:blip r:embed="rId4"/>
          <a:stretch>
            <a:fillRect/>
          </a:stretch>
        </p:blipFill>
        <p:spPr>
          <a:xfrm>
            <a:off x="2290709" y="2263960"/>
            <a:ext cx="7864579" cy="3707588"/>
          </a:xfrm>
          <a:prstGeom prst="rect">
            <a:avLst/>
          </a:prstGeom>
          <a:ln w="28575">
            <a:solidFill>
              <a:schemeClr val="accent1">
                <a:lumMod val="50000"/>
              </a:schemeClr>
            </a:solidFill>
          </a:ln>
        </p:spPr>
      </p:pic>
      <p:sp>
        <p:nvSpPr>
          <p:cNvPr id="9" name="Subtitle 2">
            <a:extLst>
              <a:ext uri="{FF2B5EF4-FFF2-40B4-BE49-F238E27FC236}">
                <a16:creationId xmlns:a16="http://schemas.microsoft.com/office/drawing/2014/main" id="{74C2BB1C-8B38-4878-8E54-ACA8B9D1A726}"/>
              </a:ext>
            </a:extLst>
          </p:cNvPr>
          <p:cNvSpPr txBox="1">
            <a:spLocks/>
          </p:cNvSpPr>
          <p:nvPr/>
        </p:nvSpPr>
        <p:spPr>
          <a:xfrm>
            <a:off x="1131573" y="1579430"/>
            <a:ext cx="9823304"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Made </a:t>
            </a:r>
            <a:r>
              <a:rPr lang="en-US" sz="3200" dirty="0" err="1">
                <a:latin typeface="Times New Roman" panose="02020603050405020304" pitchFamily="18" charset="0"/>
                <a:cs typeface="Times New Roman" panose="02020603050405020304" pitchFamily="18" charset="0"/>
              </a:rPr>
              <a:t>Github</a:t>
            </a:r>
            <a:r>
              <a:rPr lang="en-US" sz="3200" dirty="0">
                <a:latin typeface="Times New Roman" panose="02020603050405020304" pitchFamily="18" charset="0"/>
                <a:cs typeface="Times New Roman" panose="02020603050405020304" pitchFamily="18" charset="0"/>
              </a:rPr>
              <a:t> Repository for code updates and commits. </a:t>
            </a:r>
          </a:p>
        </p:txBody>
      </p:sp>
    </p:spTree>
    <p:extLst>
      <p:ext uri="{BB962C8B-B14F-4D97-AF65-F5344CB8AC3E}">
        <p14:creationId xmlns:p14="http://schemas.microsoft.com/office/powerpoint/2010/main" val="30707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PCB and Flight controller for ESP8266 based micro drone.</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13" name="Subtitle 2">
            <a:extLst>
              <a:ext uri="{FF2B5EF4-FFF2-40B4-BE49-F238E27FC236}">
                <a16:creationId xmlns:a16="http://schemas.microsoft.com/office/drawing/2014/main" id="{1A479D2F-3469-493A-BD70-B780B0C04A35}"/>
              </a:ext>
            </a:extLst>
          </p:cNvPr>
          <p:cNvSpPr txBox="1">
            <a:spLocks/>
          </p:cNvSpPr>
          <p:nvPr/>
        </p:nvSpPr>
        <p:spPr>
          <a:xfrm>
            <a:off x="2144571" y="5620800"/>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3D Model</a:t>
            </a:r>
          </a:p>
        </p:txBody>
      </p:sp>
      <p:pic>
        <p:nvPicPr>
          <p:cNvPr id="14" name="Picture 13">
            <a:extLst>
              <a:ext uri="{FF2B5EF4-FFF2-40B4-BE49-F238E27FC236}">
                <a16:creationId xmlns:a16="http://schemas.microsoft.com/office/drawing/2014/main" id="{2F54B195-47D4-47B6-A792-C709A193EF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861" y="2717424"/>
            <a:ext cx="3019443" cy="2908235"/>
          </a:xfrm>
          <a:prstGeom prst="rect">
            <a:avLst/>
          </a:prstGeom>
        </p:spPr>
      </p:pic>
      <p:pic>
        <p:nvPicPr>
          <p:cNvPr id="16" name="Picture 15">
            <a:extLst>
              <a:ext uri="{FF2B5EF4-FFF2-40B4-BE49-F238E27FC236}">
                <a16:creationId xmlns:a16="http://schemas.microsoft.com/office/drawing/2014/main" id="{BB7AFD45-5D53-430C-B4A0-D95ADA9195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475" y="2685133"/>
            <a:ext cx="2904626" cy="2908775"/>
          </a:xfrm>
          <a:prstGeom prst="rect">
            <a:avLst/>
          </a:prstGeom>
        </p:spPr>
      </p:pic>
      <p:sp>
        <p:nvSpPr>
          <p:cNvPr id="17" name="Subtitle 2">
            <a:extLst>
              <a:ext uri="{FF2B5EF4-FFF2-40B4-BE49-F238E27FC236}">
                <a16:creationId xmlns:a16="http://schemas.microsoft.com/office/drawing/2014/main" id="{B27E516B-A935-46B9-9269-2ABCC03DCE12}"/>
              </a:ext>
            </a:extLst>
          </p:cNvPr>
          <p:cNvSpPr txBox="1">
            <a:spLocks/>
          </p:cNvSpPr>
          <p:nvPr/>
        </p:nvSpPr>
        <p:spPr>
          <a:xfrm>
            <a:off x="7157533" y="5552228"/>
            <a:ext cx="3558248" cy="758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Circuit Design</a:t>
            </a:r>
          </a:p>
        </p:txBody>
      </p:sp>
    </p:spTree>
    <p:extLst>
      <p:ext uri="{BB962C8B-B14F-4D97-AF65-F5344CB8AC3E}">
        <p14:creationId xmlns:p14="http://schemas.microsoft.com/office/powerpoint/2010/main" val="67072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34274" y="438997"/>
            <a:ext cx="7762026"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What we have done so far?</a:t>
            </a:r>
          </a:p>
        </p:txBody>
      </p:sp>
      <p:sp>
        <p:nvSpPr>
          <p:cNvPr id="10" name="Subtitle 2"/>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HTML web page to control ESP based micro drone via IP.</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3" name="Picture 2">
            <a:extLst>
              <a:ext uri="{FF2B5EF4-FFF2-40B4-BE49-F238E27FC236}">
                <a16:creationId xmlns:a16="http://schemas.microsoft.com/office/drawing/2014/main" id="{8784F5B4-A1B9-4CEE-8D7D-61E5D4828AC4}"/>
              </a:ext>
            </a:extLst>
          </p:cNvPr>
          <p:cNvPicPr>
            <a:picLocks noChangeAspect="1"/>
          </p:cNvPicPr>
          <p:nvPr/>
        </p:nvPicPr>
        <p:blipFill rotWithShape="1">
          <a:blip r:embed="rId4">
            <a:extLst>
              <a:ext uri="{28A0092B-C50C-407E-A947-70E740481C1C}">
                <a14:useLocalDpi xmlns:a14="http://schemas.microsoft.com/office/drawing/2010/main" val="0"/>
              </a:ext>
            </a:extLst>
          </a:blip>
          <a:srcRect b="10201"/>
          <a:stretch/>
        </p:blipFill>
        <p:spPr>
          <a:xfrm>
            <a:off x="2033587" y="2488356"/>
            <a:ext cx="8124825" cy="3446876"/>
          </a:xfrm>
          <a:prstGeom prst="rect">
            <a:avLst/>
          </a:prstGeom>
        </p:spPr>
      </p:pic>
      <p:sp>
        <p:nvSpPr>
          <p:cNvPr id="5" name="TextBox 4">
            <a:extLst>
              <a:ext uri="{FF2B5EF4-FFF2-40B4-BE49-F238E27FC236}">
                <a16:creationId xmlns:a16="http://schemas.microsoft.com/office/drawing/2014/main" id="{949A9BC7-6052-442D-A8C1-BB8987789B3A}"/>
              </a:ext>
            </a:extLst>
          </p:cNvPr>
          <p:cNvSpPr txBox="1"/>
          <p:nvPr/>
        </p:nvSpPr>
        <p:spPr>
          <a:xfrm>
            <a:off x="3414396" y="2512912"/>
            <a:ext cx="100123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Throttle</a:t>
            </a:r>
            <a:endParaRPr lang="en-PK"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ABC366B-3CB7-4C71-96F2-BD26ED88D091}"/>
              </a:ext>
            </a:extLst>
          </p:cNvPr>
          <p:cNvSpPr txBox="1"/>
          <p:nvPr/>
        </p:nvSpPr>
        <p:spPr>
          <a:xfrm>
            <a:off x="1605308" y="4160994"/>
            <a:ext cx="60792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Yaw</a:t>
            </a:r>
            <a:endParaRPr lang="en-PK"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433F2F-65E9-4D05-B3B4-9C5A392E9C60}"/>
              </a:ext>
            </a:extLst>
          </p:cNvPr>
          <p:cNvSpPr txBox="1"/>
          <p:nvPr/>
        </p:nvSpPr>
        <p:spPr>
          <a:xfrm>
            <a:off x="5068949" y="2221467"/>
            <a:ext cx="205409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Control Buttons</a:t>
            </a:r>
            <a:endParaRPr lang="en-PK"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E5494AB-4981-46F6-83F7-AD5F88827402}"/>
              </a:ext>
            </a:extLst>
          </p:cNvPr>
          <p:cNvSpPr txBox="1"/>
          <p:nvPr/>
        </p:nvSpPr>
        <p:spPr>
          <a:xfrm>
            <a:off x="7803859" y="2512912"/>
            <a:ext cx="69762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Pitch</a:t>
            </a:r>
            <a:endParaRPr lang="en-PK"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C67A74A-29FC-4A7F-8AE3-EC54F50AB92E}"/>
              </a:ext>
            </a:extLst>
          </p:cNvPr>
          <p:cNvSpPr txBox="1"/>
          <p:nvPr/>
        </p:nvSpPr>
        <p:spPr>
          <a:xfrm>
            <a:off x="9879645" y="4160994"/>
            <a:ext cx="59503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Roll</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Team Introduction</a:t>
            </a:r>
          </a:p>
        </p:txBody>
      </p:sp>
      <p:sp>
        <p:nvSpPr>
          <p:cNvPr id="10" name="Subtitle 2"/>
          <p:cNvSpPr txBox="1">
            <a:spLocks/>
          </p:cNvSpPr>
          <p:nvPr/>
        </p:nvSpPr>
        <p:spPr>
          <a:xfrm>
            <a:off x="1217433" y="1929855"/>
            <a:ext cx="5303949" cy="19999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Khalid Waheed </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2017-EE-281</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p:txBody>
      </p:sp>
      <p:sp>
        <p:nvSpPr>
          <p:cNvPr id="17" name="Subtitle 2"/>
          <p:cNvSpPr txBox="1">
            <a:spLocks/>
          </p:cNvSpPr>
          <p:nvPr/>
        </p:nvSpPr>
        <p:spPr>
          <a:xfrm>
            <a:off x="1217433" y="3726212"/>
            <a:ext cx="5303949" cy="1992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Salman Hamid</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2017-EE-325</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Subtitle 2"/>
          <p:cNvSpPr txBox="1">
            <a:spLocks/>
          </p:cNvSpPr>
          <p:nvPr/>
        </p:nvSpPr>
        <p:spPr>
          <a:xfrm>
            <a:off x="6977442" y="1858289"/>
            <a:ext cx="5303949" cy="18658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Noor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2017-EE-298</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Computer, Minor: Power</a:t>
            </a:r>
          </a:p>
          <a:p>
            <a:pPr algn="l"/>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9" name="Subtitle 2"/>
          <p:cNvSpPr txBox="1">
            <a:spLocks/>
          </p:cNvSpPr>
          <p:nvPr/>
        </p:nvSpPr>
        <p:spPr>
          <a:xfrm>
            <a:off x="6977441" y="3724102"/>
            <a:ext cx="5303949" cy="18658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Fahad </a:t>
            </a:r>
            <a:r>
              <a:rPr lang="en-US" dirty="0" err="1">
                <a:latin typeface="Times New Roman" panose="02020603050405020304" pitchFamily="18" charset="0"/>
                <a:cs typeface="Times New Roman" panose="02020603050405020304" pitchFamily="18" charset="0"/>
              </a:rPr>
              <a:t>Mehmood</a:t>
            </a:r>
            <a:endParaRPr lang="en-US" dirty="0">
              <a:latin typeface="Times New Roman" panose="02020603050405020304" pitchFamily="18" charset="0"/>
              <a:cs typeface="Times New Roman" panose="02020603050405020304" pitchFamily="18" charset="0"/>
            </a:endParaRPr>
          </a:p>
          <a:p>
            <a:pPr algn="l"/>
            <a:r>
              <a:rPr lang="en-US" dirty="0">
                <a:solidFill>
                  <a:schemeClr val="bg1">
                    <a:lumMod val="50000"/>
                  </a:schemeClr>
                </a:solidFill>
                <a:latin typeface="Times New Roman" panose="02020603050405020304" pitchFamily="18" charset="0"/>
                <a:cs typeface="Times New Roman" panose="02020603050405020304" pitchFamily="18" charset="0"/>
              </a:rPr>
              <a:t>2017-EE-330</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Specialization:</a:t>
            </a:r>
          </a:p>
          <a:p>
            <a:pPr algn="l"/>
            <a:r>
              <a:rPr lang="en-US" dirty="0">
                <a:solidFill>
                  <a:schemeClr val="bg1">
                    <a:lumMod val="50000"/>
                  </a:schemeClr>
                </a:solidFill>
                <a:latin typeface="Times New Roman" panose="02020603050405020304" pitchFamily="18" charset="0"/>
                <a:cs typeface="Times New Roman" panose="02020603050405020304" pitchFamily="18" charset="0"/>
              </a:rPr>
              <a:t> Major: Power, Minor: Computer</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462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1700" y="322777"/>
            <a:ext cx="71696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7" name="Picture 6">
            <a:extLst>
              <a:ext uri="{FF2B5EF4-FFF2-40B4-BE49-F238E27FC236}">
                <a16:creationId xmlns:a16="http://schemas.microsoft.com/office/drawing/2014/main" id="{B06F4816-2FF1-45A0-ADE8-6CDDEFBC21F3}"/>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540" b="92034" l="13069" r="86537">
                        <a14:foregroundMark x1="32777" y1="84270" x2="36264" y2="88314"/>
                        <a14:foregroundMark x1="63463" y1="84796" x2="58065" y2="88516"/>
                        <a14:foregroundMark x1="39569" y1="90174" x2="40570" y2="92034"/>
                        <a14:foregroundMark x1="13887" y1="67610" x2="19042" y2="72584"/>
                        <a14:foregroundMark x1="13069" y1="32592" x2="14312" y2="31864"/>
                        <a14:foregroundMark x1="33899" y1="10918" x2="37629" y2="6834"/>
                        <a14:foregroundMark x1="60976" y1="9462" x2="67768" y2="13587"/>
                        <a14:foregroundMark x1="67768" y1="13587" x2="67920" y2="14072"/>
                        <a14:foregroundMark x1="57641" y1="5540" x2="57793" y2="8128"/>
                        <a14:foregroundMark x1="81261" y1="27214" x2="84718" y2="30166"/>
                        <a14:foregroundMark x1="85415" y1="69834" x2="84718" y2="69632"/>
                        <a14:foregroundMark x1="85143" y1="30570" x2="86537" y2="30732"/>
                        <a14:backgroundMark x1="36871" y1="75738" x2="37508" y2="70926"/>
                        <a14:backgroundMark x1="38478" y1="70077" x2="41176" y2="67853"/>
                        <a14:backgroundMark x1="40479" y1="69268" x2="37780" y2="73352"/>
                        <a14:backgroundMark x1="62765" y1="37202" x2="67101" y2="29640"/>
                        <a14:backgroundMark x1="67101" y1="29640" x2="68739" y2="28710"/>
                        <a14:backgroundMark x1="57095" y1="67408" x2="52486" y2="60372"/>
                        <a14:backgroundMark x1="52486" y1="60372" x2="47089" y2="62030"/>
                        <a14:backgroundMark x1="39448" y1="56126" x2="40691" y2="56126"/>
                        <a14:backgroundMark x1="39873" y1="57218" x2="37083" y2="57056"/>
                        <a14:backgroundMark x1="28896" y1="27982" x2="36810" y2="35544"/>
                      </a14:backgroundRemoval>
                    </a14:imgEffect>
                  </a14:imgLayer>
                </a14:imgProps>
              </a:ext>
              <a:ext uri="{28A0092B-C50C-407E-A947-70E740481C1C}">
                <a14:useLocalDpi xmlns:a14="http://schemas.microsoft.com/office/drawing/2010/main" val="0"/>
              </a:ext>
            </a:extLst>
          </a:blip>
          <a:srcRect l="10628" r="10145" b="3623"/>
          <a:stretch/>
        </p:blipFill>
        <p:spPr>
          <a:xfrm rot="5400000">
            <a:off x="3751253" y="2182518"/>
            <a:ext cx="4689494" cy="4521200"/>
          </a:xfrm>
          <a:prstGeom prst="rect">
            <a:avLst/>
          </a:prstGeom>
        </p:spPr>
      </p:pic>
      <p:sp>
        <p:nvSpPr>
          <p:cNvPr id="12" name="Subtitle 2">
            <a:extLst>
              <a:ext uri="{FF2B5EF4-FFF2-40B4-BE49-F238E27FC236}">
                <a16:creationId xmlns:a16="http://schemas.microsoft.com/office/drawing/2014/main" id="{A011E4EC-80A2-46CC-8132-6B62DB373ADD}"/>
              </a:ext>
            </a:extLst>
          </p:cNvPr>
          <p:cNvSpPr txBox="1">
            <a:spLocks/>
          </p:cNvSpPr>
          <p:nvPr/>
        </p:nvSpPr>
        <p:spPr>
          <a:xfrm>
            <a:off x="1131572" y="1585820"/>
            <a:ext cx="10146028" cy="22686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drone based on TIVA and Arduino/</a:t>
            </a:r>
            <a:r>
              <a:rPr lang="en-US" sz="3200" dirty="0" err="1">
                <a:latin typeface="Times New Roman" panose="02020603050405020304" pitchFamily="18" charset="0"/>
                <a:cs typeface="Times New Roman" panose="02020603050405020304" pitchFamily="18" charset="0"/>
              </a:rPr>
              <a:t>Atmega</a:t>
            </a:r>
            <a:r>
              <a:rPr lang="en-US" sz="3200" dirty="0">
                <a:latin typeface="Times New Roman" panose="02020603050405020304" pitchFamily="18" charset="0"/>
                <a:cs typeface="Times New Roman" panose="02020603050405020304" pitchFamily="18" charset="0"/>
              </a:rPr>
              <a:t> Architecture.</a:t>
            </a:r>
          </a:p>
        </p:txBody>
      </p:sp>
    </p:spTree>
    <p:extLst>
      <p:ext uri="{BB962C8B-B14F-4D97-AF65-F5344CB8AC3E}">
        <p14:creationId xmlns:p14="http://schemas.microsoft.com/office/powerpoint/2010/main" val="124517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900346" y="322777"/>
            <a:ext cx="6610887" cy="758662"/>
          </a:xfrm>
        </p:spPr>
        <p:txBody>
          <a:bodyPr>
            <a:normAutofit/>
          </a:bodyPr>
          <a:lstStyle/>
          <a:p>
            <a:pPr algn="l"/>
            <a:r>
              <a:rPr lang="en-US" sz="4800" dirty="0">
                <a:solidFill>
                  <a:srgbClr val="1E477B"/>
                </a:solidFill>
                <a:latin typeface="Times New Roman" panose="02020603050405020304" pitchFamily="18" charset="0"/>
                <a:cs typeface="Times New Roman" panose="02020603050405020304" pitchFamily="18" charset="0"/>
              </a:rPr>
              <a:t>Hardware Developed </a:t>
            </a:r>
          </a:p>
        </p:txBody>
      </p:sp>
      <p:sp>
        <p:nvSpPr>
          <p:cNvPr id="10" name="Subtitle 2"/>
          <p:cNvSpPr txBox="1">
            <a:spLocks/>
          </p:cNvSpPr>
          <p:nvPr/>
        </p:nvSpPr>
        <p:spPr>
          <a:xfrm>
            <a:off x="1122378" y="1081439"/>
            <a:ext cx="9947244" cy="9715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9" name="Picture 8">
            <a:extLst>
              <a:ext uri="{FF2B5EF4-FFF2-40B4-BE49-F238E27FC236}">
                <a16:creationId xmlns:a16="http://schemas.microsoft.com/office/drawing/2014/main" id="{3DA7212F-AEFD-48B5-81E9-E4EEC402BCF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8290" b="88273" l="15161" r="80746">
                        <a14:foregroundMark x1="21104" y1="62353" x2="27229" y2="69511"/>
                        <a14:foregroundMark x1="37235" y1="79620" x2="41935" y2="86535"/>
                        <a14:foregroundMark x1="41935" y1="86535" x2="42025" y2="86535"/>
                        <a14:foregroundMark x1="19830" y1="35423" x2="26107" y2="27780"/>
                        <a14:foregroundMark x1="31474" y1="22119" x2="40176" y2="10756"/>
                        <a14:foregroundMark x1="54245" y1="10230" x2="65191" y2="20380"/>
                        <a14:foregroundMark x1="76107" y1="30489" x2="78714" y2="34695"/>
                        <a14:foregroundMark x1="70558" y1="70481" x2="79260" y2="59402"/>
                        <a14:foregroundMark x1="57398" y1="85807" x2="65191" y2="76425"/>
                        <a14:foregroundMark x1="19072" y1="37404" x2="15191" y2="38415"/>
                        <a14:foregroundMark x1="78714" y1="33199" x2="80200" y2="34695"/>
                        <a14:foregroundMark x1="58338" y1="84796" x2="58156" y2="87020"/>
                        <a14:foregroundMark x1="41662" y1="85807" x2="42238" y2="88031"/>
                        <a14:foregroundMark x1="39266" y1="11484" x2="40358" y2="9017"/>
                        <a14:foregroundMark x1="79442" y1="58391" x2="80746" y2="58876"/>
                        <a14:foregroundMark x1="55549" y1="9988" x2="54821" y2="8290"/>
                        <a14:foregroundMark x1="57975" y1="86777" x2="57580" y2="88273"/>
                        <a14:backgroundMark x1="27592" y1="74444" x2="30564" y2="77153"/>
                        <a14:backgroundMark x1="37962" y1="73190" x2="44209" y2="68176"/>
                        <a14:backgroundMark x1="44209" y1="68176" x2="43693" y2="66316"/>
                        <a14:backgroundMark x1="42420" y1="66033" x2="42965" y2="65305"/>
                        <a14:backgroundMark x1="61856" y1="57420" x2="62220" y2="58391"/>
                        <a14:backgroundMark x1="62401" y1="36919" x2="60734" y2="38415"/>
                        <a14:backgroundMark x1="30564" y1="33199" x2="34445" y2="38132"/>
                        <a14:backgroundMark x1="16283" y1="31217" x2="17768" y2="31217"/>
                      </a14:backgroundRemoval>
                    </a14:imgEffect>
                  </a14:imgLayer>
                </a14:imgProps>
              </a:ext>
              <a:ext uri="{28A0092B-C50C-407E-A947-70E740481C1C}">
                <a14:useLocalDpi xmlns:a14="http://schemas.microsoft.com/office/drawing/2010/main" val="0"/>
              </a:ext>
            </a:extLst>
          </a:blip>
          <a:srcRect l="12699" t="2875" r="16401" b="4286"/>
          <a:stretch/>
        </p:blipFill>
        <p:spPr>
          <a:xfrm rot="5400000">
            <a:off x="2410023" y="2287797"/>
            <a:ext cx="3566134" cy="3502264"/>
          </a:xfrm>
          <a:prstGeom prst="rect">
            <a:avLst/>
          </a:prstGeom>
        </p:spPr>
      </p:pic>
      <p:pic>
        <p:nvPicPr>
          <p:cNvPr id="3" name="Picture 2">
            <a:extLst>
              <a:ext uri="{FF2B5EF4-FFF2-40B4-BE49-F238E27FC236}">
                <a16:creationId xmlns:a16="http://schemas.microsoft.com/office/drawing/2014/main" id="{CEEEE269-6519-4FC5-9F77-DD57088CE251}"/>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22577" b="82027" l="14234" r="74652">
                        <a14:foregroundMark x1="15142" y1="74637" x2="20563" y2="74233"/>
                        <a14:foregroundMark x1="20563" y1="74233" x2="20563" y2="74233"/>
                        <a14:foregroundMark x1="72502" y1="30533" x2="74712" y2="31664"/>
                        <a14:foregroundMark x1="16111" y1="27746" x2="14294" y2="27746"/>
                        <a14:foregroundMark x1="24167" y1="78150" x2="30012" y2="76656"/>
                        <a14:foregroundMark x1="24864" y1="24233" x2="27498" y2="23506"/>
                        <a14:foregroundMark x1="26378" y1="80735" x2="26802" y2="82027"/>
                        <a14:foregroundMark x1="42489" y1="29806" x2="43459" y2="31462"/>
                        <a14:foregroundMark x1="41520" y1="31300" x2="43882" y2="29443"/>
                        <a14:foregroundMark x1="44306" y1="29079" x2="44155" y2="30735"/>
                        <a14:foregroundMark x1="40975" y1="25162" x2="40975" y2="25162"/>
                        <a14:backgroundMark x1="38189" y1="69265" x2="38462" y2="68498"/>
                        <a14:backgroundMark x1="63204" y1="65711" x2="61296" y2="58199"/>
                        <a14:backgroundMark x1="61296" y1="58199" x2="61266" y2="51090"/>
                        <a14:backgroundMark x1="61266" y1="51090" x2="65385" y2="45598"/>
                        <a14:backgroundMark x1="65385" y1="45598" x2="70987" y2="44305"/>
                        <a14:backgroundMark x1="70987" y1="44305" x2="65930" y2="47011"/>
                        <a14:backgroundMark x1="65930" y1="47011" x2="63598" y2="40186"/>
                        <a14:backgroundMark x1="63598" y1="40186" x2="60569" y2="61672"/>
                        <a14:backgroundMark x1="60569" y1="61672" x2="61387" y2="40186"/>
                        <a14:backgroundMark x1="71260" y1="75162" x2="68474" y2="75162"/>
                        <a14:backgroundMark x1="38764" y1="34976" x2="42096" y2="33683"/>
                        <a14:backgroundMark x1="37765" y1="32754" x2="40975" y2="32956"/>
                        <a14:backgroundMark x1="36796" y1="32391" x2="38068" y2="32754"/>
                        <a14:backgroundMark x1="45154" y1="28877" x2="45548" y2="29443"/>
                      </a14:backgroundRemoval>
                    </a14:imgEffect>
                  </a14:imgLayer>
                </a14:imgProps>
              </a:ext>
              <a:ext uri="{28A0092B-C50C-407E-A947-70E740481C1C}">
                <a14:useLocalDpi xmlns:a14="http://schemas.microsoft.com/office/drawing/2010/main" val="0"/>
              </a:ext>
            </a:extLst>
          </a:blip>
          <a:srcRect l="12085" t="15770" r="20000" b="15768"/>
          <a:stretch/>
        </p:blipFill>
        <p:spPr>
          <a:xfrm rot="5400000">
            <a:off x="6791392" y="2919166"/>
            <a:ext cx="3566134" cy="2696075"/>
          </a:xfrm>
          <a:prstGeom prst="rect">
            <a:avLst/>
          </a:prstGeom>
        </p:spPr>
      </p:pic>
      <p:sp>
        <p:nvSpPr>
          <p:cNvPr id="12" name="Subtitle 2">
            <a:extLst>
              <a:ext uri="{FF2B5EF4-FFF2-40B4-BE49-F238E27FC236}">
                <a16:creationId xmlns:a16="http://schemas.microsoft.com/office/drawing/2014/main" id="{8C9A98FC-F278-4E81-BB6F-4E03AA178E5D}"/>
              </a:ext>
            </a:extLst>
          </p:cNvPr>
          <p:cNvSpPr txBox="1">
            <a:spLocks/>
          </p:cNvSpPr>
          <p:nvPr/>
        </p:nvSpPr>
        <p:spPr>
          <a:xfrm>
            <a:off x="1131573" y="1579430"/>
            <a:ext cx="9749308" cy="1011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Developed ESP8266 Architecture based micro drone.</a:t>
            </a:r>
          </a:p>
        </p:txBody>
      </p:sp>
    </p:spTree>
    <p:extLst>
      <p:ext uri="{BB962C8B-B14F-4D97-AF65-F5344CB8AC3E}">
        <p14:creationId xmlns:p14="http://schemas.microsoft.com/office/powerpoint/2010/main" val="185142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5259253"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Future Deliverables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
        <p:nvSpPr>
          <p:cNvPr id="2" name="TextBox 1"/>
          <p:cNvSpPr txBox="1"/>
          <p:nvPr/>
        </p:nvSpPr>
        <p:spPr>
          <a:xfrm>
            <a:off x="1131573" y="1579431"/>
            <a:ext cx="10019027" cy="206210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 swarm of 4 drones, centrally controlled from an edge server, which would have the capability of projecting live video stream from the on-board mounted camera of the controller to the server.</a:t>
            </a:r>
          </a:p>
        </p:txBody>
      </p:sp>
    </p:spTree>
    <p:extLst>
      <p:ext uri="{BB962C8B-B14F-4D97-AF65-F5344CB8AC3E}">
        <p14:creationId xmlns:p14="http://schemas.microsoft.com/office/powerpoint/2010/main" val="124517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257365" y="0"/>
            <a:ext cx="630306" cy="6857999"/>
          </a:xfrm>
          <a:prstGeom prst="rect">
            <a:avLst/>
          </a:prstGeom>
        </p:spPr>
      </p:pic>
      <p:sp>
        <p:nvSpPr>
          <p:cNvPr id="8" name="Title 1"/>
          <p:cNvSpPr>
            <a:spLocks noGrp="1"/>
          </p:cNvSpPr>
          <p:nvPr>
            <p:ph type="ctrTitle"/>
          </p:nvPr>
        </p:nvSpPr>
        <p:spPr>
          <a:xfrm>
            <a:off x="746975" y="483119"/>
            <a:ext cx="3252001"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Gantt Chart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pic>
        <p:nvPicPr>
          <p:cNvPr id="13" name="Picture 12">
            <a:extLst>
              <a:ext uri="{FF2B5EF4-FFF2-40B4-BE49-F238E27FC236}">
                <a16:creationId xmlns:a16="http://schemas.microsoft.com/office/drawing/2014/main" id="{7D4A8D9B-5ABC-4550-9B69-4ED9704C8E15}"/>
              </a:ext>
            </a:extLst>
          </p:cNvPr>
          <p:cNvPicPr>
            <a:picLocks noChangeAspect="1"/>
          </p:cNvPicPr>
          <p:nvPr/>
        </p:nvPicPr>
        <p:blipFill>
          <a:blip r:embed="rId4"/>
          <a:stretch>
            <a:fillRect/>
          </a:stretch>
        </p:blipFill>
        <p:spPr>
          <a:xfrm>
            <a:off x="1121794" y="1241781"/>
            <a:ext cx="9948412" cy="5427265"/>
          </a:xfrm>
          <a:prstGeom prst="rect">
            <a:avLst/>
          </a:prstGeom>
        </p:spPr>
      </p:pic>
    </p:spTree>
    <p:extLst>
      <p:ext uri="{BB962C8B-B14F-4D97-AF65-F5344CB8AC3E}">
        <p14:creationId xmlns:p14="http://schemas.microsoft.com/office/powerpoint/2010/main" val="220689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5" y="483119"/>
            <a:ext cx="304473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Comments</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707886"/>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 4</a:t>
            </a:r>
            <a:r>
              <a:rPr lang="en-US" sz="2000" baseline="30000" dirty="0">
                <a:solidFill>
                  <a:schemeClr val="bg1">
                    <a:lumMod val="50000"/>
                  </a:schemeClr>
                </a:solidFill>
              </a:rPr>
              <a:t>th</a:t>
            </a:r>
            <a:r>
              <a:rPr lang="en-US" sz="2000" dirty="0">
                <a:solidFill>
                  <a:schemeClr val="bg1">
                    <a:lumMod val="50000"/>
                  </a:schemeClr>
                </a:solidFill>
              </a:rPr>
              <a:t> January, 2021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2068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Pushing Drone technology to new heights and conducting research on this technology is way too much expensive.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study of feedback control systems and the application of various machine learning algorithms and image recognitions algorithms, is often considered to be tough to be understood from the student’s perspective without any practical demonstration.</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326096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Imagine there’s an operation going on in a hospital and the patient is in severe need of blood or an organ, but due to the non-timely delivery, the patient dies.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times of crisis Rescue teams need to face huge calamities.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Heavy traffic results in a late delivery. Which results in less efficiency and poor productivity of the companies, due to all of the time wasted.  </a:t>
            </a: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0815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06571" y="483119"/>
            <a:ext cx="4950517"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Problem Statement</a:t>
            </a:r>
          </a:p>
        </p:txBody>
      </p:sp>
      <p:sp>
        <p:nvSpPr>
          <p:cNvPr id="10" name="Subtitle 2"/>
          <p:cNvSpPr txBox="1">
            <a:spLocks/>
          </p:cNvSpPr>
          <p:nvPr/>
        </p:nvSpPr>
        <p:spPr>
          <a:xfrm>
            <a:off x="1131573" y="1579431"/>
            <a:ext cx="10238792"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inspection of radioactive or hazardous areas also possess an extreme threat to the human life.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Security - Patrolling huge infrastructures and responding to any intrusion or anomaly is very cumbersome.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 of guns, shotguns, and helicopters to transport the army squadron from one place to another requires a lot of vigilance and uses up a lot of resources, as well as keeping the lives of all the soldiers at risk</a:t>
            </a:r>
            <a:r>
              <a:rPr lang="en-US" sz="3200" dirty="0"/>
              <a:t>.</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endParaRPr lang="en-US" sz="2000" dirty="0">
              <a:solidFill>
                <a:schemeClr val="bg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31152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is aimed at meeting the criteria for new ML-based algorithms. Being a low cost, small and agile flight controller.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aim of GeneBird is to push the boundary of what can thus be accomplished with autonomous flight.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plays an intriguing role in STEM education. And can be used to teach feedback control systems and implications of various machine learning algorithms.</a:t>
            </a: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5070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delay in the delivery of the packages can be reduced by building a system based on GeneBird.</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 of GeneBird can not only increases the efficiency but also the productivity of the company, creating less pollution.</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Frameworks based on GeneBird can play a vital role in search and rescue operations.</a:t>
            </a: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7758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Humans are not going to be the first responders anymore. GeneBird based infrastructures can be developed to be the first responders in crisis management.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frameworks can also play a vital role in surveillance and security of large infrastructures.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swarm drones without doubt dawns a new age of modern warfare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-e the </a:t>
            </a:r>
            <a:r>
              <a:rPr lang="en-US" sz="3200" dirty="0" err="1">
                <a:latin typeface="Times New Roman" panose="02020603050405020304" pitchFamily="18" charset="0"/>
                <a:cs typeface="Times New Roman" panose="02020603050405020304" pitchFamily="18" charset="0"/>
              </a:rPr>
              <a:t>IoBT</a:t>
            </a:r>
            <a:r>
              <a:rPr lang="en-US" sz="3200" dirty="0">
                <a:latin typeface="Times New Roman" panose="02020603050405020304" pitchFamily="18" charset="0"/>
                <a:cs typeface="Times New Roman" panose="02020603050405020304" pitchFamily="18" charset="0"/>
              </a:rPr>
              <a:t> applications.</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108566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0495" r="95477"/>
          <a:stretch/>
        </p:blipFill>
        <p:spPr>
          <a:xfrm>
            <a:off x="-179544" y="0"/>
            <a:ext cx="630306" cy="6857999"/>
          </a:xfrm>
          <a:prstGeom prst="rect">
            <a:avLst/>
          </a:prstGeom>
        </p:spPr>
      </p:pic>
      <p:sp>
        <p:nvSpPr>
          <p:cNvPr id="8" name="Title 1"/>
          <p:cNvSpPr>
            <a:spLocks noGrp="1"/>
          </p:cNvSpPr>
          <p:nvPr>
            <p:ph type="ctrTitle"/>
          </p:nvPr>
        </p:nvSpPr>
        <p:spPr>
          <a:xfrm>
            <a:off x="746974" y="483119"/>
            <a:ext cx="4885385" cy="758662"/>
          </a:xfrm>
        </p:spPr>
        <p:txBody>
          <a:bodyPr>
            <a:normAutofit/>
          </a:bodyPr>
          <a:lstStyle/>
          <a:p>
            <a:r>
              <a:rPr lang="en-US" sz="4800" dirty="0">
                <a:solidFill>
                  <a:srgbClr val="1E477B"/>
                </a:solidFill>
                <a:latin typeface="Times New Roman" panose="02020603050405020304" pitchFamily="18" charset="0"/>
                <a:cs typeface="Times New Roman" panose="02020603050405020304" pitchFamily="18" charset="0"/>
              </a:rPr>
              <a:t>Proposed Solution</a:t>
            </a:r>
          </a:p>
        </p:txBody>
      </p:sp>
      <p:sp>
        <p:nvSpPr>
          <p:cNvPr id="10" name="Subtitle 2"/>
          <p:cNvSpPr txBox="1">
            <a:spLocks/>
          </p:cNvSpPr>
          <p:nvPr/>
        </p:nvSpPr>
        <p:spPr>
          <a:xfrm>
            <a:off x="1131573" y="1579431"/>
            <a:ext cx="9749308" cy="4014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GeneBird based frameworks may also be used in solving the following problems: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Surveillance of Hazardous areas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Radiation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Geological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Topological mapping</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Pipeline Monitoring</a:t>
            </a:r>
          </a:p>
          <a:p>
            <a:pPr algn="just"/>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93090" y="5931559"/>
            <a:ext cx="7603958" cy="1015663"/>
          </a:xfrm>
          <a:prstGeom prst="rect">
            <a:avLst/>
          </a:prstGeom>
          <a:noFill/>
        </p:spPr>
        <p:txBody>
          <a:bodyPr wrap="square" rtlCol="0">
            <a:spAutoFit/>
          </a:bodyPr>
          <a:lstStyle/>
          <a:p>
            <a:pPr algn="r"/>
            <a:r>
              <a:rPr lang="en-US" sz="2000" dirty="0">
                <a:solidFill>
                  <a:schemeClr val="bg1">
                    <a:lumMod val="50000"/>
                  </a:schemeClr>
                </a:solidFill>
              </a:rPr>
              <a:t>Undergraduate Final Year Project Presentation</a:t>
            </a:r>
          </a:p>
          <a:p>
            <a:pPr algn="r"/>
            <a:r>
              <a:rPr lang="en-US" sz="2000" dirty="0">
                <a:solidFill>
                  <a:schemeClr val="bg1">
                    <a:lumMod val="50000"/>
                  </a:schemeClr>
                </a:solidFill>
              </a:rPr>
              <a:t>Dated: 4</a:t>
            </a:r>
            <a:r>
              <a:rPr lang="en-US" sz="2000" baseline="30000" dirty="0">
                <a:solidFill>
                  <a:schemeClr val="bg1">
                    <a:lumMod val="50000"/>
                  </a:schemeClr>
                </a:solidFill>
              </a:rPr>
              <a:t>th</a:t>
            </a:r>
            <a:r>
              <a:rPr lang="en-US" sz="2000" dirty="0">
                <a:solidFill>
                  <a:schemeClr val="bg1">
                    <a:lumMod val="50000"/>
                  </a:schemeClr>
                </a:solidFill>
              </a:rPr>
              <a:t> January, 2021 </a:t>
            </a:r>
          </a:p>
          <a:p>
            <a:pPr algn="r"/>
            <a:r>
              <a:rPr lang="en-US" sz="2000" dirty="0">
                <a:solidFill>
                  <a:schemeClr val="bg1">
                    <a:lumMod val="50000"/>
                  </a:schemeClr>
                </a:solidFill>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4877" y="188954"/>
            <a:ext cx="842171" cy="847135"/>
          </a:xfrm>
          <a:prstGeom prst="rect">
            <a:avLst/>
          </a:prstGeom>
        </p:spPr>
      </p:pic>
    </p:spTree>
    <p:extLst>
      <p:ext uri="{BB962C8B-B14F-4D97-AF65-F5344CB8AC3E}">
        <p14:creationId xmlns:p14="http://schemas.microsoft.com/office/powerpoint/2010/main" val="20708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anim calcmode="lin" valueType="num">
                                      <p:cBhvr>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50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anim calcmode="lin" valueType="num">
                                      <p:cBhvr>
                                        <p:cTn id="2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50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anim calcmode="lin" valueType="num">
                                      <p:cBhvr>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50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anim calcmode="lin" valueType="num">
                                      <p:cBhvr>
                                        <p:cTn id="3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TotalTime>
  <Words>1072</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Times New Roman</vt:lpstr>
      <vt:lpstr>Office Theme</vt:lpstr>
      <vt:lpstr>GeneBird Design &amp; Development of Micro Swarm Drones</vt:lpstr>
      <vt:lpstr>Team Introduction</vt:lpstr>
      <vt:lpstr>Problem Statement</vt:lpstr>
      <vt:lpstr>Problem Statement</vt:lpstr>
      <vt:lpstr>Problem Statement</vt:lpstr>
      <vt:lpstr>Proposed Solution</vt:lpstr>
      <vt:lpstr>Proposed Solution</vt:lpstr>
      <vt:lpstr>Proposed Solution</vt:lpstr>
      <vt:lpstr>Proposed Solution</vt:lpstr>
      <vt:lpstr>Block Diagram</vt:lpstr>
      <vt:lpstr>Block Diagram (Painless Mesh Network)</vt:lpstr>
      <vt:lpstr>Flow Diagram (Drone)</vt:lpstr>
      <vt:lpstr>Applications</vt:lpstr>
      <vt:lpstr>Applications</vt:lpstr>
      <vt:lpstr>Audience</vt:lpstr>
      <vt:lpstr>What we have done so far?</vt:lpstr>
      <vt:lpstr>What we have done so far?</vt:lpstr>
      <vt:lpstr>What we have done so far?</vt:lpstr>
      <vt:lpstr>What we have done so far?</vt:lpstr>
      <vt:lpstr>Hardware Developed </vt:lpstr>
      <vt:lpstr>Hardware Developed </vt:lpstr>
      <vt:lpstr>Future Deliverables</vt:lpstr>
      <vt:lpstr>Gantt Chart</vt:lpstr>
      <vt:lpstr>Comments</vt:lpstr>
    </vt:vector>
  </TitlesOfParts>
  <Company>EED UET Lahore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Department of  Electrical Engineering UET Lahore  Prof. Dr. Tahir Izhar (Chairman)</dc:title>
  <dc:creator>Alinspiron</dc:creator>
  <cp:lastModifiedBy>Fahad Mehmood</cp:lastModifiedBy>
  <cp:revision>110</cp:revision>
  <cp:lastPrinted>2021-01-02T19:18:08Z</cp:lastPrinted>
  <dcterms:created xsi:type="dcterms:W3CDTF">2016-09-27T20:20:47Z</dcterms:created>
  <dcterms:modified xsi:type="dcterms:W3CDTF">2021-01-03T05:50:13Z</dcterms:modified>
</cp:coreProperties>
</file>