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7" r:id="rId3"/>
    <p:sldId id="259" r:id="rId4"/>
    <p:sldId id="275" r:id="rId5"/>
    <p:sldId id="287" r:id="rId6"/>
    <p:sldId id="274" r:id="rId7"/>
    <p:sldId id="286" r:id="rId8"/>
    <p:sldId id="260" r:id="rId9"/>
    <p:sldId id="279" r:id="rId10"/>
    <p:sldId id="272" r:id="rId11"/>
    <p:sldId id="264" r:id="rId12"/>
    <p:sldId id="290" r:id="rId13"/>
    <p:sldId id="292" r:id="rId14"/>
    <p:sldId id="291" r:id="rId15"/>
    <p:sldId id="265" r:id="rId16"/>
    <p:sldId id="262" r:id="rId17"/>
    <p:sldId id="282" r:id="rId18"/>
    <p:sldId id="281" r:id="rId19"/>
    <p:sldId id="283" r:id="rId20"/>
    <p:sldId id="267" r:id="rId21"/>
    <p:sldId id="280" r:id="rId22"/>
    <p:sldId id="268" r:id="rId23"/>
    <p:sldId id="27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C4E65-D334-4B31-ADA9-454C7A1190EE}">
          <p14:sldIdLst>
            <p14:sldId id="258"/>
            <p14:sldId id="257"/>
            <p14:sldId id="259"/>
            <p14:sldId id="275"/>
            <p14:sldId id="287"/>
            <p14:sldId id="274"/>
            <p14:sldId id="286"/>
            <p14:sldId id="260"/>
            <p14:sldId id="279"/>
            <p14:sldId id="272"/>
            <p14:sldId id="264"/>
            <p14:sldId id="290"/>
            <p14:sldId id="292"/>
            <p14:sldId id="291"/>
            <p14:sldId id="265"/>
            <p14:sldId id="262"/>
            <p14:sldId id="282"/>
            <p14:sldId id="281"/>
            <p14:sldId id="283"/>
            <p14:sldId id="267"/>
            <p14:sldId id="280"/>
            <p14:sldId id="268"/>
            <p14:sldId id="270"/>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3" autoAdjust="0"/>
    <p:restoredTop sz="94660"/>
  </p:normalViewPr>
  <p:slideViewPr>
    <p:cSldViewPr snapToGrid="0">
      <p:cViewPr varScale="1">
        <p:scale>
          <a:sx n="72" d="100"/>
          <a:sy n="72" d="100"/>
        </p:scale>
        <p:origin x="51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image" Target="../media/image11.jpg"/></Relationships>
</file>

<file path=ppt/diagrams/_rels/data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image" Target="../media/image11.jpg"/></Relationships>
</file>

<file path=ppt/diagrams/_rels/drawing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7F6D3-1CBF-4F27-9AA9-67AEF86F7EA4}" type="doc">
      <dgm:prSet loTypeId="urn:microsoft.com/office/officeart/2005/8/layout/vList4" loCatId="list" qsTypeId="urn:microsoft.com/office/officeart/2005/8/quickstyle/simple5" qsCatId="simple" csTypeId="urn:microsoft.com/office/officeart/2005/8/colors/accent5_1" csCatId="accent5" phldr="1"/>
      <dgm:spPr/>
    </dgm:pt>
    <dgm:pt modelId="{135B7EB6-D4DB-4275-B1F5-4C7C67B8CB8F}">
      <dgm:prSet phldrT="[Text]" custT="1"/>
      <dgm:spPr/>
      <dgm:t>
        <a:bodyPr/>
        <a:lstStyle/>
        <a:p>
          <a:pPr algn="just"/>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based solutions can be used for STEM education by providing inspiring and captivating practical demonstrations of the different machine learning algorithms, computer vision and different control system’s concepts.</a:t>
          </a:r>
          <a:endParaRPr lang="en-PK" sz="3200" b="1" dirty="0">
            <a:latin typeface="Times New Roman" panose="02020603050405020304" pitchFamily="18" charset="0"/>
            <a:cs typeface="Times New Roman" panose="02020603050405020304" pitchFamily="18" charset="0"/>
          </a:endParaRPr>
        </a:p>
      </dgm:t>
    </dgm:pt>
    <dgm:pt modelId="{F650CB27-76A2-4255-B946-DC61507AE95E}" type="parTrans" cxnId="{436D793D-C1E8-4DED-B52C-FCF6C9FC3CFD}">
      <dgm:prSet/>
      <dgm:spPr/>
      <dgm:t>
        <a:bodyPr/>
        <a:lstStyle/>
        <a:p>
          <a:endParaRPr lang="en-PK"/>
        </a:p>
      </dgm:t>
    </dgm:pt>
    <dgm:pt modelId="{72122F5F-0A01-4E0B-B6EF-83AFEA7A614F}" type="sibTrans" cxnId="{436D793D-C1E8-4DED-B52C-FCF6C9FC3CFD}">
      <dgm:prSet/>
      <dgm:spPr/>
      <dgm:t>
        <a:bodyPr/>
        <a:lstStyle/>
        <a:p>
          <a:endParaRPr lang="en-PK"/>
        </a:p>
      </dgm:t>
    </dgm:pt>
    <dgm:pt modelId="{786C3C76-4898-4B1C-9F90-E041D85BB58B}">
      <dgm:prSet phldrT="[Text]" custT="1"/>
      <dgm:spPr/>
      <dgm:t>
        <a:bodyPr/>
        <a:lstStyle/>
        <a:p>
          <a:pPr algn="just"/>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based architectures can be used as Mapping drones for mapping  radioactive or hazardous areas that are not easily accessible.</a:t>
          </a:r>
          <a:endParaRPr lang="en-PK" sz="3200" dirty="0">
            <a:latin typeface="Times New Roman" panose="02020603050405020304" pitchFamily="18" charset="0"/>
            <a:cs typeface="Times New Roman" panose="02020603050405020304" pitchFamily="18" charset="0"/>
          </a:endParaRPr>
        </a:p>
      </dgm:t>
    </dgm:pt>
    <dgm:pt modelId="{78105C72-90C0-4E33-8F2E-7553E52EF71E}" type="parTrans" cxnId="{1FE3A616-1842-4F4F-BE6B-7B369196AEBA}">
      <dgm:prSet/>
      <dgm:spPr/>
      <dgm:t>
        <a:bodyPr/>
        <a:lstStyle/>
        <a:p>
          <a:endParaRPr lang="en-PK"/>
        </a:p>
      </dgm:t>
    </dgm:pt>
    <dgm:pt modelId="{65EFBE54-038B-4BCC-B14D-16E1637BB676}" type="sibTrans" cxnId="{1FE3A616-1842-4F4F-BE6B-7B369196AEBA}">
      <dgm:prSet/>
      <dgm:spPr/>
      <dgm:t>
        <a:bodyPr/>
        <a:lstStyle/>
        <a:p>
          <a:endParaRPr lang="en-PK"/>
        </a:p>
      </dgm:t>
    </dgm:pt>
    <dgm:pt modelId="{07373F4C-C265-40AE-91E6-A0E4934AAB16}" type="pres">
      <dgm:prSet presAssocID="{9F57F6D3-1CBF-4F27-9AA9-67AEF86F7EA4}" presName="linear" presStyleCnt="0">
        <dgm:presLayoutVars>
          <dgm:dir/>
          <dgm:resizeHandles val="exact"/>
        </dgm:presLayoutVars>
      </dgm:prSet>
      <dgm:spPr/>
    </dgm:pt>
    <dgm:pt modelId="{6B59664B-2F7D-44F0-B704-006B166045EB}" type="pres">
      <dgm:prSet presAssocID="{135B7EB6-D4DB-4275-B1F5-4C7C67B8CB8F}" presName="comp" presStyleCnt="0"/>
      <dgm:spPr/>
    </dgm:pt>
    <dgm:pt modelId="{BEC5BB71-87E8-45E3-A952-6AB48B0F44CB}" type="pres">
      <dgm:prSet presAssocID="{135B7EB6-D4DB-4275-B1F5-4C7C67B8CB8F}" presName="box" presStyleLbl="node1" presStyleIdx="0" presStyleCnt="2" custLinFactNeighborX="-826" custLinFactNeighborY="-509"/>
      <dgm:spPr/>
    </dgm:pt>
    <dgm:pt modelId="{4E4B8EDB-5CB9-4A05-B360-65F938635B74}" type="pres">
      <dgm:prSet presAssocID="{135B7EB6-D4DB-4275-B1F5-4C7C67B8CB8F}" presName="img" presStyleLbl="fgImgPlace1" presStyleIdx="0" presStyleCnt="2"/>
      <dgm:spPr>
        <a:prstGeom prst="snip2Diag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pt>
    <dgm:pt modelId="{76F75E94-8602-4AE4-B01E-439A3853341B}" type="pres">
      <dgm:prSet presAssocID="{135B7EB6-D4DB-4275-B1F5-4C7C67B8CB8F}" presName="text" presStyleLbl="node1" presStyleIdx="0" presStyleCnt="2">
        <dgm:presLayoutVars>
          <dgm:bulletEnabled val="1"/>
        </dgm:presLayoutVars>
      </dgm:prSet>
      <dgm:spPr/>
    </dgm:pt>
    <dgm:pt modelId="{EF9BFA1B-8428-4332-A6C7-E3598802D710}" type="pres">
      <dgm:prSet presAssocID="{72122F5F-0A01-4E0B-B6EF-83AFEA7A614F}" presName="spacer" presStyleCnt="0"/>
      <dgm:spPr/>
    </dgm:pt>
    <dgm:pt modelId="{BF1A98A4-ABC6-4A49-A2E8-039A91B17F8E}" type="pres">
      <dgm:prSet presAssocID="{786C3C76-4898-4B1C-9F90-E041D85BB58B}" presName="comp" presStyleCnt="0"/>
      <dgm:spPr/>
    </dgm:pt>
    <dgm:pt modelId="{C4699514-1718-48DC-9075-CE3FC060C523}" type="pres">
      <dgm:prSet presAssocID="{786C3C76-4898-4B1C-9F90-E041D85BB58B}" presName="box" presStyleLbl="node1" presStyleIdx="1" presStyleCnt="2"/>
      <dgm:spPr/>
    </dgm:pt>
    <dgm:pt modelId="{869B71D9-BBDA-49DE-8598-FAA89AC275A1}" type="pres">
      <dgm:prSet presAssocID="{786C3C76-4898-4B1C-9F90-E041D85BB58B}" presName="img" presStyleLbl="fgImgPlace1" presStyleIdx="1" presStyleCnt="2"/>
      <dgm:spPr>
        <a:prstGeom prst="snip2Diag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A714A051-758F-4067-9A34-70D722035143}" type="pres">
      <dgm:prSet presAssocID="{786C3C76-4898-4B1C-9F90-E041D85BB58B}" presName="text" presStyleLbl="node1" presStyleIdx="1" presStyleCnt="2">
        <dgm:presLayoutVars>
          <dgm:bulletEnabled val="1"/>
        </dgm:presLayoutVars>
      </dgm:prSet>
      <dgm:spPr/>
    </dgm:pt>
  </dgm:ptLst>
  <dgm:cxnLst>
    <dgm:cxn modelId="{1FE3A616-1842-4F4F-BE6B-7B369196AEBA}" srcId="{9F57F6D3-1CBF-4F27-9AA9-67AEF86F7EA4}" destId="{786C3C76-4898-4B1C-9F90-E041D85BB58B}" srcOrd="1" destOrd="0" parTransId="{78105C72-90C0-4E33-8F2E-7553E52EF71E}" sibTransId="{65EFBE54-038B-4BCC-B14D-16E1637BB676}"/>
    <dgm:cxn modelId="{436D793D-C1E8-4DED-B52C-FCF6C9FC3CFD}" srcId="{9F57F6D3-1CBF-4F27-9AA9-67AEF86F7EA4}" destId="{135B7EB6-D4DB-4275-B1F5-4C7C67B8CB8F}" srcOrd="0" destOrd="0" parTransId="{F650CB27-76A2-4255-B946-DC61507AE95E}" sibTransId="{72122F5F-0A01-4E0B-B6EF-83AFEA7A614F}"/>
    <dgm:cxn modelId="{6759814A-7392-41C4-8515-6AB8B570A4BB}" type="presOf" srcId="{9F57F6D3-1CBF-4F27-9AA9-67AEF86F7EA4}" destId="{07373F4C-C265-40AE-91E6-A0E4934AAB16}" srcOrd="0" destOrd="0" presId="urn:microsoft.com/office/officeart/2005/8/layout/vList4"/>
    <dgm:cxn modelId="{6F5DBEB9-C710-48D9-8029-5ABB3E999B68}" type="presOf" srcId="{786C3C76-4898-4B1C-9F90-E041D85BB58B}" destId="{C4699514-1718-48DC-9075-CE3FC060C523}" srcOrd="0" destOrd="0" presId="urn:microsoft.com/office/officeart/2005/8/layout/vList4"/>
    <dgm:cxn modelId="{24AC01D0-4EB6-4C1E-9873-30B3BF8E4FB4}" type="presOf" srcId="{135B7EB6-D4DB-4275-B1F5-4C7C67B8CB8F}" destId="{BEC5BB71-87E8-45E3-A952-6AB48B0F44CB}" srcOrd="0" destOrd="0" presId="urn:microsoft.com/office/officeart/2005/8/layout/vList4"/>
    <dgm:cxn modelId="{20197CD5-E241-43E7-828A-43461B1D3BAE}" type="presOf" srcId="{786C3C76-4898-4B1C-9F90-E041D85BB58B}" destId="{A714A051-758F-4067-9A34-70D722035143}" srcOrd="1" destOrd="0" presId="urn:microsoft.com/office/officeart/2005/8/layout/vList4"/>
    <dgm:cxn modelId="{BC92AAED-E3DD-4D39-B741-DF8458E4B7A0}" type="presOf" srcId="{135B7EB6-D4DB-4275-B1F5-4C7C67B8CB8F}" destId="{76F75E94-8602-4AE4-B01E-439A3853341B}" srcOrd="1" destOrd="0" presId="urn:microsoft.com/office/officeart/2005/8/layout/vList4"/>
    <dgm:cxn modelId="{2C4EA62A-68BB-4881-ABEB-1979AABF85B8}" type="presParOf" srcId="{07373F4C-C265-40AE-91E6-A0E4934AAB16}" destId="{6B59664B-2F7D-44F0-B704-006B166045EB}" srcOrd="0" destOrd="0" presId="urn:microsoft.com/office/officeart/2005/8/layout/vList4"/>
    <dgm:cxn modelId="{8679AA4D-3F73-4422-BAE6-1049523BEF31}" type="presParOf" srcId="{6B59664B-2F7D-44F0-B704-006B166045EB}" destId="{BEC5BB71-87E8-45E3-A952-6AB48B0F44CB}" srcOrd="0" destOrd="0" presId="urn:microsoft.com/office/officeart/2005/8/layout/vList4"/>
    <dgm:cxn modelId="{1A77D7BB-57F7-46F4-8527-40C32BF30AE4}" type="presParOf" srcId="{6B59664B-2F7D-44F0-B704-006B166045EB}" destId="{4E4B8EDB-5CB9-4A05-B360-65F938635B74}" srcOrd="1" destOrd="0" presId="urn:microsoft.com/office/officeart/2005/8/layout/vList4"/>
    <dgm:cxn modelId="{E79CDE7C-D98A-4A4D-A693-AC463B1FA5AF}" type="presParOf" srcId="{6B59664B-2F7D-44F0-B704-006B166045EB}" destId="{76F75E94-8602-4AE4-B01E-439A3853341B}" srcOrd="2" destOrd="0" presId="urn:microsoft.com/office/officeart/2005/8/layout/vList4"/>
    <dgm:cxn modelId="{0F71CF50-3E02-424A-959A-B17855CC2D9B}" type="presParOf" srcId="{07373F4C-C265-40AE-91E6-A0E4934AAB16}" destId="{EF9BFA1B-8428-4332-A6C7-E3598802D710}" srcOrd="1" destOrd="0" presId="urn:microsoft.com/office/officeart/2005/8/layout/vList4"/>
    <dgm:cxn modelId="{CA29110D-EB0F-48D4-B2E6-48CC0B396674}" type="presParOf" srcId="{07373F4C-C265-40AE-91E6-A0E4934AAB16}" destId="{BF1A98A4-ABC6-4A49-A2E8-039A91B17F8E}" srcOrd="2" destOrd="0" presId="urn:microsoft.com/office/officeart/2005/8/layout/vList4"/>
    <dgm:cxn modelId="{B6007B53-4226-4D33-ACE0-A65024C90215}" type="presParOf" srcId="{BF1A98A4-ABC6-4A49-A2E8-039A91B17F8E}" destId="{C4699514-1718-48DC-9075-CE3FC060C523}" srcOrd="0" destOrd="0" presId="urn:microsoft.com/office/officeart/2005/8/layout/vList4"/>
    <dgm:cxn modelId="{7E109A15-468C-4CC1-999D-9F0DF0B48A85}" type="presParOf" srcId="{BF1A98A4-ABC6-4A49-A2E8-039A91B17F8E}" destId="{869B71D9-BBDA-49DE-8598-FAA89AC275A1}" srcOrd="1" destOrd="0" presId="urn:microsoft.com/office/officeart/2005/8/layout/vList4"/>
    <dgm:cxn modelId="{77216F43-7D4E-47D4-A571-F100A940EF5E}" type="presParOf" srcId="{BF1A98A4-ABC6-4A49-A2E8-039A91B17F8E}" destId="{A714A051-758F-4067-9A34-70D722035143}"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57F6D3-1CBF-4F27-9AA9-67AEF86F7EA4}" type="doc">
      <dgm:prSet loTypeId="urn:microsoft.com/office/officeart/2005/8/layout/vList4" loCatId="list" qsTypeId="urn:microsoft.com/office/officeart/2005/8/quickstyle/simple5" qsCatId="simple" csTypeId="urn:microsoft.com/office/officeart/2005/8/colors/accent5_1" csCatId="accent5" phldr="1"/>
      <dgm:spPr/>
    </dgm:pt>
    <dgm:pt modelId="{135B7EB6-D4DB-4275-B1F5-4C7C67B8CB8F}">
      <dgm:prSet phldrT="[Text]" custT="1"/>
      <dgm:spPr/>
      <dgm:t>
        <a:bodyPr/>
        <a:lstStyle/>
        <a:p>
          <a:pPr algn="just"/>
          <a:r>
            <a:rPr lang="en-US" sz="3200" dirty="0">
              <a:latin typeface="Times New Roman" panose="02020603050405020304" pitchFamily="18" charset="0"/>
              <a:cs typeface="Times New Roman" panose="02020603050405020304" pitchFamily="18" charset="0"/>
            </a:rPr>
            <a:t>Frameworks based on </a:t>
          </a:r>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can play a vital role in rescue operations and crisis management operations. Humans are not going to be the first responders anymore. </a:t>
          </a:r>
          <a:endParaRPr lang="en-PK" sz="3200" b="1" dirty="0">
            <a:latin typeface="Times New Roman" panose="02020603050405020304" pitchFamily="18" charset="0"/>
            <a:cs typeface="Times New Roman" panose="02020603050405020304" pitchFamily="18" charset="0"/>
          </a:endParaRPr>
        </a:p>
      </dgm:t>
    </dgm:pt>
    <dgm:pt modelId="{F650CB27-76A2-4255-B946-DC61507AE95E}" type="parTrans" cxnId="{436D793D-C1E8-4DED-B52C-FCF6C9FC3CFD}">
      <dgm:prSet/>
      <dgm:spPr/>
      <dgm:t>
        <a:bodyPr/>
        <a:lstStyle/>
        <a:p>
          <a:endParaRPr lang="en-PK"/>
        </a:p>
      </dgm:t>
    </dgm:pt>
    <dgm:pt modelId="{72122F5F-0A01-4E0B-B6EF-83AFEA7A614F}" type="sibTrans" cxnId="{436D793D-C1E8-4DED-B52C-FCF6C9FC3CFD}">
      <dgm:prSet/>
      <dgm:spPr/>
      <dgm:t>
        <a:bodyPr/>
        <a:lstStyle/>
        <a:p>
          <a:endParaRPr lang="en-PK"/>
        </a:p>
      </dgm:t>
    </dgm:pt>
    <dgm:pt modelId="{786C3C76-4898-4B1C-9F90-E041D85BB58B}">
      <dgm:prSet phldrT="[Text]" custT="1"/>
      <dgm:spPr/>
      <dgm:t>
        <a:bodyPr/>
        <a:lstStyle/>
        <a:p>
          <a:pPr algn="just"/>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based frameworks can also play a vital role in surveillance and security of large infrastructures and modern warfare i.e. IOBT applications.</a:t>
          </a:r>
          <a:endParaRPr lang="en-PK" sz="3200" dirty="0">
            <a:latin typeface="Times New Roman" panose="02020603050405020304" pitchFamily="18" charset="0"/>
            <a:cs typeface="Times New Roman" panose="02020603050405020304" pitchFamily="18" charset="0"/>
          </a:endParaRPr>
        </a:p>
      </dgm:t>
    </dgm:pt>
    <dgm:pt modelId="{78105C72-90C0-4E33-8F2E-7553E52EF71E}" type="parTrans" cxnId="{1FE3A616-1842-4F4F-BE6B-7B369196AEBA}">
      <dgm:prSet/>
      <dgm:spPr/>
      <dgm:t>
        <a:bodyPr/>
        <a:lstStyle/>
        <a:p>
          <a:endParaRPr lang="en-PK"/>
        </a:p>
      </dgm:t>
    </dgm:pt>
    <dgm:pt modelId="{65EFBE54-038B-4BCC-B14D-16E1637BB676}" type="sibTrans" cxnId="{1FE3A616-1842-4F4F-BE6B-7B369196AEBA}">
      <dgm:prSet/>
      <dgm:spPr/>
      <dgm:t>
        <a:bodyPr/>
        <a:lstStyle/>
        <a:p>
          <a:endParaRPr lang="en-PK"/>
        </a:p>
      </dgm:t>
    </dgm:pt>
    <dgm:pt modelId="{07373F4C-C265-40AE-91E6-A0E4934AAB16}" type="pres">
      <dgm:prSet presAssocID="{9F57F6D3-1CBF-4F27-9AA9-67AEF86F7EA4}" presName="linear" presStyleCnt="0">
        <dgm:presLayoutVars>
          <dgm:dir/>
          <dgm:resizeHandles val="exact"/>
        </dgm:presLayoutVars>
      </dgm:prSet>
      <dgm:spPr/>
    </dgm:pt>
    <dgm:pt modelId="{6B59664B-2F7D-44F0-B704-006B166045EB}" type="pres">
      <dgm:prSet presAssocID="{135B7EB6-D4DB-4275-B1F5-4C7C67B8CB8F}" presName="comp" presStyleCnt="0"/>
      <dgm:spPr/>
    </dgm:pt>
    <dgm:pt modelId="{BEC5BB71-87E8-45E3-A952-6AB48B0F44CB}" type="pres">
      <dgm:prSet presAssocID="{135B7EB6-D4DB-4275-B1F5-4C7C67B8CB8F}" presName="box" presStyleLbl="node1" presStyleIdx="0" presStyleCnt="2" custLinFactNeighborX="-826" custLinFactNeighborY="-509"/>
      <dgm:spPr/>
    </dgm:pt>
    <dgm:pt modelId="{4E4B8EDB-5CB9-4A05-B360-65F938635B74}" type="pres">
      <dgm:prSet presAssocID="{135B7EB6-D4DB-4275-B1F5-4C7C67B8CB8F}" presName="img" presStyleLbl="fgImgPlace1" presStyleIdx="0" presStyleCnt="2"/>
      <dgm:spPr>
        <a:prstGeom prst="snip2Diag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dgm:spPr>
    </dgm:pt>
    <dgm:pt modelId="{76F75E94-8602-4AE4-B01E-439A3853341B}" type="pres">
      <dgm:prSet presAssocID="{135B7EB6-D4DB-4275-B1F5-4C7C67B8CB8F}" presName="text" presStyleLbl="node1" presStyleIdx="0" presStyleCnt="2">
        <dgm:presLayoutVars>
          <dgm:bulletEnabled val="1"/>
        </dgm:presLayoutVars>
      </dgm:prSet>
      <dgm:spPr/>
    </dgm:pt>
    <dgm:pt modelId="{EF9BFA1B-8428-4332-A6C7-E3598802D710}" type="pres">
      <dgm:prSet presAssocID="{72122F5F-0A01-4E0B-B6EF-83AFEA7A614F}" presName="spacer" presStyleCnt="0"/>
      <dgm:spPr/>
    </dgm:pt>
    <dgm:pt modelId="{BF1A98A4-ABC6-4A49-A2E8-039A91B17F8E}" type="pres">
      <dgm:prSet presAssocID="{786C3C76-4898-4B1C-9F90-E041D85BB58B}" presName="comp" presStyleCnt="0"/>
      <dgm:spPr/>
    </dgm:pt>
    <dgm:pt modelId="{C4699514-1718-48DC-9075-CE3FC060C523}" type="pres">
      <dgm:prSet presAssocID="{786C3C76-4898-4B1C-9F90-E041D85BB58B}" presName="box" presStyleLbl="node1" presStyleIdx="1" presStyleCnt="2"/>
      <dgm:spPr/>
    </dgm:pt>
    <dgm:pt modelId="{869B71D9-BBDA-49DE-8598-FAA89AC275A1}" type="pres">
      <dgm:prSet presAssocID="{786C3C76-4898-4B1C-9F90-E041D85BB58B}" presName="img" presStyleLbl="fgImgPlace1" presStyleIdx="1" presStyleCnt="2"/>
      <dgm:spPr>
        <a:prstGeom prst="snip2Diag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dgm:spPr>
    </dgm:pt>
    <dgm:pt modelId="{A714A051-758F-4067-9A34-70D722035143}" type="pres">
      <dgm:prSet presAssocID="{786C3C76-4898-4B1C-9F90-E041D85BB58B}" presName="text" presStyleLbl="node1" presStyleIdx="1" presStyleCnt="2">
        <dgm:presLayoutVars>
          <dgm:bulletEnabled val="1"/>
        </dgm:presLayoutVars>
      </dgm:prSet>
      <dgm:spPr/>
    </dgm:pt>
  </dgm:ptLst>
  <dgm:cxnLst>
    <dgm:cxn modelId="{1FE3A616-1842-4F4F-BE6B-7B369196AEBA}" srcId="{9F57F6D3-1CBF-4F27-9AA9-67AEF86F7EA4}" destId="{786C3C76-4898-4B1C-9F90-E041D85BB58B}" srcOrd="1" destOrd="0" parTransId="{78105C72-90C0-4E33-8F2E-7553E52EF71E}" sibTransId="{65EFBE54-038B-4BCC-B14D-16E1637BB676}"/>
    <dgm:cxn modelId="{436D793D-C1E8-4DED-B52C-FCF6C9FC3CFD}" srcId="{9F57F6D3-1CBF-4F27-9AA9-67AEF86F7EA4}" destId="{135B7EB6-D4DB-4275-B1F5-4C7C67B8CB8F}" srcOrd="0" destOrd="0" parTransId="{F650CB27-76A2-4255-B946-DC61507AE95E}" sibTransId="{72122F5F-0A01-4E0B-B6EF-83AFEA7A614F}"/>
    <dgm:cxn modelId="{6759814A-7392-41C4-8515-6AB8B570A4BB}" type="presOf" srcId="{9F57F6D3-1CBF-4F27-9AA9-67AEF86F7EA4}" destId="{07373F4C-C265-40AE-91E6-A0E4934AAB16}" srcOrd="0" destOrd="0" presId="urn:microsoft.com/office/officeart/2005/8/layout/vList4"/>
    <dgm:cxn modelId="{6F5DBEB9-C710-48D9-8029-5ABB3E999B68}" type="presOf" srcId="{786C3C76-4898-4B1C-9F90-E041D85BB58B}" destId="{C4699514-1718-48DC-9075-CE3FC060C523}" srcOrd="0" destOrd="0" presId="urn:microsoft.com/office/officeart/2005/8/layout/vList4"/>
    <dgm:cxn modelId="{24AC01D0-4EB6-4C1E-9873-30B3BF8E4FB4}" type="presOf" srcId="{135B7EB6-D4DB-4275-B1F5-4C7C67B8CB8F}" destId="{BEC5BB71-87E8-45E3-A952-6AB48B0F44CB}" srcOrd="0" destOrd="0" presId="urn:microsoft.com/office/officeart/2005/8/layout/vList4"/>
    <dgm:cxn modelId="{20197CD5-E241-43E7-828A-43461B1D3BAE}" type="presOf" srcId="{786C3C76-4898-4B1C-9F90-E041D85BB58B}" destId="{A714A051-758F-4067-9A34-70D722035143}" srcOrd="1" destOrd="0" presId="urn:microsoft.com/office/officeart/2005/8/layout/vList4"/>
    <dgm:cxn modelId="{BC92AAED-E3DD-4D39-B741-DF8458E4B7A0}" type="presOf" srcId="{135B7EB6-D4DB-4275-B1F5-4C7C67B8CB8F}" destId="{76F75E94-8602-4AE4-B01E-439A3853341B}" srcOrd="1" destOrd="0" presId="urn:microsoft.com/office/officeart/2005/8/layout/vList4"/>
    <dgm:cxn modelId="{2C4EA62A-68BB-4881-ABEB-1979AABF85B8}" type="presParOf" srcId="{07373F4C-C265-40AE-91E6-A0E4934AAB16}" destId="{6B59664B-2F7D-44F0-B704-006B166045EB}" srcOrd="0" destOrd="0" presId="urn:microsoft.com/office/officeart/2005/8/layout/vList4"/>
    <dgm:cxn modelId="{8679AA4D-3F73-4422-BAE6-1049523BEF31}" type="presParOf" srcId="{6B59664B-2F7D-44F0-B704-006B166045EB}" destId="{BEC5BB71-87E8-45E3-A952-6AB48B0F44CB}" srcOrd="0" destOrd="0" presId="urn:microsoft.com/office/officeart/2005/8/layout/vList4"/>
    <dgm:cxn modelId="{1A77D7BB-57F7-46F4-8527-40C32BF30AE4}" type="presParOf" srcId="{6B59664B-2F7D-44F0-B704-006B166045EB}" destId="{4E4B8EDB-5CB9-4A05-B360-65F938635B74}" srcOrd="1" destOrd="0" presId="urn:microsoft.com/office/officeart/2005/8/layout/vList4"/>
    <dgm:cxn modelId="{E79CDE7C-D98A-4A4D-A693-AC463B1FA5AF}" type="presParOf" srcId="{6B59664B-2F7D-44F0-B704-006B166045EB}" destId="{76F75E94-8602-4AE4-B01E-439A3853341B}" srcOrd="2" destOrd="0" presId="urn:microsoft.com/office/officeart/2005/8/layout/vList4"/>
    <dgm:cxn modelId="{0F71CF50-3E02-424A-959A-B17855CC2D9B}" type="presParOf" srcId="{07373F4C-C265-40AE-91E6-A0E4934AAB16}" destId="{EF9BFA1B-8428-4332-A6C7-E3598802D710}" srcOrd="1" destOrd="0" presId="urn:microsoft.com/office/officeart/2005/8/layout/vList4"/>
    <dgm:cxn modelId="{CA29110D-EB0F-48D4-B2E6-48CC0B396674}" type="presParOf" srcId="{07373F4C-C265-40AE-91E6-A0E4934AAB16}" destId="{BF1A98A4-ABC6-4A49-A2E8-039A91B17F8E}" srcOrd="2" destOrd="0" presId="urn:microsoft.com/office/officeart/2005/8/layout/vList4"/>
    <dgm:cxn modelId="{B6007B53-4226-4D33-ACE0-A65024C90215}" type="presParOf" srcId="{BF1A98A4-ABC6-4A49-A2E8-039A91B17F8E}" destId="{C4699514-1718-48DC-9075-CE3FC060C523}" srcOrd="0" destOrd="0" presId="urn:microsoft.com/office/officeart/2005/8/layout/vList4"/>
    <dgm:cxn modelId="{7E109A15-468C-4CC1-999D-9F0DF0B48A85}" type="presParOf" srcId="{BF1A98A4-ABC6-4A49-A2E8-039A91B17F8E}" destId="{869B71D9-BBDA-49DE-8598-FAA89AC275A1}" srcOrd="1" destOrd="0" presId="urn:microsoft.com/office/officeart/2005/8/layout/vList4"/>
    <dgm:cxn modelId="{77216F43-7D4E-47D4-A571-F100A940EF5E}" type="presParOf" srcId="{BF1A98A4-ABC6-4A49-A2E8-039A91B17F8E}" destId="{A714A051-758F-4067-9A34-70D722035143}"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57F6D3-1CBF-4F27-9AA9-67AEF86F7EA4}" type="doc">
      <dgm:prSet loTypeId="urn:microsoft.com/office/officeart/2005/8/layout/vList4" loCatId="list" qsTypeId="urn:microsoft.com/office/officeart/2005/8/quickstyle/simple5" qsCatId="simple" csTypeId="urn:microsoft.com/office/officeart/2005/8/colors/accent5_1" csCatId="accent5" phldr="1"/>
      <dgm:spPr/>
    </dgm:pt>
    <dgm:pt modelId="{135B7EB6-D4DB-4275-B1F5-4C7C67B8CB8F}">
      <dgm:prSet phldrT="[Text]" custT="1"/>
      <dgm:spPr/>
      <dgm:t>
        <a:bodyPr/>
        <a:lstStyle/>
        <a:p>
          <a:pPr algn="just"/>
          <a:r>
            <a:rPr lang="en-US" sz="3200" dirty="0">
              <a:latin typeface="Times New Roman" panose="02020603050405020304" pitchFamily="18" charset="0"/>
              <a:cs typeface="Times New Roman" panose="02020603050405020304" pitchFamily="18" charset="0"/>
            </a:rPr>
            <a:t>The delay in the delivery of the packages can be reduced by building a system based on </a:t>
          </a:r>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The use of </a:t>
          </a:r>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will not only increases the efficiency but also the productivity of the company, creating less pollution.</a:t>
          </a:r>
          <a:endParaRPr lang="en-PK" sz="3200" b="1" dirty="0">
            <a:latin typeface="Times New Roman" panose="02020603050405020304" pitchFamily="18" charset="0"/>
            <a:cs typeface="Times New Roman" panose="02020603050405020304" pitchFamily="18" charset="0"/>
          </a:endParaRPr>
        </a:p>
      </dgm:t>
    </dgm:pt>
    <dgm:pt modelId="{F650CB27-76A2-4255-B946-DC61507AE95E}" type="parTrans" cxnId="{436D793D-C1E8-4DED-B52C-FCF6C9FC3CFD}">
      <dgm:prSet/>
      <dgm:spPr/>
      <dgm:t>
        <a:bodyPr/>
        <a:lstStyle/>
        <a:p>
          <a:endParaRPr lang="en-PK"/>
        </a:p>
      </dgm:t>
    </dgm:pt>
    <dgm:pt modelId="{72122F5F-0A01-4E0B-B6EF-83AFEA7A614F}" type="sibTrans" cxnId="{436D793D-C1E8-4DED-B52C-FCF6C9FC3CFD}">
      <dgm:prSet/>
      <dgm:spPr/>
      <dgm:t>
        <a:bodyPr/>
        <a:lstStyle/>
        <a:p>
          <a:endParaRPr lang="en-PK"/>
        </a:p>
      </dgm:t>
    </dgm:pt>
    <dgm:pt modelId="{786C3C76-4898-4B1C-9F90-E041D85BB58B}">
      <dgm:prSet phldrT="[Text]" custT="1"/>
      <dgm:spPr/>
      <dgm:t>
        <a:bodyPr/>
        <a:lstStyle/>
        <a:p>
          <a:pPr algn="just"/>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based architectures can be used as Agricultural drones  that will increase crop production, and monitor crop growth. They can also be used for planting seeds, and spraying pesticides.</a:t>
          </a:r>
          <a:endParaRPr lang="en-PK" sz="3200" dirty="0">
            <a:latin typeface="Times New Roman" panose="02020603050405020304" pitchFamily="18" charset="0"/>
            <a:cs typeface="Times New Roman" panose="02020603050405020304" pitchFamily="18" charset="0"/>
          </a:endParaRPr>
        </a:p>
      </dgm:t>
    </dgm:pt>
    <dgm:pt modelId="{78105C72-90C0-4E33-8F2E-7553E52EF71E}" type="parTrans" cxnId="{1FE3A616-1842-4F4F-BE6B-7B369196AEBA}">
      <dgm:prSet/>
      <dgm:spPr/>
      <dgm:t>
        <a:bodyPr/>
        <a:lstStyle/>
        <a:p>
          <a:endParaRPr lang="en-PK"/>
        </a:p>
      </dgm:t>
    </dgm:pt>
    <dgm:pt modelId="{65EFBE54-038B-4BCC-B14D-16E1637BB676}" type="sibTrans" cxnId="{1FE3A616-1842-4F4F-BE6B-7B369196AEBA}">
      <dgm:prSet/>
      <dgm:spPr/>
      <dgm:t>
        <a:bodyPr/>
        <a:lstStyle/>
        <a:p>
          <a:endParaRPr lang="en-PK"/>
        </a:p>
      </dgm:t>
    </dgm:pt>
    <dgm:pt modelId="{07373F4C-C265-40AE-91E6-A0E4934AAB16}" type="pres">
      <dgm:prSet presAssocID="{9F57F6D3-1CBF-4F27-9AA9-67AEF86F7EA4}" presName="linear" presStyleCnt="0">
        <dgm:presLayoutVars>
          <dgm:dir/>
          <dgm:resizeHandles val="exact"/>
        </dgm:presLayoutVars>
      </dgm:prSet>
      <dgm:spPr/>
    </dgm:pt>
    <dgm:pt modelId="{6B59664B-2F7D-44F0-B704-006B166045EB}" type="pres">
      <dgm:prSet presAssocID="{135B7EB6-D4DB-4275-B1F5-4C7C67B8CB8F}" presName="comp" presStyleCnt="0"/>
      <dgm:spPr/>
    </dgm:pt>
    <dgm:pt modelId="{BEC5BB71-87E8-45E3-A952-6AB48B0F44CB}" type="pres">
      <dgm:prSet presAssocID="{135B7EB6-D4DB-4275-B1F5-4C7C67B8CB8F}" presName="box" presStyleLbl="node1" presStyleIdx="0" presStyleCnt="2"/>
      <dgm:spPr/>
    </dgm:pt>
    <dgm:pt modelId="{4E4B8EDB-5CB9-4A05-B360-65F938635B74}" type="pres">
      <dgm:prSet presAssocID="{135B7EB6-D4DB-4275-B1F5-4C7C67B8CB8F}" presName="img" presStyleLbl="fgImgPlace1" presStyleIdx="0" presStyleCnt="2" custLinFactNeighborX="-434" custLinFactNeighborY="1701"/>
      <dgm:spPr>
        <a:prstGeom prst="snip2Diag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dgm:spPr>
    </dgm:pt>
    <dgm:pt modelId="{76F75E94-8602-4AE4-B01E-439A3853341B}" type="pres">
      <dgm:prSet presAssocID="{135B7EB6-D4DB-4275-B1F5-4C7C67B8CB8F}" presName="text" presStyleLbl="node1" presStyleIdx="0" presStyleCnt="2">
        <dgm:presLayoutVars>
          <dgm:bulletEnabled val="1"/>
        </dgm:presLayoutVars>
      </dgm:prSet>
      <dgm:spPr/>
    </dgm:pt>
    <dgm:pt modelId="{EF9BFA1B-8428-4332-A6C7-E3598802D710}" type="pres">
      <dgm:prSet presAssocID="{72122F5F-0A01-4E0B-B6EF-83AFEA7A614F}" presName="spacer" presStyleCnt="0"/>
      <dgm:spPr/>
    </dgm:pt>
    <dgm:pt modelId="{BF1A98A4-ABC6-4A49-A2E8-039A91B17F8E}" type="pres">
      <dgm:prSet presAssocID="{786C3C76-4898-4B1C-9F90-E041D85BB58B}" presName="comp" presStyleCnt="0"/>
      <dgm:spPr/>
    </dgm:pt>
    <dgm:pt modelId="{C4699514-1718-48DC-9075-CE3FC060C523}" type="pres">
      <dgm:prSet presAssocID="{786C3C76-4898-4B1C-9F90-E041D85BB58B}" presName="box" presStyleLbl="node1" presStyleIdx="1" presStyleCnt="2"/>
      <dgm:spPr/>
    </dgm:pt>
    <dgm:pt modelId="{869B71D9-BBDA-49DE-8598-FAA89AC275A1}" type="pres">
      <dgm:prSet presAssocID="{786C3C76-4898-4B1C-9F90-E041D85BB58B}" presName="img" presStyleLbl="fgImgPlace1" presStyleIdx="1" presStyleCnt="2"/>
      <dgm:spPr>
        <a:prstGeom prst="snip2Diag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dgm:spPr>
    </dgm:pt>
    <dgm:pt modelId="{A714A051-758F-4067-9A34-70D722035143}" type="pres">
      <dgm:prSet presAssocID="{786C3C76-4898-4B1C-9F90-E041D85BB58B}" presName="text" presStyleLbl="node1" presStyleIdx="1" presStyleCnt="2">
        <dgm:presLayoutVars>
          <dgm:bulletEnabled val="1"/>
        </dgm:presLayoutVars>
      </dgm:prSet>
      <dgm:spPr/>
    </dgm:pt>
  </dgm:ptLst>
  <dgm:cxnLst>
    <dgm:cxn modelId="{1FE3A616-1842-4F4F-BE6B-7B369196AEBA}" srcId="{9F57F6D3-1CBF-4F27-9AA9-67AEF86F7EA4}" destId="{786C3C76-4898-4B1C-9F90-E041D85BB58B}" srcOrd="1" destOrd="0" parTransId="{78105C72-90C0-4E33-8F2E-7553E52EF71E}" sibTransId="{65EFBE54-038B-4BCC-B14D-16E1637BB676}"/>
    <dgm:cxn modelId="{436D793D-C1E8-4DED-B52C-FCF6C9FC3CFD}" srcId="{9F57F6D3-1CBF-4F27-9AA9-67AEF86F7EA4}" destId="{135B7EB6-D4DB-4275-B1F5-4C7C67B8CB8F}" srcOrd="0" destOrd="0" parTransId="{F650CB27-76A2-4255-B946-DC61507AE95E}" sibTransId="{72122F5F-0A01-4E0B-B6EF-83AFEA7A614F}"/>
    <dgm:cxn modelId="{6759814A-7392-41C4-8515-6AB8B570A4BB}" type="presOf" srcId="{9F57F6D3-1CBF-4F27-9AA9-67AEF86F7EA4}" destId="{07373F4C-C265-40AE-91E6-A0E4934AAB16}" srcOrd="0" destOrd="0" presId="urn:microsoft.com/office/officeart/2005/8/layout/vList4"/>
    <dgm:cxn modelId="{6F5DBEB9-C710-48D9-8029-5ABB3E999B68}" type="presOf" srcId="{786C3C76-4898-4B1C-9F90-E041D85BB58B}" destId="{C4699514-1718-48DC-9075-CE3FC060C523}" srcOrd="0" destOrd="0" presId="urn:microsoft.com/office/officeart/2005/8/layout/vList4"/>
    <dgm:cxn modelId="{24AC01D0-4EB6-4C1E-9873-30B3BF8E4FB4}" type="presOf" srcId="{135B7EB6-D4DB-4275-B1F5-4C7C67B8CB8F}" destId="{BEC5BB71-87E8-45E3-A952-6AB48B0F44CB}" srcOrd="0" destOrd="0" presId="urn:microsoft.com/office/officeart/2005/8/layout/vList4"/>
    <dgm:cxn modelId="{20197CD5-E241-43E7-828A-43461B1D3BAE}" type="presOf" srcId="{786C3C76-4898-4B1C-9F90-E041D85BB58B}" destId="{A714A051-758F-4067-9A34-70D722035143}" srcOrd="1" destOrd="0" presId="urn:microsoft.com/office/officeart/2005/8/layout/vList4"/>
    <dgm:cxn modelId="{BC92AAED-E3DD-4D39-B741-DF8458E4B7A0}" type="presOf" srcId="{135B7EB6-D4DB-4275-B1F5-4C7C67B8CB8F}" destId="{76F75E94-8602-4AE4-B01E-439A3853341B}" srcOrd="1" destOrd="0" presId="urn:microsoft.com/office/officeart/2005/8/layout/vList4"/>
    <dgm:cxn modelId="{2C4EA62A-68BB-4881-ABEB-1979AABF85B8}" type="presParOf" srcId="{07373F4C-C265-40AE-91E6-A0E4934AAB16}" destId="{6B59664B-2F7D-44F0-B704-006B166045EB}" srcOrd="0" destOrd="0" presId="urn:microsoft.com/office/officeart/2005/8/layout/vList4"/>
    <dgm:cxn modelId="{8679AA4D-3F73-4422-BAE6-1049523BEF31}" type="presParOf" srcId="{6B59664B-2F7D-44F0-B704-006B166045EB}" destId="{BEC5BB71-87E8-45E3-A952-6AB48B0F44CB}" srcOrd="0" destOrd="0" presId="urn:microsoft.com/office/officeart/2005/8/layout/vList4"/>
    <dgm:cxn modelId="{1A77D7BB-57F7-46F4-8527-40C32BF30AE4}" type="presParOf" srcId="{6B59664B-2F7D-44F0-B704-006B166045EB}" destId="{4E4B8EDB-5CB9-4A05-B360-65F938635B74}" srcOrd="1" destOrd="0" presId="urn:microsoft.com/office/officeart/2005/8/layout/vList4"/>
    <dgm:cxn modelId="{E79CDE7C-D98A-4A4D-A693-AC463B1FA5AF}" type="presParOf" srcId="{6B59664B-2F7D-44F0-B704-006B166045EB}" destId="{76F75E94-8602-4AE4-B01E-439A3853341B}" srcOrd="2" destOrd="0" presId="urn:microsoft.com/office/officeart/2005/8/layout/vList4"/>
    <dgm:cxn modelId="{0F71CF50-3E02-424A-959A-B17855CC2D9B}" type="presParOf" srcId="{07373F4C-C265-40AE-91E6-A0E4934AAB16}" destId="{EF9BFA1B-8428-4332-A6C7-E3598802D710}" srcOrd="1" destOrd="0" presId="urn:microsoft.com/office/officeart/2005/8/layout/vList4"/>
    <dgm:cxn modelId="{CA29110D-EB0F-48D4-B2E6-48CC0B396674}" type="presParOf" srcId="{07373F4C-C265-40AE-91E6-A0E4934AAB16}" destId="{BF1A98A4-ABC6-4A49-A2E8-039A91B17F8E}" srcOrd="2" destOrd="0" presId="urn:microsoft.com/office/officeart/2005/8/layout/vList4"/>
    <dgm:cxn modelId="{B6007B53-4226-4D33-ACE0-A65024C90215}" type="presParOf" srcId="{BF1A98A4-ABC6-4A49-A2E8-039A91B17F8E}" destId="{C4699514-1718-48DC-9075-CE3FC060C523}" srcOrd="0" destOrd="0" presId="urn:microsoft.com/office/officeart/2005/8/layout/vList4"/>
    <dgm:cxn modelId="{7E109A15-468C-4CC1-999D-9F0DF0B48A85}" type="presParOf" srcId="{BF1A98A4-ABC6-4A49-A2E8-039A91B17F8E}" destId="{869B71D9-BBDA-49DE-8598-FAA89AC275A1}" srcOrd="1" destOrd="0" presId="urn:microsoft.com/office/officeart/2005/8/layout/vList4"/>
    <dgm:cxn modelId="{77216F43-7D4E-47D4-A571-F100A940EF5E}" type="presParOf" srcId="{BF1A98A4-ABC6-4A49-A2E8-039A91B17F8E}" destId="{A714A051-758F-4067-9A34-70D722035143}"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BB71-87E8-45E3-A952-6AB48B0F44CB}">
      <dsp:nvSpPr>
        <dsp:cNvPr id="0" name=""/>
        <dsp:cNvSpPr/>
      </dsp:nvSpPr>
      <dsp:spPr>
        <a:xfrm>
          <a:off x="0" y="0"/>
          <a:ext cx="10707196" cy="255262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Genebird</a:t>
          </a:r>
          <a:r>
            <a:rPr lang="en-US" sz="3200" kern="1200" dirty="0">
              <a:latin typeface="Times New Roman" panose="02020603050405020304" pitchFamily="18" charset="0"/>
              <a:cs typeface="Times New Roman" panose="02020603050405020304" pitchFamily="18" charset="0"/>
            </a:rPr>
            <a:t> based solutions can be used for STEM education by providing inspiring and captivating practical demonstrations of the different machine learning algorithms, computer vision and different control system’s concepts.</a:t>
          </a:r>
          <a:endParaRPr lang="en-PK" sz="3200" b="1" kern="1200" dirty="0">
            <a:latin typeface="Times New Roman" panose="02020603050405020304" pitchFamily="18" charset="0"/>
            <a:cs typeface="Times New Roman" panose="02020603050405020304" pitchFamily="18" charset="0"/>
          </a:endParaRPr>
        </a:p>
      </dsp:txBody>
      <dsp:txXfrm>
        <a:off x="2396702" y="0"/>
        <a:ext cx="8310493" cy="2552629"/>
      </dsp:txXfrm>
    </dsp:sp>
    <dsp:sp modelId="{4E4B8EDB-5CB9-4A05-B360-65F938635B74}">
      <dsp:nvSpPr>
        <dsp:cNvPr id="0" name=""/>
        <dsp:cNvSpPr/>
      </dsp:nvSpPr>
      <dsp:spPr>
        <a:xfrm>
          <a:off x="255262" y="255262"/>
          <a:ext cx="2141439" cy="2042103"/>
        </a:xfrm>
        <a:prstGeom prst="snip2Diag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4699514-1718-48DC-9075-CE3FC060C523}">
      <dsp:nvSpPr>
        <dsp:cNvPr id="0" name=""/>
        <dsp:cNvSpPr/>
      </dsp:nvSpPr>
      <dsp:spPr>
        <a:xfrm>
          <a:off x="0" y="2807892"/>
          <a:ext cx="10707196" cy="255262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Genebird</a:t>
          </a:r>
          <a:r>
            <a:rPr lang="en-US" sz="3200" kern="1200" dirty="0">
              <a:latin typeface="Times New Roman" panose="02020603050405020304" pitchFamily="18" charset="0"/>
              <a:cs typeface="Times New Roman" panose="02020603050405020304" pitchFamily="18" charset="0"/>
            </a:rPr>
            <a:t> based architectures can be used as Mapping drones for mapping  radioactive or hazardous areas that are not easily accessible.</a:t>
          </a:r>
          <a:endParaRPr lang="en-PK" sz="3200" kern="1200" dirty="0">
            <a:latin typeface="Times New Roman" panose="02020603050405020304" pitchFamily="18" charset="0"/>
            <a:cs typeface="Times New Roman" panose="02020603050405020304" pitchFamily="18" charset="0"/>
          </a:endParaRPr>
        </a:p>
      </dsp:txBody>
      <dsp:txXfrm>
        <a:off x="2396702" y="2807892"/>
        <a:ext cx="8310493" cy="2552629"/>
      </dsp:txXfrm>
    </dsp:sp>
    <dsp:sp modelId="{869B71D9-BBDA-49DE-8598-FAA89AC275A1}">
      <dsp:nvSpPr>
        <dsp:cNvPr id="0" name=""/>
        <dsp:cNvSpPr/>
      </dsp:nvSpPr>
      <dsp:spPr>
        <a:xfrm>
          <a:off x="255262" y="3063155"/>
          <a:ext cx="2141439" cy="2042103"/>
        </a:xfrm>
        <a:prstGeom prst="snip2Diag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BB71-87E8-45E3-A952-6AB48B0F44CB}">
      <dsp:nvSpPr>
        <dsp:cNvPr id="0" name=""/>
        <dsp:cNvSpPr/>
      </dsp:nvSpPr>
      <dsp:spPr>
        <a:xfrm>
          <a:off x="0" y="0"/>
          <a:ext cx="10707196" cy="255262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Frameworks based on </a:t>
          </a:r>
          <a:r>
            <a:rPr lang="en-US" sz="3200" kern="1200" dirty="0" err="1">
              <a:latin typeface="Times New Roman" panose="02020603050405020304" pitchFamily="18" charset="0"/>
              <a:cs typeface="Times New Roman" panose="02020603050405020304" pitchFamily="18" charset="0"/>
            </a:rPr>
            <a:t>GeneBird</a:t>
          </a:r>
          <a:r>
            <a:rPr lang="en-US" sz="3200" kern="1200" dirty="0">
              <a:latin typeface="Times New Roman" panose="02020603050405020304" pitchFamily="18" charset="0"/>
              <a:cs typeface="Times New Roman" panose="02020603050405020304" pitchFamily="18" charset="0"/>
            </a:rPr>
            <a:t> can play a vital role in rescue operations and crisis management operations. Humans are not going to be the first responders anymore. </a:t>
          </a:r>
          <a:endParaRPr lang="en-PK" sz="3200" b="1" kern="1200" dirty="0">
            <a:latin typeface="Times New Roman" panose="02020603050405020304" pitchFamily="18" charset="0"/>
            <a:cs typeface="Times New Roman" panose="02020603050405020304" pitchFamily="18" charset="0"/>
          </a:endParaRPr>
        </a:p>
      </dsp:txBody>
      <dsp:txXfrm>
        <a:off x="2396702" y="0"/>
        <a:ext cx="8310493" cy="2552629"/>
      </dsp:txXfrm>
    </dsp:sp>
    <dsp:sp modelId="{4E4B8EDB-5CB9-4A05-B360-65F938635B74}">
      <dsp:nvSpPr>
        <dsp:cNvPr id="0" name=""/>
        <dsp:cNvSpPr/>
      </dsp:nvSpPr>
      <dsp:spPr>
        <a:xfrm>
          <a:off x="255262" y="255262"/>
          <a:ext cx="2141439" cy="2042103"/>
        </a:xfrm>
        <a:prstGeom prst="snip2Diag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4699514-1718-48DC-9075-CE3FC060C523}">
      <dsp:nvSpPr>
        <dsp:cNvPr id="0" name=""/>
        <dsp:cNvSpPr/>
      </dsp:nvSpPr>
      <dsp:spPr>
        <a:xfrm>
          <a:off x="0" y="2807892"/>
          <a:ext cx="10707196" cy="255262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GeneBird</a:t>
          </a:r>
          <a:r>
            <a:rPr lang="en-US" sz="3200" kern="1200" dirty="0">
              <a:latin typeface="Times New Roman" panose="02020603050405020304" pitchFamily="18" charset="0"/>
              <a:cs typeface="Times New Roman" panose="02020603050405020304" pitchFamily="18" charset="0"/>
            </a:rPr>
            <a:t> based frameworks can also play a vital role in surveillance and security of large infrastructures and modern warfare i.e. IOBT applications.</a:t>
          </a:r>
          <a:endParaRPr lang="en-PK" sz="3200" kern="1200" dirty="0">
            <a:latin typeface="Times New Roman" panose="02020603050405020304" pitchFamily="18" charset="0"/>
            <a:cs typeface="Times New Roman" panose="02020603050405020304" pitchFamily="18" charset="0"/>
          </a:endParaRPr>
        </a:p>
      </dsp:txBody>
      <dsp:txXfrm>
        <a:off x="2396702" y="2807892"/>
        <a:ext cx="8310493" cy="2552629"/>
      </dsp:txXfrm>
    </dsp:sp>
    <dsp:sp modelId="{869B71D9-BBDA-49DE-8598-FAA89AC275A1}">
      <dsp:nvSpPr>
        <dsp:cNvPr id="0" name=""/>
        <dsp:cNvSpPr/>
      </dsp:nvSpPr>
      <dsp:spPr>
        <a:xfrm>
          <a:off x="255262" y="3063155"/>
          <a:ext cx="2141439" cy="2042103"/>
        </a:xfrm>
        <a:prstGeom prst="snip2Diag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BB71-87E8-45E3-A952-6AB48B0F44CB}">
      <dsp:nvSpPr>
        <dsp:cNvPr id="0" name=""/>
        <dsp:cNvSpPr/>
      </dsp:nvSpPr>
      <dsp:spPr>
        <a:xfrm>
          <a:off x="0" y="0"/>
          <a:ext cx="10707196" cy="255262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The delay in the delivery of the packages can be reduced by building a system based on </a:t>
          </a:r>
          <a:r>
            <a:rPr lang="en-US" sz="3200" kern="1200" dirty="0" err="1">
              <a:latin typeface="Times New Roman" panose="02020603050405020304" pitchFamily="18" charset="0"/>
              <a:cs typeface="Times New Roman" panose="02020603050405020304" pitchFamily="18" charset="0"/>
            </a:rPr>
            <a:t>GeneBird</a:t>
          </a:r>
          <a:r>
            <a:rPr lang="en-US" sz="3200" kern="1200" dirty="0">
              <a:latin typeface="Times New Roman" panose="02020603050405020304" pitchFamily="18" charset="0"/>
              <a:cs typeface="Times New Roman" panose="02020603050405020304" pitchFamily="18" charset="0"/>
            </a:rPr>
            <a:t>. The use of </a:t>
          </a:r>
          <a:r>
            <a:rPr lang="en-US" sz="3200" kern="1200" dirty="0" err="1">
              <a:latin typeface="Times New Roman" panose="02020603050405020304" pitchFamily="18" charset="0"/>
              <a:cs typeface="Times New Roman" panose="02020603050405020304" pitchFamily="18" charset="0"/>
            </a:rPr>
            <a:t>GeneBird</a:t>
          </a:r>
          <a:r>
            <a:rPr lang="en-US" sz="3200" kern="1200" dirty="0">
              <a:latin typeface="Times New Roman" panose="02020603050405020304" pitchFamily="18" charset="0"/>
              <a:cs typeface="Times New Roman" panose="02020603050405020304" pitchFamily="18" charset="0"/>
            </a:rPr>
            <a:t> will not only increases the efficiency but also the productivity of the company, creating less pollution.</a:t>
          </a:r>
          <a:endParaRPr lang="en-PK" sz="3200" b="1" kern="1200" dirty="0">
            <a:latin typeface="Times New Roman" panose="02020603050405020304" pitchFamily="18" charset="0"/>
            <a:cs typeface="Times New Roman" panose="02020603050405020304" pitchFamily="18" charset="0"/>
          </a:endParaRPr>
        </a:p>
      </dsp:txBody>
      <dsp:txXfrm>
        <a:off x="2396702" y="0"/>
        <a:ext cx="8310493" cy="2552629"/>
      </dsp:txXfrm>
    </dsp:sp>
    <dsp:sp modelId="{4E4B8EDB-5CB9-4A05-B360-65F938635B74}">
      <dsp:nvSpPr>
        <dsp:cNvPr id="0" name=""/>
        <dsp:cNvSpPr/>
      </dsp:nvSpPr>
      <dsp:spPr>
        <a:xfrm>
          <a:off x="245969" y="289999"/>
          <a:ext cx="2141439" cy="2042103"/>
        </a:xfrm>
        <a:prstGeom prst="snip2Diag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4699514-1718-48DC-9075-CE3FC060C523}">
      <dsp:nvSpPr>
        <dsp:cNvPr id="0" name=""/>
        <dsp:cNvSpPr/>
      </dsp:nvSpPr>
      <dsp:spPr>
        <a:xfrm>
          <a:off x="0" y="2807892"/>
          <a:ext cx="10707196" cy="255262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Genebird</a:t>
          </a:r>
          <a:r>
            <a:rPr lang="en-US" sz="3200" kern="1200" dirty="0">
              <a:latin typeface="Times New Roman" panose="02020603050405020304" pitchFamily="18" charset="0"/>
              <a:cs typeface="Times New Roman" panose="02020603050405020304" pitchFamily="18" charset="0"/>
            </a:rPr>
            <a:t> based architectures can be used as Agricultural drones  that will increase crop production, and monitor crop growth. They can also be used for planting seeds, and spraying pesticides.</a:t>
          </a:r>
          <a:endParaRPr lang="en-PK" sz="3200" kern="1200" dirty="0">
            <a:latin typeface="Times New Roman" panose="02020603050405020304" pitchFamily="18" charset="0"/>
            <a:cs typeface="Times New Roman" panose="02020603050405020304" pitchFamily="18" charset="0"/>
          </a:endParaRPr>
        </a:p>
      </dsp:txBody>
      <dsp:txXfrm>
        <a:off x="2396702" y="2807892"/>
        <a:ext cx="8310493" cy="2552629"/>
      </dsp:txXfrm>
    </dsp:sp>
    <dsp:sp modelId="{869B71D9-BBDA-49DE-8598-FAA89AC275A1}">
      <dsp:nvSpPr>
        <dsp:cNvPr id="0" name=""/>
        <dsp:cNvSpPr/>
      </dsp:nvSpPr>
      <dsp:spPr>
        <a:xfrm>
          <a:off x="255262" y="3063155"/>
          <a:ext cx="2141439" cy="2042103"/>
        </a:xfrm>
        <a:prstGeom prst="snip2Diag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A1D80-9E97-45C7-9957-52A927ACCA3A}"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372F2-0A20-4196-ADAE-C7416BBFA642}" type="slidenum">
              <a:rPr lang="en-US" smtClean="0"/>
              <a:t>‹#›</a:t>
            </a:fld>
            <a:endParaRPr lang="en-US"/>
          </a:p>
        </p:txBody>
      </p:sp>
    </p:spTree>
    <p:extLst>
      <p:ext uri="{BB962C8B-B14F-4D97-AF65-F5344CB8AC3E}">
        <p14:creationId xmlns:p14="http://schemas.microsoft.com/office/powerpoint/2010/main" val="302731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6552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94514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74818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12712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A3A4F-2A13-45A5-A92D-93535CDA1D1B}"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1860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AA3A4F-2A13-45A5-A92D-93535CDA1D1B}"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36254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AA3A4F-2A13-45A5-A92D-93535CDA1D1B}"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96672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AA3A4F-2A13-45A5-A92D-93535CDA1D1B}"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102009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A3A4F-2A13-45A5-A92D-93535CDA1D1B}"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6081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A3A4F-2A13-45A5-A92D-93535CDA1D1B}"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94304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A3A4F-2A13-45A5-A92D-93535CDA1D1B}"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0020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A3A4F-2A13-45A5-A92D-93535CDA1D1B}" type="datetimeFigureOut">
              <a:rPr lang="en-US" smtClean="0"/>
              <a:t>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F9BE2-B59B-40AF-8442-47BAD161B662}" type="slidenum">
              <a:rPr lang="en-US" smtClean="0"/>
              <a:t>‹#›</a:t>
            </a:fld>
            <a:endParaRPr lang="en-US"/>
          </a:p>
        </p:txBody>
      </p:sp>
    </p:spTree>
    <p:extLst>
      <p:ext uri="{BB962C8B-B14F-4D97-AF65-F5344CB8AC3E}">
        <p14:creationId xmlns:p14="http://schemas.microsoft.com/office/powerpoint/2010/main" val="166213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4.wdp"/><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6" name="TextBox 5"/>
          <p:cNvSpPr txBox="1"/>
          <p:nvPr/>
        </p:nvSpPr>
        <p:spPr>
          <a:xfrm>
            <a:off x="2568542" y="4871949"/>
            <a:ext cx="7603958" cy="707886"/>
          </a:xfrm>
          <a:prstGeom prst="rect">
            <a:avLst/>
          </a:prstGeom>
          <a:noFill/>
        </p:spPr>
        <p:txBody>
          <a:bodyPr wrap="square" rtlCol="0">
            <a:spAutoFit/>
          </a:bodyPr>
          <a:lstStyle/>
          <a:p>
            <a:pPr algn="ctr"/>
            <a:r>
              <a:rPr lang="en-US" sz="2000" dirty="0">
                <a:solidFill>
                  <a:schemeClr val="bg1">
                    <a:lumMod val="50000"/>
                  </a:schemeClr>
                </a:solidFill>
                <a:latin typeface="Times New Roman" panose="02020603050405020304" pitchFamily="18" charset="0"/>
                <a:cs typeface="Times New Roman" panose="02020603050405020304" pitchFamily="18" charset="0"/>
              </a:rPr>
              <a:t>Department of Electrical Engineering,</a:t>
            </a:r>
          </a:p>
          <a:p>
            <a:pPr algn="ctr"/>
            <a:r>
              <a:rPr lang="en-US" sz="2000" dirty="0">
                <a:solidFill>
                  <a:schemeClr val="bg1">
                    <a:lumMod val="50000"/>
                  </a:schemeClr>
                </a:solidFill>
                <a:latin typeface="Times New Roman" panose="02020603050405020304" pitchFamily="18" charset="0"/>
                <a:cs typeface="Times New Roman" panose="02020603050405020304" pitchFamily="18" charset="0"/>
              </a:rPr>
              <a:t>University of Engineering and Technology, Lahore (New Campus)</a:t>
            </a:r>
          </a:p>
        </p:txBody>
      </p:sp>
      <p:sp>
        <p:nvSpPr>
          <p:cNvPr id="8" name="Title 1"/>
          <p:cNvSpPr>
            <a:spLocks noGrp="1"/>
          </p:cNvSpPr>
          <p:nvPr>
            <p:ph type="ctrTitle"/>
          </p:nvPr>
        </p:nvSpPr>
        <p:spPr>
          <a:xfrm>
            <a:off x="714420" y="1468977"/>
            <a:ext cx="11143759" cy="2235262"/>
          </a:xfrm>
        </p:spPr>
        <p:txBody>
          <a:bodyPr>
            <a:normAutofit/>
          </a:bodyPr>
          <a:lstStyle/>
          <a:p>
            <a:r>
              <a:rPr lang="en-US" sz="4800" b="1" dirty="0" err="1">
                <a:solidFill>
                  <a:srgbClr val="1E477B"/>
                </a:solidFill>
                <a:latin typeface="Times New Roman" panose="02020603050405020304" pitchFamily="18" charset="0"/>
                <a:cs typeface="Times New Roman" panose="02020603050405020304" pitchFamily="18" charset="0"/>
              </a:rPr>
              <a:t>GeneBird</a:t>
            </a:r>
            <a:br>
              <a:rPr lang="en-US" sz="4800" dirty="0">
                <a:solidFill>
                  <a:srgbClr val="1E477B"/>
                </a:solidFill>
                <a:latin typeface="Times New Roman" panose="02020603050405020304" pitchFamily="18" charset="0"/>
                <a:cs typeface="Times New Roman" panose="02020603050405020304" pitchFamily="18" charset="0"/>
              </a:rPr>
            </a:br>
            <a:r>
              <a:rPr lang="en-US" sz="4800" dirty="0">
                <a:solidFill>
                  <a:srgbClr val="1E477B"/>
                </a:solidFill>
                <a:latin typeface="Times New Roman" panose="02020603050405020304" pitchFamily="18" charset="0"/>
                <a:cs typeface="Times New Roman" panose="02020603050405020304" pitchFamily="18" charset="0"/>
              </a:rPr>
              <a:t>Design &amp; Development of Micro Swarm Drones</a:t>
            </a:r>
          </a:p>
        </p:txBody>
      </p:sp>
      <p:sp>
        <p:nvSpPr>
          <p:cNvPr id="10" name="Subtitle 2"/>
          <p:cNvSpPr txBox="1">
            <a:spLocks/>
          </p:cNvSpPr>
          <p:nvPr/>
        </p:nvSpPr>
        <p:spPr>
          <a:xfrm>
            <a:off x="2484320" y="4035592"/>
            <a:ext cx="8005879" cy="8363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Project Advisor: Dr. Muhammad Kamran </a:t>
            </a:r>
          </a:p>
          <a:p>
            <a:pPr algn="l"/>
            <a:r>
              <a:rPr lang="en-US" dirty="0">
                <a:latin typeface="Times New Roman" panose="02020603050405020304" pitchFamily="18" charset="0"/>
                <a:cs typeface="Times New Roman" panose="02020603050405020304" pitchFamily="18" charset="0"/>
              </a:rPr>
              <a:t>                    Co-supervisor: Mr. Fahad </a:t>
            </a:r>
            <a:r>
              <a:rPr lang="en-US" dirty="0" err="1">
                <a:latin typeface="Times New Roman" panose="02020603050405020304" pitchFamily="18" charset="0"/>
                <a:cs typeface="Times New Roman" panose="02020603050405020304" pitchFamily="18" charset="0"/>
              </a:rPr>
              <a:t>Ijaz</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2057" y="172891"/>
            <a:ext cx="842171" cy="847135"/>
          </a:xfrm>
          <a:prstGeom prst="rect">
            <a:avLst/>
          </a:prstGeom>
        </p:spPr>
      </p:pic>
      <p:pic>
        <p:nvPicPr>
          <p:cNvPr id="9" name="Picture 8">
            <a:extLst>
              <a:ext uri="{FF2B5EF4-FFF2-40B4-BE49-F238E27FC236}">
                <a16:creationId xmlns:a16="http://schemas.microsoft.com/office/drawing/2014/main" id="{31E40B24-AF98-4684-93AF-D3E7BB8D9CD9}"/>
              </a:ext>
            </a:extLst>
          </p:cNvPr>
          <p:cNvPicPr/>
          <p:nvPr/>
        </p:nvPicPr>
        <p:blipFill rotWithShape="1">
          <a:blip r:embed="rId4" cstate="print">
            <a:extLst>
              <a:ext uri="{BEBA8EAE-BF5A-486C-A8C5-ECC9F3942E4B}">
                <a14:imgProps xmlns:a14="http://schemas.microsoft.com/office/drawing/2010/main">
                  <a14:imgLayer r:embed="rId5">
                    <a14:imgEffect>
                      <a14:backgroundRemoval t="26358" b="63898" l="30831" r="68850">
                        <a14:foregroundMark x1="30990" y1="34026" x2="30990" y2="34026"/>
                        <a14:foregroundMark x1="39936" y1="26358" x2="39936" y2="26358"/>
                        <a14:foregroundMark x1="61661" y1="26358" x2="61661" y2="26358"/>
                        <a14:foregroundMark x1="68850" y1="34345" x2="68850" y2="34345"/>
                        <a14:foregroundMark x1="68850" y1="56550" x2="68850" y2="56550"/>
                        <a14:foregroundMark x1="61022" y1="63898" x2="61022" y2="63898"/>
                        <a14:foregroundMark x1="39457" y1="63898" x2="39457" y2="63898"/>
                        <a14:foregroundMark x1="30990" y1="56709" x2="30990" y2="56709"/>
                      </a14:backgroundRemoval>
                    </a14:imgEffect>
                  </a14:imgLayer>
                </a14:imgProps>
              </a:ext>
              <a:ext uri="{28A0092B-C50C-407E-A947-70E740481C1C}">
                <a14:useLocalDpi xmlns:a14="http://schemas.microsoft.com/office/drawing/2010/main" val="0"/>
              </a:ext>
            </a:extLst>
          </a:blip>
          <a:srcRect l="28897" t="22292" r="27579" b="32774"/>
          <a:stretch/>
        </p:blipFill>
        <p:spPr bwMode="auto">
          <a:xfrm>
            <a:off x="714420" y="172891"/>
            <a:ext cx="842171" cy="847135"/>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EBD85351-0A8B-4974-80CB-FC2BFF1F0FC4}"/>
              </a:ext>
            </a:extLst>
          </p:cNvPr>
          <p:cNvSpPr txBox="1"/>
          <p:nvPr/>
        </p:nvSpPr>
        <p:spPr>
          <a:xfrm>
            <a:off x="590637" y="957231"/>
            <a:ext cx="1090310" cy="307777"/>
          </a:xfrm>
          <a:prstGeom prst="rect">
            <a:avLst/>
          </a:prstGeom>
          <a:noFill/>
        </p:spPr>
        <p:txBody>
          <a:bodyPr wrap="square">
            <a:spAutoFit/>
          </a:bodyPr>
          <a:lstStyle/>
          <a:p>
            <a:pPr algn="ctr"/>
            <a:r>
              <a:rPr lang="en-US" sz="1400" b="1" dirty="0">
                <a:solidFill>
                  <a:srgbClr val="284B98"/>
                </a:solidFill>
                <a:effectLst/>
                <a:latin typeface="Century Gothic" panose="020B0502020202020204" pitchFamily="34" charset="0"/>
                <a:ea typeface="Times New Roman" panose="02020603050405020304" pitchFamily="18" charset="0"/>
                <a:cs typeface="Arial" panose="020B0604020202020204" pitchFamily="34" charset="0"/>
              </a:rPr>
              <a:t>GeneBird  </a:t>
            </a:r>
            <a:endParaRPr lang="en-PK"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336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80287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Flow Diagram (Drone)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3" name="Picture 2">
            <a:extLst>
              <a:ext uri="{FF2B5EF4-FFF2-40B4-BE49-F238E27FC236}">
                <a16:creationId xmlns:a16="http://schemas.microsoft.com/office/drawing/2014/main" id="{2302436F-6933-499F-89F6-538DD9CF3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880" y="1241781"/>
            <a:ext cx="6086238" cy="5550448"/>
          </a:xfrm>
          <a:prstGeom prst="rect">
            <a:avLst/>
          </a:prstGeom>
        </p:spPr>
      </p:pic>
    </p:spTree>
    <p:extLst>
      <p:ext uri="{BB962C8B-B14F-4D97-AF65-F5344CB8AC3E}">
        <p14:creationId xmlns:p14="http://schemas.microsoft.com/office/powerpoint/2010/main" val="2973930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569"/>
          <a:stretch/>
        </p:blipFill>
        <p:spPr>
          <a:xfrm>
            <a:off x="-179545" y="0"/>
            <a:ext cx="617427" cy="6857999"/>
          </a:xfrm>
          <a:prstGeom prst="rect">
            <a:avLst/>
          </a:prstGeom>
        </p:spPr>
      </p:pic>
      <p:sp>
        <p:nvSpPr>
          <p:cNvPr id="8" name="Title 1"/>
          <p:cNvSpPr>
            <a:spLocks noGrp="1"/>
          </p:cNvSpPr>
          <p:nvPr>
            <p:ph type="ctrTitle"/>
          </p:nvPr>
        </p:nvSpPr>
        <p:spPr>
          <a:xfrm>
            <a:off x="746974" y="483119"/>
            <a:ext cx="354169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Applications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2" name="TextBox 1"/>
          <p:cNvSpPr txBox="1"/>
          <p:nvPr/>
        </p:nvSpPr>
        <p:spPr>
          <a:xfrm>
            <a:off x="1131573" y="1579431"/>
            <a:ext cx="9749308"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will provide a cost effective frame work for the testing and upscaling of the products developed by the companies as well as the research institutes.</a:t>
            </a:r>
          </a:p>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GeneBird</a:t>
            </a:r>
            <a:r>
              <a:rPr lang="en-US" sz="3200" dirty="0">
                <a:latin typeface="Times New Roman" panose="02020603050405020304" pitchFamily="18" charset="0"/>
                <a:cs typeface="Times New Roman" panose="02020603050405020304" pitchFamily="18" charset="0"/>
              </a:rPr>
              <a:t> based architectures will be open source and freely accessible for everyone to conduct research on it.</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0E18F46F-E6AE-428F-AFC0-EA46C52660F1}"/>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53122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569"/>
          <a:stretch/>
        </p:blipFill>
        <p:spPr>
          <a:xfrm>
            <a:off x="-179545" y="0"/>
            <a:ext cx="617427" cy="6857999"/>
          </a:xfrm>
          <a:prstGeom prst="rect">
            <a:avLst/>
          </a:prstGeom>
        </p:spPr>
      </p:pic>
      <p:sp>
        <p:nvSpPr>
          <p:cNvPr id="8" name="Title 1"/>
          <p:cNvSpPr>
            <a:spLocks noGrp="1"/>
          </p:cNvSpPr>
          <p:nvPr>
            <p:ph type="ctrTitle"/>
          </p:nvPr>
        </p:nvSpPr>
        <p:spPr>
          <a:xfrm>
            <a:off x="746974" y="483119"/>
            <a:ext cx="354169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Applications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graphicFrame>
        <p:nvGraphicFramePr>
          <p:cNvPr id="9" name="Diagram 8">
            <a:extLst>
              <a:ext uri="{FF2B5EF4-FFF2-40B4-BE49-F238E27FC236}">
                <a16:creationId xmlns:a16="http://schemas.microsoft.com/office/drawing/2014/main" id="{F5CE29FD-A84D-4BF1-B297-82A30C452DC2}"/>
              </a:ext>
            </a:extLst>
          </p:cNvPr>
          <p:cNvGraphicFramePr/>
          <p:nvPr>
            <p:extLst>
              <p:ext uri="{D42A27DB-BD31-4B8C-83A1-F6EECF244321}">
                <p14:modId xmlns:p14="http://schemas.microsoft.com/office/powerpoint/2010/main" val="1034078724"/>
              </p:ext>
            </p:extLst>
          </p:nvPr>
        </p:nvGraphicFramePr>
        <p:xfrm>
          <a:off x="875204" y="1277614"/>
          <a:ext cx="10707196" cy="53618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9677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569"/>
          <a:stretch/>
        </p:blipFill>
        <p:spPr>
          <a:xfrm>
            <a:off x="-179545" y="0"/>
            <a:ext cx="617427" cy="6857999"/>
          </a:xfrm>
          <a:prstGeom prst="rect">
            <a:avLst/>
          </a:prstGeom>
        </p:spPr>
      </p:pic>
      <p:sp>
        <p:nvSpPr>
          <p:cNvPr id="8" name="Title 1"/>
          <p:cNvSpPr>
            <a:spLocks noGrp="1"/>
          </p:cNvSpPr>
          <p:nvPr>
            <p:ph type="ctrTitle"/>
          </p:nvPr>
        </p:nvSpPr>
        <p:spPr>
          <a:xfrm>
            <a:off x="746974" y="483119"/>
            <a:ext cx="354169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Applications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graphicFrame>
        <p:nvGraphicFramePr>
          <p:cNvPr id="9" name="Diagram 8">
            <a:extLst>
              <a:ext uri="{FF2B5EF4-FFF2-40B4-BE49-F238E27FC236}">
                <a16:creationId xmlns:a16="http://schemas.microsoft.com/office/drawing/2014/main" id="{F5CE29FD-A84D-4BF1-B297-82A30C452DC2}"/>
              </a:ext>
            </a:extLst>
          </p:cNvPr>
          <p:cNvGraphicFramePr/>
          <p:nvPr>
            <p:extLst>
              <p:ext uri="{D42A27DB-BD31-4B8C-83A1-F6EECF244321}">
                <p14:modId xmlns:p14="http://schemas.microsoft.com/office/powerpoint/2010/main" val="1757727355"/>
              </p:ext>
            </p:extLst>
          </p:nvPr>
        </p:nvGraphicFramePr>
        <p:xfrm>
          <a:off x="875204" y="1277614"/>
          <a:ext cx="10707196" cy="53618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29907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569"/>
          <a:stretch/>
        </p:blipFill>
        <p:spPr>
          <a:xfrm>
            <a:off x="-179545" y="0"/>
            <a:ext cx="617427" cy="6857999"/>
          </a:xfrm>
          <a:prstGeom prst="rect">
            <a:avLst/>
          </a:prstGeom>
        </p:spPr>
      </p:pic>
      <p:sp>
        <p:nvSpPr>
          <p:cNvPr id="8" name="Title 1"/>
          <p:cNvSpPr>
            <a:spLocks noGrp="1"/>
          </p:cNvSpPr>
          <p:nvPr>
            <p:ph type="ctrTitle"/>
          </p:nvPr>
        </p:nvSpPr>
        <p:spPr>
          <a:xfrm>
            <a:off x="746974" y="483119"/>
            <a:ext cx="354169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Applications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graphicFrame>
        <p:nvGraphicFramePr>
          <p:cNvPr id="9" name="Diagram 8">
            <a:extLst>
              <a:ext uri="{FF2B5EF4-FFF2-40B4-BE49-F238E27FC236}">
                <a16:creationId xmlns:a16="http://schemas.microsoft.com/office/drawing/2014/main" id="{F5CE29FD-A84D-4BF1-B297-82A30C452DC2}"/>
              </a:ext>
            </a:extLst>
          </p:cNvPr>
          <p:cNvGraphicFramePr/>
          <p:nvPr>
            <p:extLst>
              <p:ext uri="{D42A27DB-BD31-4B8C-83A1-F6EECF244321}">
                <p14:modId xmlns:p14="http://schemas.microsoft.com/office/powerpoint/2010/main" val="737797093"/>
              </p:ext>
            </p:extLst>
          </p:nvPr>
        </p:nvGraphicFramePr>
        <p:xfrm>
          <a:off x="875204" y="1277614"/>
          <a:ext cx="10707196" cy="53618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5683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26916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Audience</a:t>
            </a:r>
          </a:p>
        </p:txBody>
      </p:sp>
      <p:sp>
        <p:nvSpPr>
          <p:cNvPr id="10" name="Subtitle 2"/>
          <p:cNvSpPr txBox="1">
            <a:spLocks/>
          </p:cNvSpPr>
          <p:nvPr/>
        </p:nvSpPr>
        <p:spPr>
          <a:xfrm>
            <a:off x="1131573" y="1579431"/>
            <a:ext cx="10199036"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Educational and research institutions, as well as industries and hobbyists who want to test their upcoming products on the more cost-effective architecture thus developed.</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is to play a vital role in universities; introducing students to the various concepts of machine learning and control systems as well as in colleges introducing the students to STEM education.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7" name="TextBox 6">
            <a:extLst>
              <a:ext uri="{FF2B5EF4-FFF2-40B4-BE49-F238E27FC236}">
                <a16:creationId xmlns:a16="http://schemas.microsoft.com/office/drawing/2014/main" id="{CE350A60-1DFB-46AC-A49C-652C7EEB84B4}"/>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48012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25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74572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2" name="Subtitle 2">
            <a:extLst>
              <a:ext uri="{FF2B5EF4-FFF2-40B4-BE49-F238E27FC236}">
                <a16:creationId xmlns:a16="http://schemas.microsoft.com/office/drawing/2014/main" id="{81095DBC-9587-4259-A75E-A705A9A4B4D8}"/>
              </a:ext>
            </a:extLst>
          </p:cNvPr>
          <p:cNvSpPr txBox="1">
            <a:spLocks/>
          </p:cNvSpPr>
          <p:nvPr/>
        </p:nvSpPr>
        <p:spPr>
          <a:xfrm>
            <a:off x="1131573" y="1579430"/>
            <a:ext cx="10199036" cy="42371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and Developed Flight controller on TIVA, Arduino/</a:t>
            </a:r>
            <a:r>
              <a:rPr lang="en-US" sz="3200" dirty="0" err="1">
                <a:latin typeface="Times New Roman" panose="02020603050405020304" pitchFamily="18" charset="0"/>
                <a:cs typeface="Times New Roman" panose="02020603050405020304" pitchFamily="18" charset="0"/>
              </a:rPr>
              <a:t>Atmega</a:t>
            </a:r>
            <a:r>
              <a:rPr lang="en-US" sz="3200" dirty="0">
                <a:latin typeface="Times New Roman" panose="02020603050405020304" pitchFamily="18" charset="0"/>
                <a:cs typeface="Times New Roman" panose="02020603050405020304" pitchFamily="18" charset="0"/>
              </a:rPr>
              <a:t> and ESP based Architectures.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 of PID algorithm for onboard stabilization of drone.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Implemented OTA support on ESP8266 based micro drone.</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273BDA4-BEA7-496D-A6B4-BD64125C4E48}"/>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1051915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25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1000"/>
                                        <p:tgtEl>
                                          <p:spTgt spid="12">
                                            <p:txEl>
                                              <p:pRg st="1" end="1"/>
                                            </p:txEl>
                                          </p:spTgt>
                                        </p:tgtEl>
                                      </p:cBhvr>
                                    </p:animEffect>
                                    <p:anim calcmode="lin" valueType="num">
                                      <p:cBhvr>
                                        <p:cTn id="14"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42" presetClass="entr" presetSubtype="0" fill="hold" nodeType="afterEffect">
                                  <p:stCondLst>
                                    <p:cond delay="25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1000"/>
                                        <p:tgtEl>
                                          <p:spTgt spid="12">
                                            <p:txEl>
                                              <p:pRg st="2" end="2"/>
                                            </p:txEl>
                                          </p:spTgt>
                                        </p:tgtEl>
                                      </p:cBhvr>
                                    </p:animEffect>
                                    <p:anim calcmode="lin" valueType="num">
                                      <p:cBhvr>
                                        <p:cTn id="2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76604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9" name="Subtitle 2">
            <a:extLst>
              <a:ext uri="{FF2B5EF4-FFF2-40B4-BE49-F238E27FC236}">
                <a16:creationId xmlns:a16="http://schemas.microsoft.com/office/drawing/2014/main" id="{74C2BB1C-8B38-4878-8E54-ACA8B9D1A726}"/>
              </a:ext>
            </a:extLst>
          </p:cNvPr>
          <p:cNvSpPr txBox="1">
            <a:spLocks/>
          </p:cNvSpPr>
          <p:nvPr/>
        </p:nvSpPr>
        <p:spPr>
          <a:xfrm>
            <a:off x="1131573" y="1579430"/>
            <a:ext cx="9823304"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Made </a:t>
            </a:r>
            <a:r>
              <a:rPr lang="en-US" sz="3200" dirty="0" err="1">
                <a:latin typeface="Times New Roman" panose="02020603050405020304" pitchFamily="18" charset="0"/>
                <a:cs typeface="Times New Roman" panose="02020603050405020304" pitchFamily="18" charset="0"/>
              </a:rPr>
              <a:t>Github</a:t>
            </a:r>
            <a:r>
              <a:rPr lang="en-US" sz="3200" dirty="0">
                <a:latin typeface="Times New Roman" panose="02020603050405020304" pitchFamily="18" charset="0"/>
                <a:cs typeface="Times New Roman" panose="02020603050405020304" pitchFamily="18" charset="0"/>
              </a:rPr>
              <a:t> Repository for code updates and commits. </a:t>
            </a:r>
          </a:p>
        </p:txBody>
      </p:sp>
      <p:pic>
        <p:nvPicPr>
          <p:cNvPr id="5" name="Picture 4">
            <a:extLst>
              <a:ext uri="{FF2B5EF4-FFF2-40B4-BE49-F238E27FC236}">
                <a16:creationId xmlns:a16="http://schemas.microsoft.com/office/drawing/2014/main" id="{1CFB0F70-51B8-487D-B603-6A6D3BB9D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573" y="2347078"/>
            <a:ext cx="10320451" cy="3866751"/>
          </a:xfrm>
          <a:prstGeom prst="rect">
            <a:avLst/>
          </a:prstGeom>
          <a:ln w="28575">
            <a:solidFill>
              <a:schemeClr val="accent1">
                <a:lumMod val="75000"/>
              </a:schemeClr>
            </a:solidFill>
          </a:ln>
        </p:spPr>
      </p:pic>
    </p:spTree>
    <p:extLst>
      <p:ext uri="{BB962C8B-B14F-4D97-AF65-F5344CB8AC3E}">
        <p14:creationId xmlns:p14="http://schemas.microsoft.com/office/powerpoint/2010/main" val="3070743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34274" y="438997"/>
            <a:ext cx="776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PCB and Flight controller for ESP8266 based micro drone.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3" name="Subtitle 2">
            <a:extLst>
              <a:ext uri="{FF2B5EF4-FFF2-40B4-BE49-F238E27FC236}">
                <a16:creationId xmlns:a16="http://schemas.microsoft.com/office/drawing/2014/main" id="{1A479D2F-3469-493A-BD70-B780B0C04A35}"/>
              </a:ext>
            </a:extLst>
          </p:cNvPr>
          <p:cNvSpPr txBox="1">
            <a:spLocks/>
          </p:cNvSpPr>
          <p:nvPr/>
        </p:nvSpPr>
        <p:spPr>
          <a:xfrm>
            <a:off x="2144571" y="5701976"/>
            <a:ext cx="3558248" cy="758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3D Model</a:t>
            </a:r>
          </a:p>
        </p:txBody>
      </p:sp>
      <p:pic>
        <p:nvPicPr>
          <p:cNvPr id="14" name="Picture 13">
            <a:extLst>
              <a:ext uri="{FF2B5EF4-FFF2-40B4-BE49-F238E27FC236}">
                <a16:creationId xmlns:a16="http://schemas.microsoft.com/office/drawing/2014/main" id="{2F54B195-47D4-47B6-A792-C709A193EF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6861" y="2717424"/>
            <a:ext cx="3019443" cy="2908235"/>
          </a:xfrm>
          <a:prstGeom prst="rect">
            <a:avLst/>
          </a:prstGeom>
          <a:ln w="28575">
            <a:solidFill>
              <a:schemeClr val="accent1">
                <a:lumMod val="75000"/>
              </a:schemeClr>
            </a:solidFill>
          </a:ln>
        </p:spPr>
      </p:pic>
      <p:sp>
        <p:nvSpPr>
          <p:cNvPr id="17" name="Subtitle 2">
            <a:extLst>
              <a:ext uri="{FF2B5EF4-FFF2-40B4-BE49-F238E27FC236}">
                <a16:creationId xmlns:a16="http://schemas.microsoft.com/office/drawing/2014/main" id="{B27E516B-A935-46B9-9269-2ABCC03DCE12}"/>
              </a:ext>
            </a:extLst>
          </p:cNvPr>
          <p:cNvSpPr txBox="1">
            <a:spLocks/>
          </p:cNvSpPr>
          <p:nvPr/>
        </p:nvSpPr>
        <p:spPr>
          <a:xfrm>
            <a:off x="6970809" y="5701976"/>
            <a:ext cx="3558248" cy="758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Circuit Design</a:t>
            </a:r>
          </a:p>
        </p:txBody>
      </p:sp>
      <p:pic>
        <p:nvPicPr>
          <p:cNvPr id="3" name="Picture 2">
            <a:extLst>
              <a:ext uri="{FF2B5EF4-FFF2-40B4-BE49-F238E27FC236}">
                <a16:creationId xmlns:a16="http://schemas.microsoft.com/office/drawing/2014/main" id="{EA209466-0440-4B3C-ACCD-2A2DC35C8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433" y="2695526"/>
            <a:ext cx="3003000" cy="2952029"/>
          </a:xfrm>
          <a:prstGeom prst="rect">
            <a:avLst/>
          </a:prstGeom>
          <a:ln w="28575">
            <a:solidFill>
              <a:schemeClr val="accent1">
                <a:lumMod val="75000"/>
              </a:schemeClr>
            </a:solidFill>
          </a:ln>
        </p:spPr>
      </p:pic>
    </p:spTree>
    <p:extLst>
      <p:ext uri="{BB962C8B-B14F-4D97-AF65-F5344CB8AC3E}">
        <p14:creationId xmlns:p14="http://schemas.microsoft.com/office/powerpoint/2010/main" val="670729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34274" y="438997"/>
            <a:ext cx="776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HTML web page to control ESP based micro drone via IP.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3" name="Picture 2">
            <a:extLst>
              <a:ext uri="{FF2B5EF4-FFF2-40B4-BE49-F238E27FC236}">
                <a16:creationId xmlns:a16="http://schemas.microsoft.com/office/drawing/2014/main" id="{8784F5B4-A1B9-4CEE-8D7D-61E5D4828AC4}"/>
              </a:ext>
            </a:extLst>
          </p:cNvPr>
          <p:cNvPicPr>
            <a:picLocks noChangeAspect="1"/>
          </p:cNvPicPr>
          <p:nvPr/>
        </p:nvPicPr>
        <p:blipFill rotWithShape="1">
          <a:blip r:embed="rId4">
            <a:extLst>
              <a:ext uri="{28A0092B-C50C-407E-A947-70E740481C1C}">
                <a14:useLocalDpi xmlns:a14="http://schemas.microsoft.com/office/drawing/2010/main" val="0"/>
              </a:ext>
            </a:extLst>
          </a:blip>
          <a:srcRect b="10201"/>
          <a:stretch/>
        </p:blipFill>
        <p:spPr>
          <a:xfrm>
            <a:off x="2033587" y="2488356"/>
            <a:ext cx="8124825" cy="3446876"/>
          </a:xfrm>
          <a:prstGeom prst="rect">
            <a:avLst/>
          </a:prstGeom>
        </p:spPr>
      </p:pic>
      <p:sp>
        <p:nvSpPr>
          <p:cNvPr id="5" name="TextBox 4">
            <a:extLst>
              <a:ext uri="{FF2B5EF4-FFF2-40B4-BE49-F238E27FC236}">
                <a16:creationId xmlns:a16="http://schemas.microsoft.com/office/drawing/2014/main" id="{949A9BC7-6052-442D-A8C1-BB8987789B3A}"/>
              </a:ext>
            </a:extLst>
          </p:cNvPr>
          <p:cNvSpPr txBox="1"/>
          <p:nvPr/>
        </p:nvSpPr>
        <p:spPr>
          <a:xfrm>
            <a:off x="3414396" y="2512912"/>
            <a:ext cx="100123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Throttle</a:t>
            </a:r>
            <a:endParaRPr lang="en-PK"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ABC366B-3CB7-4C71-96F2-BD26ED88D091}"/>
              </a:ext>
            </a:extLst>
          </p:cNvPr>
          <p:cNvSpPr txBox="1"/>
          <p:nvPr/>
        </p:nvSpPr>
        <p:spPr>
          <a:xfrm>
            <a:off x="1605308" y="4160994"/>
            <a:ext cx="60792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Yaw</a:t>
            </a:r>
            <a:endParaRPr lang="en-PK"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433F2F-65E9-4D05-B3B4-9C5A392E9C60}"/>
              </a:ext>
            </a:extLst>
          </p:cNvPr>
          <p:cNvSpPr txBox="1"/>
          <p:nvPr/>
        </p:nvSpPr>
        <p:spPr>
          <a:xfrm>
            <a:off x="5068949" y="2221467"/>
            <a:ext cx="205409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Control Buttons</a:t>
            </a:r>
            <a:endParaRPr lang="en-PK"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E5494AB-4981-46F6-83F7-AD5F88827402}"/>
              </a:ext>
            </a:extLst>
          </p:cNvPr>
          <p:cNvSpPr txBox="1"/>
          <p:nvPr/>
        </p:nvSpPr>
        <p:spPr>
          <a:xfrm>
            <a:off x="7803859" y="2512912"/>
            <a:ext cx="69762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Pitch</a:t>
            </a:r>
            <a:endParaRPr lang="en-PK"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C67A74A-29FC-4A7F-8AE3-EC54F50AB92E}"/>
              </a:ext>
            </a:extLst>
          </p:cNvPr>
          <p:cNvSpPr txBox="1"/>
          <p:nvPr/>
        </p:nvSpPr>
        <p:spPr>
          <a:xfrm>
            <a:off x="9879645" y="4160994"/>
            <a:ext cx="59503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Roll</a:t>
            </a:r>
            <a:endParaRPr lang="en-PK"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33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Team Introduction</a:t>
            </a:r>
          </a:p>
        </p:txBody>
      </p:sp>
      <p:sp>
        <p:nvSpPr>
          <p:cNvPr id="10" name="Subtitle 2"/>
          <p:cNvSpPr txBox="1">
            <a:spLocks/>
          </p:cNvSpPr>
          <p:nvPr/>
        </p:nvSpPr>
        <p:spPr>
          <a:xfrm>
            <a:off x="1217433" y="1929855"/>
            <a:ext cx="5303949" cy="19999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Khalid Waheed </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2017-EE-281</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p:txBody>
      </p:sp>
      <p:sp>
        <p:nvSpPr>
          <p:cNvPr id="17" name="Subtitle 2"/>
          <p:cNvSpPr txBox="1">
            <a:spLocks/>
          </p:cNvSpPr>
          <p:nvPr/>
        </p:nvSpPr>
        <p:spPr>
          <a:xfrm>
            <a:off x="1217433" y="3726212"/>
            <a:ext cx="5303949" cy="1992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Salman Hamid</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2017-EE-325</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a:p>
            <a:pPr algn="l"/>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8" name="Subtitle 2"/>
          <p:cNvSpPr txBox="1">
            <a:spLocks/>
          </p:cNvSpPr>
          <p:nvPr/>
        </p:nvSpPr>
        <p:spPr>
          <a:xfrm>
            <a:off x="6977442" y="1858289"/>
            <a:ext cx="5303949" cy="18658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Noor </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Haq</a:t>
            </a: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2017-EE-298</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a:p>
            <a:pPr algn="l"/>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9" name="Subtitle 2"/>
          <p:cNvSpPr txBox="1">
            <a:spLocks/>
          </p:cNvSpPr>
          <p:nvPr/>
        </p:nvSpPr>
        <p:spPr>
          <a:xfrm>
            <a:off x="6977441" y="3724102"/>
            <a:ext cx="5303949" cy="18658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Fahad </a:t>
            </a:r>
            <a:r>
              <a:rPr lang="en-US" dirty="0" err="1">
                <a:latin typeface="Times New Roman" panose="02020603050405020304" pitchFamily="18" charset="0"/>
                <a:cs typeface="Times New Roman" panose="02020603050405020304" pitchFamily="18" charset="0"/>
              </a:rPr>
              <a:t>Mehmood</a:t>
            </a:r>
            <a:endParaRPr lang="en-US" dirty="0">
              <a:latin typeface="Times New Roman" panose="02020603050405020304" pitchFamily="18" charset="0"/>
              <a:cs typeface="Times New Roman" panose="02020603050405020304" pitchFamily="18" charset="0"/>
            </a:endParaRP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2017-EE-330</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Power, Minor: Computer</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2" name="TextBox 11">
            <a:extLst>
              <a:ext uri="{FF2B5EF4-FFF2-40B4-BE49-F238E27FC236}">
                <a16:creationId xmlns:a16="http://schemas.microsoft.com/office/drawing/2014/main" id="{18F9C6DB-F035-449B-86D9-D208BD277180}"/>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146297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901700" y="322777"/>
            <a:ext cx="716968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Hardware Developed </a:t>
            </a:r>
          </a:p>
        </p:txBody>
      </p:sp>
      <p:sp>
        <p:nvSpPr>
          <p:cNvPr id="10" name="Subtitle 2"/>
          <p:cNvSpPr txBox="1">
            <a:spLocks/>
          </p:cNvSpPr>
          <p:nvPr/>
        </p:nvSpPr>
        <p:spPr>
          <a:xfrm>
            <a:off x="1122378" y="1081439"/>
            <a:ext cx="9947244" cy="9715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7" name="Picture 6">
            <a:extLst>
              <a:ext uri="{FF2B5EF4-FFF2-40B4-BE49-F238E27FC236}">
                <a16:creationId xmlns:a16="http://schemas.microsoft.com/office/drawing/2014/main" id="{B06F4816-2FF1-45A0-ADE8-6CDDEFBC21F3}"/>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5540" b="92034" l="13069" r="86537">
                        <a14:foregroundMark x1="32777" y1="84270" x2="36264" y2="88314"/>
                        <a14:foregroundMark x1="63463" y1="84796" x2="58065" y2="88516"/>
                        <a14:foregroundMark x1="39569" y1="90174" x2="40570" y2="92034"/>
                        <a14:foregroundMark x1="13887" y1="67610" x2="19042" y2="72584"/>
                        <a14:foregroundMark x1="13069" y1="32592" x2="14312" y2="31864"/>
                        <a14:foregroundMark x1="33899" y1="10918" x2="37629" y2="6834"/>
                        <a14:foregroundMark x1="60976" y1="9462" x2="67768" y2="13587"/>
                        <a14:foregroundMark x1="67768" y1="13587" x2="67920" y2="14072"/>
                        <a14:foregroundMark x1="57641" y1="5540" x2="57793" y2="8128"/>
                        <a14:foregroundMark x1="81261" y1="27214" x2="84718" y2="30166"/>
                        <a14:foregroundMark x1="85415" y1="69834" x2="84718" y2="69632"/>
                        <a14:foregroundMark x1="85143" y1="30570" x2="86537" y2="30732"/>
                        <a14:backgroundMark x1="36871" y1="75738" x2="37508" y2="70926"/>
                        <a14:backgroundMark x1="38478" y1="70077" x2="41176" y2="67853"/>
                        <a14:backgroundMark x1="40479" y1="69268" x2="37780" y2="73352"/>
                        <a14:backgroundMark x1="62765" y1="37202" x2="67101" y2="29640"/>
                        <a14:backgroundMark x1="67101" y1="29640" x2="68739" y2="28710"/>
                        <a14:backgroundMark x1="57095" y1="67408" x2="52486" y2="60372"/>
                        <a14:backgroundMark x1="52486" y1="60372" x2="47089" y2="62030"/>
                        <a14:backgroundMark x1="39448" y1="56126" x2="40691" y2="56126"/>
                        <a14:backgroundMark x1="39873" y1="57218" x2="37083" y2="57056"/>
                        <a14:backgroundMark x1="28896" y1="27982" x2="36810" y2="35544"/>
                      </a14:backgroundRemoval>
                    </a14:imgEffect>
                  </a14:imgLayer>
                </a14:imgProps>
              </a:ext>
              <a:ext uri="{28A0092B-C50C-407E-A947-70E740481C1C}">
                <a14:useLocalDpi xmlns:a14="http://schemas.microsoft.com/office/drawing/2010/main" val="0"/>
              </a:ext>
            </a:extLst>
          </a:blip>
          <a:srcRect l="10628" r="10145" b="3623"/>
          <a:stretch/>
        </p:blipFill>
        <p:spPr>
          <a:xfrm rot="5400000">
            <a:off x="3751253" y="2182518"/>
            <a:ext cx="4689494" cy="4521200"/>
          </a:xfrm>
          <a:prstGeom prst="rect">
            <a:avLst/>
          </a:prstGeom>
        </p:spPr>
      </p:pic>
      <p:sp>
        <p:nvSpPr>
          <p:cNvPr id="12" name="Subtitle 2">
            <a:extLst>
              <a:ext uri="{FF2B5EF4-FFF2-40B4-BE49-F238E27FC236}">
                <a16:creationId xmlns:a16="http://schemas.microsoft.com/office/drawing/2014/main" id="{A011E4EC-80A2-46CC-8132-6B62DB373ADD}"/>
              </a:ext>
            </a:extLst>
          </p:cNvPr>
          <p:cNvSpPr txBox="1">
            <a:spLocks/>
          </p:cNvSpPr>
          <p:nvPr/>
        </p:nvSpPr>
        <p:spPr>
          <a:xfrm>
            <a:off x="1131572" y="1585820"/>
            <a:ext cx="10146028" cy="22686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Developed drone based on TIVA and Arduino/</a:t>
            </a:r>
            <a:r>
              <a:rPr lang="en-US" sz="3200" dirty="0" err="1">
                <a:latin typeface="Times New Roman" panose="02020603050405020304" pitchFamily="18" charset="0"/>
                <a:cs typeface="Times New Roman" panose="02020603050405020304" pitchFamily="18" charset="0"/>
              </a:rPr>
              <a:t>Atmega</a:t>
            </a:r>
            <a:r>
              <a:rPr lang="en-US" sz="3200" dirty="0">
                <a:latin typeface="Times New Roman" panose="02020603050405020304" pitchFamily="18" charset="0"/>
                <a:cs typeface="Times New Roman" panose="02020603050405020304" pitchFamily="18" charset="0"/>
              </a:rPr>
              <a:t> Architecture.</a:t>
            </a:r>
          </a:p>
        </p:txBody>
      </p:sp>
    </p:spTree>
    <p:extLst>
      <p:ext uri="{BB962C8B-B14F-4D97-AF65-F5344CB8AC3E}">
        <p14:creationId xmlns:p14="http://schemas.microsoft.com/office/powerpoint/2010/main" val="1245176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900346" y="322777"/>
            <a:ext cx="661088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Hardware Developed </a:t>
            </a:r>
          </a:p>
        </p:txBody>
      </p:sp>
      <p:sp>
        <p:nvSpPr>
          <p:cNvPr id="10" name="Subtitle 2"/>
          <p:cNvSpPr txBox="1">
            <a:spLocks/>
          </p:cNvSpPr>
          <p:nvPr/>
        </p:nvSpPr>
        <p:spPr>
          <a:xfrm>
            <a:off x="1122378" y="1081439"/>
            <a:ext cx="9947244" cy="9715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9" name="Picture 8">
            <a:extLst>
              <a:ext uri="{FF2B5EF4-FFF2-40B4-BE49-F238E27FC236}">
                <a16:creationId xmlns:a16="http://schemas.microsoft.com/office/drawing/2014/main" id="{3DA7212F-AEFD-48B5-81E9-E4EEC402BCF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8290" b="88273" l="15161" r="80746">
                        <a14:foregroundMark x1="21104" y1="62353" x2="27229" y2="69511"/>
                        <a14:foregroundMark x1="37235" y1="79620" x2="41935" y2="86535"/>
                        <a14:foregroundMark x1="41935" y1="86535" x2="42025" y2="86535"/>
                        <a14:foregroundMark x1="19830" y1="35423" x2="26107" y2="27780"/>
                        <a14:foregroundMark x1="31474" y1="22119" x2="40176" y2="10756"/>
                        <a14:foregroundMark x1="54245" y1="10230" x2="65191" y2="20380"/>
                        <a14:foregroundMark x1="76107" y1="30489" x2="78714" y2="34695"/>
                        <a14:foregroundMark x1="70558" y1="70481" x2="79260" y2="59402"/>
                        <a14:foregroundMark x1="57398" y1="85807" x2="65191" y2="76425"/>
                        <a14:foregroundMark x1="19072" y1="37404" x2="15191" y2="38415"/>
                        <a14:foregroundMark x1="78714" y1="33199" x2="80200" y2="34695"/>
                        <a14:foregroundMark x1="58338" y1="84796" x2="58156" y2="87020"/>
                        <a14:foregroundMark x1="41662" y1="85807" x2="42238" y2="88031"/>
                        <a14:foregroundMark x1="39266" y1="11484" x2="40358" y2="9017"/>
                        <a14:foregroundMark x1="79442" y1="58391" x2="80746" y2="58876"/>
                        <a14:foregroundMark x1="55549" y1="9988" x2="54821" y2="8290"/>
                        <a14:foregroundMark x1="57975" y1="86777" x2="57580" y2="88273"/>
                        <a14:backgroundMark x1="27592" y1="74444" x2="30564" y2="77153"/>
                        <a14:backgroundMark x1="37962" y1="73190" x2="44209" y2="68176"/>
                        <a14:backgroundMark x1="44209" y1="68176" x2="43693" y2="66316"/>
                        <a14:backgroundMark x1="42420" y1="66033" x2="42965" y2="65305"/>
                        <a14:backgroundMark x1="61856" y1="57420" x2="62220" y2="58391"/>
                        <a14:backgroundMark x1="62401" y1="36919" x2="60734" y2="38415"/>
                        <a14:backgroundMark x1="30564" y1="33199" x2="34445" y2="38132"/>
                        <a14:backgroundMark x1="16283" y1="31217" x2="17768" y2="31217"/>
                      </a14:backgroundRemoval>
                    </a14:imgEffect>
                  </a14:imgLayer>
                </a14:imgProps>
              </a:ext>
              <a:ext uri="{28A0092B-C50C-407E-A947-70E740481C1C}">
                <a14:useLocalDpi xmlns:a14="http://schemas.microsoft.com/office/drawing/2010/main" val="0"/>
              </a:ext>
            </a:extLst>
          </a:blip>
          <a:srcRect l="12699" t="2875" r="16401" b="4286"/>
          <a:stretch/>
        </p:blipFill>
        <p:spPr>
          <a:xfrm rot="5400000">
            <a:off x="2410023" y="2287797"/>
            <a:ext cx="3566134" cy="3502264"/>
          </a:xfrm>
          <a:prstGeom prst="rect">
            <a:avLst/>
          </a:prstGeom>
        </p:spPr>
      </p:pic>
      <p:pic>
        <p:nvPicPr>
          <p:cNvPr id="3" name="Picture 2">
            <a:extLst>
              <a:ext uri="{FF2B5EF4-FFF2-40B4-BE49-F238E27FC236}">
                <a16:creationId xmlns:a16="http://schemas.microsoft.com/office/drawing/2014/main" id="{CEEEE269-6519-4FC5-9F77-DD57088CE251}"/>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22577" b="82027" l="14234" r="74652">
                        <a14:foregroundMark x1="15142" y1="74637" x2="20563" y2="74233"/>
                        <a14:foregroundMark x1="20563" y1="74233" x2="20563" y2="74233"/>
                        <a14:foregroundMark x1="72502" y1="30533" x2="74712" y2="31664"/>
                        <a14:foregroundMark x1="16111" y1="27746" x2="14294" y2="27746"/>
                        <a14:foregroundMark x1="24167" y1="78150" x2="30012" y2="76656"/>
                        <a14:foregroundMark x1="24864" y1="24233" x2="27498" y2="23506"/>
                        <a14:foregroundMark x1="26378" y1="80735" x2="26802" y2="82027"/>
                        <a14:foregroundMark x1="42489" y1="29806" x2="43459" y2="31462"/>
                        <a14:foregroundMark x1="41520" y1="31300" x2="43882" y2="29443"/>
                        <a14:foregroundMark x1="44306" y1="29079" x2="44155" y2="30735"/>
                        <a14:foregroundMark x1="40975" y1="25162" x2="40975" y2="25162"/>
                        <a14:backgroundMark x1="38189" y1="69265" x2="38462" y2="68498"/>
                        <a14:backgroundMark x1="63204" y1="65711" x2="61296" y2="58199"/>
                        <a14:backgroundMark x1="61296" y1="58199" x2="61266" y2="51090"/>
                        <a14:backgroundMark x1="61266" y1="51090" x2="65385" y2="45598"/>
                        <a14:backgroundMark x1="65385" y1="45598" x2="70987" y2="44305"/>
                        <a14:backgroundMark x1="70987" y1="44305" x2="65930" y2="47011"/>
                        <a14:backgroundMark x1="65930" y1="47011" x2="63598" y2="40186"/>
                        <a14:backgroundMark x1="63598" y1="40186" x2="60569" y2="61672"/>
                        <a14:backgroundMark x1="60569" y1="61672" x2="61387" y2="40186"/>
                        <a14:backgroundMark x1="71260" y1="75162" x2="68474" y2="75162"/>
                        <a14:backgroundMark x1="38764" y1="34976" x2="42096" y2="33683"/>
                        <a14:backgroundMark x1="37765" y1="32754" x2="40975" y2="32956"/>
                        <a14:backgroundMark x1="36796" y1="32391" x2="38068" y2="32754"/>
                        <a14:backgroundMark x1="45154" y1="28877" x2="45548" y2="29443"/>
                      </a14:backgroundRemoval>
                    </a14:imgEffect>
                  </a14:imgLayer>
                </a14:imgProps>
              </a:ext>
              <a:ext uri="{28A0092B-C50C-407E-A947-70E740481C1C}">
                <a14:useLocalDpi xmlns:a14="http://schemas.microsoft.com/office/drawing/2010/main" val="0"/>
              </a:ext>
            </a:extLst>
          </a:blip>
          <a:srcRect l="12085" t="15770" r="20000" b="15768"/>
          <a:stretch/>
        </p:blipFill>
        <p:spPr>
          <a:xfrm rot="5400000">
            <a:off x="6791392" y="2919166"/>
            <a:ext cx="3566134" cy="2696075"/>
          </a:xfrm>
          <a:prstGeom prst="rect">
            <a:avLst/>
          </a:prstGeom>
        </p:spPr>
      </p:pic>
      <p:sp>
        <p:nvSpPr>
          <p:cNvPr id="12" name="Subtitle 2">
            <a:extLst>
              <a:ext uri="{FF2B5EF4-FFF2-40B4-BE49-F238E27FC236}">
                <a16:creationId xmlns:a16="http://schemas.microsoft.com/office/drawing/2014/main" id="{8C9A98FC-F278-4E81-BB6F-4E03AA178E5D}"/>
              </a:ext>
            </a:extLst>
          </p:cNvPr>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Developed ESP8266 Architecture based micro drone.</a:t>
            </a:r>
          </a:p>
        </p:txBody>
      </p:sp>
    </p:spTree>
    <p:extLst>
      <p:ext uri="{BB962C8B-B14F-4D97-AF65-F5344CB8AC3E}">
        <p14:creationId xmlns:p14="http://schemas.microsoft.com/office/powerpoint/2010/main" val="1851425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5259253"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Future Deliverables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2" name="TextBox 1"/>
          <p:cNvSpPr txBox="1"/>
          <p:nvPr/>
        </p:nvSpPr>
        <p:spPr>
          <a:xfrm>
            <a:off x="1131573" y="1579431"/>
            <a:ext cx="10019027" cy="206210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A swarm of 4 drones, centrally controlled from an edge server, which would have the capability of projecting live video stream from the on-board mounted camera of the controller to the server.</a:t>
            </a:r>
          </a:p>
        </p:txBody>
      </p:sp>
      <p:sp>
        <p:nvSpPr>
          <p:cNvPr id="9" name="TextBox 8">
            <a:extLst>
              <a:ext uri="{FF2B5EF4-FFF2-40B4-BE49-F238E27FC236}">
                <a16:creationId xmlns:a16="http://schemas.microsoft.com/office/drawing/2014/main" id="{1F5195C6-A762-4B93-8870-300519F662AC}"/>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1245176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257365" y="0"/>
            <a:ext cx="630306" cy="6857999"/>
          </a:xfrm>
          <a:prstGeom prst="rect">
            <a:avLst/>
          </a:prstGeom>
        </p:spPr>
      </p:pic>
      <p:sp>
        <p:nvSpPr>
          <p:cNvPr id="8" name="Title 1"/>
          <p:cNvSpPr>
            <a:spLocks noGrp="1"/>
          </p:cNvSpPr>
          <p:nvPr>
            <p:ph type="ctrTitle"/>
          </p:nvPr>
        </p:nvSpPr>
        <p:spPr>
          <a:xfrm>
            <a:off x="746975" y="483119"/>
            <a:ext cx="325200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Gantt Chart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13" name="Picture 12">
            <a:extLst>
              <a:ext uri="{FF2B5EF4-FFF2-40B4-BE49-F238E27FC236}">
                <a16:creationId xmlns:a16="http://schemas.microsoft.com/office/drawing/2014/main" id="{7D4A8D9B-5ABC-4550-9B69-4ED9704C8E15}"/>
              </a:ext>
            </a:extLst>
          </p:cNvPr>
          <p:cNvPicPr>
            <a:picLocks noChangeAspect="1"/>
          </p:cNvPicPr>
          <p:nvPr/>
        </p:nvPicPr>
        <p:blipFill>
          <a:blip r:embed="rId4"/>
          <a:stretch>
            <a:fillRect/>
          </a:stretch>
        </p:blipFill>
        <p:spPr>
          <a:xfrm>
            <a:off x="1121794" y="1241781"/>
            <a:ext cx="9948412" cy="5427265"/>
          </a:xfrm>
          <a:prstGeom prst="rect">
            <a:avLst/>
          </a:prstGeom>
        </p:spPr>
      </p:pic>
    </p:spTree>
    <p:extLst>
      <p:ext uri="{BB962C8B-B14F-4D97-AF65-F5344CB8AC3E}">
        <p14:creationId xmlns:p14="http://schemas.microsoft.com/office/powerpoint/2010/main" val="2206893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1028" name="Picture 4" descr="Banner speech bubble thank you Premium Vector">
            <a:extLst>
              <a:ext uri="{FF2B5EF4-FFF2-40B4-BE49-F238E27FC236}">
                <a16:creationId xmlns:a16="http://schemas.microsoft.com/office/drawing/2014/main" id="{CEC02987-F973-4C8A-B645-B7A479A41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808" y="228377"/>
            <a:ext cx="9952383" cy="662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893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Idea Behind</a:t>
            </a:r>
          </a:p>
        </p:txBody>
      </p:sp>
      <p:sp>
        <p:nvSpPr>
          <p:cNvPr id="10" name="Subtitle 2"/>
          <p:cNvSpPr txBox="1">
            <a:spLocks/>
          </p:cNvSpPr>
          <p:nvPr/>
        </p:nvSpPr>
        <p:spPr>
          <a:xfrm>
            <a:off x="1131573" y="1579431"/>
            <a:ext cx="10238792" cy="47954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Conducting research on the drone technology is complex and way too expensive.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study of feedback control systems and the application of various machine learning algorithms and image recognitions algorithms, is often considered to be tough to be understood from the student’s perspective without any practical demonstration.</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Patient is in severe need of blood or an organ, but due to the non-timely delivery, the patient dies. </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9" name="TextBox 8">
            <a:extLst>
              <a:ext uri="{FF2B5EF4-FFF2-40B4-BE49-F238E27FC236}">
                <a16:creationId xmlns:a16="http://schemas.microsoft.com/office/drawing/2014/main" id="{97961A8B-3F18-4E85-9ABF-CC13587ADF2A}"/>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3260962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par>
                          <p:cTn id="16" fill="hold">
                            <p:stCondLst>
                              <p:cond delay="2000"/>
                            </p:stCondLst>
                            <p:childTnLst>
                              <p:par>
                                <p:cTn id="17" presetID="10"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Idea Behind</a:t>
            </a:r>
          </a:p>
        </p:txBody>
      </p:sp>
      <p:sp>
        <p:nvSpPr>
          <p:cNvPr id="10" name="Subtitle 2"/>
          <p:cNvSpPr txBox="1">
            <a:spLocks/>
          </p:cNvSpPr>
          <p:nvPr/>
        </p:nvSpPr>
        <p:spPr>
          <a:xfrm>
            <a:off x="1131573" y="1579431"/>
            <a:ext cx="10238792" cy="47954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Heavy traffic results in a late delivery.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times of crisis Rescue teams need to face huge calamities.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inspection of radioactive or hazardous areas is life threatening for humans.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Security – Patrolling huge infrastructures requires a lot of budget.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National Security – Modern Warfare </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9" name="TextBox 8">
            <a:extLst>
              <a:ext uri="{FF2B5EF4-FFF2-40B4-BE49-F238E27FC236}">
                <a16:creationId xmlns:a16="http://schemas.microsoft.com/office/drawing/2014/main" id="{C75AF490-6E27-4C48-8C13-79758134972F}"/>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1081594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500"/>
                                        <p:tgtEl>
                                          <p:spTgt spid="10">
                                            <p:txEl>
                                              <p:pRg st="3" end="3"/>
                                            </p:txEl>
                                          </p:spTgt>
                                        </p:tgtEl>
                                      </p:cBhvr>
                                    </p:animEffect>
                                  </p:childTnLst>
                                </p:cTn>
                              </p:par>
                            </p:childTnLst>
                          </p:cTn>
                        </p:par>
                        <p:par>
                          <p:cTn id="20" fill="hold">
                            <p:stCondLst>
                              <p:cond delay="3500"/>
                            </p:stCondLst>
                            <p:childTnLst>
                              <p:par>
                                <p:cTn id="21" presetID="10" presetClass="entr" presetSubtype="0" fill="hold" nodeType="afterEffect">
                                  <p:stCondLst>
                                    <p:cond delay="50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Problem Statement</a:t>
            </a:r>
          </a:p>
        </p:txBody>
      </p:sp>
      <p:sp>
        <p:nvSpPr>
          <p:cNvPr id="10" name="Subtitle 2"/>
          <p:cNvSpPr txBox="1">
            <a:spLocks/>
          </p:cNvSpPr>
          <p:nvPr/>
        </p:nvSpPr>
        <p:spPr>
          <a:xfrm>
            <a:off x="1131573" y="1579431"/>
            <a:ext cx="10238792" cy="47954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Minimizing the cost of multiple drones which have the ability to control through an edge server is a quite complex task.</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 of on board stability for drone flight.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Short Range of control </a:t>
            </a:r>
            <a:r>
              <a:rPr lang="en-US" sz="3200" dirty="0" err="1">
                <a:latin typeface="Times New Roman" panose="02020603050405020304" pitchFamily="18" charset="0"/>
                <a:cs typeface="Times New Roman" panose="02020603050405020304" pitchFamily="18" charset="0"/>
              </a:rPr>
              <a:t>wifi</a:t>
            </a:r>
            <a:r>
              <a:rPr lang="en-US" sz="3200" dirty="0">
                <a:latin typeface="Times New Roman" panose="02020603050405020304" pitchFamily="18" charset="0"/>
                <a:cs typeface="Times New Roman" panose="02020603050405020304" pitchFamily="18" charset="0"/>
              </a:rPr>
              <a:t>-signals.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Difficulty of updating software on soldered flight controller without FTDI board.</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Less computational power for on board implementation of ML based algorithms.</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9" name="TextBox 8">
            <a:extLst>
              <a:ext uri="{FF2B5EF4-FFF2-40B4-BE49-F238E27FC236}">
                <a16:creationId xmlns:a16="http://schemas.microsoft.com/office/drawing/2014/main" id="{3A47CA34-FD12-45E1-AC50-2745404CB008}"/>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1348914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500"/>
                                        <p:tgtEl>
                                          <p:spTgt spid="10">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50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091816" y="1446909"/>
            <a:ext cx="9749308" cy="50599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implementation of swarm algorithm to control multiple drones simultaneously.</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 of PID algorithm for on board stability of drones.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Increasing the connectivity range using Ad-hoc configurations (Painless Mesh Network)</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OTA support for remote software updates.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Use of dual core ESP32 microcontroller for implementing ML based algorithms and live video streaming.</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7" name="TextBox 6">
            <a:extLst>
              <a:ext uri="{FF2B5EF4-FFF2-40B4-BE49-F238E27FC236}">
                <a16:creationId xmlns:a16="http://schemas.microsoft.com/office/drawing/2014/main" id="{F088559E-BCFC-476A-8B89-402362C3DA8C}"/>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1507087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nodeType="afterEffect">
                                  <p:stCondLst>
                                    <p:cond delay="25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500"/>
                                        <p:tgtEl>
                                          <p:spTgt spid="10">
                                            <p:txEl>
                                              <p:pRg st="3" end="3"/>
                                            </p:txEl>
                                          </p:spTgt>
                                        </p:tgtEl>
                                      </p:cBhvr>
                                    </p:animEffect>
                                    <p:anim calcmode="lin" valueType="num">
                                      <p:cBhvr>
                                        <p:cTn id="2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nodeType="afterEffect">
                                  <p:stCondLst>
                                    <p:cond delay="25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anim calcmode="lin" valueType="num">
                                      <p:cBhvr>
                                        <p:cTn id="32"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Key Contributions</a:t>
            </a:r>
          </a:p>
        </p:txBody>
      </p:sp>
      <p:sp>
        <p:nvSpPr>
          <p:cNvPr id="10" name="Subtitle 2"/>
          <p:cNvSpPr txBox="1">
            <a:spLocks/>
          </p:cNvSpPr>
          <p:nvPr/>
        </p:nvSpPr>
        <p:spPr>
          <a:xfrm>
            <a:off x="1205569" y="1473999"/>
            <a:ext cx="9749308" cy="49008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Open Source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On board Stability</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Custom designed Flight controller</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Dual-core Processing</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On board OTA support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 of Swarm Algorithm</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 of Ad-hoc Network to extend coverage range. </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7" name="TextBox 6">
            <a:extLst>
              <a:ext uri="{FF2B5EF4-FFF2-40B4-BE49-F238E27FC236}">
                <a16:creationId xmlns:a16="http://schemas.microsoft.com/office/drawing/2014/main" id="{4A5463B2-948C-4C43-B9CF-7522F52D4C59}"/>
              </a:ext>
            </a:extLst>
          </p:cNvPr>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Undergraduate Final Year Project Presentation</a:t>
            </a:r>
          </a:p>
          <a:p>
            <a:pPr algn="r"/>
            <a:r>
              <a:rPr lang="en-US" sz="2000" dirty="0">
                <a:solidFill>
                  <a:schemeClr val="bg1">
                    <a:lumMod val="50000"/>
                  </a:schemeClr>
                </a:solidFill>
                <a:latin typeface="Times New Roman" panose="02020603050405020304" pitchFamily="18" charset="0"/>
                <a:cs typeface="Times New Roman" panose="02020603050405020304" pitchFamily="18" charset="0"/>
              </a:rPr>
              <a:t>Dated: 7</a:t>
            </a:r>
            <a:r>
              <a:rPr lang="en-US" sz="2000" baseline="30000" dirty="0">
                <a:solidFill>
                  <a:schemeClr val="bg1">
                    <a:lumMod val="50000"/>
                  </a:schemeClr>
                </a:solidFill>
                <a:latin typeface="Times New Roman" panose="02020603050405020304" pitchFamily="18" charset="0"/>
                <a:cs typeface="Times New Roman" panose="02020603050405020304" pitchFamily="18" charset="0"/>
              </a:rPr>
              <a:t>th</a:t>
            </a:r>
            <a:r>
              <a:rPr lang="en-US" sz="2000" dirty="0">
                <a:solidFill>
                  <a:schemeClr val="bg1">
                    <a:lumMod val="50000"/>
                  </a:schemeClr>
                </a:solidFill>
                <a:latin typeface="Times New Roman" panose="02020603050405020304" pitchFamily="18" charset="0"/>
                <a:cs typeface="Times New Roman" panose="02020603050405020304" pitchFamily="18" charset="0"/>
              </a:rPr>
              <a:t> January, 2021 </a:t>
            </a:r>
          </a:p>
        </p:txBody>
      </p:sp>
    </p:spTree>
    <p:extLst>
      <p:ext uri="{BB962C8B-B14F-4D97-AF65-F5344CB8AC3E}">
        <p14:creationId xmlns:p14="http://schemas.microsoft.com/office/powerpoint/2010/main" val="955231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nodeType="afterEffect">
                                  <p:stCondLst>
                                    <p:cond delay="25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500"/>
                                        <p:tgtEl>
                                          <p:spTgt spid="10">
                                            <p:txEl>
                                              <p:pRg st="3" end="3"/>
                                            </p:txEl>
                                          </p:spTgt>
                                        </p:tgtEl>
                                      </p:cBhvr>
                                    </p:animEffect>
                                    <p:anim calcmode="lin" valueType="num">
                                      <p:cBhvr>
                                        <p:cTn id="2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nodeType="afterEffect">
                                  <p:stCondLst>
                                    <p:cond delay="25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anim calcmode="lin" valueType="num">
                                      <p:cBhvr>
                                        <p:cTn id="32"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25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anim calcmode="lin" valueType="num">
                                      <p:cBhvr>
                                        <p:cTn id="38"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4250"/>
                            </p:stCondLst>
                            <p:childTnLst>
                              <p:par>
                                <p:cTn id="41" presetID="42" presetClass="entr" presetSubtype="0" fill="hold" nodeType="afterEffect">
                                  <p:stCondLst>
                                    <p:cond delay="250"/>
                                  </p:stCondLst>
                                  <p:childTnLst>
                                    <p:set>
                                      <p:cBhvr>
                                        <p:cTn id="42" dur="1" fill="hold">
                                          <p:stCondLst>
                                            <p:cond delay="0"/>
                                          </p:stCondLst>
                                        </p:cTn>
                                        <p:tgtEl>
                                          <p:spTgt spid="10">
                                            <p:txEl>
                                              <p:pRg st="6" end="6"/>
                                            </p:txEl>
                                          </p:spTgt>
                                        </p:tgtEl>
                                        <p:attrNameLst>
                                          <p:attrName>style.visibility</p:attrName>
                                        </p:attrNameLst>
                                      </p:cBhvr>
                                      <p:to>
                                        <p:strVal val="visible"/>
                                      </p:to>
                                    </p:set>
                                    <p:animEffect transition="in" filter="fade">
                                      <p:cBhvr>
                                        <p:cTn id="43" dur="500"/>
                                        <p:tgtEl>
                                          <p:spTgt spid="10">
                                            <p:txEl>
                                              <p:pRg st="6" end="6"/>
                                            </p:txEl>
                                          </p:spTgt>
                                        </p:tgtEl>
                                      </p:cBhvr>
                                    </p:animEffect>
                                    <p:anim calcmode="lin" valueType="num">
                                      <p:cBhvr>
                                        <p:cTn id="44"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134119"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Block Diagram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3" name="Arrow: Down 12">
            <a:extLst>
              <a:ext uri="{FF2B5EF4-FFF2-40B4-BE49-F238E27FC236}">
                <a16:creationId xmlns:a16="http://schemas.microsoft.com/office/drawing/2014/main" id="{0DBFF260-A351-43F3-A84E-E443B6E8F4F9}"/>
              </a:ext>
            </a:extLst>
          </p:cNvPr>
          <p:cNvSpPr/>
          <p:nvPr/>
        </p:nvSpPr>
        <p:spPr>
          <a:xfrm rot="1599022">
            <a:off x="7740829" y="3316473"/>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Arrow: Down 13">
            <a:extLst>
              <a:ext uri="{FF2B5EF4-FFF2-40B4-BE49-F238E27FC236}">
                <a16:creationId xmlns:a16="http://schemas.microsoft.com/office/drawing/2014/main" id="{47E9A53A-C8C4-4933-91CE-65BE4CAD4DAC}"/>
              </a:ext>
            </a:extLst>
          </p:cNvPr>
          <p:cNvSpPr/>
          <p:nvPr/>
        </p:nvSpPr>
        <p:spPr>
          <a:xfrm>
            <a:off x="5261510" y="3293527"/>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Arrow: Down 14">
            <a:extLst>
              <a:ext uri="{FF2B5EF4-FFF2-40B4-BE49-F238E27FC236}">
                <a16:creationId xmlns:a16="http://schemas.microsoft.com/office/drawing/2014/main" id="{F9A725D9-4443-4851-8B91-61B0A12A4B60}"/>
              </a:ext>
            </a:extLst>
          </p:cNvPr>
          <p:cNvSpPr/>
          <p:nvPr/>
        </p:nvSpPr>
        <p:spPr>
          <a:xfrm>
            <a:off x="6628282" y="3293527"/>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Arrow: Down 20">
            <a:extLst>
              <a:ext uri="{FF2B5EF4-FFF2-40B4-BE49-F238E27FC236}">
                <a16:creationId xmlns:a16="http://schemas.microsoft.com/office/drawing/2014/main" id="{BD2587F2-2A95-44EE-AC72-C0D39BC9D606}"/>
              </a:ext>
            </a:extLst>
          </p:cNvPr>
          <p:cNvSpPr/>
          <p:nvPr/>
        </p:nvSpPr>
        <p:spPr>
          <a:xfrm rot="20715410">
            <a:off x="4080066" y="3293526"/>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809D289E-44C0-49D6-A899-20681B7F0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971" y="1156399"/>
            <a:ext cx="4981575" cy="2133600"/>
          </a:xfrm>
          <a:prstGeom prst="rect">
            <a:avLst/>
          </a:prstGeom>
        </p:spPr>
      </p:pic>
      <p:pic>
        <p:nvPicPr>
          <p:cNvPr id="25" name="Picture 24">
            <a:extLst>
              <a:ext uri="{FF2B5EF4-FFF2-40B4-BE49-F238E27FC236}">
                <a16:creationId xmlns:a16="http://schemas.microsoft.com/office/drawing/2014/main" id="{065171C0-437B-455E-883B-FD32D683D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8095" y="3926093"/>
            <a:ext cx="4505325" cy="2705100"/>
          </a:xfrm>
          <a:prstGeom prst="rect">
            <a:avLst/>
          </a:prstGeom>
          <a:ln w="28575">
            <a:solidFill>
              <a:schemeClr val="accent5"/>
            </a:solidFill>
            <a:prstDash val="dashDot"/>
          </a:ln>
        </p:spPr>
      </p:pic>
    </p:spTree>
    <p:extLst>
      <p:ext uri="{BB962C8B-B14F-4D97-AF65-F5344CB8AC3E}">
        <p14:creationId xmlns:p14="http://schemas.microsoft.com/office/powerpoint/2010/main" val="1236392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1030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Block Diagram (Painless Mesh Network)</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8" name="Subtitle 2">
            <a:extLst>
              <a:ext uri="{FF2B5EF4-FFF2-40B4-BE49-F238E27FC236}">
                <a16:creationId xmlns:a16="http://schemas.microsoft.com/office/drawing/2014/main" id="{9D4C176C-CEC8-42B1-8F0C-9EAAA50E0615}"/>
              </a:ext>
            </a:extLst>
          </p:cNvPr>
          <p:cNvSpPr txBox="1">
            <a:spLocks/>
          </p:cNvSpPr>
          <p:nvPr/>
        </p:nvSpPr>
        <p:spPr>
          <a:xfrm>
            <a:off x="3000129" y="4344530"/>
            <a:ext cx="2326680" cy="5759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D8D1739D-C52C-439B-8F6E-BC9705A133E5}"/>
              </a:ext>
            </a:extLst>
          </p:cNvPr>
          <p:cNvGrpSpPr/>
          <p:nvPr/>
        </p:nvGrpSpPr>
        <p:grpSpPr>
          <a:xfrm>
            <a:off x="1805051" y="1652598"/>
            <a:ext cx="8581897" cy="4375976"/>
            <a:chOff x="1805051" y="1241781"/>
            <a:chExt cx="8581897" cy="4375976"/>
          </a:xfrm>
        </p:grpSpPr>
        <p:grpSp>
          <p:nvGrpSpPr>
            <p:cNvPr id="5" name="Group 4">
              <a:extLst>
                <a:ext uri="{FF2B5EF4-FFF2-40B4-BE49-F238E27FC236}">
                  <a16:creationId xmlns:a16="http://schemas.microsoft.com/office/drawing/2014/main" id="{F9C9D08C-A611-4D0E-AC80-E33732213CEF}"/>
                </a:ext>
              </a:extLst>
            </p:cNvPr>
            <p:cNvGrpSpPr/>
            <p:nvPr/>
          </p:nvGrpSpPr>
          <p:grpSpPr>
            <a:xfrm>
              <a:off x="1805051" y="1241781"/>
              <a:ext cx="8581897" cy="4375976"/>
              <a:chOff x="1370486" y="1225215"/>
              <a:chExt cx="8184438" cy="4092219"/>
            </a:xfrm>
          </p:grpSpPr>
          <p:pic>
            <p:nvPicPr>
              <p:cNvPr id="1026" name="Picture 2" descr="ESP-MESH - ESP32-S2 - — ESP-IDF Programming Guide latest documentation">
                <a:extLst>
                  <a:ext uri="{FF2B5EF4-FFF2-40B4-BE49-F238E27FC236}">
                    <a16:creationId xmlns:a16="http://schemas.microsoft.com/office/drawing/2014/main" id="{6A2CD189-3563-4A56-A543-129805097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486" y="1225215"/>
                <a:ext cx="8184438" cy="40922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7697B9D-A129-4638-B5EE-0D30803005D5}"/>
                  </a:ext>
                </a:extLst>
              </p:cNvPr>
              <p:cNvSpPr/>
              <p:nvPr/>
            </p:nvSpPr>
            <p:spPr>
              <a:xfrm>
                <a:off x="1610600" y="2743200"/>
                <a:ext cx="2351800" cy="10999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Rectangle 15">
                <a:extLst>
                  <a:ext uri="{FF2B5EF4-FFF2-40B4-BE49-F238E27FC236}">
                    <a16:creationId xmlns:a16="http://schemas.microsoft.com/office/drawing/2014/main" id="{59AC77A5-39BF-4EA9-8F41-FA8FEBB8C69A}"/>
                  </a:ext>
                </a:extLst>
              </p:cNvPr>
              <p:cNvSpPr/>
              <p:nvPr/>
            </p:nvSpPr>
            <p:spPr>
              <a:xfrm>
                <a:off x="2195265" y="4168822"/>
                <a:ext cx="1846444" cy="454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Mesh Node</a:t>
                </a:r>
                <a:endParaRPr lang="en-PK" sz="2400" dirty="0">
                  <a:solidFill>
                    <a:schemeClr val="tx1"/>
                  </a:solidFill>
                  <a:latin typeface="Times New Roman" panose="02020603050405020304" pitchFamily="18" charset="0"/>
                  <a:cs typeface="Times New Roman" panose="02020603050405020304" pitchFamily="18" charset="0"/>
                </a:endParaRPr>
              </a:p>
            </p:txBody>
          </p:sp>
        </p:grpSp>
        <p:pic>
          <p:nvPicPr>
            <p:cNvPr id="1028" name="Picture 4" descr="Free Laptop Png Transparent, Download Free Clip Art, Free Clip Art on  Clipart Library">
              <a:extLst>
                <a:ext uri="{FF2B5EF4-FFF2-40B4-BE49-F238E27FC236}">
                  <a16:creationId xmlns:a16="http://schemas.microsoft.com/office/drawing/2014/main" id="{93E19232-7359-430B-B7F3-8E916CE0699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60938" y1="49023" x2="38672" y2="60742"/>
                          <a14:foregroundMark x1="38672" y1="60742" x2="27148" y2="70703"/>
                          <a14:foregroundMark x1="43555" y1="60938" x2="37500" y2="64648"/>
                          <a14:foregroundMark x1="79297" y1="60156" x2="74219" y2="62305"/>
                          <a14:foregroundMark x1="84961" y1="60156" x2="79102" y2="59570"/>
                          <a14:foregroundMark x1="76953" y1="53516" x2="67188" y2="50391"/>
                          <a14:foregroundMark x1="67188" y1="50391" x2="61914" y2="46289"/>
                          <a14:foregroundMark x1="73047" y1="55859" x2="63867" y2="59961"/>
                          <a14:foregroundMark x1="63867" y1="59961" x2="55469" y2="68359"/>
                          <a14:foregroundMark x1="55469" y1="68359" x2="40234" y2="76953"/>
                          <a14:foregroundMark x1="70898" y1="53125" x2="60547" y2="52148"/>
                          <a14:foregroundMark x1="60547" y1="52148" x2="53516" y2="58984"/>
                          <a14:foregroundMark x1="53516" y1="58984" x2="51563" y2="59570"/>
                          <a14:foregroundMark x1="44531" y1="64453" x2="36328" y2="69922"/>
                          <a14:foregroundMark x1="36328" y1="69922" x2="41016" y2="77148"/>
                        </a14:backgroundRemoval>
                      </a14:imgEffect>
                    </a14:imgLayer>
                  </a14:imgProps>
                </a:ext>
                <a:ext uri="{28A0092B-C50C-407E-A947-70E740481C1C}">
                  <a14:useLocalDpi xmlns:a14="http://schemas.microsoft.com/office/drawing/2010/main" val="0"/>
                </a:ext>
              </a:extLst>
            </a:blip>
            <a:srcRect/>
            <a:stretch>
              <a:fillRect/>
            </a:stretch>
          </p:blipFill>
          <p:spPr bwMode="auto">
            <a:xfrm>
              <a:off x="1947161" y="1841898"/>
              <a:ext cx="2685339" cy="268533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8060E0D-CFB2-4E5E-86D5-68FE73BA1F67}"/>
                </a:ext>
              </a:extLst>
            </p:cNvPr>
            <p:cNvSpPr/>
            <p:nvPr/>
          </p:nvSpPr>
          <p:spPr>
            <a:xfrm>
              <a:off x="2656631" y="4978706"/>
              <a:ext cx="3041804" cy="486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Access Point Range</a:t>
              </a:r>
              <a:endParaRPr lang="en-PK" sz="24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5172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2463</TotalTime>
  <Words>982</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Century Gothic</vt:lpstr>
      <vt:lpstr>Times New Roman</vt:lpstr>
      <vt:lpstr>Office Theme</vt:lpstr>
      <vt:lpstr>GeneBird Design &amp; Development of Micro Swarm Drones</vt:lpstr>
      <vt:lpstr>Team Introduction</vt:lpstr>
      <vt:lpstr>Idea Behind</vt:lpstr>
      <vt:lpstr>Idea Behind</vt:lpstr>
      <vt:lpstr>Problem Statement</vt:lpstr>
      <vt:lpstr>Proposed Solution</vt:lpstr>
      <vt:lpstr>Key Contributions</vt:lpstr>
      <vt:lpstr>Block Diagram</vt:lpstr>
      <vt:lpstr>Block Diagram (Painless Mesh Network)</vt:lpstr>
      <vt:lpstr>Flow Diagram (Drone)</vt:lpstr>
      <vt:lpstr>Applications</vt:lpstr>
      <vt:lpstr>Applications</vt:lpstr>
      <vt:lpstr>Applications</vt:lpstr>
      <vt:lpstr>Applications</vt:lpstr>
      <vt:lpstr>Audience</vt:lpstr>
      <vt:lpstr>What we have done so far?</vt:lpstr>
      <vt:lpstr>What we have done so far?</vt:lpstr>
      <vt:lpstr>What we have done so far?</vt:lpstr>
      <vt:lpstr>What we have done so far?</vt:lpstr>
      <vt:lpstr>Hardware Developed </vt:lpstr>
      <vt:lpstr>Hardware Developed </vt:lpstr>
      <vt:lpstr>Future Deliverables</vt:lpstr>
      <vt:lpstr>Gantt Chart</vt:lpstr>
      <vt:lpstr>PowerPoint Presentation</vt:lpstr>
    </vt:vector>
  </TitlesOfParts>
  <Company>EED UET Lahore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Department of  Electrical Engineering UET Lahore  Prof. Dr. Tahir Izhar (Chairman)</dc:title>
  <dc:creator>Alinspiron</dc:creator>
  <cp:lastModifiedBy>Fahad Mehmood</cp:lastModifiedBy>
  <cp:revision>138</cp:revision>
  <cp:lastPrinted>2021-01-02T19:18:08Z</cp:lastPrinted>
  <dcterms:created xsi:type="dcterms:W3CDTF">2016-09-27T20:20:47Z</dcterms:created>
  <dcterms:modified xsi:type="dcterms:W3CDTF">2021-01-06T19:37:19Z</dcterms:modified>
</cp:coreProperties>
</file>