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0E0E0"/>
    <a:srgbClr val="326599"/>
    <a:srgbClr val="E1E1E1"/>
    <a:srgbClr val="F9F9F9"/>
    <a:srgbClr val="FFFFD4"/>
    <a:srgbClr val="51B5FF"/>
    <a:srgbClr val="6261FC"/>
    <a:srgbClr val="8B65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946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5726-FA5A-C543-9258-9D3B4CCEA37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FE23-4D65-9A43-8A62-F323883AE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5726-FA5A-C543-9258-9D3B4CCEA37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FE23-4D65-9A43-8A62-F323883AE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5726-FA5A-C543-9258-9D3B4CCEA37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FE23-4D65-9A43-8A62-F323883AE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5726-FA5A-C543-9258-9D3B4CCEA37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FE23-4D65-9A43-8A62-F323883AE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5726-FA5A-C543-9258-9D3B4CCEA37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FE23-4D65-9A43-8A62-F323883AE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5726-FA5A-C543-9258-9D3B4CCEA37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FE23-4D65-9A43-8A62-F323883AE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5726-FA5A-C543-9258-9D3B4CCEA37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FE23-4D65-9A43-8A62-F323883AE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5726-FA5A-C543-9258-9D3B4CCEA37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FE23-4D65-9A43-8A62-F323883AE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5726-FA5A-C543-9258-9D3B4CCEA37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FE23-4D65-9A43-8A62-F323883AE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5726-FA5A-C543-9258-9D3B4CCEA37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FE23-4D65-9A43-8A62-F323883AE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5726-FA5A-C543-9258-9D3B4CCEA37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FE23-4D65-9A43-8A62-F323883AE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5726-FA5A-C543-9258-9D3B4CCEA372}" type="datetimeFigureOut">
              <a:rPr lang="en-US" smtClean="0"/>
              <a:pPr/>
              <a:t>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FE23-4D65-9A43-8A62-F323883AE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GeneMANIA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Help Images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10800000" flipV="1">
            <a:off x="1600200" y="3200400"/>
            <a:ext cx="2667000" cy="1371600"/>
          </a:xfrm>
          <a:prstGeom prst="line">
            <a:avLst/>
          </a:prstGeom>
          <a:ln w="127000" cap="flat" cmpd="sng" algn="ctr">
            <a:solidFill>
              <a:srgbClr val="6261FC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2438400" y="1371600"/>
            <a:ext cx="2286000" cy="1371600"/>
          </a:xfrm>
          <a:prstGeom prst="line">
            <a:avLst/>
          </a:prstGeom>
          <a:ln w="104775" cap="flat" cmpd="sng" algn="ctr">
            <a:solidFill>
              <a:srgbClr val="6261FC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267200" y="3200400"/>
            <a:ext cx="3200400" cy="1371600"/>
          </a:xfrm>
          <a:prstGeom prst="line">
            <a:avLst/>
          </a:prstGeom>
          <a:ln w="82550" cap="flat" cmpd="sng" algn="ctr">
            <a:solidFill>
              <a:srgbClr val="8B6593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19101" y="2095500"/>
            <a:ext cx="3657601" cy="1295399"/>
          </a:xfrm>
          <a:prstGeom prst="line">
            <a:avLst/>
          </a:prstGeom>
          <a:ln w="85725" cap="flat" cmpd="sng" algn="ctr">
            <a:solidFill>
              <a:srgbClr val="8B6593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733800" y="2705100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600" y="533400"/>
            <a:ext cx="80010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62800" y="42672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19200" y="41910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52185" y="2895600"/>
            <a:ext cx="2220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Helvetica"/>
                <a:cs typeface="Helvetica"/>
              </a:rPr>
              <a:t>Query Gene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3613" y="652789"/>
            <a:ext cx="2818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Helvetica"/>
                <a:cs typeface="Helvetica"/>
              </a:rPr>
              <a:t>Predicted Gene</a:t>
            </a:r>
            <a:endParaRPr lang="en-US" sz="2800" b="1" dirty="0">
              <a:latin typeface="Helvetica"/>
              <a:cs typeface="Helvetica"/>
            </a:endParaRPr>
          </a:p>
        </p:txBody>
      </p:sp>
      <p:cxnSp>
        <p:nvCxnSpPr>
          <p:cNvPr id="26" name="Straight Arrow Connector 25"/>
          <p:cNvCxnSpPr>
            <a:stCxn id="22" idx="1"/>
          </p:cNvCxnSpPr>
          <p:nvPr/>
        </p:nvCxnSpPr>
        <p:spPr>
          <a:xfrm rot="10800000" flipV="1">
            <a:off x="3429005" y="914398"/>
            <a:ext cx="1524609" cy="159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1"/>
          </p:cNvCxnSpPr>
          <p:nvPr/>
        </p:nvCxnSpPr>
        <p:spPr>
          <a:xfrm rot="10800000">
            <a:off x="4866387" y="3157210"/>
            <a:ext cx="685799" cy="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01600" y="4267200"/>
            <a:ext cx="92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Link</a:t>
            </a:r>
            <a:endParaRPr lang="en-US" sz="2800" b="1" dirty="0">
              <a:latin typeface="Helvetica"/>
              <a:cs typeface="Helvetica"/>
            </a:endParaRP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rot="10800000">
            <a:off x="3314700" y="3886200"/>
            <a:ext cx="486900" cy="64261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75521" y="5410200"/>
            <a:ext cx="5897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/>
                <a:cs typeface="Helvetica"/>
              </a:rPr>
              <a:t>Networks link interacting or functionally associated genes</a:t>
            </a:r>
            <a:endParaRPr lang="en-US" sz="32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10800000" flipV="1">
            <a:off x="1600203" y="2590800"/>
            <a:ext cx="5410197" cy="1295400"/>
          </a:xfrm>
          <a:prstGeom prst="line">
            <a:avLst/>
          </a:prstGeom>
          <a:ln w="127000" cap="flat" cmpd="sng" algn="ctr">
            <a:solidFill>
              <a:srgbClr val="6261FC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2895601" y="914400"/>
            <a:ext cx="4114801" cy="1676400"/>
          </a:xfrm>
          <a:prstGeom prst="line">
            <a:avLst/>
          </a:prstGeom>
          <a:ln w="104775" cap="flat" cmpd="sng" algn="ctr">
            <a:solidFill>
              <a:srgbClr val="6261FC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V="1">
            <a:off x="2228692" y="1582905"/>
            <a:ext cx="3503604" cy="2169785"/>
          </a:xfrm>
          <a:prstGeom prst="line">
            <a:avLst/>
          </a:prstGeom>
          <a:ln w="92075" cap="flat" cmpd="sng" algn="ctr">
            <a:solidFill>
              <a:srgbClr val="8B6593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762001" y="1752600"/>
            <a:ext cx="2971802" cy="1295400"/>
          </a:xfrm>
          <a:prstGeom prst="line">
            <a:avLst/>
          </a:prstGeom>
          <a:ln w="117475" cap="flat" cmpd="sng" algn="ctr">
            <a:solidFill>
              <a:srgbClr val="8B6593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400300" y="419099"/>
            <a:ext cx="9906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r="5400000" sx="102000" sy="102000" algn="tl" rotWithShape="0">
              <a:srgbClr val="FFFF00">
                <a:alpha val="86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10351" y="2190750"/>
            <a:ext cx="800100" cy="800100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  <a:effectLst>
            <a:outerShdw blurRad="114300" dir="1800000">
              <a:srgbClr val="51B5FF">
                <a:alpha val="84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4386" y="40386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19199" y="3505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65385" y="419099"/>
            <a:ext cx="3850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Click to highlight and see node tooltip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90828" y="3617895"/>
            <a:ext cx="263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Helvetica"/>
                <a:cs typeface="Helvetica"/>
              </a:rPr>
              <a:t>Click and drag to move</a:t>
            </a:r>
            <a:endParaRPr lang="en-US" sz="2800" b="1" dirty="0">
              <a:latin typeface="Helvetica"/>
              <a:cs typeface="Helvetica"/>
            </a:endParaRPr>
          </a:p>
        </p:txBody>
      </p:sp>
      <p:cxnSp>
        <p:nvCxnSpPr>
          <p:cNvPr id="26" name="Straight Arrow Connector 25"/>
          <p:cNvCxnSpPr>
            <a:stCxn id="22" idx="0"/>
          </p:cNvCxnSpPr>
          <p:nvPr/>
        </p:nvCxnSpPr>
        <p:spPr>
          <a:xfrm rot="5400000" flipH="1" flipV="1">
            <a:off x="6763552" y="3371047"/>
            <a:ext cx="493696" cy="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1"/>
          </p:cNvCxnSpPr>
          <p:nvPr/>
        </p:nvCxnSpPr>
        <p:spPr>
          <a:xfrm rot="10800000" flipV="1">
            <a:off x="3657615" y="896153"/>
            <a:ext cx="1407771" cy="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41586" y="5320496"/>
            <a:ext cx="2707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Pan and zoom</a:t>
            </a:r>
          </a:p>
          <a:p>
            <a:r>
              <a:rPr lang="en-US" sz="2800" b="1" dirty="0" smtClean="0">
                <a:latin typeface="Helvetica"/>
                <a:cs typeface="Helvetica"/>
              </a:rPr>
              <a:t>control</a:t>
            </a:r>
            <a:endParaRPr lang="en-US" sz="2800" b="1" dirty="0">
              <a:latin typeface="Helvetica"/>
              <a:cs typeface="Helvetica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09600" y="5105400"/>
            <a:ext cx="3429000" cy="1295400"/>
            <a:chOff x="990600" y="4800600"/>
            <a:chExt cx="3429000" cy="1295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4800600"/>
              <a:ext cx="3429000" cy="1295400"/>
            </a:xfrm>
            <a:prstGeom prst="roundRect">
              <a:avLst>
                <a:gd name="adj" fmla="val 30882"/>
              </a:avLst>
            </a:prstGeom>
            <a:solidFill>
              <a:srgbClr val="FFFFFF"/>
            </a:solidFill>
            <a:ln w="317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inus 51"/>
            <p:cNvSpPr/>
            <p:nvPr/>
          </p:nvSpPr>
          <p:spPr>
            <a:xfrm>
              <a:off x="2438400" y="5030093"/>
              <a:ext cx="355005" cy="355005"/>
            </a:xfrm>
            <a:prstGeom prst="mathMin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Plus 52"/>
            <p:cNvSpPr/>
            <p:nvPr/>
          </p:nvSpPr>
          <p:spPr>
            <a:xfrm>
              <a:off x="3810000" y="5030093"/>
              <a:ext cx="355005" cy="355005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58" name="Group 57"/>
            <p:cNvGrpSpPr/>
            <p:nvPr/>
          </p:nvGrpSpPr>
          <p:grpSpPr>
            <a:xfrm rot="18900000">
              <a:off x="3183342" y="4970977"/>
              <a:ext cx="266833" cy="493329"/>
              <a:chOff x="3122753" y="3926271"/>
              <a:chExt cx="266833" cy="49332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4" name="Down Arrow 53"/>
              <p:cNvSpPr/>
              <p:nvPr/>
            </p:nvSpPr>
            <p:spPr>
              <a:xfrm>
                <a:off x="3122753" y="4186621"/>
                <a:ext cx="266833" cy="232979"/>
              </a:xfrm>
              <a:prstGeom prst="downArrow">
                <a:avLst>
                  <a:gd name="adj1" fmla="val 30274"/>
                  <a:gd name="adj2" fmla="val 41546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7" name="Down Arrow 56"/>
              <p:cNvSpPr/>
              <p:nvPr/>
            </p:nvSpPr>
            <p:spPr>
              <a:xfrm flipV="1">
                <a:off x="3122753" y="3926271"/>
                <a:ext cx="266833" cy="232979"/>
              </a:xfrm>
              <a:prstGeom prst="downArrow">
                <a:avLst>
                  <a:gd name="adj1" fmla="val 30274"/>
                  <a:gd name="adj2" fmla="val 41546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59" name="Rounded Rectangle 58"/>
            <p:cNvSpPr/>
            <p:nvPr/>
          </p:nvSpPr>
          <p:spPr>
            <a:xfrm>
              <a:off x="2362200" y="5568950"/>
              <a:ext cx="1879004" cy="273348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17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L-Shape 59"/>
            <p:cNvSpPr/>
            <p:nvPr/>
          </p:nvSpPr>
          <p:spPr>
            <a:xfrm rot="18900000">
              <a:off x="1550548" y="5695476"/>
              <a:ext cx="293641" cy="293641"/>
            </a:xfrm>
            <a:prstGeom prst="corner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-Shape 60"/>
            <p:cNvSpPr/>
            <p:nvPr/>
          </p:nvSpPr>
          <p:spPr>
            <a:xfrm rot="2700000" flipV="1">
              <a:off x="1550543" y="4903343"/>
              <a:ext cx="293641" cy="293641"/>
            </a:xfrm>
            <a:prstGeom prst="corner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-Shape 63"/>
            <p:cNvSpPr/>
            <p:nvPr/>
          </p:nvSpPr>
          <p:spPr>
            <a:xfrm rot="2700000">
              <a:off x="1127616" y="5318616"/>
              <a:ext cx="293641" cy="293641"/>
            </a:xfrm>
            <a:prstGeom prst="corner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L-Shape 64"/>
            <p:cNvSpPr/>
            <p:nvPr/>
          </p:nvSpPr>
          <p:spPr>
            <a:xfrm rot="8100000" flipV="1">
              <a:off x="1931542" y="5318618"/>
              <a:ext cx="293641" cy="293641"/>
            </a:xfrm>
            <a:prstGeom prst="corner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971800" y="5577511"/>
              <a:ext cx="260351" cy="2603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>
                  <a:lum bright="17000"/>
                </a:blip>
                <a:stretch>
                  <a:fillRect/>
                </a:stretch>
              </p:blipFill>
            </mc:Choice>
            <mc:Fallback>
              <p:blipFill>
                <a:blip r:embed="rId3">
                  <a:lum bright="17000"/>
                </a:blip>
                <a:stretch>
                  <a:fillRect/>
                </a:stretch>
              </p:blipFill>
            </mc:Fallback>
          </mc:AlternateContent>
          <p:spPr>
            <a:xfrm>
              <a:off x="1444270" y="5235661"/>
              <a:ext cx="460730" cy="403139"/>
            </a:xfrm>
            <a:prstGeom prst="rect">
              <a:avLst/>
            </a:prstGeom>
          </p:spPr>
        </p:pic>
      </p:grpSp>
      <p:cxnSp>
        <p:nvCxnSpPr>
          <p:cNvPr id="70" name="Straight Arrow Connector 69"/>
          <p:cNvCxnSpPr>
            <a:stCxn id="49" idx="1"/>
          </p:cNvCxnSpPr>
          <p:nvPr/>
        </p:nvCxnSpPr>
        <p:spPr>
          <a:xfrm rot="10800000">
            <a:off x="4191000" y="5791200"/>
            <a:ext cx="950587" cy="635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rot="16200000" flipV="1">
            <a:off x="3733801" y="1752600"/>
            <a:ext cx="1981200" cy="1066799"/>
          </a:xfrm>
          <a:prstGeom prst="line">
            <a:avLst/>
          </a:prstGeom>
          <a:ln w="127000" cap="flat" cmpd="sng" algn="ctr">
            <a:solidFill>
              <a:srgbClr val="6261FC">
                <a:alpha val="1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>
            <a:off x="3397963" y="2743200"/>
            <a:ext cx="1859838" cy="533400"/>
          </a:xfrm>
          <a:prstGeom prst="line">
            <a:avLst/>
          </a:prstGeom>
          <a:ln w="104775" cap="flat" cmpd="sng" algn="ctr">
            <a:solidFill>
              <a:srgbClr val="6261FC">
                <a:alpha val="1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 flipH="1" flipV="1">
            <a:off x="3016250" y="1644650"/>
            <a:ext cx="1524000" cy="825500"/>
          </a:xfrm>
          <a:prstGeom prst="line">
            <a:avLst/>
          </a:prstGeom>
          <a:ln w="92075" cap="flat" cmpd="sng" algn="ctr">
            <a:solidFill>
              <a:srgbClr val="8B6593">
                <a:alpha val="1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 flipV="1">
            <a:off x="1905000" y="2743198"/>
            <a:ext cx="1492964" cy="933451"/>
          </a:xfrm>
          <a:prstGeom prst="line">
            <a:avLst/>
          </a:prstGeom>
          <a:ln w="117475" cap="flat" cmpd="sng" algn="ctr">
            <a:solidFill>
              <a:srgbClr val="8B6593">
                <a:alpha val="1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864560" y="2286000"/>
            <a:ext cx="990600" cy="990600"/>
          </a:xfrm>
          <a:prstGeom prst="ellipse">
            <a:avLst/>
          </a:prstGeom>
          <a:solidFill>
            <a:srgbClr val="F9F9F9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83861" y="2876550"/>
            <a:ext cx="800100" cy="8001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855160" y="914400"/>
            <a:ext cx="762000" cy="76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524000" y="3314701"/>
            <a:ext cx="762000" cy="76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936039" y="914400"/>
            <a:ext cx="4159961" cy="3162301"/>
            <a:chOff x="301267" y="76850"/>
            <a:chExt cx="4159961" cy="3162301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V="1">
              <a:off x="2511068" y="915050"/>
              <a:ext cx="1981200" cy="1066799"/>
            </a:xfrm>
            <a:prstGeom prst="line">
              <a:avLst/>
            </a:prstGeom>
            <a:ln w="127000" cap="flat" cmpd="sng" algn="ctr">
              <a:solidFill>
                <a:srgbClr val="6261FC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2175230" y="1905650"/>
              <a:ext cx="1859838" cy="533400"/>
            </a:xfrm>
            <a:prstGeom prst="line">
              <a:avLst/>
            </a:prstGeom>
            <a:ln w="104775" cap="flat" cmpd="sng" algn="ctr">
              <a:solidFill>
                <a:srgbClr val="6261FC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 flipH="1" flipV="1">
              <a:off x="1793517" y="807100"/>
              <a:ext cx="1524000" cy="825500"/>
            </a:xfrm>
            <a:prstGeom prst="line">
              <a:avLst/>
            </a:prstGeom>
            <a:ln w="92075" cap="flat" cmpd="sng" algn="ctr">
              <a:solidFill>
                <a:srgbClr val="8B6593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0800000" flipV="1">
              <a:off x="682267" y="1905648"/>
              <a:ext cx="1492964" cy="933451"/>
            </a:xfrm>
            <a:prstGeom prst="line">
              <a:avLst/>
            </a:prstGeom>
            <a:ln w="117475" cap="flat" cmpd="sng" algn="ctr">
              <a:solidFill>
                <a:srgbClr val="8B6593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641827" y="1448450"/>
              <a:ext cx="990600" cy="990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661128" y="2039000"/>
              <a:ext cx="800100" cy="8001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632427" y="76850"/>
              <a:ext cx="762000" cy="76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01267" y="2477151"/>
              <a:ext cx="762000" cy="76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317039" y="914400"/>
            <a:ext cx="4159961" cy="3162301"/>
            <a:chOff x="3318230" y="896001"/>
            <a:chExt cx="4159961" cy="3162301"/>
          </a:xfrm>
        </p:grpSpPr>
        <p:cxnSp>
          <p:nvCxnSpPr>
            <p:cNvPr id="9" name="Straight Connector 8"/>
            <p:cNvCxnSpPr/>
            <p:nvPr/>
          </p:nvCxnSpPr>
          <p:spPr>
            <a:xfrm rot="16200000" flipV="1">
              <a:off x="5528031" y="1734201"/>
              <a:ext cx="1981200" cy="1066799"/>
            </a:xfrm>
            <a:prstGeom prst="line">
              <a:avLst/>
            </a:prstGeom>
            <a:ln w="127000" cap="flat" cmpd="sng" algn="ctr">
              <a:solidFill>
                <a:srgbClr val="6261FC">
                  <a:alpha val="7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5192193" y="2724801"/>
              <a:ext cx="1859838" cy="533400"/>
            </a:xfrm>
            <a:prstGeom prst="line">
              <a:avLst/>
            </a:prstGeom>
            <a:ln w="104775" cap="flat" cmpd="sng" algn="ctr">
              <a:solidFill>
                <a:srgbClr val="6261FC">
                  <a:alpha val="7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4810480" y="1626251"/>
              <a:ext cx="1524000" cy="825500"/>
            </a:xfrm>
            <a:prstGeom prst="line">
              <a:avLst/>
            </a:prstGeom>
            <a:ln w="92075" cap="flat" cmpd="sng" algn="ctr">
              <a:solidFill>
                <a:srgbClr val="8B6593">
                  <a:alpha val="7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V="1">
              <a:off x="3699230" y="2724799"/>
              <a:ext cx="1492964" cy="933451"/>
            </a:xfrm>
            <a:prstGeom prst="line">
              <a:avLst/>
            </a:prstGeom>
            <a:ln w="117475" cap="flat" cmpd="sng" algn="ctr">
              <a:solidFill>
                <a:srgbClr val="8B6593">
                  <a:alpha val="7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658790" y="2267601"/>
              <a:ext cx="990600" cy="990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78091" y="2858151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649390" y="896001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18230" y="3296302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lum bright="-17000" contrast="39000"/>
              </a:blip>
              <a:stretch>
                <a:fillRect/>
              </a:stretch>
            </p:blipFill>
          </mc:Choice>
          <mc:Fallback>
            <p:blipFill>
              <a:blip r:embed="rId3">
                <a:lum bright="-17000" contrast="39000"/>
              </a:blip>
              <a:stretch>
                <a:fillRect/>
              </a:stretch>
            </p:blipFill>
          </mc:Fallback>
        </mc:AlternateContent>
        <p:spPr>
          <a:xfrm>
            <a:off x="6444880" y="4076701"/>
            <a:ext cx="826240" cy="72295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676400" y="5323582"/>
            <a:ext cx="5897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Courier"/>
                <a:cs typeface="Courier"/>
              </a:rPr>
              <a:t>Control </a:t>
            </a:r>
            <a:r>
              <a:rPr lang="en-US" sz="3200" dirty="0" smtClean="0">
                <a:latin typeface="Helvetica"/>
                <a:cs typeface="Helvetica"/>
              </a:rPr>
              <a:t>(or </a:t>
            </a:r>
            <a:r>
              <a:rPr lang="en-US" sz="3200" i="1" dirty="0" smtClean="0">
                <a:latin typeface="Courier"/>
                <a:cs typeface="Courier"/>
              </a:rPr>
              <a:t>Command</a:t>
            </a:r>
            <a:r>
              <a:rPr lang="en-US" sz="3200" dirty="0" smtClean="0">
                <a:latin typeface="Helvetica"/>
                <a:cs typeface="Helvetica"/>
              </a:rPr>
              <a:t>) + </a:t>
            </a:r>
            <a:r>
              <a:rPr lang="en-US" sz="3200" i="1" dirty="0" smtClean="0">
                <a:latin typeface="Helvetica"/>
                <a:cs typeface="Helvetica"/>
              </a:rPr>
              <a:t>drag</a:t>
            </a:r>
          </a:p>
          <a:p>
            <a:pPr algn="ctr"/>
            <a:r>
              <a:rPr lang="en-US" sz="3200" dirty="0" smtClean="0">
                <a:latin typeface="Helvetica"/>
                <a:cs typeface="Helvetica"/>
              </a:rPr>
              <a:t>to pan network</a:t>
            </a:r>
            <a:endParaRPr lang="en-US" sz="32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Screen shot 2011-01-21 at 12.17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-8988"/>
            <a:ext cx="9166397" cy="676219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1" y="634244"/>
            <a:ext cx="9143999" cy="4523353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 rot="16200000" flipV="1">
            <a:off x="1090096" y="1932775"/>
            <a:ext cx="2093032" cy="1276015"/>
          </a:xfrm>
          <a:prstGeom prst="line">
            <a:avLst/>
          </a:prstGeom>
          <a:ln w="104775" cap="flat" cmpd="sng" algn="ctr">
            <a:solidFill>
              <a:srgbClr val="6261FC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762001" y="2908571"/>
            <a:ext cx="2355388" cy="708729"/>
          </a:xfrm>
          <a:prstGeom prst="line">
            <a:avLst/>
          </a:prstGeom>
          <a:ln w="104775" cap="flat" cmpd="sng" algn="ctr">
            <a:solidFill>
              <a:srgbClr val="6261FC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438152" y="1848117"/>
            <a:ext cx="1384301" cy="736602"/>
          </a:xfrm>
          <a:prstGeom prst="line">
            <a:avLst/>
          </a:prstGeom>
          <a:solidFill>
            <a:schemeClr val="bg1">
              <a:lumMod val="75000"/>
            </a:schemeClr>
          </a:solidFill>
          <a:ln w="92075" cap="flat" cmpd="sng" algn="ctr">
            <a:solidFill>
              <a:srgbClr val="8B6593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440812" y="3229756"/>
            <a:ext cx="1378981" cy="736602"/>
          </a:xfrm>
          <a:prstGeom prst="line">
            <a:avLst/>
          </a:prstGeom>
          <a:ln w="85725" cap="flat" cmpd="sng" algn="ctr">
            <a:solidFill>
              <a:srgbClr val="8B6593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09065" y="3866586"/>
            <a:ext cx="623222" cy="62322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rot="10800000" flipV="1">
            <a:off x="762002" y="2059243"/>
            <a:ext cx="2012617" cy="849326"/>
          </a:xfrm>
          <a:prstGeom prst="line">
            <a:avLst/>
          </a:prstGeom>
          <a:ln w="130175" cap="flat" cmpd="sng" algn="ctr">
            <a:solidFill>
              <a:srgbClr val="8B6593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494167" y="1747632"/>
            <a:ext cx="623222" cy="62322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2354" y="2503473"/>
            <a:ext cx="810189" cy="810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63008" y="3212203"/>
            <a:ext cx="654383" cy="654383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r="5400000" sx="102000" sy="102000" algn="tl" rotWithShape="0">
              <a:srgbClr val="FFFF00">
                <a:alpha val="86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64868" y="1330892"/>
            <a:ext cx="467419" cy="46741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419600" y="786824"/>
            <a:ext cx="22744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 </a:t>
            </a:r>
            <a:r>
              <a:rPr lang="en-US" sz="28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Gene Name</a:t>
            </a:r>
            <a:endParaRPr lang="en-US" sz="2800" b="1" dirty="0" smtClean="0">
              <a:solidFill>
                <a:srgbClr val="A6A6A6"/>
              </a:solidFill>
              <a:latin typeface="Helvetica"/>
              <a:cs typeface="Helvetica"/>
            </a:endParaRPr>
          </a:p>
          <a:p>
            <a:endParaRPr lang="en-US" sz="3200" dirty="0">
              <a:solidFill>
                <a:srgbClr val="A6A6A6"/>
              </a:solidFill>
            </a:endParaRPr>
          </a:p>
        </p:txBody>
      </p:sp>
      <p:sp>
        <p:nvSpPr>
          <p:cNvPr id="129" name="Isosceles Triangle 128"/>
          <p:cNvSpPr/>
          <p:nvPr/>
        </p:nvSpPr>
        <p:spPr>
          <a:xfrm rot="5400000">
            <a:off x="4069803" y="969142"/>
            <a:ext cx="303750" cy="261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Isosceles Triangle 131"/>
          <p:cNvSpPr/>
          <p:nvPr/>
        </p:nvSpPr>
        <p:spPr>
          <a:xfrm rot="10800000">
            <a:off x="4069803" y="1905000"/>
            <a:ext cx="303750" cy="261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992482" y="1564467"/>
            <a:ext cx="4973889" cy="1588"/>
          </a:xfrm>
          <a:prstGeom prst="line">
            <a:avLst/>
          </a:prstGeom>
          <a:ln w="1905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419599" y="3579812"/>
            <a:ext cx="22744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 </a:t>
            </a:r>
            <a:r>
              <a:rPr lang="en-US" sz="28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Gene Name</a:t>
            </a:r>
            <a:endParaRPr lang="en-US" sz="2800" b="1" dirty="0" smtClean="0">
              <a:solidFill>
                <a:srgbClr val="A6A6A6"/>
              </a:solidFill>
              <a:latin typeface="Helvetica"/>
              <a:cs typeface="Helvetica"/>
            </a:endParaRPr>
          </a:p>
          <a:p>
            <a:endParaRPr lang="en-US" sz="3200" dirty="0">
              <a:solidFill>
                <a:srgbClr val="A6A6A6"/>
              </a:solidFill>
            </a:endParaRPr>
          </a:p>
        </p:txBody>
      </p:sp>
      <p:sp>
        <p:nvSpPr>
          <p:cNvPr id="160" name="Isosceles Triangle 159"/>
          <p:cNvSpPr/>
          <p:nvPr/>
        </p:nvSpPr>
        <p:spPr>
          <a:xfrm rot="5400000">
            <a:off x="4069802" y="3762130"/>
            <a:ext cx="303750" cy="261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3962400" y="4164588"/>
            <a:ext cx="4973889" cy="1588"/>
          </a:xfrm>
          <a:prstGeom prst="line">
            <a:avLst/>
          </a:prstGeom>
          <a:ln w="1905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017711" y="3484740"/>
            <a:ext cx="4973889" cy="1588"/>
          </a:xfrm>
          <a:prstGeom prst="line">
            <a:avLst/>
          </a:prstGeom>
          <a:ln w="1905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4594397" y="2362200"/>
            <a:ext cx="23398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Description…</a:t>
            </a:r>
          </a:p>
          <a:p>
            <a:r>
              <a:rPr lang="en-US" sz="2800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Synonyms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489933" y="4472720"/>
            <a:ext cx="22744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 </a:t>
            </a:r>
            <a:r>
              <a:rPr lang="en-US" sz="28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Gene Name</a:t>
            </a:r>
            <a:endParaRPr lang="en-US" sz="2800" b="1" dirty="0" smtClean="0">
              <a:solidFill>
                <a:srgbClr val="A6A6A6"/>
              </a:solidFill>
              <a:latin typeface="Helvetica"/>
              <a:cs typeface="Helvetica"/>
            </a:endParaRPr>
          </a:p>
          <a:p>
            <a:endParaRPr lang="en-US" sz="3200" dirty="0">
              <a:solidFill>
                <a:srgbClr val="A6A6A6"/>
              </a:solidFill>
            </a:endParaRPr>
          </a:p>
        </p:txBody>
      </p:sp>
      <p:sp>
        <p:nvSpPr>
          <p:cNvPr id="167" name="Isosceles Triangle 166"/>
          <p:cNvSpPr/>
          <p:nvPr/>
        </p:nvSpPr>
        <p:spPr>
          <a:xfrm rot="5400000">
            <a:off x="4093852" y="4655038"/>
            <a:ext cx="303750" cy="261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4518197" y="1752600"/>
            <a:ext cx="4473403" cy="533400"/>
          </a:xfrm>
          <a:prstGeom prst="roundRect">
            <a:avLst/>
          </a:prstGeom>
          <a:solidFill>
            <a:srgbClr val="FFFFD4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419600" y="1676400"/>
            <a:ext cx="22744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 </a:t>
            </a:r>
            <a:r>
              <a:rPr lang="en-US" sz="28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Gene Name</a:t>
            </a:r>
            <a:endParaRPr lang="en-US" sz="2800" b="1" dirty="0" smtClean="0">
              <a:solidFill>
                <a:srgbClr val="A6A6A6"/>
              </a:solidFill>
              <a:latin typeface="Helvetica"/>
              <a:cs typeface="Helvetica"/>
            </a:endParaRPr>
          </a:p>
          <a:p>
            <a:endParaRPr lang="en-US" sz="3200" dirty="0">
              <a:solidFill>
                <a:srgbClr val="A6A6A6"/>
              </a:solidFill>
            </a:endParaRPr>
          </a:p>
        </p:txBody>
      </p:sp>
      <p:pic>
        <p:nvPicPr>
          <p:cNvPr id="54" name="Picture 53" descr="Screen shot 2011-01-21 at 12.17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-8986"/>
            <a:ext cx="433150" cy="6866985"/>
          </a:xfrm>
          <a:prstGeom prst="rect">
            <a:avLst/>
          </a:prstGeom>
        </p:spPr>
      </p:pic>
      <p:sp>
        <p:nvSpPr>
          <p:cNvPr id="56" name="Round Same Side Corner Rectangle 55"/>
          <p:cNvSpPr/>
          <p:nvPr/>
        </p:nvSpPr>
        <p:spPr>
          <a:xfrm>
            <a:off x="3818920" y="145205"/>
            <a:ext cx="1479512" cy="465854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26599"/>
                </a:solidFill>
              </a:rPr>
              <a:t>Networks</a:t>
            </a:r>
            <a:endParaRPr lang="en-US" sz="2400" dirty="0">
              <a:solidFill>
                <a:srgbClr val="326599"/>
              </a:solidFill>
            </a:endParaRPr>
          </a:p>
        </p:txBody>
      </p:sp>
      <p:sp>
        <p:nvSpPr>
          <p:cNvPr id="57" name="Round Same Side Corner Rectangle 56"/>
          <p:cNvSpPr/>
          <p:nvPr/>
        </p:nvSpPr>
        <p:spPr>
          <a:xfrm>
            <a:off x="5417879" y="142985"/>
            <a:ext cx="1108446" cy="465854"/>
          </a:xfrm>
          <a:prstGeom prst="round2Same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8" name="Round Same Side Corner Rectangle 57"/>
          <p:cNvSpPr/>
          <p:nvPr/>
        </p:nvSpPr>
        <p:spPr>
          <a:xfrm>
            <a:off x="6646785" y="143990"/>
            <a:ext cx="1485887" cy="465854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26599"/>
                </a:solidFill>
              </a:rPr>
              <a:t>Functions</a:t>
            </a:r>
            <a:endParaRPr lang="en-US" sz="2400" dirty="0">
              <a:solidFill>
                <a:srgbClr val="326599"/>
              </a:solidFill>
            </a:endParaRPr>
          </a:p>
        </p:txBody>
      </p:sp>
      <p:sp>
        <p:nvSpPr>
          <p:cNvPr id="59" name="Round Same Side Corner Rectangle 58"/>
          <p:cNvSpPr/>
          <p:nvPr/>
        </p:nvSpPr>
        <p:spPr>
          <a:xfrm>
            <a:off x="8558004" y="84110"/>
            <a:ext cx="636456" cy="555116"/>
          </a:xfrm>
          <a:prstGeom prst="round2Same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 rot="10800000" flipH="1">
            <a:off x="8673813" y="202623"/>
            <a:ext cx="401888" cy="356646"/>
            <a:chOff x="3962400" y="133835"/>
            <a:chExt cx="480850" cy="426718"/>
          </a:xfrm>
          <a:effectLst>
            <a:outerShdw blurRad="165100" dist="12700" dir="5400000">
              <a:srgbClr val="51B5FF">
                <a:alpha val="53000"/>
              </a:srgbClr>
            </a:outerShdw>
          </a:effectLst>
        </p:grpSpPr>
        <p:sp>
          <p:nvSpPr>
            <p:cNvPr id="61" name="Rounded Rectangle 60"/>
            <p:cNvSpPr/>
            <p:nvPr/>
          </p:nvSpPr>
          <p:spPr>
            <a:xfrm>
              <a:off x="3962400" y="133835"/>
              <a:ext cx="475591" cy="426718"/>
            </a:xfrm>
            <a:prstGeom prst="roundRect">
              <a:avLst/>
            </a:prstGeom>
            <a:gradFill flip="none" rotWithShape="1">
              <a:gsLst>
                <a:gs pos="49000">
                  <a:schemeClr val="lt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Minus 62"/>
            <p:cNvSpPr/>
            <p:nvPr/>
          </p:nvSpPr>
          <p:spPr>
            <a:xfrm rot="16200000" flipH="1">
              <a:off x="4217957" y="244237"/>
              <a:ext cx="229015" cy="221571"/>
            </a:xfrm>
            <a:prstGeom prst="mathMinus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Down Arrow 63"/>
            <p:cNvSpPr/>
            <p:nvPr/>
          </p:nvSpPr>
          <p:spPr>
            <a:xfrm rot="5400000" flipH="1" flipV="1">
              <a:off x="4035276" y="251792"/>
              <a:ext cx="229012" cy="206462"/>
            </a:xfrm>
            <a:prstGeom prst="downArrow">
              <a:avLst>
                <a:gd name="adj1" fmla="val 50978"/>
                <a:gd name="adj2" fmla="val 54486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/>
          <p:cNvSpPr/>
          <p:nvPr/>
        </p:nvSpPr>
        <p:spPr>
          <a:xfrm>
            <a:off x="3853740" y="648531"/>
            <a:ext cx="5281850" cy="6184236"/>
          </a:xfrm>
          <a:prstGeom prst="rect">
            <a:avLst/>
          </a:prstGeom>
          <a:noFill/>
          <a:ln w="1111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-1" y="206163"/>
            <a:ext cx="3431365" cy="6651837"/>
          </a:xfrm>
          <a:prstGeom prst="rect">
            <a:avLst/>
          </a:prstGeom>
          <a:noFill/>
          <a:ln w="1111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95456" y="4658380"/>
            <a:ext cx="3101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Helvetica"/>
                <a:cs typeface="Helvetica"/>
              </a:rPr>
              <a:t>Highlight gene</a:t>
            </a:r>
            <a:endParaRPr lang="en-US" sz="2800" b="1" dirty="0">
              <a:latin typeface="Helvetica"/>
              <a:cs typeface="Helvetica"/>
            </a:endParaRPr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rot="5400000" flipH="1" flipV="1">
            <a:off x="2039137" y="4203349"/>
            <a:ext cx="662076" cy="24798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2433676" y="2602124"/>
            <a:ext cx="2397203" cy="171531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263161" y="344845"/>
            <a:ext cx="5214330" cy="41213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2990" y="131937"/>
            <a:ext cx="3431365" cy="503038"/>
          </a:xfrm>
          <a:prstGeom prst="rect">
            <a:avLst/>
          </a:prstGeom>
          <a:solidFill>
            <a:srgbClr val="E0E0E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899472" y="244253"/>
            <a:ext cx="2508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Helvetica"/>
                <a:cs typeface="Helvetica"/>
              </a:rPr>
              <a:t>Close tabbed browser</a:t>
            </a:r>
            <a:endParaRPr lang="en-US" sz="2800" b="1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Screen shot 2011-01-21 at 12.17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-8988"/>
            <a:ext cx="9166397" cy="67621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131937"/>
            <a:ext cx="9144000" cy="503038"/>
          </a:xfrm>
          <a:prstGeom prst="rect">
            <a:avLst/>
          </a:prstGeom>
          <a:solidFill>
            <a:srgbClr val="E0E0E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0" y="643626"/>
            <a:ext cx="9144000" cy="3547374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02548" y="84447"/>
            <a:ext cx="3965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Helvetica"/>
                <a:cs typeface="Helvetica"/>
              </a:rPr>
              <a:t>Open tabbed browser</a:t>
            </a:r>
            <a:endParaRPr lang="en-US" sz="2800" b="1" dirty="0">
              <a:latin typeface="Helvetica"/>
              <a:cs typeface="Helvetica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467600" y="370798"/>
            <a:ext cx="990600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 flipH="1">
            <a:off x="8618847" y="193612"/>
            <a:ext cx="401888" cy="356646"/>
            <a:chOff x="3962400" y="133835"/>
            <a:chExt cx="480850" cy="426718"/>
          </a:xfrm>
          <a:effectLst>
            <a:outerShdw blurRad="165100" dist="12700" dir="5400000">
              <a:srgbClr val="51B5FF">
                <a:alpha val="53000"/>
              </a:srgbClr>
            </a:outerShdw>
          </a:effectLst>
        </p:grpSpPr>
        <p:sp>
          <p:nvSpPr>
            <p:cNvPr id="47" name="Rounded Rectangle 46"/>
            <p:cNvSpPr/>
            <p:nvPr/>
          </p:nvSpPr>
          <p:spPr>
            <a:xfrm>
              <a:off x="3962400" y="133835"/>
              <a:ext cx="475591" cy="426718"/>
            </a:xfrm>
            <a:prstGeom prst="roundRect">
              <a:avLst/>
            </a:prstGeom>
            <a:gradFill flip="none" rotWithShape="1">
              <a:gsLst>
                <a:gs pos="49000">
                  <a:schemeClr val="lt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inus 47"/>
            <p:cNvSpPr/>
            <p:nvPr/>
          </p:nvSpPr>
          <p:spPr>
            <a:xfrm rot="16200000" flipH="1">
              <a:off x="4217957" y="244237"/>
              <a:ext cx="229015" cy="221571"/>
            </a:xfrm>
            <a:prstGeom prst="mathMinus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Down Arrow 48"/>
            <p:cNvSpPr/>
            <p:nvPr/>
          </p:nvSpPr>
          <p:spPr>
            <a:xfrm rot="5400000" flipH="1" flipV="1">
              <a:off x="4035276" y="251792"/>
              <a:ext cx="229012" cy="206462"/>
            </a:xfrm>
            <a:prstGeom prst="downArrow">
              <a:avLst>
                <a:gd name="adj1" fmla="val 50978"/>
                <a:gd name="adj2" fmla="val 54486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51" name="Straight Connector 50"/>
          <p:cNvCxnSpPr/>
          <p:nvPr/>
        </p:nvCxnSpPr>
        <p:spPr>
          <a:xfrm rot="16200000" flipV="1">
            <a:off x="3815131" y="1405367"/>
            <a:ext cx="2093032" cy="1276015"/>
          </a:xfrm>
          <a:prstGeom prst="line">
            <a:avLst/>
          </a:prstGeom>
          <a:ln w="104775" cap="flat" cmpd="sng" algn="ctr">
            <a:solidFill>
              <a:srgbClr val="6261FC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487036" y="2381163"/>
            <a:ext cx="2355388" cy="708729"/>
          </a:xfrm>
          <a:prstGeom prst="line">
            <a:avLst/>
          </a:prstGeom>
          <a:ln w="104775" cap="flat" cmpd="sng" algn="ctr">
            <a:solidFill>
              <a:srgbClr val="6261FC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3163187" y="1320709"/>
            <a:ext cx="1384301" cy="736602"/>
          </a:xfrm>
          <a:prstGeom prst="line">
            <a:avLst/>
          </a:prstGeom>
          <a:solidFill>
            <a:schemeClr val="bg1">
              <a:lumMod val="75000"/>
            </a:schemeClr>
          </a:solidFill>
          <a:ln w="92075" cap="flat" cmpd="sng" algn="ctr">
            <a:solidFill>
              <a:srgbClr val="8B6593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3165847" y="2702348"/>
            <a:ext cx="1378981" cy="736602"/>
          </a:xfrm>
          <a:prstGeom prst="line">
            <a:avLst/>
          </a:prstGeom>
          <a:ln w="85725" cap="flat" cmpd="sng" algn="ctr">
            <a:solidFill>
              <a:srgbClr val="8B6593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834100" y="3339178"/>
            <a:ext cx="623222" cy="62322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rot="10800000" flipV="1">
            <a:off x="3487037" y="1531835"/>
            <a:ext cx="2012617" cy="849326"/>
          </a:xfrm>
          <a:prstGeom prst="line">
            <a:avLst/>
          </a:prstGeom>
          <a:ln w="130175" cap="flat" cmpd="sng" algn="ctr">
            <a:solidFill>
              <a:srgbClr val="8B6593">
                <a:alpha val="7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219202" y="1220224"/>
            <a:ext cx="623222" cy="62322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117389" y="1976065"/>
            <a:ext cx="810189" cy="810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88043" y="2684795"/>
            <a:ext cx="654383" cy="654383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89903" y="803484"/>
            <a:ext cx="467419" cy="46741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01-21 at 12.17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-8988"/>
            <a:ext cx="9166397" cy="676219"/>
          </a:xfrm>
          <a:prstGeom prst="rect">
            <a:avLst/>
          </a:prstGeom>
        </p:spPr>
      </p:pic>
      <p:pic>
        <p:nvPicPr>
          <p:cNvPr id="29" name="Picture 28" descr="Screen shot 2011-01-21 at 12.17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-8986"/>
            <a:ext cx="433150" cy="6866985"/>
          </a:xfrm>
          <a:prstGeom prst="rect">
            <a:avLst/>
          </a:prstGeom>
        </p:spPr>
      </p:pic>
      <p:sp>
        <p:nvSpPr>
          <p:cNvPr id="30" name="Round Same Side Corner Rectangle 29"/>
          <p:cNvSpPr/>
          <p:nvPr/>
        </p:nvSpPr>
        <p:spPr>
          <a:xfrm>
            <a:off x="3818920" y="145205"/>
            <a:ext cx="1479512" cy="465854"/>
          </a:xfrm>
          <a:prstGeom prst="round2Same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Networks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ound Same Side Corner Rectangle 30"/>
          <p:cNvSpPr/>
          <p:nvPr/>
        </p:nvSpPr>
        <p:spPr>
          <a:xfrm>
            <a:off x="5417879" y="142985"/>
            <a:ext cx="1108446" cy="465854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26599"/>
                </a:solidFill>
              </a:rPr>
              <a:t>Genes</a:t>
            </a:r>
            <a:endParaRPr lang="en-US" sz="2400" dirty="0">
              <a:solidFill>
                <a:srgbClr val="326599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>
            <a:off x="6646785" y="143990"/>
            <a:ext cx="1485887" cy="465854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26599"/>
                </a:solidFill>
              </a:rPr>
              <a:t>Functions</a:t>
            </a:r>
            <a:endParaRPr lang="en-US" sz="2400" dirty="0">
              <a:solidFill>
                <a:srgbClr val="326599"/>
              </a:solidFill>
            </a:endParaRPr>
          </a:p>
        </p:txBody>
      </p:sp>
      <p:sp>
        <p:nvSpPr>
          <p:cNvPr id="33" name="Round Same Side Corner Rectangle 32"/>
          <p:cNvSpPr/>
          <p:nvPr/>
        </p:nvSpPr>
        <p:spPr>
          <a:xfrm>
            <a:off x="8558004" y="84110"/>
            <a:ext cx="636456" cy="555116"/>
          </a:xfrm>
          <a:prstGeom prst="round2Same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 rot="10800000" flipH="1">
            <a:off x="8673813" y="202623"/>
            <a:ext cx="401888" cy="356646"/>
            <a:chOff x="3962400" y="133835"/>
            <a:chExt cx="480850" cy="426718"/>
          </a:xfrm>
          <a:effectLst/>
        </p:grpSpPr>
        <p:sp>
          <p:nvSpPr>
            <p:cNvPr id="35" name="Rounded Rectangle 34"/>
            <p:cNvSpPr/>
            <p:nvPr/>
          </p:nvSpPr>
          <p:spPr>
            <a:xfrm>
              <a:off x="3962400" y="133835"/>
              <a:ext cx="475591" cy="426718"/>
            </a:xfrm>
            <a:prstGeom prst="roundRect">
              <a:avLst/>
            </a:prstGeom>
            <a:gradFill flip="none" rotWithShape="1">
              <a:gsLst>
                <a:gs pos="49000">
                  <a:schemeClr val="lt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inus 35"/>
            <p:cNvSpPr/>
            <p:nvPr/>
          </p:nvSpPr>
          <p:spPr>
            <a:xfrm rot="16200000" flipH="1">
              <a:off x="4217957" y="244237"/>
              <a:ext cx="229015" cy="221571"/>
            </a:xfrm>
            <a:prstGeom prst="mathMinus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Down Arrow 36"/>
            <p:cNvSpPr/>
            <p:nvPr/>
          </p:nvSpPr>
          <p:spPr>
            <a:xfrm rot="5400000" flipH="1" flipV="1">
              <a:off x="4035276" y="251792"/>
              <a:ext cx="229012" cy="206462"/>
            </a:xfrm>
            <a:prstGeom prst="downArrow">
              <a:avLst>
                <a:gd name="adj1" fmla="val 50978"/>
                <a:gd name="adj2" fmla="val 54486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/>
          <p:cNvSpPr/>
          <p:nvPr/>
        </p:nvSpPr>
        <p:spPr>
          <a:xfrm>
            <a:off x="3853740" y="648531"/>
            <a:ext cx="5281850" cy="6184236"/>
          </a:xfrm>
          <a:prstGeom prst="rect">
            <a:avLst/>
          </a:prstGeom>
          <a:noFill/>
          <a:ln w="1111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-1" y="206163"/>
            <a:ext cx="3431365" cy="6651837"/>
          </a:xfrm>
          <a:prstGeom prst="rect">
            <a:avLst/>
          </a:prstGeom>
          <a:noFill/>
          <a:ln w="1111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990" y="173172"/>
            <a:ext cx="3431365" cy="503038"/>
          </a:xfrm>
          <a:prstGeom prst="rect">
            <a:avLst/>
          </a:prstGeom>
          <a:solidFill>
            <a:srgbClr val="E0E0E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rot="16200000" flipV="1">
            <a:off x="1555995" y="4574018"/>
            <a:ext cx="1304942" cy="844734"/>
          </a:xfrm>
          <a:prstGeom prst="line">
            <a:avLst/>
          </a:prstGeom>
          <a:ln w="104775" cap="flat" cmpd="sng" algn="ctr">
            <a:solidFill>
              <a:srgbClr val="6261F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V="1">
            <a:off x="851261" y="3409078"/>
            <a:ext cx="1495732" cy="373938"/>
          </a:xfrm>
          <a:prstGeom prst="line">
            <a:avLst/>
          </a:prstGeom>
          <a:solidFill>
            <a:schemeClr val="bg1">
              <a:lumMod val="75000"/>
            </a:schemeClr>
          </a:solidFill>
          <a:ln w="92075" cap="flat" cmpd="sng" algn="ctr">
            <a:solidFill>
              <a:srgbClr val="8B659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8" name="Straight Connector 47"/>
          <p:cNvCxnSpPr/>
          <p:nvPr/>
        </p:nvCxnSpPr>
        <p:spPr>
          <a:xfrm rot="10800000" flipV="1">
            <a:off x="415006" y="4343912"/>
            <a:ext cx="1371089" cy="1059478"/>
          </a:xfrm>
          <a:prstGeom prst="line">
            <a:avLst/>
          </a:prstGeom>
          <a:ln w="85725" cap="flat" cmpd="sng" algn="ctr">
            <a:solidFill>
              <a:srgbClr val="8B659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2234" y="5091778"/>
            <a:ext cx="623222" cy="62322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1648701" y="3370027"/>
            <a:ext cx="1111282" cy="836489"/>
          </a:xfrm>
          <a:prstGeom prst="line">
            <a:avLst/>
          </a:prstGeom>
          <a:ln w="130175" cap="flat" cmpd="sng" algn="ctr">
            <a:solidFill>
              <a:srgbClr val="8B659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289621" y="2956332"/>
            <a:ext cx="623222" cy="62322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412159" y="3907657"/>
            <a:ext cx="810189" cy="810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73175" y="5297804"/>
            <a:ext cx="654383" cy="654383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78449" y="2661214"/>
            <a:ext cx="467419" cy="46741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28892" y="1535669"/>
            <a:ext cx="2452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Helvetica"/>
                <a:cs typeface="Helvetica"/>
              </a:rPr>
              <a:t>Show / hide network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19600" y="786824"/>
            <a:ext cx="2992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 err="1" smtClean="0">
                <a:solidFill>
                  <a:srgbClr val="A6A6A6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lang="en-US" sz="32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 </a:t>
            </a:r>
            <a:r>
              <a:rPr lang="en-US" sz="28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Network Type</a:t>
            </a:r>
            <a:endParaRPr lang="en-US" sz="2800" b="1" dirty="0" smtClean="0">
              <a:solidFill>
                <a:srgbClr val="A6A6A6"/>
              </a:solidFill>
              <a:latin typeface="Helvetica"/>
              <a:cs typeface="Helvetica"/>
            </a:endParaRPr>
          </a:p>
          <a:p>
            <a:endParaRPr lang="en-US" sz="3200" dirty="0">
              <a:solidFill>
                <a:srgbClr val="A6A6A6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 rot="5400000">
            <a:off x="4069803" y="969142"/>
            <a:ext cx="303750" cy="261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06393" y="1379304"/>
            <a:ext cx="3080407" cy="169520"/>
          </a:xfrm>
          <a:prstGeom prst="rect">
            <a:avLst/>
          </a:prstGeom>
          <a:solidFill>
            <a:srgbClr val="6261F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419600" y="1905000"/>
            <a:ext cx="2992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 err="1" smtClean="0">
                <a:solidFill>
                  <a:srgbClr val="A6A6A6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lang="en-US" sz="32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 </a:t>
            </a:r>
            <a:r>
              <a:rPr lang="en-US" sz="28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Network Type</a:t>
            </a:r>
            <a:endParaRPr lang="en-US" sz="2800" b="1" dirty="0" smtClean="0">
              <a:solidFill>
                <a:srgbClr val="A6A6A6"/>
              </a:solidFill>
              <a:latin typeface="Helvetica"/>
              <a:cs typeface="Helvetica"/>
            </a:endParaRPr>
          </a:p>
          <a:p>
            <a:endParaRPr lang="en-US" sz="3200" dirty="0">
              <a:solidFill>
                <a:srgbClr val="A6A6A6"/>
              </a:solidFill>
            </a:endParaRPr>
          </a:p>
        </p:txBody>
      </p:sp>
      <p:sp>
        <p:nvSpPr>
          <p:cNvPr id="60" name="Isosceles Triangle 59"/>
          <p:cNvSpPr/>
          <p:nvPr/>
        </p:nvSpPr>
        <p:spPr>
          <a:xfrm rot="10800000">
            <a:off x="4069803" y="2100346"/>
            <a:ext cx="303750" cy="261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12700" dir="2700000">
              <a:srgbClr val="51B5FF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06393" y="2497480"/>
            <a:ext cx="2318407" cy="169520"/>
          </a:xfrm>
          <a:prstGeom prst="rect">
            <a:avLst/>
          </a:prstGeom>
          <a:solidFill>
            <a:srgbClr val="8B659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 rot="10800000">
            <a:off x="4527332" y="2990368"/>
            <a:ext cx="303750" cy="261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12700" dir="2700000">
              <a:srgbClr val="51B5FF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06393" y="3354248"/>
            <a:ext cx="1632607" cy="169520"/>
          </a:xfrm>
          <a:prstGeom prst="rect">
            <a:avLst/>
          </a:prstGeom>
          <a:solidFill>
            <a:srgbClr val="8B659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16899" y="2786592"/>
            <a:ext cx="3203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 smtClean="0">
                <a:solidFill>
                  <a:srgbClr val="A6A6A6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sz="32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 </a:t>
            </a:r>
            <a:r>
              <a:rPr lang="en-US" sz="28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Network Name</a:t>
            </a:r>
            <a:endParaRPr lang="en-US" sz="2800" b="1" dirty="0" smtClean="0">
              <a:solidFill>
                <a:srgbClr val="A6A6A6"/>
              </a:solidFill>
              <a:latin typeface="Helvetica"/>
              <a:cs typeface="Helvetica"/>
            </a:endParaRPr>
          </a:p>
          <a:p>
            <a:endParaRPr lang="en-US" sz="3200" dirty="0">
              <a:solidFill>
                <a:srgbClr val="A6A6A6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518061" y="3699266"/>
            <a:ext cx="2339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Description…</a:t>
            </a:r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4527333" y="1820174"/>
            <a:ext cx="4464268" cy="4313"/>
          </a:xfrm>
          <a:prstGeom prst="line">
            <a:avLst/>
          </a:prstGeom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 flipH="1" flipV="1">
            <a:off x="3837668" y="4224239"/>
            <a:ext cx="1671871" cy="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14697" y="5085574"/>
            <a:ext cx="3224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More information</a:t>
            </a:r>
            <a:endParaRPr lang="en-US" sz="2800" b="1" dirty="0">
              <a:latin typeface="Helvetica"/>
              <a:cs typeface="Helvetica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5400000" flipH="1" flipV="1">
            <a:off x="2990501" y="3816264"/>
            <a:ext cx="2487824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3"/>
          </p:cNvCxnSpPr>
          <p:nvPr/>
        </p:nvCxnSpPr>
        <p:spPr>
          <a:xfrm flipV="1">
            <a:off x="3381814" y="1295400"/>
            <a:ext cx="1113986" cy="71732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01-21 at 12.17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-8988"/>
            <a:ext cx="9166397" cy="676219"/>
          </a:xfrm>
          <a:prstGeom prst="rect">
            <a:avLst/>
          </a:prstGeom>
        </p:spPr>
      </p:pic>
      <p:pic>
        <p:nvPicPr>
          <p:cNvPr id="5" name="Picture 4" descr="Screen shot 2011-01-21 at 12.17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-8986"/>
            <a:ext cx="433150" cy="6866985"/>
          </a:xfrm>
          <a:prstGeom prst="rect">
            <a:avLst/>
          </a:prstGeom>
        </p:spPr>
      </p:pic>
      <p:sp>
        <p:nvSpPr>
          <p:cNvPr id="8" name="Round Same Side Corner Rectangle 7"/>
          <p:cNvSpPr/>
          <p:nvPr/>
        </p:nvSpPr>
        <p:spPr>
          <a:xfrm>
            <a:off x="6646785" y="143990"/>
            <a:ext cx="1485887" cy="465854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26599"/>
                </a:solidFill>
              </a:rPr>
              <a:t>Functions</a:t>
            </a:r>
            <a:endParaRPr lang="en-US" sz="2400" dirty="0">
              <a:solidFill>
                <a:srgbClr val="326599"/>
              </a:solidFill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8558004" y="84110"/>
            <a:ext cx="636456" cy="555116"/>
          </a:xfrm>
          <a:prstGeom prst="round2Same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rot="10800000" flipH="1">
            <a:off x="8673813" y="202623"/>
            <a:ext cx="401888" cy="356646"/>
            <a:chOff x="3962400" y="133835"/>
            <a:chExt cx="480850" cy="426718"/>
          </a:xfrm>
          <a:effectLst/>
        </p:grpSpPr>
        <p:sp>
          <p:nvSpPr>
            <p:cNvPr id="11" name="Rounded Rectangle 10"/>
            <p:cNvSpPr/>
            <p:nvPr/>
          </p:nvSpPr>
          <p:spPr>
            <a:xfrm>
              <a:off x="3962400" y="133835"/>
              <a:ext cx="475591" cy="426718"/>
            </a:xfrm>
            <a:prstGeom prst="roundRect">
              <a:avLst/>
            </a:prstGeom>
            <a:gradFill flip="none" rotWithShape="1">
              <a:gsLst>
                <a:gs pos="49000">
                  <a:schemeClr val="lt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inus 11"/>
            <p:cNvSpPr/>
            <p:nvPr/>
          </p:nvSpPr>
          <p:spPr>
            <a:xfrm rot="16200000" flipH="1">
              <a:off x="4217957" y="244237"/>
              <a:ext cx="229015" cy="221571"/>
            </a:xfrm>
            <a:prstGeom prst="mathMinus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Down Arrow 12"/>
            <p:cNvSpPr/>
            <p:nvPr/>
          </p:nvSpPr>
          <p:spPr>
            <a:xfrm rot="5400000" flipH="1" flipV="1">
              <a:off x="4035276" y="251792"/>
              <a:ext cx="229012" cy="206462"/>
            </a:xfrm>
            <a:prstGeom prst="downArrow">
              <a:avLst>
                <a:gd name="adj1" fmla="val 50978"/>
                <a:gd name="adj2" fmla="val 54486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" name="Rectangle 13"/>
          <p:cNvSpPr/>
          <p:nvPr/>
        </p:nvSpPr>
        <p:spPr>
          <a:xfrm>
            <a:off x="3853740" y="648531"/>
            <a:ext cx="5281850" cy="6184236"/>
          </a:xfrm>
          <a:prstGeom prst="rect">
            <a:avLst/>
          </a:prstGeom>
          <a:noFill/>
          <a:ln w="1111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206163"/>
            <a:ext cx="3431365" cy="6651837"/>
          </a:xfrm>
          <a:prstGeom prst="rect">
            <a:avLst/>
          </a:prstGeom>
          <a:noFill/>
          <a:ln w="1111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990" y="173172"/>
            <a:ext cx="3431365" cy="503038"/>
          </a:xfrm>
          <a:prstGeom prst="rect">
            <a:avLst/>
          </a:prstGeom>
          <a:solidFill>
            <a:srgbClr val="E0E0E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517056" y="2911715"/>
            <a:ext cx="3474544" cy="381526"/>
          </a:xfrm>
          <a:prstGeom prst="roundRect">
            <a:avLst/>
          </a:prstGeom>
          <a:solidFill>
            <a:srgbClr val="FFFFD4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0" y="4618545"/>
            <a:ext cx="3347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Helvetica"/>
                <a:cs typeface="Helvetica"/>
              </a:rPr>
              <a:t>Click and drag</a:t>
            </a:r>
          </a:p>
          <a:p>
            <a:pPr algn="ctr"/>
            <a:r>
              <a:rPr lang="en-US" sz="2800" b="1" dirty="0" smtClean="0">
                <a:latin typeface="Helvetica"/>
                <a:cs typeface="Helvetica"/>
              </a:rPr>
              <a:t>or </a:t>
            </a:r>
            <a:r>
              <a:rPr lang="en-US" sz="2800" b="1" i="1" dirty="0" err="1" smtClean="0">
                <a:latin typeface="Courier"/>
                <a:cs typeface="Courier"/>
              </a:rPr>
              <a:t>shift</a:t>
            </a:r>
            <a:r>
              <a:rPr lang="en-US" sz="2800" b="1" dirty="0" err="1" smtClean="0">
                <a:latin typeface="Helvetica"/>
                <a:cs typeface="Helvetica"/>
              </a:rPr>
              <a:t>+</a:t>
            </a:r>
            <a:r>
              <a:rPr lang="en-US" sz="2800" b="1" i="1" dirty="0" err="1" smtClean="0">
                <a:latin typeface="Helvetica"/>
                <a:cs typeface="Helvetica"/>
              </a:rPr>
              <a:t>click</a:t>
            </a:r>
            <a:r>
              <a:rPr lang="en-US" sz="2800" b="1" i="1" dirty="0" smtClean="0">
                <a:latin typeface="Helvetica"/>
                <a:cs typeface="Helvetica"/>
              </a:rPr>
              <a:t> </a:t>
            </a:r>
            <a:r>
              <a:rPr lang="en-US" sz="2800" b="1" dirty="0" smtClean="0">
                <a:latin typeface="Helvetica"/>
                <a:cs typeface="Helvetica"/>
              </a:rPr>
              <a:t>to highlight many genes, networks</a:t>
            </a:r>
            <a:endParaRPr lang="en-US" sz="2800" b="1" dirty="0">
              <a:latin typeface="Helvetica"/>
              <a:cs typeface="Helvetica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5400000" flipH="1" flipV="1">
            <a:off x="1041224" y="3904578"/>
            <a:ext cx="1593814" cy="31033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19600" y="786824"/>
            <a:ext cx="2992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 err="1" smtClean="0">
                <a:solidFill>
                  <a:srgbClr val="A6A6A6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lang="en-US" sz="32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 </a:t>
            </a:r>
            <a:r>
              <a:rPr lang="en-US" sz="28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Network Type</a:t>
            </a:r>
            <a:endParaRPr lang="en-US" sz="2800" b="1" dirty="0" smtClean="0">
              <a:solidFill>
                <a:srgbClr val="A6A6A6"/>
              </a:solidFill>
              <a:latin typeface="Helvetica"/>
              <a:cs typeface="Helvetica"/>
            </a:endParaRPr>
          </a:p>
          <a:p>
            <a:endParaRPr lang="en-US" sz="3200" dirty="0">
              <a:solidFill>
                <a:srgbClr val="A6A6A6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 rot="5400000">
            <a:off x="4069803" y="969142"/>
            <a:ext cx="303750" cy="261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06393" y="1379304"/>
            <a:ext cx="3080407" cy="169520"/>
          </a:xfrm>
          <a:prstGeom prst="rect">
            <a:avLst/>
          </a:prstGeom>
          <a:solidFill>
            <a:srgbClr val="6261F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419600" y="1905000"/>
            <a:ext cx="2992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 err="1" smtClean="0">
                <a:solidFill>
                  <a:srgbClr val="A6A6A6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lang="en-US" sz="32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 </a:t>
            </a:r>
            <a:r>
              <a:rPr lang="en-US" sz="28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Network Type</a:t>
            </a:r>
            <a:endParaRPr lang="en-US" sz="2800" b="1" dirty="0" smtClean="0">
              <a:solidFill>
                <a:srgbClr val="A6A6A6"/>
              </a:solidFill>
              <a:latin typeface="Helvetica"/>
              <a:cs typeface="Helvetica"/>
            </a:endParaRPr>
          </a:p>
          <a:p>
            <a:endParaRPr lang="en-US" sz="3200" dirty="0">
              <a:solidFill>
                <a:srgbClr val="A6A6A6"/>
              </a:solidFill>
            </a:endParaRPr>
          </a:p>
        </p:txBody>
      </p:sp>
      <p:sp>
        <p:nvSpPr>
          <p:cNvPr id="60" name="Isosceles Triangle 59"/>
          <p:cNvSpPr/>
          <p:nvPr/>
        </p:nvSpPr>
        <p:spPr>
          <a:xfrm rot="10800000">
            <a:off x="4069803" y="2100346"/>
            <a:ext cx="303750" cy="261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06393" y="2497480"/>
            <a:ext cx="2318407" cy="169520"/>
          </a:xfrm>
          <a:prstGeom prst="rect">
            <a:avLst/>
          </a:prstGeom>
          <a:solidFill>
            <a:srgbClr val="8B659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 rot="10800000">
            <a:off x="4527332" y="2990368"/>
            <a:ext cx="303750" cy="2618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06393" y="3354248"/>
            <a:ext cx="1632607" cy="169520"/>
          </a:xfrm>
          <a:prstGeom prst="rect">
            <a:avLst/>
          </a:prstGeom>
          <a:solidFill>
            <a:srgbClr val="8B659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16899" y="2786592"/>
            <a:ext cx="31589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 err="1" smtClean="0">
                <a:solidFill>
                  <a:srgbClr val="A6A6A6"/>
                </a:solidFill>
                <a:latin typeface="Wingdings"/>
                <a:ea typeface="Wingdings"/>
                <a:cs typeface="Wingdings"/>
              </a:rPr>
              <a:t></a:t>
            </a:r>
            <a:r>
              <a:rPr lang="en-US" sz="32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 </a:t>
            </a:r>
            <a:r>
              <a:rPr lang="en-US" sz="2800" b="1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Network Name</a:t>
            </a:r>
            <a:endParaRPr lang="en-US" sz="2800" b="1" dirty="0" smtClean="0">
              <a:solidFill>
                <a:srgbClr val="A6A6A6"/>
              </a:solidFill>
              <a:latin typeface="Helvetica"/>
              <a:cs typeface="Helvetica"/>
            </a:endParaRPr>
          </a:p>
          <a:p>
            <a:endParaRPr lang="en-US" sz="3200" dirty="0">
              <a:solidFill>
                <a:srgbClr val="A6A6A6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518061" y="3699266"/>
            <a:ext cx="2339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A6A6A6"/>
                </a:solidFill>
                <a:latin typeface="Helvetica"/>
                <a:ea typeface="Wingdings"/>
                <a:cs typeface="Helvetica"/>
              </a:rPr>
              <a:t>Description…</a:t>
            </a:r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4527333" y="1820174"/>
            <a:ext cx="4464268" cy="4313"/>
          </a:xfrm>
          <a:prstGeom prst="line">
            <a:avLst/>
          </a:prstGeom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199885" y="3413703"/>
            <a:ext cx="2210315" cy="218567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V="1">
            <a:off x="1681692" y="2817514"/>
            <a:ext cx="1304942" cy="844734"/>
          </a:xfrm>
          <a:prstGeom prst="line">
            <a:avLst/>
          </a:prstGeom>
          <a:ln w="104775" cap="flat" cmpd="sng" algn="ctr">
            <a:solidFill>
              <a:srgbClr val="6261F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976958" y="1652574"/>
            <a:ext cx="1495732" cy="373938"/>
          </a:xfrm>
          <a:prstGeom prst="line">
            <a:avLst/>
          </a:prstGeom>
          <a:solidFill>
            <a:schemeClr val="bg1">
              <a:lumMod val="75000"/>
            </a:schemeClr>
          </a:solidFill>
          <a:ln w="92075" cap="flat" cmpd="sng" algn="ctr">
            <a:solidFill>
              <a:srgbClr val="8B659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1" name="Straight Connector 70"/>
          <p:cNvCxnSpPr/>
          <p:nvPr/>
        </p:nvCxnSpPr>
        <p:spPr>
          <a:xfrm rot="10800000" flipV="1">
            <a:off x="540703" y="2587408"/>
            <a:ext cx="1371089" cy="1059478"/>
          </a:xfrm>
          <a:prstGeom prst="line">
            <a:avLst/>
          </a:prstGeom>
          <a:ln w="85725" cap="flat" cmpd="sng" algn="ctr">
            <a:solidFill>
              <a:srgbClr val="8B659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97931" y="3335274"/>
            <a:ext cx="623222" cy="62322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1774398" y="1613523"/>
            <a:ext cx="1111282" cy="836489"/>
          </a:xfrm>
          <a:prstGeom prst="line">
            <a:avLst/>
          </a:prstGeom>
          <a:ln w="130175" cap="flat" cmpd="sng" algn="ctr">
            <a:solidFill>
              <a:srgbClr val="8B659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415318" y="1199828"/>
            <a:ext cx="623222" cy="623222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537856" y="2151153"/>
            <a:ext cx="810189" cy="8101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r="2700000">
              <a:srgbClr val="FFFF00">
                <a:alpha val="86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98872" y="3541300"/>
            <a:ext cx="654383" cy="654383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304146" y="904710"/>
            <a:ext cx="467419" cy="467419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52400" dir="2700000">
              <a:srgbClr val="FFFF00">
                <a:alpha val="86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54212" y="748632"/>
            <a:ext cx="1484187" cy="2279751"/>
          </a:xfrm>
          <a:prstGeom prst="rect">
            <a:avLst/>
          </a:prstGeom>
          <a:solidFill>
            <a:srgbClr val="3366FF">
              <a:alpha val="6000"/>
            </a:srgb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 Same Side Corner Rectangle 79"/>
          <p:cNvSpPr/>
          <p:nvPr/>
        </p:nvSpPr>
        <p:spPr>
          <a:xfrm>
            <a:off x="3818920" y="145205"/>
            <a:ext cx="1479512" cy="465854"/>
          </a:xfrm>
          <a:prstGeom prst="round2Same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Networks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1" name="Round Same Side Corner Rectangle 80"/>
          <p:cNvSpPr/>
          <p:nvPr/>
        </p:nvSpPr>
        <p:spPr>
          <a:xfrm>
            <a:off x="5417879" y="142985"/>
            <a:ext cx="1108446" cy="465854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26599"/>
                </a:solidFill>
              </a:rPr>
              <a:t>Genes</a:t>
            </a:r>
            <a:endParaRPr lang="en-US" sz="2400" dirty="0">
              <a:solidFill>
                <a:srgbClr val="3265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114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GeneMANIA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GeneMANIA</dc:title>
  <dc:creator>Christian Lopes</dc:creator>
  <cp:lastModifiedBy>maxfranz</cp:lastModifiedBy>
  <cp:revision>120</cp:revision>
  <dcterms:created xsi:type="dcterms:W3CDTF">2011-01-21T17:13:17Z</dcterms:created>
  <dcterms:modified xsi:type="dcterms:W3CDTF">2011-01-24T17:04:10Z</dcterms:modified>
</cp:coreProperties>
</file>