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0"/>
  </p:notesMasterIdLst>
  <p:handoutMasterIdLst>
    <p:handoutMasterId r:id="rId41"/>
  </p:handoutMasterIdLst>
  <p:sldIdLst>
    <p:sldId id="256" r:id="rId2"/>
    <p:sldId id="258"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23" r:id="rId32"/>
    <p:sldId id="316" r:id="rId33"/>
    <p:sldId id="317" r:id="rId34"/>
    <p:sldId id="318" r:id="rId35"/>
    <p:sldId id="319" r:id="rId36"/>
    <p:sldId id="320" r:id="rId37"/>
    <p:sldId id="321" r:id="rId38"/>
    <p:sldId id="322" r:id="rId39"/>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733" autoAdjust="0"/>
    <p:restoredTop sz="68824" autoAdjust="0"/>
  </p:normalViewPr>
  <p:slideViewPr>
    <p:cSldViewPr>
      <p:cViewPr varScale="1">
        <p:scale>
          <a:sx n="77" d="100"/>
          <a:sy n="77" d="100"/>
        </p:scale>
        <p:origin x="-150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6260C67-0AAC-4928-B5C3-A7040C082D22}" type="datetimeFigureOut">
              <a:rPr lang="de-DE"/>
              <a:pPr>
                <a:defRPr/>
              </a:pPr>
              <a:t>02.12.2008</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0151BDF-FD57-4892-969A-F06011AD0CB4}" type="slidenum">
              <a:rPr lang="de-DE"/>
              <a:pPr>
                <a:defRPr/>
              </a:pPr>
              <a:t>‹Nr.›</a:t>
            </a:fld>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DE"/>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96F158C-25FE-4F93-993F-E33D51EF0F70}" type="slidenum">
              <a:rPr lang="de-DE"/>
              <a:pPr>
                <a:defRPr/>
              </a:pPr>
              <a:t>‹Nr.›</a:t>
            </a:fld>
            <a:endParaRPr 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a:t>
            </a:r>
            <a:r>
              <a:rPr lang="de-DE" dirty="0" err="1" smtClean="0"/>
              <a:t>author</a:t>
            </a:r>
            <a:r>
              <a:rPr lang="de-DE" dirty="0" smtClean="0"/>
              <a:t>: Peter Huster</a:t>
            </a:r>
            <a:endParaRPr lang="de-DE" dirty="0"/>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1</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dirty="0" err="1" smtClean="0"/>
              <a:t>JAXBXContext</a:t>
            </a:r>
            <a:r>
              <a:rPr lang="de-DE" baseline="0" dirty="0" smtClean="0"/>
              <a:t> wird über </a:t>
            </a:r>
            <a:r>
              <a:rPr lang="de-DE" baseline="0" dirty="0" err="1" smtClean="0"/>
              <a:t>newInstance</a:t>
            </a:r>
            <a:r>
              <a:rPr lang="de-DE" baseline="0" dirty="0" smtClean="0"/>
              <a:t> erzeugt und bietet damit implizit den </a:t>
            </a:r>
            <a:r>
              <a:rPr lang="de-DE" baseline="0" dirty="0" err="1" smtClean="0"/>
              <a:t>read</a:t>
            </a:r>
            <a:r>
              <a:rPr lang="de-DE" baseline="0" dirty="0" smtClean="0"/>
              <a:t>/</a:t>
            </a:r>
            <a:r>
              <a:rPr lang="de-DE" baseline="0" dirty="0" err="1" smtClean="0"/>
              <a:t>write</a:t>
            </a:r>
            <a:r>
              <a:rPr lang="de-DE" baseline="0" dirty="0" smtClean="0"/>
              <a:t> Zugriff auf XML</a:t>
            </a:r>
          </a:p>
          <a:p>
            <a:r>
              <a:rPr lang="de-DE" baseline="0" dirty="0" smtClean="0"/>
              <a:t>Erzeugt man den </a:t>
            </a:r>
            <a:r>
              <a:rPr lang="de-DE" baseline="0" dirty="0" err="1" smtClean="0"/>
              <a:t>Context</a:t>
            </a:r>
            <a:r>
              <a:rPr lang="de-DE" baseline="0" dirty="0" smtClean="0"/>
              <a:t> mit einem String erwartet er Paketnamen die die zu bindenden XML Schemas repräsentieren</a:t>
            </a:r>
          </a:p>
          <a:p>
            <a:r>
              <a:rPr lang="de-DE" baseline="0" dirty="0" smtClean="0"/>
              <a:t>Will man (warum auch immer) einen speziellen </a:t>
            </a:r>
            <a:r>
              <a:rPr lang="de-DE" baseline="0" dirty="0" err="1" smtClean="0"/>
              <a:t>Classloader</a:t>
            </a:r>
            <a:r>
              <a:rPr lang="de-DE" baseline="0" dirty="0" smtClean="0"/>
              <a:t> ins Boot holen gibt man den einfach dazu an</a:t>
            </a:r>
          </a:p>
          <a:p>
            <a:r>
              <a:rPr lang="de-DE" baseline="0" dirty="0" smtClean="0"/>
              <a:t>Den </a:t>
            </a:r>
            <a:r>
              <a:rPr lang="de-DE" baseline="0" dirty="0" err="1" smtClean="0"/>
              <a:t>Context</a:t>
            </a:r>
            <a:r>
              <a:rPr lang="de-DE" baseline="0" dirty="0" smtClean="0"/>
              <a:t> mit einer Klasse zu erzeugen setzt voraus das die Klasse die Annotation @</a:t>
            </a:r>
            <a:r>
              <a:rPr lang="de-DE" baseline="0" dirty="0" err="1" smtClean="0"/>
              <a:t>XmlRootElement</a:t>
            </a:r>
            <a:r>
              <a:rPr lang="de-DE" baseline="0" dirty="0" smtClean="0"/>
              <a:t> vorweisen kann, da es ja theoretisch nur ein Wurzelelement geben kann, bezieht der </a:t>
            </a:r>
            <a:r>
              <a:rPr lang="de-DE" baseline="0" dirty="0" err="1" smtClean="0"/>
              <a:t>Context</a:t>
            </a:r>
            <a:r>
              <a:rPr lang="de-DE" baseline="0" dirty="0" smtClean="0"/>
              <a:t> daraus alle Informationen</a:t>
            </a:r>
          </a:p>
          <a:p>
            <a:r>
              <a:rPr lang="de-DE" baseline="0" dirty="0" smtClean="0"/>
              <a:t>Clever ist es den </a:t>
            </a:r>
            <a:r>
              <a:rPr lang="de-DE" baseline="0" dirty="0" err="1" smtClean="0"/>
              <a:t>Context</a:t>
            </a:r>
            <a:r>
              <a:rPr lang="de-DE" baseline="0" dirty="0" smtClean="0"/>
              <a:t> als Konstante zu definieren (bzw. das </a:t>
            </a:r>
            <a:r>
              <a:rPr lang="de-DE" baseline="0" dirty="0" err="1" smtClean="0"/>
              <a:t>Instanzieren</a:t>
            </a:r>
            <a:r>
              <a:rPr lang="de-DE" baseline="0" dirty="0" smtClean="0"/>
              <a:t> des </a:t>
            </a:r>
            <a:r>
              <a:rPr lang="de-DE" baseline="0" dirty="0" err="1" smtClean="0"/>
              <a:t>Contextes</a:t>
            </a:r>
            <a:r>
              <a:rPr lang="de-DE" baseline="0" dirty="0" smtClean="0"/>
              <a:t> nur einmal stattfinden zu lassen) um das ganze etwas </a:t>
            </a:r>
            <a:r>
              <a:rPr lang="de-DE" baseline="0" dirty="0" err="1" smtClean="0"/>
              <a:t>performanter</a:t>
            </a:r>
            <a:r>
              <a:rPr lang="de-DE" baseline="0" dirty="0" smtClean="0"/>
              <a:t> zu gestalten</a:t>
            </a:r>
          </a:p>
          <a:p>
            <a:r>
              <a:rPr lang="de-DE" baseline="0" dirty="0" err="1" smtClean="0"/>
              <a:t>JAXBIntrospector</a:t>
            </a:r>
            <a:r>
              <a:rPr lang="de-DE" baseline="0" dirty="0" smtClean="0"/>
              <a:t> ist ein Helfer der unbekannte Java Objekte auf XML Binding prüfen kann mit </a:t>
            </a:r>
            <a:r>
              <a:rPr lang="de-DE" baseline="0" dirty="0" err="1" smtClean="0"/>
              <a:t>isElement</a:t>
            </a:r>
            <a:endParaRPr lang="de-DE" baseline="0" dirty="0" smtClean="0"/>
          </a:p>
          <a:p>
            <a:r>
              <a:rPr lang="de-DE" baseline="0" dirty="0" smtClean="0"/>
              <a:t>Die </a:t>
            </a:r>
            <a:r>
              <a:rPr lang="de-DE" baseline="0" dirty="0" err="1" smtClean="0"/>
              <a:t>ObjectFactory</a:t>
            </a:r>
            <a:r>
              <a:rPr lang="de-DE" baseline="0" dirty="0" smtClean="0"/>
              <a:t> wird vom SchemaCompiler erzeugt und kann mit ihren </a:t>
            </a:r>
            <a:r>
              <a:rPr lang="de-DE" baseline="0" dirty="0" err="1" smtClean="0"/>
              <a:t>create</a:t>
            </a:r>
            <a:r>
              <a:rPr lang="de-DE" baseline="0" dirty="0" smtClean="0"/>
              <a:t> Methode</a:t>
            </a:r>
          </a:p>
          <a:p>
            <a:r>
              <a:rPr lang="de-DE" baseline="0" dirty="0" smtClean="0"/>
              <a:t>	</a:t>
            </a:r>
            <a:r>
              <a:rPr lang="de-DE" baseline="0" dirty="0" err="1" smtClean="0"/>
              <a:t>z.b</a:t>
            </a:r>
            <a:r>
              <a:rPr lang="de-DE" baseline="0" dirty="0" smtClean="0"/>
              <a:t>. mit </a:t>
            </a:r>
            <a:r>
              <a:rPr lang="de-DE" baseline="0" dirty="0" err="1" smtClean="0"/>
              <a:t>ObjectFactory</a:t>
            </a:r>
            <a:r>
              <a:rPr lang="de-DE" baseline="0" dirty="0" smtClean="0"/>
              <a:t> </a:t>
            </a:r>
            <a:r>
              <a:rPr lang="de-DE" baseline="0" dirty="0" err="1" smtClean="0"/>
              <a:t>fabrik</a:t>
            </a:r>
            <a:r>
              <a:rPr lang="de-DE" baseline="0" dirty="0" smtClean="0"/>
              <a:t> = </a:t>
            </a:r>
            <a:r>
              <a:rPr lang="de-DE" baseline="0" dirty="0" err="1" smtClean="0"/>
              <a:t>new</a:t>
            </a:r>
            <a:r>
              <a:rPr lang="de-DE" baseline="0" dirty="0" smtClean="0"/>
              <a:t> </a:t>
            </a:r>
            <a:r>
              <a:rPr lang="de-DE" baseline="0" dirty="0" err="1" smtClean="0"/>
              <a:t>ObjectFactory</a:t>
            </a:r>
            <a:r>
              <a:rPr lang="de-DE" baseline="0" dirty="0" smtClean="0"/>
              <a:t>();</a:t>
            </a:r>
          </a:p>
          <a:p>
            <a:r>
              <a:rPr lang="de-DE" baseline="0" dirty="0" smtClean="0"/>
              <a:t>	</a:t>
            </a:r>
            <a:r>
              <a:rPr lang="de-DE" baseline="0" dirty="0" err="1" smtClean="0"/>
              <a:t>TolleKlasse</a:t>
            </a:r>
            <a:r>
              <a:rPr lang="de-DE" baseline="0" dirty="0" smtClean="0"/>
              <a:t> klasse = </a:t>
            </a:r>
            <a:r>
              <a:rPr lang="de-DE" baseline="0" dirty="0" err="1" smtClean="0"/>
              <a:t>fabrik.createTolleKlasse</a:t>
            </a:r>
            <a:r>
              <a:rPr lang="de-DE" baseline="0" dirty="0" smtClean="0"/>
              <a:t>();</a:t>
            </a:r>
          </a:p>
          <a:p>
            <a:r>
              <a:rPr lang="de-DE" baseline="0" dirty="0" smtClean="0"/>
              <a:t>Will man ein </a:t>
            </a:r>
            <a:r>
              <a:rPr lang="de-DE" baseline="0" dirty="0" err="1" smtClean="0"/>
              <a:t>JAXBElement</a:t>
            </a:r>
            <a:r>
              <a:rPr lang="de-DE" baseline="0" dirty="0" smtClean="0"/>
              <a:t> (</a:t>
            </a:r>
            <a:r>
              <a:rPr lang="de-DE" baseline="0" dirty="0" err="1" smtClean="0"/>
              <a:t>z.b</a:t>
            </a:r>
            <a:r>
              <a:rPr lang="de-DE" baseline="0" dirty="0" smtClean="0"/>
              <a:t>. um  Namespace Informationen hinzuzufügen) erzeugen nutzt man einen Wrapper</a:t>
            </a:r>
          </a:p>
          <a:p>
            <a:r>
              <a:rPr lang="de-DE" baseline="0" dirty="0" smtClean="0"/>
              <a:t>	</a:t>
            </a:r>
            <a:r>
              <a:rPr lang="de-DE" baseline="0" dirty="0" err="1" smtClean="0"/>
              <a:t>JAXBElement</a:t>
            </a:r>
            <a:r>
              <a:rPr lang="de-DE" baseline="0" dirty="0" smtClean="0"/>
              <a:t> </a:t>
            </a:r>
            <a:r>
              <a:rPr lang="de-DE" baseline="0" dirty="0" err="1" smtClean="0"/>
              <a:t>mywrapper</a:t>
            </a:r>
            <a:r>
              <a:rPr lang="de-DE" baseline="0" dirty="0" smtClean="0"/>
              <a:t> = </a:t>
            </a:r>
            <a:r>
              <a:rPr lang="de-DE" baseline="0" dirty="0" err="1" smtClean="0"/>
              <a:t>fabrik.createTolleKlasse</a:t>
            </a:r>
            <a:r>
              <a:rPr lang="de-DE" baseline="0" dirty="0" smtClean="0"/>
              <a:t>(klasse);</a:t>
            </a:r>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11</a:t>
            </a:fld>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dirty="0" smtClean="0"/>
              <a:t>Siehe eingehendes Beispiel und Doku.</a:t>
            </a:r>
          </a:p>
          <a:p>
            <a:r>
              <a:rPr lang="de-DE" baseline="0" dirty="0" smtClean="0"/>
              <a:t>Will man beliebige Objekte marshallen ist man auf den </a:t>
            </a:r>
            <a:r>
              <a:rPr lang="de-DE" baseline="0" dirty="0" err="1" smtClean="0"/>
              <a:t>JAXBElement</a:t>
            </a:r>
            <a:r>
              <a:rPr lang="de-DE" baseline="0" dirty="0" smtClean="0"/>
              <a:t> Wrapper angewiesen, da der Marshaller normalerweise die @</a:t>
            </a:r>
            <a:r>
              <a:rPr lang="de-DE" baseline="0" dirty="0" err="1" smtClean="0"/>
              <a:t>XMLRootElement</a:t>
            </a:r>
            <a:r>
              <a:rPr lang="de-DE" baseline="0" dirty="0" smtClean="0"/>
              <a:t> Annotation voraussetzt</a:t>
            </a:r>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12</a:t>
            </a:fld>
            <a:endParaRPr lang="de-D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dirty="0" smtClean="0"/>
              <a:t>Der </a:t>
            </a:r>
            <a:r>
              <a:rPr lang="de-DE" baseline="0" dirty="0" err="1" smtClean="0"/>
              <a:t>Unmarshaller</a:t>
            </a:r>
            <a:r>
              <a:rPr lang="de-DE" baseline="0" dirty="0" smtClean="0"/>
              <a:t> transformiert XML in Java Objekte und verarbeitet dabei verschiedenste Eingabeformate</a:t>
            </a:r>
          </a:p>
          <a:p>
            <a:r>
              <a:rPr lang="de-DE" baseline="0" dirty="0" smtClean="0"/>
              <a:t>Über den </a:t>
            </a:r>
            <a:r>
              <a:rPr lang="de-DE" baseline="0" dirty="0" err="1" smtClean="0"/>
              <a:t>Context</a:t>
            </a:r>
            <a:r>
              <a:rPr lang="de-DE" baseline="0" dirty="0" smtClean="0"/>
              <a:t> kann eine Instanz des </a:t>
            </a:r>
            <a:r>
              <a:rPr lang="de-DE" baseline="0" dirty="0" err="1" smtClean="0"/>
              <a:t>unmarshallers</a:t>
            </a:r>
            <a:r>
              <a:rPr lang="de-DE" baseline="0" dirty="0" smtClean="0"/>
              <a:t> erzeugt werden, akzeptiert dabei aber keinerlei Konfigurationsmöglichkeiten (wie der </a:t>
            </a:r>
            <a:r>
              <a:rPr lang="de-DE" baseline="0" dirty="0" err="1" smtClean="0"/>
              <a:t>marshaller</a:t>
            </a:r>
            <a:r>
              <a:rPr lang="de-DE" baseline="0" dirty="0" smtClean="0"/>
              <a:t>)</a:t>
            </a:r>
          </a:p>
          <a:p>
            <a:r>
              <a:rPr lang="de-DE" baseline="0" dirty="0" smtClean="0"/>
              <a:t>Will man Elemente ohne @</a:t>
            </a:r>
            <a:r>
              <a:rPr lang="de-DE" baseline="0" dirty="0" err="1" smtClean="0"/>
              <a:t>XMLRootElement</a:t>
            </a:r>
            <a:r>
              <a:rPr lang="de-DE" baseline="0" dirty="0" smtClean="0"/>
              <a:t> verarbeiten benötigt man einen Workaround über </a:t>
            </a:r>
            <a:r>
              <a:rPr lang="de-DE" baseline="0" dirty="0" err="1" smtClean="0"/>
              <a:t>JAXBElement</a:t>
            </a:r>
            <a:endParaRPr lang="de-DE" baseline="0" dirty="0" smtClean="0"/>
          </a:p>
          <a:p>
            <a:r>
              <a:rPr lang="de-DE" baseline="0" dirty="0" smtClean="0"/>
              <a:t>Das gleich gilt wenn man nur ein Stück des Baumes </a:t>
            </a:r>
            <a:r>
              <a:rPr lang="de-DE" baseline="0" dirty="0" err="1" smtClean="0"/>
              <a:t>unmarshallen</a:t>
            </a:r>
            <a:r>
              <a:rPr lang="de-DE" baseline="0" dirty="0" smtClean="0"/>
              <a:t> will</a:t>
            </a:r>
          </a:p>
          <a:p>
            <a:r>
              <a:rPr lang="de-DE" baseline="0" dirty="0" smtClean="0"/>
              <a:t>Findet eine Evolution der XML Daten statt kann mittels </a:t>
            </a:r>
            <a:r>
              <a:rPr lang="de-DE" baseline="0" dirty="0" err="1" smtClean="0"/>
              <a:t>any</a:t>
            </a:r>
            <a:r>
              <a:rPr lang="de-DE" baseline="0" dirty="0" smtClean="0"/>
              <a:t> Element flexibles </a:t>
            </a:r>
            <a:r>
              <a:rPr lang="de-DE" baseline="0" dirty="0" err="1" smtClean="0"/>
              <a:t>Unmarshalling</a:t>
            </a:r>
            <a:r>
              <a:rPr lang="de-DE" baseline="0" dirty="0" smtClean="0"/>
              <a:t> realisiert werden</a:t>
            </a:r>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13</a:t>
            </a:fld>
            <a:endParaRPr lang="de-D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dirty="0" smtClean="0"/>
              <a:t>Hier umgeht man das Problem wenn man kein globales Element zur Verfügung gestellt bekommt aber die Daten trotzdem verarbeiten will.</a:t>
            </a:r>
          </a:p>
          <a:p>
            <a:r>
              <a:rPr lang="de-DE" baseline="0" dirty="0" smtClean="0"/>
              <a:t>Die Anforderung rührt von der Eindeutigkeit der Daten da der Marshaller sonst nicht wüsste wie er damit umgehen soll</a:t>
            </a:r>
          </a:p>
          <a:p>
            <a:endParaRPr lang="de-DE" baseline="0" dirty="0" smtClean="0"/>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14</a:t>
            </a:fld>
            <a:endParaRPr lang="de-D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dirty="0" smtClean="0"/>
              <a:t>Ähnlich zum vorringen Beispiel wird hier aber auf Basis eines Teilbaumes + expliziter Klassenangabe </a:t>
            </a:r>
            <a:r>
              <a:rPr lang="de-DE" baseline="0" dirty="0" err="1" smtClean="0"/>
              <a:t>unmarshalled</a:t>
            </a:r>
            <a:endParaRPr lang="de-DE" baseline="0" dirty="0" smtClean="0"/>
          </a:p>
          <a:p>
            <a:r>
              <a:rPr lang="de-DE" baseline="0" dirty="0" smtClean="0"/>
              <a:t>Beim </a:t>
            </a:r>
            <a:r>
              <a:rPr lang="de-DE" baseline="0" dirty="0" err="1" smtClean="0"/>
              <a:t>Xpath</a:t>
            </a:r>
            <a:r>
              <a:rPr lang="de-DE" baseline="0" dirty="0" smtClean="0"/>
              <a:t> ausdruck ist der Namespace mit anzugeben (hier nicht zu sehen) mittels einer Klasse die </a:t>
            </a:r>
            <a:r>
              <a:rPr lang="de-DE" baseline="0" dirty="0" err="1" smtClean="0"/>
              <a:t>NamespaceContext</a:t>
            </a:r>
            <a:r>
              <a:rPr lang="de-DE" baseline="0" dirty="0" smtClean="0"/>
              <a:t> implementiert</a:t>
            </a:r>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15</a:t>
            </a:fld>
            <a:endParaRPr lang="de-D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dirty="0" smtClean="0"/>
              <a:t>Validierung findet beim </a:t>
            </a:r>
            <a:r>
              <a:rPr lang="de-DE" baseline="0" dirty="0" err="1" smtClean="0"/>
              <a:t>Marshalling</a:t>
            </a:r>
            <a:r>
              <a:rPr lang="de-DE" baseline="0" dirty="0" smtClean="0"/>
              <a:t> sowie beim </a:t>
            </a:r>
            <a:r>
              <a:rPr lang="de-DE" baseline="0" dirty="0" err="1" smtClean="0"/>
              <a:t>Unmarshalling</a:t>
            </a:r>
            <a:r>
              <a:rPr lang="de-DE" baseline="0" dirty="0" smtClean="0"/>
              <a:t> statt</a:t>
            </a:r>
          </a:p>
          <a:p>
            <a:r>
              <a:rPr lang="de-DE" baseline="0" dirty="0" smtClean="0"/>
              <a:t>Über </a:t>
            </a:r>
            <a:r>
              <a:rPr lang="de-DE" baseline="0" dirty="0" err="1" smtClean="0"/>
              <a:t>setSchema</a:t>
            </a:r>
            <a:r>
              <a:rPr lang="de-DE" baseline="0" dirty="0" smtClean="0"/>
              <a:t>() kann das Schema beispielweise an den </a:t>
            </a:r>
            <a:r>
              <a:rPr lang="de-DE" baseline="0" dirty="0" err="1" smtClean="0"/>
              <a:t>unmarshaller</a:t>
            </a:r>
            <a:r>
              <a:rPr lang="de-DE" baseline="0" dirty="0" smtClean="0"/>
              <a:t> gebunden werden</a:t>
            </a:r>
          </a:p>
          <a:p>
            <a:r>
              <a:rPr lang="de-DE" baseline="0" dirty="0" smtClean="0"/>
              <a:t>Mit </a:t>
            </a:r>
            <a:r>
              <a:rPr lang="de-DE" baseline="0" dirty="0" err="1" smtClean="0"/>
              <a:t>setEventhandler</a:t>
            </a:r>
            <a:r>
              <a:rPr lang="de-DE" baseline="0" dirty="0" smtClean="0"/>
              <a:t>() können </a:t>
            </a:r>
            <a:r>
              <a:rPr lang="de-DE" baseline="0" dirty="0" err="1" smtClean="0"/>
              <a:t>Eventhandler</a:t>
            </a:r>
            <a:r>
              <a:rPr lang="de-DE" baseline="0" dirty="0" smtClean="0"/>
              <a:t> beim </a:t>
            </a:r>
            <a:r>
              <a:rPr lang="de-DE" baseline="0" dirty="0" err="1" smtClean="0"/>
              <a:t>unmarshaller</a:t>
            </a:r>
            <a:r>
              <a:rPr lang="de-DE" baseline="0" dirty="0" smtClean="0"/>
              <a:t> registriert werden</a:t>
            </a:r>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16</a:t>
            </a:fld>
            <a:endParaRPr lang="de-D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dirty="0" smtClean="0"/>
              <a:t>Die Methoden </a:t>
            </a:r>
            <a:r>
              <a:rPr lang="de-DE" baseline="0" dirty="0" err="1" smtClean="0"/>
              <a:t>beforeMarshal</a:t>
            </a:r>
            <a:r>
              <a:rPr lang="de-DE" baseline="0" dirty="0" smtClean="0"/>
              <a:t>, </a:t>
            </a:r>
            <a:r>
              <a:rPr lang="de-DE" baseline="0" dirty="0" err="1" smtClean="0"/>
              <a:t>afterMarshal</a:t>
            </a:r>
            <a:r>
              <a:rPr lang="de-DE" baseline="0" dirty="0" smtClean="0"/>
              <a:t> und </a:t>
            </a:r>
            <a:r>
              <a:rPr lang="de-DE" baseline="0" dirty="0" err="1" smtClean="0"/>
              <a:t>beforeUnmarshal</a:t>
            </a:r>
            <a:r>
              <a:rPr lang="de-DE" baseline="0" dirty="0" smtClean="0"/>
              <a:t>, </a:t>
            </a:r>
            <a:r>
              <a:rPr lang="de-DE" baseline="0" dirty="0" err="1" smtClean="0"/>
              <a:t>afterUnmarshal</a:t>
            </a:r>
            <a:r>
              <a:rPr lang="de-DE" baseline="0" dirty="0" smtClean="0"/>
              <a:t> können im </a:t>
            </a:r>
            <a:r>
              <a:rPr lang="de-DE" baseline="0" dirty="0" err="1" smtClean="0"/>
              <a:t>Listener</a:t>
            </a:r>
            <a:r>
              <a:rPr lang="de-DE" baseline="0" dirty="0" smtClean="0"/>
              <a:t> bzw. direkt in der Java Bean angegeben</a:t>
            </a:r>
          </a:p>
          <a:p>
            <a:endParaRPr lang="de-DE" baseline="0" dirty="0" smtClean="0"/>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17</a:t>
            </a:fld>
            <a:endParaRPr lang="de-D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dirty="0" smtClean="0"/>
              <a:t>Die ultimative Komponente zum manipulieren von XML Dokumenten bei denen nur ein Teil benötigt wird</a:t>
            </a:r>
          </a:p>
          <a:p>
            <a:r>
              <a:rPr lang="de-DE" baseline="0" dirty="0" smtClean="0"/>
              <a:t>Navigiert wird mit </a:t>
            </a:r>
            <a:r>
              <a:rPr lang="de-DE" baseline="0" dirty="0" err="1" smtClean="0"/>
              <a:t>Xpath</a:t>
            </a:r>
            <a:r>
              <a:rPr lang="de-DE" baseline="0" dirty="0" smtClean="0"/>
              <a:t> im Baum und dann der Binder an den </a:t>
            </a:r>
            <a:r>
              <a:rPr lang="de-DE" baseline="0" dirty="0" err="1" smtClean="0"/>
              <a:t>Teilbaum</a:t>
            </a:r>
            <a:r>
              <a:rPr lang="de-DE" baseline="0" dirty="0" smtClean="0"/>
              <a:t> gebunden</a:t>
            </a:r>
          </a:p>
          <a:p>
            <a:r>
              <a:rPr lang="de-DE" baseline="0" dirty="0" smtClean="0"/>
              <a:t>Der Binder selbst bietet Navigation im spezifizierten </a:t>
            </a:r>
            <a:r>
              <a:rPr lang="de-DE" baseline="0" dirty="0" err="1" smtClean="0"/>
              <a:t>Teilbaum</a:t>
            </a:r>
            <a:r>
              <a:rPr lang="de-DE" baseline="0" dirty="0" smtClean="0"/>
              <a:t> durch </a:t>
            </a:r>
            <a:r>
              <a:rPr lang="de-DE" baseline="0" dirty="0" err="1" smtClean="0"/>
              <a:t>getXMLNode</a:t>
            </a:r>
            <a:r>
              <a:rPr lang="de-DE" baseline="0" dirty="0" smtClean="0"/>
              <a:t> /</a:t>
            </a:r>
            <a:r>
              <a:rPr lang="de-DE" baseline="0" dirty="0" err="1" smtClean="0"/>
              <a:t>getJAXBNode</a:t>
            </a:r>
            <a:endParaRPr lang="de-DE" baseline="0" dirty="0" smtClean="0"/>
          </a:p>
          <a:p>
            <a:r>
              <a:rPr lang="de-DE" baseline="0" dirty="0" smtClean="0"/>
              <a:t>Synchronisieren der Sichten findet mit </a:t>
            </a:r>
            <a:r>
              <a:rPr lang="de-DE" baseline="0" dirty="0" err="1" smtClean="0"/>
              <a:t>updateXML</a:t>
            </a:r>
            <a:r>
              <a:rPr lang="de-DE" baseline="0" dirty="0" smtClean="0"/>
              <a:t> um das DOM zu aktualisieren bzw. </a:t>
            </a:r>
            <a:r>
              <a:rPr lang="de-DE" baseline="0" dirty="0" err="1" smtClean="0"/>
              <a:t>updateJAXB</a:t>
            </a:r>
            <a:r>
              <a:rPr lang="de-DE" baseline="0" dirty="0" smtClean="0"/>
              <a:t> um die Java Objekte zu aktualisieren</a:t>
            </a:r>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18</a:t>
            </a:fld>
            <a:endParaRPr lang="de-D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dirty="0" smtClean="0"/>
              <a:t>Die wichtigsten Ausschnitte sind zu sehen</a:t>
            </a:r>
          </a:p>
          <a:p>
            <a:r>
              <a:rPr lang="de-DE" baseline="0" dirty="0" smtClean="0"/>
              <a:t>Vorausgesetzt man hat eine XML Datei die ein leeres </a:t>
            </a:r>
            <a:r>
              <a:rPr lang="de-DE" baseline="0" dirty="0" err="1" smtClean="0"/>
              <a:t>MappingBodyElement</a:t>
            </a:r>
            <a:r>
              <a:rPr lang="de-DE" baseline="0" dirty="0" smtClean="0"/>
              <a:t> besitzt erstellt man darauf basierend ein DOM </a:t>
            </a:r>
            <a:r>
              <a:rPr lang="de-DE" baseline="0" dirty="0" err="1" smtClean="0"/>
              <a:t>document</a:t>
            </a:r>
            <a:r>
              <a:rPr lang="de-DE" baseline="0" dirty="0" smtClean="0"/>
              <a:t> und navigiert mittels </a:t>
            </a:r>
            <a:r>
              <a:rPr lang="de-DE" baseline="0" dirty="0" err="1" smtClean="0"/>
              <a:t>XPath</a:t>
            </a:r>
            <a:r>
              <a:rPr lang="de-DE" baseline="0" dirty="0" smtClean="0"/>
              <a:t> an diese Stelle der Binder gibt beim </a:t>
            </a:r>
            <a:r>
              <a:rPr lang="de-DE" baseline="0" dirty="0" err="1" smtClean="0"/>
              <a:t>unmarshallen</a:t>
            </a:r>
            <a:r>
              <a:rPr lang="de-DE" baseline="0" dirty="0" smtClean="0"/>
              <a:t> den leeren </a:t>
            </a:r>
            <a:r>
              <a:rPr lang="de-DE" baseline="0" dirty="0" err="1" smtClean="0"/>
              <a:t>Mappingbody</a:t>
            </a:r>
            <a:r>
              <a:rPr lang="de-DE" baseline="0" dirty="0" smtClean="0"/>
              <a:t> zurück (der </a:t>
            </a:r>
            <a:r>
              <a:rPr lang="de-DE" baseline="0" dirty="0" err="1" smtClean="0"/>
              <a:t>umweg</a:t>
            </a:r>
            <a:r>
              <a:rPr lang="de-DE" baseline="0" dirty="0" smtClean="0"/>
              <a:t> über </a:t>
            </a:r>
            <a:r>
              <a:rPr lang="de-DE" baseline="0" dirty="0" err="1" smtClean="0"/>
              <a:t>JAXBElement</a:t>
            </a:r>
            <a:r>
              <a:rPr lang="de-DE" baseline="0" dirty="0" smtClean="0"/>
              <a:t> ist notwendig da </a:t>
            </a:r>
            <a:r>
              <a:rPr lang="de-DE" baseline="0" dirty="0" err="1" smtClean="0"/>
              <a:t>MappingBody</a:t>
            </a:r>
            <a:r>
              <a:rPr lang="de-DE" baseline="0" dirty="0" smtClean="0"/>
              <a:t> kein @</a:t>
            </a:r>
            <a:r>
              <a:rPr lang="de-DE" baseline="0" dirty="0" err="1" smtClean="0"/>
              <a:t>XMLRootElement</a:t>
            </a:r>
            <a:r>
              <a:rPr lang="de-DE" baseline="0" dirty="0" smtClean="0"/>
              <a:t> aufweist)</a:t>
            </a:r>
          </a:p>
          <a:p>
            <a:r>
              <a:rPr lang="de-DE" baseline="0" dirty="0" smtClean="0"/>
              <a:t>Dann bearbeiten wir das Element nach Java </a:t>
            </a:r>
            <a:r>
              <a:rPr lang="de-DE" baseline="0" dirty="0" err="1" smtClean="0"/>
              <a:t>manier</a:t>
            </a:r>
            <a:r>
              <a:rPr lang="de-DE" baseline="0" dirty="0" smtClean="0"/>
              <a:t> und </a:t>
            </a:r>
            <a:r>
              <a:rPr lang="de-DE" baseline="0" dirty="0" err="1" smtClean="0"/>
              <a:t>triggern</a:t>
            </a:r>
            <a:r>
              <a:rPr lang="de-DE" baseline="0" dirty="0" smtClean="0"/>
              <a:t> die </a:t>
            </a:r>
            <a:r>
              <a:rPr lang="de-DE" baseline="0" dirty="0" err="1" smtClean="0"/>
              <a:t>updateXML</a:t>
            </a:r>
            <a:r>
              <a:rPr lang="de-DE" baseline="0" dirty="0" smtClean="0"/>
              <a:t> Methode des Binders</a:t>
            </a:r>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19</a:t>
            </a:fld>
            <a:endParaRPr lang="de-D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dirty="0" smtClean="0"/>
              <a:t>XJC kann via Konsole oder via ANT aufgerufen werden</a:t>
            </a:r>
          </a:p>
          <a:p>
            <a:r>
              <a:rPr lang="de-DE" baseline="0" dirty="0" smtClean="0"/>
              <a:t>Der Schemacompiler nimmt das Schema entgegen und würde damit schon zufrieden sein…</a:t>
            </a:r>
          </a:p>
          <a:p>
            <a:r>
              <a:rPr lang="de-DE" baseline="0" dirty="0" smtClean="0"/>
              <a:t>Alternativ kann man über das </a:t>
            </a:r>
            <a:r>
              <a:rPr lang="de-DE" baseline="0" dirty="0" err="1" smtClean="0"/>
              <a:t>binding</a:t>
            </a:r>
            <a:r>
              <a:rPr lang="de-DE" baseline="0" dirty="0" smtClean="0"/>
              <a:t> Attribut Bindungskonfigurationen angeben und mit </a:t>
            </a:r>
            <a:r>
              <a:rPr lang="de-DE" baseline="0" dirty="0" err="1" smtClean="0"/>
              <a:t>package</a:t>
            </a:r>
            <a:r>
              <a:rPr lang="de-DE" baseline="0" dirty="0" smtClean="0"/>
              <a:t> das </a:t>
            </a:r>
            <a:r>
              <a:rPr lang="de-DE" baseline="0" dirty="0" err="1" smtClean="0"/>
              <a:t>Package</a:t>
            </a:r>
            <a:r>
              <a:rPr lang="de-DE" baseline="0" dirty="0" smtClean="0"/>
              <a:t> spezifizieren weil ansonsten ein </a:t>
            </a:r>
            <a:r>
              <a:rPr lang="de-DE" baseline="0" dirty="0" err="1" smtClean="0"/>
              <a:t>package</a:t>
            </a:r>
            <a:r>
              <a:rPr lang="de-DE" baseline="0" dirty="0" smtClean="0"/>
              <a:t> auf Namespace Basis generiert wird.</a:t>
            </a:r>
          </a:p>
          <a:p>
            <a:r>
              <a:rPr lang="de-DE" baseline="0" dirty="0" smtClean="0"/>
              <a:t>Um sich von Altlasten zu befreien kann man alten Output entfernen lassen, wobei Änderungen an den Klassen verloren gehen (aber der Schemacompiler bietet die Möglichkeit verändertes nicht anzufassen, welche aber nicht implementiert)</a:t>
            </a:r>
          </a:p>
          <a:p>
            <a:endParaRPr lang="de-DE" baseline="0" dirty="0" smtClean="0"/>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20</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Hervorgegangen</a:t>
            </a:r>
            <a:r>
              <a:rPr lang="de-DE" baseline="0" dirty="0" smtClean="0"/>
              <a:t> aus JCP mittlerweile Bestandteil von Java (6)</a:t>
            </a:r>
          </a:p>
          <a:p>
            <a:r>
              <a:rPr lang="de-DE" baseline="0" dirty="0" smtClean="0"/>
              <a:t>Java Klassen werden mit jeder Menge an Annotation bestückt um JAXB mit Informationen zu füttern</a:t>
            </a:r>
          </a:p>
          <a:p>
            <a:r>
              <a:rPr lang="de-DE" baseline="0" dirty="0" smtClean="0"/>
              <a:t>Schema-Compiler kann aus existierenden Schemas das Java Klassen Modell generieren</a:t>
            </a:r>
          </a:p>
          <a:p>
            <a:r>
              <a:rPr lang="de-DE" baseline="0" dirty="0" smtClean="0"/>
              <a:t>Schema-Generator bindet ein existierendes Java Datenmodell an ein generiertes Schema</a:t>
            </a:r>
          </a:p>
          <a:p>
            <a:r>
              <a:rPr lang="de-DE" baseline="0" dirty="0" smtClean="0"/>
              <a:t>Das Binding Framework besteht primär aus der API zum </a:t>
            </a:r>
            <a:r>
              <a:rPr lang="de-DE" baseline="0" dirty="0" err="1" smtClean="0"/>
              <a:t>Marshalling</a:t>
            </a:r>
            <a:r>
              <a:rPr lang="de-DE" baseline="0" dirty="0" smtClean="0"/>
              <a:t>/</a:t>
            </a:r>
            <a:r>
              <a:rPr lang="de-DE" baseline="0" dirty="0" err="1" smtClean="0"/>
              <a:t>Unmarshalling</a:t>
            </a:r>
            <a:r>
              <a:rPr lang="de-DE" baseline="0" dirty="0" smtClean="0"/>
              <a:t>, Validierung und dem Binder</a:t>
            </a:r>
            <a:endParaRPr lang="de-DE" dirty="0"/>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3</a:t>
            </a:fld>
            <a:endParaRPr lang="de-D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dirty="0" smtClean="0"/>
              <a:t>Bindungskonfigurationen stellen eine Art manuelle Anpassung des SchemaCompiler </a:t>
            </a:r>
            <a:r>
              <a:rPr lang="de-DE" baseline="0" dirty="0" err="1" smtClean="0"/>
              <a:t>verhaltens</a:t>
            </a:r>
            <a:r>
              <a:rPr lang="de-DE" baseline="0" dirty="0" smtClean="0"/>
              <a:t> dar</a:t>
            </a:r>
          </a:p>
          <a:p>
            <a:r>
              <a:rPr lang="de-DE" baseline="0" dirty="0" smtClean="0"/>
              <a:t>Sie werden </a:t>
            </a:r>
            <a:r>
              <a:rPr lang="de-DE" baseline="0" dirty="0" err="1" smtClean="0"/>
              <a:t>i.d.r</a:t>
            </a:r>
            <a:r>
              <a:rPr lang="de-DE" baseline="0" dirty="0" smtClean="0"/>
              <a:t>. in einem </a:t>
            </a:r>
            <a:r>
              <a:rPr lang="de-DE" baseline="0" dirty="0" err="1" smtClean="0"/>
              <a:t>xjb</a:t>
            </a:r>
            <a:r>
              <a:rPr lang="de-DE" baseline="0" dirty="0" smtClean="0"/>
              <a:t> </a:t>
            </a:r>
            <a:r>
              <a:rPr lang="de-DE" baseline="0" dirty="0" err="1" smtClean="0"/>
              <a:t>file</a:t>
            </a:r>
            <a:r>
              <a:rPr lang="de-DE" baseline="0" dirty="0" smtClean="0"/>
              <a:t> gespeichert (extern) oder inline in das Schema eingefügt</a:t>
            </a:r>
          </a:p>
          <a:p>
            <a:r>
              <a:rPr lang="de-DE" baseline="0" dirty="0" smtClean="0"/>
              <a:t>Bindungskonfigurationen bestehen aus Binding </a:t>
            </a:r>
            <a:r>
              <a:rPr lang="de-DE" baseline="0" dirty="0" err="1" smtClean="0"/>
              <a:t>Declarations</a:t>
            </a:r>
            <a:endParaRPr lang="de-DE" baseline="0" dirty="0" smtClean="0"/>
          </a:p>
          <a:p>
            <a:r>
              <a:rPr lang="de-DE" baseline="0" dirty="0" smtClean="0"/>
              <a:t>Sie werden dem </a:t>
            </a:r>
            <a:r>
              <a:rPr lang="de-DE" baseline="0" dirty="0" err="1" smtClean="0"/>
              <a:t>xjc</a:t>
            </a:r>
            <a:r>
              <a:rPr lang="de-DE" baseline="0" dirty="0" smtClean="0"/>
              <a:t> als Parameter zur Verfügung gestellt</a:t>
            </a:r>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21</a:t>
            </a:fld>
            <a:endParaRPr lang="de-D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smtClean="0"/>
              <a:t>http://java.sun.com/webservices/docs/1.6/tutorial/doc/JAXBWorks6.html</a:t>
            </a:r>
            <a:endParaRPr lang="de-DE" baseline="0" dirty="0" smtClean="0"/>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22</a:t>
            </a:fld>
            <a:endParaRPr lang="de-D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dirty="0" err="1" smtClean="0"/>
              <a:t>Inline</a:t>
            </a:r>
            <a:r>
              <a:rPr lang="de-DE" baseline="0" dirty="0" smtClean="0"/>
              <a:t> Binding </a:t>
            </a:r>
            <a:r>
              <a:rPr lang="de-DE" baseline="0" dirty="0" err="1" smtClean="0"/>
              <a:t>declarations</a:t>
            </a:r>
            <a:r>
              <a:rPr lang="de-DE" baseline="0" dirty="0" smtClean="0"/>
              <a:t> haben den Vorteil das sie einfach an das Element angehangen werden können</a:t>
            </a:r>
          </a:p>
          <a:p>
            <a:r>
              <a:rPr lang="de-DE" baseline="0" dirty="0" smtClean="0"/>
              <a:t>Nachteilig wirkt es sich auf die Lesbarkeit des Schemas aus</a:t>
            </a:r>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23</a:t>
            </a:fld>
            <a:endParaRPr lang="de-D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dirty="0" smtClean="0"/>
              <a:t>Vorteil liegt hier in der Extraktion des </a:t>
            </a:r>
            <a:r>
              <a:rPr lang="de-DE" baseline="0" dirty="0" err="1" smtClean="0"/>
              <a:t>Bindings</a:t>
            </a:r>
            <a:r>
              <a:rPr lang="de-DE" baseline="0" dirty="0" smtClean="0"/>
              <a:t> in ein </a:t>
            </a:r>
            <a:r>
              <a:rPr lang="de-DE" baseline="0" dirty="0" err="1" smtClean="0"/>
              <a:t>xjb</a:t>
            </a:r>
            <a:r>
              <a:rPr lang="de-DE" baseline="0" dirty="0" smtClean="0"/>
              <a:t> </a:t>
            </a:r>
            <a:r>
              <a:rPr lang="de-DE" baseline="0" dirty="0" err="1" smtClean="0"/>
              <a:t>file</a:t>
            </a:r>
            <a:r>
              <a:rPr lang="de-DE" baseline="0" dirty="0" smtClean="0"/>
              <a:t> um die Lesbarkeit des Schemas sowie der Binding </a:t>
            </a:r>
            <a:r>
              <a:rPr lang="de-DE" baseline="0" dirty="0" err="1" smtClean="0"/>
              <a:t>declarations</a:t>
            </a:r>
            <a:r>
              <a:rPr lang="de-DE" baseline="0" dirty="0" smtClean="0"/>
              <a:t> zu erhöhen</a:t>
            </a:r>
          </a:p>
          <a:p>
            <a:r>
              <a:rPr lang="de-DE" baseline="0" dirty="0" smtClean="0"/>
              <a:t>Nachteil liegt in der Navigation zu den einzelnen Elementen via </a:t>
            </a:r>
            <a:r>
              <a:rPr lang="de-DE" baseline="0" dirty="0" err="1" smtClean="0"/>
              <a:t>XPath</a:t>
            </a:r>
            <a:endParaRPr lang="de-DE" baseline="0" dirty="0" smtClean="0"/>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24</a:t>
            </a:fld>
            <a:endParaRPr lang="de-D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dirty="0" smtClean="0"/>
              <a:t>Die wichtigsten </a:t>
            </a:r>
            <a:r>
              <a:rPr lang="de-DE" baseline="0" dirty="0" err="1" smtClean="0"/>
              <a:t>binding</a:t>
            </a:r>
            <a:r>
              <a:rPr lang="de-DE" baseline="0" dirty="0" smtClean="0"/>
              <a:t> </a:t>
            </a:r>
            <a:r>
              <a:rPr lang="de-DE" baseline="0" dirty="0" err="1" smtClean="0"/>
              <a:t>declarations</a:t>
            </a:r>
            <a:r>
              <a:rPr lang="de-DE" baseline="0" dirty="0" smtClean="0"/>
              <a:t> um seine generierten Java </a:t>
            </a:r>
            <a:r>
              <a:rPr lang="de-DE" baseline="0" dirty="0" err="1" smtClean="0"/>
              <a:t>Beans</a:t>
            </a:r>
            <a:r>
              <a:rPr lang="de-DE" baseline="0" dirty="0" smtClean="0"/>
              <a:t> anzupassen</a:t>
            </a:r>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25</a:t>
            </a:fld>
            <a:endParaRPr lang="de-D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dirty="0" smtClean="0"/>
              <a:t>XML kann typen und </a:t>
            </a:r>
            <a:r>
              <a:rPr lang="de-DE" baseline="0" dirty="0" err="1" smtClean="0"/>
              <a:t>elemente</a:t>
            </a:r>
            <a:r>
              <a:rPr lang="de-DE" baseline="0" dirty="0" smtClean="0"/>
              <a:t> gleich benennen und mit &lt;</a:t>
            </a:r>
            <a:r>
              <a:rPr lang="de-DE" baseline="0" dirty="0" err="1" smtClean="0"/>
              <a:t>jaxb:globalBindings</a:t>
            </a:r>
            <a:r>
              <a:rPr lang="de-DE" baseline="0" dirty="0" smtClean="0"/>
              <a:t> </a:t>
            </a:r>
            <a:r>
              <a:rPr lang="de-DE" baseline="0" dirty="0" err="1" smtClean="0"/>
              <a:t>generateElementClass</a:t>
            </a:r>
            <a:r>
              <a:rPr lang="de-DE" baseline="0" dirty="0" smtClean="0"/>
              <a:t>=„</a:t>
            </a:r>
            <a:r>
              <a:rPr lang="de-DE" baseline="0" dirty="0" err="1" smtClean="0"/>
              <a:t>true</a:t>
            </a:r>
            <a:r>
              <a:rPr lang="de-DE" baseline="0" dirty="0" smtClean="0"/>
              <a:t>“&gt; zu Problemen führen hier hilft das umbenennen der Elemente oder einsetzen von </a:t>
            </a:r>
            <a:r>
              <a:rPr lang="de-DE" baseline="0" dirty="0" err="1" smtClean="0"/>
              <a:t>jaxb:namXMLTransform</a:t>
            </a:r>
            <a:r>
              <a:rPr lang="de-DE" baseline="0" dirty="0" smtClean="0"/>
              <a:t> um Suffixe /Präfixe zu generieren</a:t>
            </a:r>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26</a:t>
            </a:fld>
            <a:endParaRPr lang="de-D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baseline="0" dirty="0" smtClean="0"/>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27</a:t>
            </a:fld>
            <a:endParaRPr lang="de-D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baseline="0" dirty="0" smtClean="0"/>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28</a:t>
            </a:fld>
            <a:endParaRPr lang="de-D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dirty="0" smtClean="0"/>
              <a:t>neben dem </a:t>
            </a:r>
            <a:r>
              <a:rPr lang="de-DE" baseline="0" dirty="0" err="1" smtClean="0"/>
              <a:t>xmlns:xjc</a:t>
            </a:r>
            <a:r>
              <a:rPr lang="de-DE" baseline="0" dirty="0" smtClean="0"/>
              <a:t>="</a:t>
            </a:r>
            <a:r>
              <a:rPr lang="de-DE" dirty="0" smtClean="0"/>
              <a:t>http://java.sun.com/xml/ns/jaxb/xjc" muss noch</a:t>
            </a:r>
            <a:r>
              <a:rPr lang="de-DE" baseline="0" dirty="0" smtClean="0"/>
              <a:t> </a:t>
            </a:r>
            <a:r>
              <a:rPr lang="de-DE" baseline="0" dirty="0" err="1" smtClean="0"/>
              <a:t>jaxb:extensionBindingPrefixes</a:t>
            </a:r>
            <a:r>
              <a:rPr lang="de-DE" baseline="0" dirty="0" smtClean="0"/>
              <a:t>="</a:t>
            </a:r>
            <a:r>
              <a:rPr lang="de-DE" baseline="0" dirty="0" err="1" smtClean="0"/>
              <a:t>xjc</a:t>
            </a:r>
            <a:r>
              <a:rPr lang="de-DE" baseline="0" dirty="0" smtClean="0"/>
              <a:t>" angegeben werden um die </a:t>
            </a:r>
            <a:r>
              <a:rPr lang="de-DE" baseline="0" dirty="0" err="1" smtClean="0"/>
              <a:t>goodies</a:t>
            </a:r>
            <a:r>
              <a:rPr lang="de-DE" baseline="0" dirty="0" smtClean="0"/>
              <a:t> zu referenzieren</a:t>
            </a:r>
          </a:p>
          <a:p>
            <a:r>
              <a:rPr lang="de-DE" baseline="0" dirty="0" smtClean="0"/>
              <a:t>der </a:t>
            </a:r>
            <a:r>
              <a:rPr lang="de-DE" baseline="0" dirty="0" err="1" smtClean="0"/>
              <a:t>xjc</a:t>
            </a:r>
            <a:r>
              <a:rPr lang="de-DE" baseline="0" dirty="0" smtClean="0"/>
              <a:t> </a:t>
            </a:r>
            <a:r>
              <a:rPr lang="de-DE" baseline="0" dirty="0" err="1" smtClean="0"/>
              <a:t>compiler</a:t>
            </a:r>
            <a:r>
              <a:rPr lang="de-DE" baseline="0" dirty="0" smtClean="0"/>
              <a:t> muss zusätzlich in den </a:t>
            </a:r>
            <a:r>
              <a:rPr lang="de-DE" baseline="0" dirty="0" err="1" smtClean="0"/>
              <a:t>extension</a:t>
            </a:r>
            <a:r>
              <a:rPr lang="de-DE" baseline="0" dirty="0" smtClean="0"/>
              <a:t> </a:t>
            </a:r>
            <a:r>
              <a:rPr lang="de-DE" baseline="0" dirty="0" err="1" smtClean="0"/>
              <a:t>mode</a:t>
            </a:r>
            <a:r>
              <a:rPr lang="de-DE" baseline="0" dirty="0" smtClean="0"/>
              <a:t> geschalten werden (mit –</a:t>
            </a:r>
            <a:r>
              <a:rPr lang="de-DE" baseline="0" dirty="0" err="1" smtClean="0"/>
              <a:t>extension</a:t>
            </a:r>
            <a:r>
              <a:rPr lang="de-DE" baseline="0" dirty="0" smtClean="0"/>
              <a:t>)</a:t>
            </a:r>
          </a:p>
          <a:p>
            <a:r>
              <a:rPr lang="de-DE" baseline="0" dirty="0" smtClean="0"/>
              <a:t>das Root Interface </a:t>
            </a:r>
            <a:r>
              <a:rPr lang="de-DE" dirty="0" smtClean="0"/>
              <a:t>am besten in Kombination mit </a:t>
            </a:r>
            <a:r>
              <a:rPr lang="de-DE" dirty="0" err="1" smtClean="0"/>
              <a:t>generateValueClass</a:t>
            </a:r>
            <a:r>
              <a:rPr lang="de-DE" dirty="0" smtClean="0"/>
              <a:t>="</a:t>
            </a:r>
            <a:r>
              <a:rPr lang="de-DE" dirty="0" err="1" smtClean="0"/>
              <a:t>false</a:t>
            </a:r>
            <a:r>
              <a:rPr lang="de-DE" dirty="0" smtClean="0"/>
              <a:t>" nutzen um Implementierungsklassen zu generieren</a:t>
            </a:r>
          </a:p>
          <a:p>
            <a:r>
              <a:rPr lang="de-DE" baseline="0" dirty="0" smtClean="0"/>
              <a:t>&lt;</a:t>
            </a:r>
            <a:r>
              <a:rPr lang="de-DE" baseline="0" dirty="0" err="1" smtClean="0"/>
              <a:t>xjc:simple</a:t>
            </a:r>
            <a:r>
              <a:rPr lang="de-DE" baseline="0" dirty="0" smtClean="0"/>
              <a:t>&gt; ist auf eigene Gefahr zu nutzen</a:t>
            </a:r>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29</a:t>
            </a:fld>
            <a:endParaRPr lang="de-D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baseline="0" dirty="0" smtClean="0"/>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30</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Alternativ kann man</a:t>
            </a:r>
            <a:r>
              <a:rPr lang="de-DE" baseline="0" dirty="0" smtClean="0"/>
              <a:t> </a:t>
            </a:r>
            <a:r>
              <a:rPr lang="de-DE" baseline="0" dirty="0" err="1" smtClean="0"/>
              <a:t>XMLBeans</a:t>
            </a:r>
            <a:r>
              <a:rPr lang="de-DE" baseline="0" dirty="0" smtClean="0"/>
              <a:t> nutzen welches sich ähnlich handhabt wie JAXB aber eine mächtigere Navigation bietet. Nachteil ist das es keinen Binder gibt und es nicht Bestandteil von Java ist (sondern </a:t>
            </a:r>
            <a:r>
              <a:rPr lang="de-DE" baseline="0" dirty="0" err="1" smtClean="0"/>
              <a:t>apache</a:t>
            </a:r>
            <a:r>
              <a:rPr lang="de-DE" baseline="0" dirty="0" smtClean="0"/>
              <a:t> ins leben gerufen wurde und damit extra eingebunden werden muss… wie JAXB vor Java 6)</a:t>
            </a:r>
          </a:p>
          <a:p>
            <a:r>
              <a:rPr lang="de-DE" baseline="0" dirty="0" smtClean="0"/>
              <a:t>Viele weitere Binding Frameworks wie </a:t>
            </a:r>
            <a:r>
              <a:rPr lang="de-DE" baseline="0" dirty="0" err="1" smtClean="0"/>
              <a:t>JiBX</a:t>
            </a:r>
            <a:r>
              <a:rPr lang="de-DE" baseline="0" dirty="0" smtClean="0"/>
              <a:t> nutzen das Prinzip des Bindens sind aber i.d.R. weniger angenehm zu handhaben</a:t>
            </a:r>
          </a:p>
          <a:p>
            <a:r>
              <a:rPr lang="de-DE" baseline="0" dirty="0" smtClean="0"/>
              <a:t>Oder man greift auf </a:t>
            </a:r>
            <a:r>
              <a:rPr lang="de-DE" baseline="0" dirty="0" err="1" smtClean="0"/>
              <a:t>XMLProcessing</a:t>
            </a:r>
            <a:r>
              <a:rPr lang="de-DE" baseline="0" dirty="0" smtClean="0"/>
              <a:t> zurück die natürlich </a:t>
            </a:r>
            <a:r>
              <a:rPr lang="de-DE" baseline="0" dirty="0" err="1" smtClean="0"/>
              <a:t>performanter</a:t>
            </a:r>
            <a:r>
              <a:rPr lang="de-DE" baseline="0" dirty="0" smtClean="0"/>
              <a:t> sein können wenn das Parsen effizient umgesetzt wurde, dafür büßt man ungemein an Komfort ein</a:t>
            </a:r>
            <a:endParaRPr lang="de-DE" dirty="0"/>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4</a:t>
            </a:fld>
            <a:endParaRPr lang="de-DE"/>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dirty="0" smtClean="0"/>
              <a:t>MAJO ist ein neuer Ausdruck geprägt von Java 5 Annotationen und steht für </a:t>
            </a:r>
            <a:r>
              <a:rPr lang="de-DE" baseline="0" dirty="0" err="1" smtClean="0"/>
              <a:t>Massively</a:t>
            </a:r>
            <a:r>
              <a:rPr lang="de-DE" baseline="0" dirty="0" smtClean="0"/>
              <a:t> </a:t>
            </a:r>
            <a:r>
              <a:rPr lang="de-DE" baseline="0" dirty="0" err="1" smtClean="0"/>
              <a:t>annotated</a:t>
            </a:r>
            <a:r>
              <a:rPr lang="de-DE" baseline="0" dirty="0" smtClean="0"/>
              <a:t> Java </a:t>
            </a:r>
            <a:r>
              <a:rPr lang="de-DE" baseline="0" dirty="0" err="1" smtClean="0"/>
              <a:t>Object</a:t>
            </a:r>
            <a:endParaRPr lang="de-DE" baseline="0" dirty="0" smtClean="0"/>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31</a:t>
            </a:fld>
            <a:endParaRPr lang="de-D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dirty="0" smtClean="0"/>
              <a:t>man beachte weitere Annotationen die wiederrum nur für Listen gelten siehe </a:t>
            </a:r>
            <a:r>
              <a:rPr lang="de-DE" baseline="0" dirty="0" err="1" smtClean="0"/>
              <a:t>Glassfish</a:t>
            </a:r>
            <a:r>
              <a:rPr lang="de-DE" baseline="0" dirty="0" smtClean="0"/>
              <a:t> Doku (@</a:t>
            </a:r>
            <a:r>
              <a:rPr lang="de-DE" baseline="0" dirty="0" err="1" smtClean="0"/>
              <a:t>XmlList</a:t>
            </a:r>
            <a:r>
              <a:rPr lang="de-DE" baseline="0" dirty="0" smtClean="0"/>
              <a:t>, @</a:t>
            </a:r>
            <a:r>
              <a:rPr lang="de-DE" baseline="0" dirty="0" err="1" smtClean="0"/>
              <a:t>XmlElements</a:t>
            </a:r>
            <a:r>
              <a:rPr lang="de-DE" baseline="0" dirty="0" smtClean="0"/>
              <a:t>, @</a:t>
            </a:r>
            <a:r>
              <a:rPr lang="de-DE" baseline="0" dirty="0" err="1" smtClean="0"/>
              <a:t>XmlElementRefs</a:t>
            </a:r>
            <a:r>
              <a:rPr lang="de-DE" baseline="0" dirty="0" smtClean="0"/>
              <a:t>, @</a:t>
            </a:r>
            <a:r>
              <a:rPr lang="de-DE" baseline="0" dirty="0" err="1" smtClean="0"/>
              <a:t>XmlElementWrapper,@XmlMixed</a:t>
            </a:r>
            <a:endParaRPr lang="de-DE" baseline="0" dirty="0" smtClean="0"/>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32</a:t>
            </a:fld>
            <a:endParaRPr lang="de-D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baseline="0" dirty="0" smtClean="0"/>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33</a:t>
            </a:fld>
            <a:endParaRPr lang="de-D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baseline="0" dirty="0" smtClean="0"/>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34</a:t>
            </a:fld>
            <a:endParaRPr lang="de-D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baseline="0" dirty="0" smtClean="0"/>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35</a:t>
            </a:fld>
            <a:endParaRPr lang="de-D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baseline="0" dirty="0" smtClean="0"/>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36</a:t>
            </a:fld>
            <a:endParaRPr lang="de-DE"/>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baseline="0" dirty="0" smtClean="0"/>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37</a:t>
            </a:fld>
            <a:endParaRPr lang="de-DE"/>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baseline="0" dirty="0" smtClean="0"/>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38</a:t>
            </a:fld>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Der obere</a:t>
            </a:r>
            <a:r>
              <a:rPr lang="de-DE" baseline="0" dirty="0" smtClean="0"/>
              <a:t> Abschnitt bestehend aus XML-Schema, Binding Compiler und Schema-</a:t>
            </a:r>
            <a:r>
              <a:rPr lang="de-DE" baseline="0" dirty="0" err="1" smtClean="0"/>
              <a:t>Derived</a:t>
            </a:r>
            <a:r>
              <a:rPr lang="de-DE" baseline="0" dirty="0" smtClean="0"/>
              <a:t> </a:t>
            </a:r>
            <a:r>
              <a:rPr lang="de-DE" baseline="0" dirty="0" err="1" smtClean="0"/>
              <a:t>Classes</a:t>
            </a:r>
            <a:r>
              <a:rPr lang="de-DE" baseline="0" dirty="0" smtClean="0"/>
              <a:t> und Interfaces zeigt wie der Applikation die POJOs zur Verfügung gestellt werden. Der SchemaCompiler nimmt das Schema und wenn vorhanden </a:t>
            </a:r>
            <a:r>
              <a:rPr lang="de-DE" baseline="0" dirty="0" err="1" smtClean="0"/>
              <a:t>Bindingdeklarationen</a:t>
            </a:r>
            <a:r>
              <a:rPr lang="de-DE" baseline="0" dirty="0" smtClean="0"/>
              <a:t> und generiert daraus das Klassenmodell. Natürlich kann man auch ohne Schema arbeiten dann wird selbiges on </a:t>
            </a:r>
            <a:r>
              <a:rPr lang="de-DE" baseline="0" dirty="0" err="1" smtClean="0"/>
              <a:t>the</a:t>
            </a:r>
            <a:r>
              <a:rPr lang="de-DE" baseline="0" dirty="0" smtClean="0"/>
              <a:t> </a:t>
            </a:r>
            <a:r>
              <a:rPr lang="de-DE" baseline="0" dirty="0" err="1" smtClean="0"/>
              <a:t>fly</a:t>
            </a:r>
            <a:r>
              <a:rPr lang="de-DE" baseline="0" dirty="0" smtClean="0"/>
              <a:t> vom Framework erstellt das Prinzip bleibt aber das gleiche.</a:t>
            </a:r>
          </a:p>
          <a:p>
            <a:r>
              <a:rPr lang="de-DE" baseline="0" dirty="0" smtClean="0"/>
              <a:t>Sobald dem Framework die XML Datei zur Verfügung gestellt wird können mit den Schemainformationen die Daten </a:t>
            </a:r>
            <a:r>
              <a:rPr lang="de-DE" baseline="0" dirty="0" err="1" smtClean="0"/>
              <a:t>unmarshalled</a:t>
            </a:r>
            <a:r>
              <a:rPr lang="de-DE" baseline="0" dirty="0" smtClean="0"/>
              <a:t> (von XML zu Java) </a:t>
            </a:r>
            <a:r>
              <a:rPr lang="de-DE" baseline="0" dirty="0" err="1" smtClean="0"/>
              <a:t>marshalled</a:t>
            </a:r>
            <a:r>
              <a:rPr lang="de-DE" baseline="0" dirty="0" smtClean="0"/>
              <a:t>(von Java zu XML) oder mittels Binder gebunden werden (POJOs werden an die XML Daten gebunden und können so </a:t>
            </a:r>
            <a:r>
              <a:rPr lang="de-DE" baseline="0" dirty="0" err="1" smtClean="0"/>
              <a:t>adhoc</a:t>
            </a:r>
            <a:r>
              <a:rPr lang="de-DE" baseline="0" dirty="0" smtClean="0"/>
              <a:t> Daten austauschen</a:t>
            </a:r>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5</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smtClean="0"/>
              <a:t>Falls </a:t>
            </a:r>
            <a:r>
              <a:rPr lang="de-DE" dirty="0" err="1" smtClean="0"/>
              <a:t>Eclipse</a:t>
            </a:r>
            <a:r>
              <a:rPr lang="de-DE" baseline="0" dirty="0" smtClean="0"/>
              <a:t> genutzt wird erledigt sich der erste Punkt von selbst. Die aktuelle Referenzimplementierung kann bei Sun geladen werden. Es gibt auch JWSDP in dem JAXB2.0 schon eingebunden ist, aber nicht mit der aktuellen RI.</a:t>
            </a:r>
          </a:p>
          <a:p>
            <a:r>
              <a:rPr lang="de-DE" baseline="0" dirty="0" smtClean="0"/>
              <a:t>Die zu bindenden Bibliotheken</a:t>
            </a:r>
          </a:p>
          <a:p>
            <a:r>
              <a:rPr lang="de-DE" baseline="0" dirty="0" smtClean="0"/>
              <a:t>jaxb-api.jar: API Klassen der Spezifikation</a:t>
            </a:r>
          </a:p>
          <a:p>
            <a:r>
              <a:rPr lang="de-DE" baseline="0" dirty="0" smtClean="0"/>
              <a:t>jaxb-impl.jar: Klassen der JAXB-RI</a:t>
            </a:r>
          </a:p>
          <a:p>
            <a:r>
              <a:rPr lang="de-DE" baseline="0" dirty="0" smtClean="0"/>
              <a:t>jsr173_1.0_api.jar: XML Streaming API</a:t>
            </a:r>
          </a:p>
          <a:p>
            <a:r>
              <a:rPr lang="de-DE" baseline="0" dirty="0" smtClean="0"/>
              <a:t>activation.jar: Abhängigkeit zur Java </a:t>
            </a:r>
            <a:r>
              <a:rPr lang="de-DE" baseline="0" dirty="0" err="1" smtClean="0"/>
              <a:t>Beans</a:t>
            </a:r>
            <a:r>
              <a:rPr lang="de-DE" baseline="0" dirty="0" smtClean="0"/>
              <a:t> </a:t>
            </a:r>
            <a:r>
              <a:rPr lang="de-DE" baseline="0" dirty="0" err="1" smtClean="0"/>
              <a:t>Activation</a:t>
            </a:r>
            <a:r>
              <a:rPr lang="de-DE" baseline="0" dirty="0" smtClean="0"/>
              <a:t> API</a:t>
            </a:r>
          </a:p>
          <a:p>
            <a:r>
              <a:rPr lang="de-DE" baseline="0" dirty="0" smtClean="0"/>
              <a:t>jaxb-xjc.jar: XJC Schema-Compiler und Schema Generator</a:t>
            </a:r>
          </a:p>
          <a:p>
            <a:r>
              <a:rPr lang="de-DE" baseline="0" dirty="0" smtClean="0"/>
              <a:t>Mit den </a:t>
            </a:r>
            <a:r>
              <a:rPr lang="de-DE" baseline="0" dirty="0" err="1" smtClean="0"/>
              <a:t>Libs</a:t>
            </a:r>
            <a:r>
              <a:rPr lang="de-DE" baseline="0" dirty="0" smtClean="0"/>
              <a:t> im CLASSPATH ist man auf der sicheren Seite  (wenn man mit </a:t>
            </a:r>
            <a:r>
              <a:rPr lang="de-DE" baseline="0" dirty="0" err="1" smtClean="0"/>
              <a:t>Eclipse</a:t>
            </a:r>
            <a:r>
              <a:rPr lang="de-DE" baseline="0" dirty="0" smtClean="0"/>
              <a:t> arbeitet kann man auch Quellcode Archive in den Klassenpfad aufnehmen damit man die </a:t>
            </a:r>
            <a:r>
              <a:rPr lang="de-DE" baseline="0" dirty="0" err="1" smtClean="0"/>
              <a:t>JavaDoc</a:t>
            </a:r>
            <a:r>
              <a:rPr lang="de-DE" baseline="0" dirty="0" smtClean="0"/>
              <a:t> immer dabei hat)</a:t>
            </a:r>
          </a:p>
          <a:p>
            <a:r>
              <a:rPr lang="de-DE" baseline="0" dirty="0" smtClean="0"/>
              <a:t>Laut Dokumentation stehen die </a:t>
            </a:r>
            <a:r>
              <a:rPr lang="de-DE" baseline="0" dirty="0" err="1" smtClean="0"/>
              <a:t>Anttasks</a:t>
            </a:r>
            <a:r>
              <a:rPr lang="de-DE" baseline="0" dirty="0" smtClean="0"/>
              <a:t> des </a:t>
            </a:r>
            <a:r>
              <a:rPr lang="de-DE" baseline="0" dirty="0" err="1" smtClean="0"/>
              <a:t>xjc</a:t>
            </a:r>
            <a:r>
              <a:rPr lang="de-DE" baseline="0" dirty="0" smtClean="0"/>
              <a:t> bei Java 6 nicht zur Verfügung, also sollte man selbige via der RI einbinden</a:t>
            </a:r>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6</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dirty="0" smtClean="0"/>
              <a:t>Mapping Annotationen sind Annotationen nach JSR 175 die an Java Klassen gebunden werden. Zum Beispiel @</a:t>
            </a:r>
            <a:r>
              <a:rPr lang="de-DE" baseline="0" dirty="0" err="1" smtClean="0"/>
              <a:t>XmlRootElement</a:t>
            </a:r>
            <a:r>
              <a:rPr lang="de-DE" baseline="0" dirty="0" smtClean="0"/>
              <a:t> um dem Framework die Information zur Verfügung zu stellen das die annotierte Klasse das XML Wurzelelement ist.</a:t>
            </a:r>
          </a:p>
          <a:p>
            <a:r>
              <a:rPr lang="de-DE" baseline="0" dirty="0" smtClean="0"/>
              <a:t>Alternativ kann man den Schemagenerator mit den annotierten Klassen füttern sodass er ein passendes Schema generiert</a:t>
            </a:r>
          </a:p>
          <a:p>
            <a:r>
              <a:rPr lang="de-DE" baseline="0" dirty="0" smtClean="0"/>
              <a:t>Bindungskonfigurationen sind Annotationen im XML Schema das heißt diese werden innerhalb des annotations-Tags erstellt und damit an das Schema Element angehangen</a:t>
            </a:r>
          </a:p>
          <a:p>
            <a:r>
              <a:rPr lang="de-DE" baseline="0" dirty="0" smtClean="0"/>
              <a:t>Der Schemacompiler schnappt sich damit die Schema Dateien und die passenden Bindungskonfigurationen und kann daraus die Java Klassen erstellen</a:t>
            </a:r>
          </a:p>
          <a:p>
            <a:r>
              <a:rPr lang="de-DE" baseline="0" dirty="0" err="1" smtClean="0"/>
              <a:t>Marshalling</a:t>
            </a:r>
            <a:r>
              <a:rPr lang="de-DE" baseline="0" dirty="0" smtClean="0"/>
              <a:t> ist das Speichern von XML d.h. aus den vorhandenen Daten die als POJOs existieren wird eine persistente XML Datei generiert</a:t>
            </a:r>
          </a:p>
          <a:p>
            <a:r>
              <a:rPr lang="de-DE" baseline="0" dirty="0" err="1" smtClean="0"/>
              <a:t>Unmarshalling</a:t>
            </a:r>
            <a:r>
              <a:rPr lang="de-DE" baseline="0" dirty="0" smtClean="0"/>
              <a:t> ist das Laden von XML d.h. die persistenten Daten der XML Datei werden in die POJOs geladen</a:t>
            </a:r>
          </a:p>
          <a:p>
            <a:r>
              <a:rPr lang="de-DE" baseline="0" dirty="0" smtClean="0"/>
              <a:t>Flexibles </a:t>
            </a:r>
            <a:r>
              <a:rPr lang="de-DE" baseline="0" dirty="0" err="1" smtClean="0"/>
              <a:t>unmarshalling</a:t>
            </a:r>
            <a:r>
              <a:rPr lang="de-DE" baseline="0" dirty="0" smtClean="0"/>
              <a:t> wendet sich an die ständige Evolution von Projekten und transformiert die Elemente nach ihrem Namen, statt nach der Position (ermöglicht das arbeiten mit Dokumenten in denen die Reihenfolge nicht übereinstimmt, Elemente unbekannt oder fehlend sind)</a:t>
            </a:r>
          </a:p>
          <a:p>
            <a:r>
              <a:rPr lang="de-DE" baseline="0" dirty="0" err="1" smtClean="0"/>
              <a:t>Structural</a:t>
            </a:r>
            <a:r>
              <a:rPr lang="de-DE" baseline="0" dirty="0" smtClean="0"/>
              <a:t> </a:t>
            </a:r>
            <a:r>
              <a:rPr lang="de-DE" baseline="0" dirty="0" err="1" smtClean="0"/>
              <a:t>Unmarshalling</a:t>
            </a:r>
            <a:r>
              <a:rPr lang="de-DE" baseline="0" dirty="0" smtClean="0"/>
              <a:t> ist das strikte </a:t>
            </a:r>
            <a:r>
              <a:rPr lang="de-DE" baseline="0" dirty="0" err="1" smtClean="0"/>
              <a:t>Unmarshalling</a:t>
            </a:r>
            <a:r>
              <a:rPr lang="de-DE" baseline="0" dirty="0" smtClean="0"/>
              <a:t> von XML Dokumenten und wirft Fehler sobald Abweichungen in der Reihenfolge auftreten. Das </a:t>
            </a:r>
            <a:r>
              <a:rPr lang="de-DE" baseline="0" dirty="0" err="1" smtClean="0"/>
              <a:t>unmarshalling</a:t>
            </a:r>
            <a:r>
              <a:rPr lang="de-DE" baseline="0" dirty="0" smtClean="0"/>
              <a:t> basiert auf der Struktur des XML Dokuments und war die Grundlage der JAXB1.0 Spezifikation</a:t>
            </a:r>
          </a:p>
          <a:p>
            <a:r>
              <a:rPr lang="de-DE" baseline="0" dirty="0" smtClean="0"/>
              <a:t>Die Binder Komponente ist der ungekrönte König der XML Verarbeitung ;-) er verwaltet die DOM und die JAXB-Klassensicht. Ideal um einen Teil des DOM Baumes (via </a:t>
            </a:r>
            <a:r>
              <a:rPr lang="de-DE" baseline="0" dirty="0" err="1" smtClean="0"/>
              <a:t>XPath</a:t>
            </a:r>
            <a:r>
              <a:rPr lang="de-DE" baseline="0" dirty="0" smtClean="0"/>
              <a:t> zu traversieren) und dann in JAXB-Klassen darzustellen. Auf den DOM Baum kann weiterhin lesend zugegriffen werden, während der Vereinfachung halber schreibzugriffe via Java Klassen stattfinden</a:t>
            </a:r>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7</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dirty="0" smtClean="0"/>
              <a:t>XML und XML Schema setzt einen Verweis auf die hervorragende Präsentation von Gerrit Beine.</a:t>
            </a:r>
          </a:p>
          <a:p>
            <a:r>
              <a:rPr lang="de-DE" baseline="0" dirty="0" smtClean="0"/>
              <a:t>Desweiteren sollte man wissen was ein offenes Schema ist wie man mit </a:t>
            </a:r>
            <a:r>
              <a:rPr lang="de-DE" baseline="0" dirty="0" err="1" smtClean="0"/>
              <a:t>Namespaces</a:t>
            </a:r>
            <a:r>
              <a:rPr lang="de-DE" baseline="0" dirty="0" smtClean="0"/>
              <a:t>, Vererbung, </a:t>
            </a:r>
            <a:r>
              <a:rPr lang="de-DE" baseline="0" dirty="0" err="1" smtClean="0"/>
              <a:t>Kardinalität</a:t>
            </a:r>
            <a:r>
              <a:rPr lang="de-DE" baseline="0" dirty="0" smtClean="0"/>
              <a:t> und Eindeutigkeit  von Elementen umgeht.</a:t>
            </a:r>
          </a:p>
          <a:p>
            <a:r>
              <a:rPr lang="de-DE" baseline="0" dirty="0" smtClean="0"/>
              <a:t>Traversieren mit </a:t>
            </a:r>
            <a:r>
              <a:rPr lang="de-DE" baseline="0" dirty="0" err="1" smtClean="0"/>
              <a:t>XPath</a:t>
            </a:r>
            <a:r>
              <a:rPr lang="de-DE" baseline="0" dirty="0" smtClean="0"/>
              <a:t> ausdrücken und </a:t>
            </a:r>
            <a:r>
              <a:rPr lang="de-DE" baseline="0" dirty="0" err="1" smtClean="0"/>
              <a:t>Ant</a:t>
            </a:r>
            <a:r>
              <a:rPr lang="de-DE" baseline="0" dirty="0" smtClean="0"/>
              <a:t> Grundlagen sind „</a:t>
            </a:r>
            <a:r>
              <a:rPr lang="de-DE" baseline="0" dirty="0" err="1" smtClean="0"/>
              <a:t>nice</a:t>
            </a:r>
            <a:r>
              <a:rPr lang="de-DE" baseline="0" dirty="0" smtClean="0"/>
              <a:t> </a:t>
            </a:r>
            <a:r>
              <a:rPr lang="de-DE" baseline="0" dirty="0" err="1" smtClean="0"/>
              <a:t>to</a:t>
            </a:r>
            <a:r>
              <a:rPr lang="de-DE" baseline="0" dirty="0" smtClean="0"/>
              <a:t> </a:t>
            </a:r>
            <a:r>
              <a:rPr lang="de-DE" baseline="0" dirty="0" err="1" smtClean="0"/>
              <a:t>haves</a:t>
            </a:r>
            <a:r>
              <a:rPr lang="de-DE" baseline="0" dirty="0" smtClean="0"/>
              <a:t>“ um sich das JAXB Leben einfacher zu Gestalten</a:t>
            </a:r>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8</a:t>
            </a:fld>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dirty="0" smtClean="0"/>
              <a:t>Beispiel Code für ein </a:t>
            </a:r>
            <a:r>
              <a:rPr lang="de-DE" baseline="0" dirty="0" err="1" smtClean="0"/>
              <a:t>HelloWorld</a:t>
            </a:r>
            <a:r>
              <a:rPr lang="de-DE" baseline="0" dirty="0" smtClean="0"/>
              <a:t> </a:t>
            </a:r>
            <a:r>
              <a:rPr lang="de-DE" baseline="0" dirty="0" err="1" smtClean="0"/>
              <a:t>element</a:t>
            </a:r>
            <a:r>
              <a:rPr lang="de-DE" baseline="0" dirty="0" smtClean="0"/>
              <a:t>. Man Beachte die @</a:t>
            </a:r>
            <a:r>
              <a:rPr lang="de-DE" baseline="0" dirty="0" err="1" smtClean="0"/>
              <a:t>XmlRootElement</a:t>
            </a:r>
            <a:r>
              <a:rPr lang="de-DE" baseline="0" dirty="0" smtClean="0"/>
              <a:t> </a:t>
            </a:r>
            <a:r>
              <a:rPr lang="de-DE" baseline="0" dirty="0" err="1" smtClean="0"/>
              <a:t>annotation</a:t>
            </a:r>
            <a:endParaRPr lang="de-DE" baseline="0" dirty="0" smtClean="0"/>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9</a:t>
            </a:fld>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baseline="0" dirty="0" smtClean="0"/>
              <a:t>Beispiel welches die </a:t>
            </a:r>
            <a:r>
              <a:rPr lang="de-DE" baseline="0" dirty="0" err="1" smtClean="0"/>
              <a:t>HelloWorld</a:t>
            </a:r>
            <a:r>
              <a:rPr lang="de-DE" baseline="0" dirty="0" smtClean="0"/>
              <a:t> Klasse nutzt.</a:t>
            </a:r>
          </a:p>
          <a:p>
            <a:r>
              <a:rPr lang="de-DE" baseline="0" dirty="0" smtClean="0"/>
              <a:t>Wir erstellen einen </a:t>
            </a:r>
            <a:r>
              <a:rPr lang="de-DE" baseline="0" dirty="0" err="1" smtClean="0"/>
              <a:t>BindingContext</a:t>
            </a:r>
            <a:r>
              <a:rPr lang="de-DE" baseline="0" dirty="0" smtClean="0"/>
              <a:t> anhand der </a:t>
            </a:r>
            <a:r>
              <a:rPr lang="de-DE" baseline="0" dirty="0" err="1" smtClean="0"/>
              <a:t>HelloWorld</a:t>
            </a:r>
            <a:r>
              <a:rPr lang="de-DE" baseline="0" dirty="0" smtClean="0"/>
              <a:t> Klasse. Im Hintergrund bastelt sich JAXB aus diesen Informationen ein Schema gegen welches dann validiert wird (klingt komisch, aber JAXB setzt immer ein Schema voraus)</a:t>
            </a:r>
          </a:p>
          <a:p>
            <a:r>
              <a:rPr lang="de-DE" baseline="0" dirty="0" smtClean="0"/>
              <a:t>Mittels des </a:t>
            </a:r>
            <a:r>
              <a:rPr lang="de-DE" baseline="0" dirty="0" err="1" smtClean="0"/>
              <a:t>Contextes</a:t>
            </a:r>
            <a:r>
              <a:rPr lang="de-DE" baseline="0" dirty="0" smtClean="0"/>
              <a:t> kann ein Marshaller erstellt werden der dann das POJO in XML wandelt</a:t>
            </a:r>
          </a:p>
          <a:p>
            <a:r>
              <a:rPr lang="de-DE" baseline="0" dirty="0" smtClean="0"/>
              <a:t>Die zusätzlichen Properties sind nur der Schönheit halber aktiviert</a:t>
            </a:r>
          </a:p>
          <a:p>
            <a:r>
              <a:rPr lang="de-DE" baseline="0" dirty="0" smtClean="0"/>
              <a:t>Zu guter letzt Instanziieren wir ein Objekt und füllen es mit Daten welches wir dann dem Marshaller übergeben damit er es ausgeben kann</a:t>
            </a:r>
          </a:p>
        </p:txBody>
      </p:sp>
      <p:sp>
        <p:nvSpPr>
          <p:cNvPr id="4" name="Foliennummernplatzhalter 3"/>
          <p:cNvSpPr>
            <a:spLocks noGrp="1"/>
          </p:cNvSpPr>
          <p:nvPr>
            <p:ph type="sldNum" sz="quarter" idx="10"/>
          </p:nvPr>
        </p:nvSpPr>
        <p:spPr/>
        <p:txBody>
          <a:bodyPr/>
          <a:lstStyle/>
          <a:p>
            <a:pPr>
              <a:defRPr/>
            </a:pPr>
            <a:fld id="{D96F158C-25FE-4F93-993F-E33D51EF0F70}" type="slidenum">
              <a:rPr lang="de-DE" smtClean="0"/>
              <a:pPr>
                <a:defRPr/>
              </a:pPr>
              <a:t>10</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18" descr="kopf-whz"/>
          <p:cNvPicPr>
            <a:picLocks noChangeAspect="1" noChangeArrowheads="1"/>
          </p:cNvPicPr>
          <p:nvPr userDrawn="1"/>
        </p:nvPicPr>
        <p:blipFill>
          <a:blip r:embed="rId2"/>
          <a:srcRect/>
          <a:stretch>
            <a:fillRect/>
          </a:stretch>
        </p:blipFill>
        <p:spPr bwMode="auto">
          <a:xfrm>
            <a:off x="5940425" y="0"/>
            <a:ext cx="3203575" cy="571500"/>
          </a:xfrm>
          <a:prstGeom prst="rect">
            <a:avLst/>
          </a:prstGeom>
          <a:noFill/>
          <a:ln w="9525">
            <a:noFill/>
            <a:miter lim="800000"/>
            <a:headEnd/>
            <a:tailEnd/>
          </a:ln>
        </p:spPr>
      </p:pic>
      <p:sp>
        <p:nvSpPr>
          <p:cNvPr id="119810" name="Rectangle 2"/>
          <p:cNvSpPr>
            <a:spLocks noGrp="1" noChangeArrowheads="1"/>
          </p:cNvSpPr>
          <p:nvPr>
            <p:ph type="ctrTitle"/>
          </p:nvPr>
        </p:nvSpPr>
        <p:spPr>
          <a:xfrm>
            <a:off x="0" y="1166813"/>
            <a:ext cx="9144000" cy="1470025"/>
          </a:xfrm>
        </p:spPr>
        <p:txBody>
          <a:bodyPr lIns="91440" rIns="91440" anchor="ctr"/>
          <a:lstStyle>
            <a:lvl1pPr marL="0" indent="0" algn="ctr">
              <a:defRPr sz="4400"/>
            </a:lvl1pPr>
          </a:lstStyle>
          <a:p>
            <a:r>
              <a:rPr lang="de-DE"/>
              <a:t>Titel</a:t>
            </a:r>
          </a:p>
        </p:txBody>
      </p:sp>
      <p:sp>
        <p:nvSpPr>
          <p:cNvPr id="119811" name="Rectangle 3"/>
          <p:cNvSpPr>
            <a:spLocks noGrp="1" noChangeArrowheads="1"/>
          </p:cNvSpPr>
          <p:nvPr>
            <p:ph type="subTitle" idx="1"/>
          </p:nvPr>
        </p:nvSpPr>
        <p:spPr>
          <a:xfrm>
            <a:off x="0" y="3886200"/>
            <a:ext cx="9144000" cy="1752600"/>
          </a:xfrm>
        </p:spPr>
        <p:txBody>
          <a:bodyPr/>
          <a:lstStyle>
            <a:lvl1pPr marL="0" indent="0" algn="ctr">
              <a:defRPr sz="1800"/>
            </a:lvl1pPr>
          </a:lstStyle>
          <a:p>
            <a:r>
              <a:rPr lang="de-DE"/>
              <a:t>Namen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ußzeilenplatzhalter 3"/>
          <p:cNvSpPr>
            <a:spLocks noGrp="1"/>
          </p:cNvSpPr>
          <p:nvPr>
            <p:ph type="ftr" sz="quarter" idx="10"/>
          </p:nvPr>
        </p:nvSpPr>
        <p:spPr/>
        <p:txBody>
          <a:bodyPr/>
          <a:lstStyle>
            <a:lvl1pPr>
              <a:defRPr/>
            </a:lvl1pPr>
          </a:lstStyle>
          <a:p>
            <a:pPr>
              <a:defRPr/>
            </a:pPr>
            <a:r>
              <a:rPr lang="de-DE"/>
              <a:t>Projekt Sissywos</a:t>
            </a:r>
          </a:p>
        </p:txBody>
      </p:sp>
      <p:sp>
        <p:nvSpPr>
          <p:cNvPr id="5" name="Foliennummernplatzhalter 4"/>
          <p:cNvSpPr>
            <a:spLocks noGrp="1"/>
          </p:cNvSpPr>
          <p:nvPr>
            <p:ph type="sldNum" sz="quarter" idx="11"/>
          </p:nvPr>
        </p:nvSpPr>
        <p:spPr/>
        <p:txBody>
          <a:bodyPr/>
          <a:lstStyle>
            <a:lvl1pPr>
              <a:defRPr/>
            </a:lvl1pPr>
          </a:lstStyle>
          <a:p>
            <a:pPr>
              <a:defRPr/>
            </a:pPr>
            <a:fld id="{DB9DBD76-09FA-4F3C-A888-6D5895BC3DBE}" type="slidenum">
              <a:rPr lang="de-DE"/>
              <a:pPr>
                <a:defRPr/>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40500" y="188913"/>
            <a:ext cx="2146300" cy="593725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96838" y="188913"/>
            <a:ext cx="6291262" cy="5937250"/>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ußzeilenplatzhalter 3"/>
          <p:cNvSpPr>
            <a:spLocks noGrp="1"/>
          </p:cNvSpPr>
          <p:nvPr>
            <p:ph type="ftr" sz="quarter" idx="10"/>
          </p:nvPr>
        </p:nvSpPr>
        <p:spPr/>
        <p:txBody>
          <a:bodyPr/>
          <a:lstStyle>
            <a:lvl1pPr>
              <a:defRPr/>
            </a:lvl1pPr>
          </a:lstStyle>
          <a:p>
            <a:pPr>
              <a:defRPr/>
            </a:pPr>
            <a:r>
              <a:rPr lang="de-DE"/>
              <a:t>Projekt Sissywos</a:t>
            </a:r>
          </a:p>
        </p:txBody>
      </p:sp>
      <p:sp>
        <p:nvSpPr>
          <p:cNvPr id="5" name="Foliennummernplatzhalter 4"/>
          <p:cNvSpPr>
            <a:spLocks noGrp="1"/>
          </p:cNvSpPr>
          <p:nvPr>
            <p:ph type="sldNum" sz="quarter" idx="11"/>
          </p:nvPr>
        </p:nvSpPr>
        <p:spPr/>
        <p:txBody>
          <a:bodyPr/>
          <a:lstStyle>
            <a:lvl1pPr>
              <a:defRPr/>
            </a:lvl1pPr>
          </a:lstStyle>
          <a:p>
            <a:pPr>
              <a:defRPr/>
            </a:pPr>
            <a:fld id="{F8316ECB-82ED-47C3-A8CD-45B614C7EB87}" type="slidenum">
              <a:rPr lang="de-DE"/>
              <a:pPr>
                <a:defRPr/>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96838" y="188913"/>
            <a:ext cx="5843587" cy="561975"/>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57200" y="1125538"/>
            <a:ext cx="4038600" cy="5000625"/>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125538"/>
            <a:ext cx="4038600" cy="5000625"/>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Fußzeilenplatzhalter 4"/>
          <p:cNvSpPr>
            <a:spLocks noGrp="1"/>
          </p:cNvSpPr>
          <p:nvPr>
            <p:ph type="ftr" sz="quarter" idx="10"/>
          </p:nvPr>
        </p:nvSpPr>
        <p:spPr/>
        <p:txBody>
          <a:bodyPr/>
          <a:lstStyle>
            <a:lvl1pPr>
              <a:defRPr/>
            </a:lvl1pPr>
          </a:lstStyle>
          <a:p>
            <a:pPr>
              <a:defRPr/>
            </a:pPr>
            <a:r>
              <a:rPr lang="de-DE"/>
              <a:t>Projekt Sissywos</a:t>
            </a:r>
          </a:p>
        </p:txBody>
      </p:sp>
      <p:sp>
        <p:nvSpPr>
          <p:cNvPr id="6" name="Foliennummernplatzhalter 5"/>
          <p:cNvSpPr>
            <a:spLocks noGrp="1"/>
          </p:cNvSpPr>
          <p:nvPr>
            <p:ph type="sldNum" sz="quarter" idx="11"/>
          </p:nvPr>
        </p:nvSpPr>
        <p:spPr/>
        <p:txBody>
          <a:bodyPr/>
          <a:lstStyle>
            <a:lvl1pPr>
              <a:defRPr/>
            </a:lvl1pPr>
          </a:lstStyle>
          <a:p>
            <a:pPr>
              <a:defRPr/>
            </a:pPr>
            <a:fld id="{5B3853FA-11DA-4DC7-872E-427A9F3EF2AD}" type="slidenum">
              <a:rPr lang="de-DE"/>
              <a:pPr>
                <a:defRPr/>
              </a:pPr>
              <a:t>‹Nr.›</a:t>
            </a:fld>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96838" y="188913"/>
            <a:ext cx="5843587" cy="561975"/>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57200" y="1125538"/>
            <a:ext cx="4038600" cy="5000625"/>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quarter" idx="2"/>
          </p:nvPr>
        </p:nvSpPr>
        <p:spPr>
          <a:xfrm>
            <a:off x="4648200" y="1125538"/>
            <a:ext cx="4038600" cy="2424112"/>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Inhaltsplatzhalter 4"/>
          <p:cNvSpPr>
            <a:spLocks noGrp="1"/>
          </p:cNvSpPr>
          <p:nvPr>
            <p:ph sz="quarter" idx="3"/>
          </p:nvPr>
        </p:nvSpPr>
        <p:spPr>
          <a:xfrm>
            <a:off x="4648200" y="3702050"/>
            <a:ext cx="4038600" cy="2424113"/>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10"/>
          </p:nvPr>
        </p:nvSpPr>
        <p:spPr/>
        <p:txBody>
          <a:bodyPr/>
          <a:lstStyle>
            <a:lvl1pPr>
              <a:defRPr/>
            </a:lvl1pPr>
          </a:lstStyle>
          <a:p>
            <a:pPr>
              <a:defRPr/>
            </a:pPr>
            <a:r>
              <a:rPr lang="de-DE"/>
              <a:t>Projekt Sissywos</a:t>
            </a:r>
          </a:p>
        </p:txBody>
      </p:sp>
      <p:sp>
        <p:nvSpPr>
          <p:cNvPr id="7" name="Foliennummernplatzhalter 6"/>
          <p:cNvSpPr>
            <a:spLocks noGrp="1"/>
          </p:cNvSpPr>
          <p:nvPr>
            <p:ph type="sldNum" sz="quarter" idx="11"/>
          </p:nvPr>
        </p:nvSpPr>
        <p:spPr/>
        <p:txBody>
          <a:bodyPr/>
          <a:lstStyle>
            <a:lvl1pPr>
              <a:defRPr/>
            </a:lvl1pPr>
          </a:lstStyle>
          <a:p>
            <a:pPr>
              <a:defRPr/>
            </a:pPr>
            <a:fld id="{83C5FBEB-43D1-4A1C-B53E-360C6B807D33}" type="slidenum">
              <a:rPr lang="de-DE"/>
              <a:pPr>
                <a:defRPr/>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ußzeilenplatzhalter 3"/>
          <p:cNvSpPr>
            <a:spLocks noGrp="1"/>
          </p:cNvSpPr>
          <p:nvPr>
            <p:ph type="ftr" sz="quarter" idx="10"/>
          </p:nvPr>
        </p:nvSpPr>
        <p:spPr/>
        <p:txBody>
          <a:bodyPr/>
          <a:lstStyle>
            <a:lvl1pPr>
              <a:defRPr/>
            </a:lvl1pPr>
          </a:lstStyle>
          <a:p>
            <a:pPr>
              <a:defRPr/>
            </a:pPr>
            <a:r>
              <a:rPr lang="de-DE"/>
              <a:t>Projekt Sissywos</a:t>
            </a:r>
          </a:p>
        </p:txBody>
      </p:sp>
      <p:sp>
        <p:nvSpPr>
          <p:cNvPr id="5" name="Foliennummernplatzhalter 4"/>
          <p:cNvSpPr>
            <a:spLocks noGrp="1"/>
          </p:cNvSpPr>
          <p:nvPr>
            <p:ph type="sldNum" sz="quarter" idx="11"/>
          </p:nvPr>
        </p:nvSpPr>
        <p:spPr/>
        <p:txBody>
          <a:bodyPr/>
          <a:lstStyle>
            <a:lvl1pPr>
              <a:defRPr/>
            </a:lvl1pPr>
          </a:lstStyle>
          <a:p>
            <a:pPr>
              <a:defRPr/>
            </a:pPr>
            <a:fld id="{FFBA3EF8-8DFA-478E-A8D5-8B9785650C17}" type="slidenum">
              <a:rPr lang="de-DE"/>
              <a:pPr>
                <a:defRPr/>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Fußzeilenplatzhalter 3"/>
          <p:cNvSpPr>
            <a:spLocks noGrp="1"/>
          </p:cNvSpPr>
          <p:nvPr>
            <p:ph type="ftr" sz="quarter" idx="10"/>
          </p:nvPr>
        </p:nvSpPr>
        <p:spPr/>
        <p:txBody>
          <a:bodyPr/>
          <a:lstStyle>
            <a:lvl1pPr>
              <a:defRPr/>
            </a:lvl1pPr>
          </a:lstStyle>
          <a:p>
            <a:pPr>
              <a:defRPr/>
            </a:pPr>
            <a:r>
              <a:rPr lang="de-DE"/>
              <a:t>Projekt Sissywos</a:t>
            </a:r>
          </a:p>
        </p:txBody>
      </p:sp>
      <p:sp>
        <p:nvSpPr>
          <p:cNvPr id="5" name="Foliennummernplatzhalter 4"/>
          <p:cNvSpPr>
            <a:spLocks noGrp="1"/>
          </p:cNvSpPr>
          <p:nvPr>
            <p:ph type="sldNum" sz="quarter" idx="11"/>
          </p:nvPr>
        </p:nvSpPr>
        <p:spPr/>
        <p:txBody>
          <a:bodyPr/>
          <a:lstStyle>
            <a:lvl1pPr>
              <a:defRPr/>
            </a:lvl1pPr>
          </a:lstStyle>
          <a:p>
            <a:pPr>
              <a:defRPr/>
            </a:pPr>
            <a:fld id="{8A61F697-0ADD-48A2-A0B1-99322FCB2C9E}" type="slidenum">
              <a:rPr lang="de-DE"/>
              <a:pPr>
                <a:defRPr/>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125538"/>
            <a:ext cx="4038600"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125538"/>
            <a:ext cx="4038600"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Fußzeilenplatzhalter 4"/>
          <p:cNvSpPr>
            <a:spLocks noGrp="1"/>
          </p:cNvSpPr>
          <p:nvPr>
            <p:ph type="ftr" sz="quarter" idx="10"/>
          </p:nvPr>
        </p:nvSpPr>
        <p:spPr/>
        <p:txBody>
          <a:bodyPr/>
          <a:lstStyle>
            <a:lvl1pPr>
              <a:defRPr/>
            </a:lvl1pPr>
          </a:lstStyle>
          <a:p>
            <a:pPr>
              <a:defRPr/>
            </a:pPr>
            <a:r>
              <a:rPr lang="de-DE"/>
              <a:t>Projekt Sissywos</a:t>
            </a:r>
          </a:p>
        </p:txBody>
      </p:sp>
      <p:sp>
        <p:nvSpPr>
          <p:cNvPr id="6" name="Foliennummernplatzhalter 5"/>
          <p:cNvSpPr>
            <a:spLocks noGrp="1"/>
          </p:cNvSpPr>
          <p:nvPr>
            <p:ph type="sldNum" sz="quarter" idx="11"/>
          </p:nvPr>
        </p:nvSpPr>
        <p:spPr/>
        <p:txBody>
          <a:bodyPr/>
          <a:lstStyle>
            <a:lvl1pPr>
              <a:defRPr/>
            </a:lvl1pPr>
          </a:lstStyle>
          <a:p>
            <a:pPr>
              <a:defRPr/>
            </a:pPr>
            <a:fld id="{855D1072-CFC4-405B-97A4-936D721F391A}" type="slidenum">
              <a:rPr lang="de-DE"/>
              <a:pPr>
                <a:defRPr/>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Fußzeilenplatzhalter 6"/>
          <p:cNvSpPr>
            <a:spLocks noGrp="1"/>
          </p:cNvSpPr>
          <p:nvPr>
            <p:ph type="ftr" sz="quarter" idx="10"/>
          </p:nvPr>
        </p:nvSpPr>
        <p:spPr/>
        <p:txBody>
          <a:bodyPr/>
          <a:lstStyle>
            <a:lvl1pPr>
              <a:defRPr/>
            </a:lvl1pPr>
          </a:lstStyle>
          <a:p>
            <a:pPr>
              <a:defRPr/>
            </a:pPr>
            <a:r>
              <a:rPr lang="de-DE"/>
              <a:t>Projekt Sissywos</a:t>
            </a:r>
          </a:p>
        </p:txBody>
      </p:sp>
      <p:sp>
        <p:nvSpPr>
          <p:cNvPr id="8" name="Foliennummernplatzhalter 7"/>
          <p:cNvSpPr>
            <a:spLocks noGrp="1"/>
          </p:cNvSpPr>
          <p:nvPr>
            <p:ph type="sldNum" sz="quarter" idx="11"/>
          </p:nvPr>
        </p:nvSpPr>
        <p:spPr/>
        <p:txBody>
          <a:bodyPr/>
          <a:lstStyle>
            <a:lvl1pPr>
              <a:defRPr/>
            </a:lvl1pPr>
          </a:lstStyle>
          <a:p>
            <a:pPr>
              <a:defRPr/>
            </a:pPr>
            <a:fld id="{B75A7EBB-D45E-425B-85AA-8D6595F79B77}" type="slidenum">
              <a:rPr lang="de-DE"/>
              <a:pPr>
                <a:defRPr/>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Fußzeilenplatzhalter 2"/>
          <p:cNvSpPr>
            <a:spLocks noGrp="1"/>
          </p:cNvSpPr>
          <p:nvPr>
            <p:ph type="ftr" sz="quarter" idx="10"/>
          </p:nvPr>
        </p:nvSpPr>
        <p:spPr/>
        <p:txBody>
          <a:bodyPr/>
          <a:lstStyle>
            <a:lvl1pPr>
              <a:defRPr/>
            </a:lvl1pPr>
          </a:lstStyle>
          <a:p>
            <a:pPr>
              <a:defRPr/>
            </a:pPr>
            <a:r>
              <a:rPr lang="de-DE"/>
              <a:t>Projekt Sissywos</a:t>
            </a:r>
          </a:p>
        </p:txBody>
      </p:sp>
      <p:sp>
        <p:nvSpPr>
          <p:cNvPr id="4" name="Foliennummernplatzhalter 3"/>
          <p:cNvSpPr>
            <a:spLocks noGrp="1"/>
          </p:cNvSpPr>
          <p:nvPr>
            <p:ph type="sldNum" sz="quarter" idx="11"/>
          </p:nvPr>
        </p:nvSpPr>
        <p:spPr/>
        <p:txBody>
          <a:bodyPr/>
          <a:lstStyle>
            <a:lvl1pPr>
              <a:defRPr/>
            </a:lvl1pPr>
          </a:lstStyle>
          <a:p>
            <a:pPr>
              <a:defRPr/>
            </a:pPr>
            <a:fld id="{8D746B20-6248-4A2B-852F-4560A6B54754}" type="slidenum">
              <a:rPr lang="de-DE"/>
              <a:pPr>
                <a:defRPr/>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lvl1pPr>
              <a:defRPr/>
            </a:lvl1pPr>
          </a:lstStyle>
          <a:p>
            <a:pPr>
              <a:defRPr/>
            </a:pPr>
            <a:r>
              <a:rPr lang="de-DE"/>
              <a:t>Projekt Sissywos</a:t>
            </a:r>
          </a:p>
        </p:txBody>
      </p:sp>
      <p:sp>
        <p:nvSpPr>
          <p:cNvPr id="3" name="Foliennummernplatzhalter 2"/>
          <p:cNvSpPr>
            <a:spLocks noGrp="1"/>
          </p:cNvSpPr>
          <p:nvPr>
            <p:ph type="sldNum" sz="quarter" idx="11"/>
          </p:nvPr>
        </p:nvSpPr>
        <p:spPr/>
        <p:txBody>
          <a:bodyPr/>
          <a:lstStyle>
            <a:lvl1pPr>
              <a:defRPr/>
            </a:lvl1pPr>
          </a:lstStyle>
          <a:p>
            <a:pPr>
              <a:defRPr/>
            </a:pPr>
            <a:fld id="{A9928F6B-8454-4889-901F-BFB6BDA7A266}" type="slidenum">
              <a:rPr lang="de-DE"/>
              <a:pPr>
                <a:defRPr/>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Fußzeilenplatzhalter 4"/>
          <p:cNvSpPr>
            <a:spLocks noGrp="1"/>
          </p:cNvSpPr>
          <p:nvPr>
            <p:ph type="ftr" sz="quarter" idx="10"/>
          </p:nvPr>
        </p:nvSpPr>
        <p:spPr/>
        <p:txBody>
          <a:bodyPr/>
          <a:lstStyle>
            <a:lvl1pPr>
              <a:defRPr/>
            </a:lvl1pPr>
          </a:lstStyle>
          <a:p>
            <a:pPr>
              <a:defRPr/>
            </a:pPr>
            <a:r>
              <a:rPr lang="de-DE"/>
              <a:t>Projekt Sissywos</a:t>
            </a:r>
          </a:p>
        </p:txBody>
      </p:sp>
      <p:sp>
        <p:nvSpPr>
          <p:cNvPr id="6" name="Foliennummernplatzhalter 5"/>
          <p:cNvSpPr>
            <a:spLocks noGrp="1"/>
          </p:cNvSpPr>
          <p:nvPr>
            <p:ph type="sldNum" sz="quarter" idx="11"/>
          </p:nvPr>
        </p:nvSpPr>
        <p:spPr/>
        <p:txBody>
          <a:bodyPr/>
          <a:lstStyle>
            <a:lvl1pPr>
              <a:defRPr/>
            </a:lvl1pPr>
          </a:lstStyle>
          <a:p>
            <a:pPr>
              <a:defRPr/>
            </a:pPr>
            <a:fld id="{D0156D0D-E1F9-4C4F-B028-E595CB0C5859}" type="slidenum">
              <a:rPr lang="de-DE"/>
              <a:pPr>
                <a:defRPr/>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Fußzeilenplatzhalter 4"/>
          <p:cNvSpPr>
            <a:spLocks noGrp="1"/>
          </p:cNvSpPr>
          <p:nvPr>
            <p:ph type="ftr" sz="quarter" idx="10"/>
          </p:nvPr>
        </p:nvSpPr>
        <p:spPr/>
        <p:txBody>
          <a:bodyPr/>
          <a:lstStyle>
            <a:lvl1pPr>
              <a:defRPr/>
            </a:lvl1pPr>
          </a:lstStyle>
          <a:p>
            <a:pPr>
              <a:defRPr/>
            </a:pPr>
            <a:r>
              <a:rPr lang="de-DE"/>
              <a:t>Projekt Sissywos</a:t>
            </a:r>
          </a:p>
        </p:txBody>
      </p:sp>
      <p:sp>
        <p:nvSpPr>
          <p:cNvPr id="6" name="Foliennummernplatzhalter 5"/>
          <p:cNvSpPr>
            <a:spLocks noGrp="1"/>
          </p:cNvSpPr>
          <p:nvPr>
            <p:ph type="sldNum" sz="quarter" idx="11"/>
          </p:nvPr>
        </p:nvSpPr>
        <p:spPr/>
        <p:txBody>
          <a:bodyPr/>
          <a:lstStyle>
            <a:lvl1pPr>
              <a:defRPr/>
            </a:lvl1pPr>
          </a:lstStyle>
          <a:p>
            <a:pPr>
              <a:defRPr/>
            </a:pPr>
            <a:fld id="{C5D8D547-465B-4F20-836C-793FFCA6FB23}" type="slidenum">
              <a:rPr lang="de-DE"/>
              <a:pPr>
                <a:defRPr/>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5750" y="357188"/>
            <a:ext cx="5843588" cy="561975"/>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de-DE" smtClean="0"/>
              <a:t>Überschrift</a:t>
            </a:r>
          </a:p>
        </p:txBody>
      </p:sp>
      <p:sp>
        <p:nvSpPr>
          <p:cNvPr id="82949" name="Rectangle 5"/>
          <p:cNvSpPr>
            <a:spLocks noGrp="1" noChangeArrowheads="1"/>
          </p:cNvSpPr>
          <p:nvPr>
            <p:ph type="ftr" sz="quarter" idx="3"/>
          </p:nvPr>
        </p:nvSpPr>
        <p:spPr bwMode="auto">
          <a:xfrm>
            <a:off x="3124200" y="63087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de-DE"/>
              <a:t>Projekt Sissywos</a:t>
            </a:r>
          </a:p>
        </p:txBody>
      </p:sp>
      <p:sp>
        <p:nvSpPr>
          <p:cNvPr id="82950" name="Rectangle 6"/>
          <p:cNvSpPr>
            <a:spLocks noGrp="1" noChangeArrowheads="1"/>
          </p:cNvSpPr>
          <p:nvPr>
            <p:ph type="sldNum" sz="quarter" idx="4"/>
          </p:nvPr>
        </p:nvSpPr>
        <p:spPr bwMode="auto">
          <a:xfrm>
            <a:off x="6588125"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E3C20EE5-5E9C-40A3-8ED5-FCC0E83D2E6F}" type="slidenum">
              <a:rPr lang="de-DE"/>
              <a:pPr>
                <a:defRPr/>
              </a:pPr>
              <a:t>‹Nr.›</a:t>
            </a:fld>
            <a:endParaRPr lang="de-DE"/>
          </a:p>
        </p:txBody>
      </p:sp>
      <p:sp>
        <p:nvSpPr>
          <p:cNvPr id="1029" name="Rectangle 25"/>
          <p:cNvSpPr>
            <a:spLocks noGrp="1" noChangeArrowheads="1"/>
          </p:cNvSpPr>
          <p:nvPr>
            <p:ph type="body" idx="1"/>
          </p:nvPr>
        </p:nvSpPr>
        <p:spPr bwMode="auto">
          <a:xfrm>
            <a:off x="457200" y="1125538"/>
            <a:ext cx="8229600" cy="5000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smtClean="0"/>
              <a:t>Unterüberschrift</a:t>
            </a:r>
          </a:p>
          <a:p>
            <a:pPr lvl="1"/>
            <a:r>
              <a:rPr lang="de-DE" smtClean="0"/>
              <a:t>Ebene 1</a:t>
            </a:r>
          </a:p>
          <a:p>
            <a:pPr lvl="2"/>
            <a:r>
              <a:rPr lang="de-DE" smtClean="0"/>
              <a:t>Ebene 2</a:t>
            </a:r>
          </a:p>
        </p:txBody>
      </p:sp>
      <p:pic>
        <p:nvPicPr>
          <p:cNvPr id="1030" name="Picture 30" descr="kopf-whz"/>
          <p:cNvPicPr>
            <a:picLocks noChangeAspect="1" noChangeArrowheads="1"/>
          </p:cNvPicPr>
          <p:nvPr userDrawn="1"/>
        </p:nvPicPr>
        <p:blipFill>
          <a:blip r:embed="rId16"/>
          <a:srcRect/>
          <a:stretch>
            <a:fillRect/>
          </a:stretch>
        </p:blipFill>
        <p:spPr bwMode="auto">
          <a:xfrm>
            <a:off x="5940425" y="0"/>
            <a:ext cx="3203575" cy="5715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Lst>
  <p:hf hdr="0" dt="0"/>
  <p:txStyles>
    <p:titleStyle>
      <a:lvl1pPr marL="711200" indent="-711200" algn="l" rtl="0" eaLnBrk="0" fontAlgn="base" hangingPunct="0">
        <a:spcBef>
          <a:spcPct val="0"/>
        </a:spcBef>
        <a:spcAft>
          <a:spcPct val="0"/>
        </a:spcAft>
        <a:defRPr sz="2400">
          <a:solidFill>
            <a:schemeClr val="tx2"/>
          </a:solidFill>
          <a:latin typeface="+mj-lt"/>
          <a:ea typeface="+mj-ea"/>
          <a:cs typeface="+mj-cs"/>
        </a:defRPr>
      </a:lvl1pPr>
      <a:lvl2pPr marL="711200" indent="-711200" algn="l" rtl="0" eaLnBrk="0" fontAlgn="base" hangingPunct="0">
        <a:spcBef>
          <a:spcPct val="0"/>
        </a:spcBef>
        <a:spcAft>
          <a:spcPct val="0"/>
        </a:spcAft>
        <a:defRPr sz="2400">
          <a:solidFill>
            <a:schemeClr val="tx2"/>
          </a:solidFill>
          <a:latin typeface="Arial Black" pitchFamily="34" charset="0"/>
        </a:defRPr>
      </a:lvl2pPr>
      <a:lvl3pPr marL="711200" indent="-711200" algn="l" rtl="0" eaLnBrk="0" fontAlgn="base" hangingPunct="0">
        <a:spcBef>
          <a:spcPct val="0"/>
        </a:spcBef>
        <a:spcAft>
          <a:spcPct val="0"/>
        </a:spcAft>
        <a:defRPr sz="2400">
          <a:solidFill>
            <a:schemeClr val="tx2"/>
          </a:solidFill>
          <a:latin typeface="Arial Black" pitchFamily="34" charset="0"/>
        </a:defRPr>
      </a:lvl3pPr>
      <a:lvl4pPr marL="711200" indent="-711200" algn="l" rtl="0" eaLnBrk="0" fontAlgn="base" hangingPunct="0">
        <a:spcBef>
          <a:spcPct val="0"/>
        </a:spcBef>
        <a:spcAft>
          <a:spcPct val="0"/>
        </a:spcAft>
        <a:defRPr sz="2400">
          <a:solidFill>
            <a:schemeClr val="tx2"/>
          </a:solidFill>
          <a:latin typeface="Arial Black" pitchFamily="34" charset="0"/>
        </a:defRPr>
      </a:lvl4pPr>
      <a:lvl5pPr marL="711200" indent="-711200" algn="l" rtl="0" eaLnBrk="0" fontAlgn="base" hangingPunct="0">
        <a:spcBef>
          <a:spcPct val="0"/>
        </a:spcBef>
        <a:spcAft>
          <a:spcPct val="0"/>
        </a:spcAft>
        <a:defRPr sz="2400">
          <a:solidFill>
            <a:schemeClr val="tx2"/>
          </a:solidFill>
          <a:latin typeface="Arial Black" pitchFamily="34" charset="0"/>
        </a:defRPr>
      </a:lvl5pPr>
      <a:lvl6pPr marL="1168400" indent="-711200" algn="l" rtl="0" fontAlgn="base">
        <a:spcBef>
          <a:spcPct val="0"/>
        </a:spcBef>
        <a:spcAft>
          <a:spcPct val="0"/>
        </a:spcAft>
        <a:defRPr sz="2400">
          <a:solidFill>
            <a:schemeClr val="tx2"/>
          </a:solidFill>
          <a:latin typeface="Arial Black" pitchFamily="34" charset="0"/>
        </a:defRPr>
      </a:lvl6pPr>
      <a:lvl7pPr marL="1625600" indent="-711200" algn="l" rtl="0" fontAlgn="base">
        <a:spcBef>
          <a:spcPct val="0"/>
        </a:spcBef>
        <a:spcAft>
          <a:spcPct val="0"/>
        </a:spcAft>
        <a:defRPr sz="2400">
          <a:solidFill>
            <a:schemeClr val="tx2"/>
          </a:solidFill>
          <a:latin typeface="Arial Black" pitchFamily="34" charset="0"/>
        </a:defRPr>
      </a:lvl7pPr>
      <a:lvl8pPr marL="2082800" indent="-711200" algn="l" rtl="0" fontAlgn="base">
        <a:spcBef>
          <a:spcPct val="0"/>
        </a:spcBef>
        <a:spcAft>
          <a:spcPct val="0"/>
        </a:spcAft>
        <a:defRPr sz="2400">
          <a:solidFill>
            <a:schemeClr val="tx2"/>
          </a:solidFill>
          <a:latin typeface="Arial Black" pitchFamily="34" charset="0"/>
        </a:defRPr>
      </a:lvl8pPr>
      <a:lvl9pPr marL="2540000" indent="-711200" algn="l" rtl="0" fontAlgn="base">
        <a:spcBef>
          <a:spcPct val="0"/>
        </a:spcBef>
        <a:spcAft>
          <a:spcPct val="0"/>
        </a:spcAft>
        <a:defRPr sz="2400">
          <a:solidFill>
            <a:schemeClr val="tx2"/>
          </a:solidFill>
          <a:latin typeface="Arial Black" pitchFamily="34" charset="0"/>
        </a:defRPr>
      </a:lvl9pPr>
    </p:titleStyle>
    <p:bodyStyle>
      <a:lvl1pPr marL="609600" indent="-609600" algn="l" rtl="0" eaLnBrk="0" fontAlgn="base" hangingPunct="0">
        <a:spcBef>
          <a:spcPct val="20000"/>
        </a:spcBef>
        <a:spcAft>
          <a:spcPct val="30000"/>
        </a:spcAft>
        <a:buFont typeface="Wingdings" pitchFamily="2" charset="2"/>
        <a:defRPr sz="2400" b="1">
          <a:solidFill>
            <a:schemeClr val="tx1"/>
          </a:solidFill>
          <a:latin typeface="+mn-lt"/>
          <a:ea typeface="+mn-ea"/>
          <a:cs typeface="+mn-cs"/>
        </a:defRPr>
      </a:lvl1pPr>
      <a:lvl2pPr marL="990600" indent="-533400" algn="l" rtl="0" eaLnBrk="0" fontAlgn="base" hangingPunct="0">
        <a:spcBef>
          <a:spcPct val="20000"/>
        </a:spcBef>
        <a:spcAft>
          <a:spcPct val="0"/>
        </a:spcAft>
        <a:buFont typeface="Wingdings" pitchFamily="2" charset="2"/>
        <a:buChar char="§"/>
        <a:defRPr sz="2000">
          <a:solidFill>
            <a:schemeClr val="tx1"/>
          </a:solidFill>
          <a:latin typeface="Verdana" pitchFamily="34" charset="0"/>
        </a:defRPr>
      </a:lvl2pPr>
      <a:lvl3pPr marL="1371600" indent="-457200" algn="l" rtl="0" eaLnBrk="0" fontAlgn="base" hangingPunct="0">
        <a:spcBef>
          <a:spcPct val="20000"/>
        </a:spcBef>
        <a:spcAft>
          <a:spcPct val="0"/>
        </a:spcAft>
        <a:buChar char="-"/>
        <a:defRPr sz="2000">
          <a:solidFill>
            <a:schemeClr val="tx1"/>
          </a:solidFill>
          <a:latin typeface="Verdana" pitchFamily="34" charset="0"/>
        </a:defRPr>
      </a:lvl3pPr>
      <a:lvl4pPr marL="1752600" indent="-381000" algn="l" rtl="0" eaLnBrk="0" fontAlgn="base" hangingPunct="0">
        <a:spcBef>
          <a:spcPct val="20000"/>
        </a:spcBef>
        <a:spcAft>
          <a:spcPct val="0"/>
        </a:spcAft>
        <a:buChar char="–"/>
        <a:defRPr sz="2000">
          <a:solidFill>
            <a:schemeClr val="tx1"/>
          </a:solidFill>
          <a:latin typeface="+mn-lt"/>
        </a:defRPr>
      </a:lvl4pPr>
      <a:lvl5pPr marL="2209800" indent="-381000" algn="l" rtl="0" eaLnBrk="0" fontAlgn="base" hangingPunct="0">
        <a:spcBef>
          <a:spcPct val="20000"/>
        </a:spcBef>
        <a:spcAft>
          <a:spcPct val="0"/>
        </a:spcAft>
        <a:buChar char="»"/>
        <a:defRPr sz="2000">
          <a:solidFill>
            <a:schemeClr val="tx1"/>
          </a:solidFill>
          <a:latin typeface="+mn-lt"/>
        </a:defRPr>
      </a:lvl5pPr>
      <a:lvl6pPr marL="2667000" indent="-381000" algn="l" rtl="0" fontAlgn="base">
        <a:spcBef>
          <a:spcPct val="20000"/>
        </a:spcBef>
        <a:spcAft>
          <a:spcPct val="0"/>
        </a:spcAft>
        <a:buChar char="»"/>
        <a:defRPr sz="2000">
          <a:solidFill>
            <a:schemeClr val="tx1"/>
          </a:solidFill>
          <a:latin typeface="+mn-lt"/>
        </a:defRPr>
      </a:lvl6pPr>
      <a:lvl7pPr marL="3124200" indent="-381000" algn="l" rtl="0" fontAlgn="base">
        <a:spcBef>
          <a:spcPct val="20000"/>
        </a:spcBef>
        <a:spcAft>
          <a:spcPct val="0"/>
        </a:spcAft>
        <a:buChar char="»"/>
        <a:defRPr sz="2000">
          <a:solidFill>
            <a:schemeClr val="tx1"/>
          </a:solidFill>
          <a:latin typeface="+mn-lt"/>
        </a:defRPr>
      </a:lvl7pPr>
      <a:lvl8pPr marL="3581400" indent="-381000" algn="l" rtl="0" fontAlgn="base">
        <a:spcBef>
          <a:spcPct val="20000"/>
        </a:spcBef>
        <a:spcAft>
          <a:spcPct val="0"/>
        </a:spcAft>
        <a:buChar char="»"/>
        <a:defRPr sz="2000">
          <a:solidFill>
            <a:schemeClr val="tx1"/>
          </a:solidFill>
          <a:latin typeface="+mn-lt"/>
        </a:defRPr>
      </a:lvl8pPr>
      <a:lvl9pPr marL="4038600" indent="-3810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428625" y="1311275"/>
            <a:ext cx="8358188" cy="3475038"/>
          </a:xfrm>
        </p:spPr>
        <p:txBody>
          <a:bodyPr/>
          <a:lstStyle/>
          <a:p>
            <a:pPr eaLnBrk="1" hangingPunct="1"/>
            <a:r>
              <a:rPr lang="de-DE" sz="4000" b="1" dirty="0" smtClean="0"/>
              <a:t>JAXB 2.0 </a:t>
            </a:r>
            <a:r>
              <a:rPr lang="de-DE" sz="4000" b="1" dirty="0" err="1" smtClean="0"/>
              <a:t>How</a:t>
            </a:r>
            <a:r>
              <a:rPr lang="de-DE" sz="4000" b="1" dirty="0" smtClean="0"/>
              <a:t> </a:t>
            </a:r>
            <a:r>
              <a:rPr lang="de-DE" sz="4000" b="1" dirty="0" err="1" smtClean="0"/>
              <a:t>to</a:t>
            </a:r>
            <a:endParaRPr lang="de-DE" sz="4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10</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2. JAXB API</a:t>
            </a:r>
          </a:p>
        </p:txBody>
      </p:sp>
      <p:sp>
        <p:nvSpPr>
          <p:cNvPr id="18436" name="Rectangle 3"/>
          <p:cNvSpPr>
            <a:spLocks noGrp="1" noChangeArrowheads="1"/>
          </p:cNvSpPr>
          <p:nvPr>
            <p:ph type="body" idx="1"/>
          </p:nvPr>
        </p:nvSpPr>
        <p:spPr>
          <a:xfrm>
            <a:off x="457200" y="1125538"/>
            <a:ext cx="7686700" cy="3446462"/>
          </a:xfrm>
        </p:spPr>
        <p:txBody>
          <a:bodyPr/>
          <a:lstStyle/>
          <a:p>
            <a:pPr eaLnBrk="1" hangingPunct="1"/>
            <a:r>
              <a:rPr lang="de-DE" dirty="0" smtClean="0"/>
              <a:t>Hallo </a:t>
            </a:r>
            <a:r>
              <a:rPr lang="de-DE" dirty="0" smtClean="0"/>
              <a:t>JAXB - Einführungsbeispiel</a:t>
            </a:r>
            <a:endParaRPr lang="de-DE" dirty="0" smtClean="0"/>
          </a:p>
          <a:p>
            <a:pPr lvl="1" eaLnBrk="1" hangingPunct="1"/>
            <a:endParaRPr lang="de-DE" dirty="0" smtClean="0"/>
          </a:p>
          <a:p>
            <a:pPr lvl="1" eaLnBrk="1" hangingPunct="1"/>
            <a:r>
              <a:rPr lang="de-DE" dirty="0" smtClean="0"/>
              <a:t>Verwenden der </a:t>
            </a:r>
            <a:r>
              <a:rPr lang="de-DE" dirty="0" err="1" smtClean="0"/>
              <a:t>HelloWorld</a:t>
            </a:r>
            <a:r>
              <a:rPr lang="de-DE" dirty="0" smtClean="0"/>
              <a:t> Klasse</a:t>
            </a:r>
          </a:p>
        </p:txBody>
      </p:sp>
      <p:sp>
        <p:nvSpPr>
          <p:cNvPr id="5" name="Eckige Klammer links/rechts 4"/>
          <p:cNvSpPr/>
          <p:nvPr/>
        </p:nvSpPr>
        <p:spPr>
          <a:xfrm>
            <a:off x="1071538" y="2643182"/>
            <a:ext cx="7358114" cy="3071834"/>
          </a:xfrm>
          <a:prstGeom prst="bracketPair">
            <a:avLst/>
          </a:prstGeom>
        </p:spPr>
        <p:style>
          <a:lnRef idx="2">
            <a:schemeClr val="accent4"/>
          </a:lnRef>
          <a:fillRef idx="0">
            <a:schemeClr val="accent4"/>
          </a:fillRef>
          <a:effectRef idx="1">
            <a:schemeClr val="accent4"/>
          </a:effectRef>
          <a:fontRef idx="minor">
            <a:schemeClr val="tx1"/>
          </a:fontRef>
        </p:style>
        <p:txBody>
          <a:bodyPr rtlCol="0" anchor="ctr"/>
          <a:lstStyle/>
          <a:p>
            <a:r>
              <a:rPr lang="de-DE" dirty="0"/>
              <a:t> </a:t>
            </a:r>
            <a:endParaRPr lang="de-DE" sz="1600" dirty="0"/>
          </a:p>
          <a:p>
            <a:r>
              <a:rPr lang="de-DE" sz="1600" dirty="0"/>
              <a:t>Public </a:t>
            </a:r>
            <a:r>
              <a:rPr lang="de-DE" sz="1600" dirty="0" err="1" smtClean="0"/>
              <a:t>class</a:t>
            </a:r>
            <a:r>
              <a:rPr lang="de-DE" sz="1600" dirty="0" smtClean="0"/>
              <a:t> Beispiel{</a:t>
            </a:r>
            <a:endParaRPr lang="de-DE" sz="1600" dirty="0"/>
          </a:p>
          <a:p>
            <a:r>
              <a:rPr lang="de-DE" sz="1600" dirty="0" smtClean="0"/>
              <a:t>Public </a:t>
            </a:r>
            <a:r>
              <a:rPr lang="de-DE" sz="1600" dirty="0" err="1" smtClean="0"/>
              <a:t>static</a:t>
            </a:r>
            <a:r>
              <a:rPr lang="de-DE" sz="1600" dirty="0" smtClean="0"/>
              <a:t> </a:t>
            </a:r>
            <a:r>
              <a:rPr lang="de-DE" sz="1600" dirty="0" err="1" smtClean="0"/>
              <a:t>void</a:t>
            </a:r>
            <a:r>
              <a:rPr lang="de-DE" sz="1600" dirty="0" smtClean="0"/>
              <a:t> </a:t>
            </a:r>
            <a:r>
              <a:rPr lang="de-DE" sz="1600" dirty="0" err="1" smtClean="0"/>
              <a:t>main</a:t>
            </a:r>
            <a:r>
              <a:rPr lang="de-DE" sz="1600" dirty="0" smtClean="0"/>
              <a:t>(String </a:t>
            </a:r>
            <a:r>
              <a:rPr lang="de-DE" sz="1600" dirty="0" err="1" smtClean="0"/>
              <a:t>args</a:t>
            </a:r>
            <a:r>
              <a:rPr lang="de-DE" sz="1600" dirty="0" smtClean="0"/>
              <a:t>[]) </a:t>
            </a:r>
            <a:r>
              <a:rPr lang="de-DE" sz="1600" dirty="0" err="1" smtClean="0"/>
              <a:t>throws</a:t>
            </a:r>
            <a:r>
              <a:rPr lang="de-DE" sz="1600" dirty="0" smtClean="0"/>
              <a:t> </a:t>
            </a:r>
            <a:r>
              <a:rPr lang="de-DE" sz="1600" dirty="0" err="1" smtClean="0"/>
              <a:t>Exception</a:t>
            </a:r>
            <a:endParaRPr lang="de-DE" sz="1600" dirty="0" smtClean="0"/>
          </a:p>
          <a:p>
            <a:r>
              <a:rPr lang="de-DE" sz="1600" dirty="0" smtClean="0"/>
              <a:t> </a:t>
            </a:r>
            <a:r>
              <a:rPr lang="de-DE" sz="1600" dirty="0" err="1" smtClean="0"/>
              <a:t>JAXBContext</a:t>
            </a:r>
            <a:r>
              <a:rPr lang="de-DE" sz="1600" dirty="0" smtClean="0"/>
              <a:t> </a:t>
            </a:r>
            <a:r>
              <a:rPr lang="de-DE" sz="1600" dirty="0" err="1" smtClean="0"/>
              <a:t>mycontext</a:t>
            </a:r>
            <a:r>
              <a:rPr lang="de-DE" sz="1600" dirty="0" smtClean="0"/>
              <a:t> = </a:t>
            </a:r>
            <a:r>
              <a:rPr lang="de-DE" sz="1600" dirty="0" err="1" smtClean="0"/>
              <a:t>JAXBContext.newInstance</a:t>
            </a:r>
            <a:r>
              <a:rPr lang="de-DE" sz="1600" dirty="0" smtClean="0"/>
              <a:t>(</a:t>
            </a:r>
            <a:r>
              <a:rPr lang="de-DE" sz="1600" dirty="0" err="1" smtClean="0"/>
              <a:t>HelloWorld.class</a:t>
            </a:r>
            <a:r>
              <a:rPr lang="de-DE" sz="1600" dirty="0" smtClean="0"/>
              <a:t>);</a:t>
            </a:r>
          </a:p>
          <a:p>
            <a:r>
              <a:rPr lang="de-DE" sz="1600" dirty="0" smtClean="0"/>
              <a:t> Marshaller </a:t>
            </a:r>
            <a:r>
              <a:rPr lang="de-DE" sz="1600" dirty="0" err="1" smtClean="0"/>
              <a:t>mymarshaller</a:t>
            </a:r>
            <a:r>
              <a:rPr lang="de-DE" sz="1600" dirty="0" smtClean="0"/>
              <a:t> = </a:t>
            </a:r>
            <a:r>
              <a:rPr lang="de-DE" sz="1600" dirty="0" err="1" smtClean="0"/>
              <a:t>mycontext.createMarshaller</a:t>
            </a:r>
            <a:r>
              <a:rPr lang="de-DE" sz="1600" dirty="0" smtClean="0"/>
              <a:t>();</a:t>
            </a:r>
          </a:p>
          <a:p>
            <a:r>
              <a:rPr lang="de-DE" sz="1600" dirty="0" smtClean="0"/>
              <a:t> </a:t>
            </a:r>
            <a:r>
              <a:rPr lang="de-DE" sz="1600" dirty="0" err="1" smtClean="0"/>
              <a:t>mymarshaller.setProperty</a:t>
            </a:r>
            <a:r>
              <a:rPr lang="de-DE" sz="1600" dirty="0" smtClean="0"/>
              <a:t>(</a:t>
            </a:r>
            <a:r>
              <a:rPr lang="de-DE" sz="1600" dirty="0" err="1" smtClean="0"/>
              <a:t>Marshaller.JAXB_FORMATTED_OUTPUT,true</a:t>
            </a:r>
            <a:r>
              <a:rPr lang="de-DE" sz="1600" dirty="0" smtClean="0"/>
              <a:t>);</a:t>
            </a:r>
          </a:p>
          <a:p>
            <a:r>
              <a:rPr lang="de-DE" sz="1600" dirty="0" smtClean="0"/>
              <a:t> </a:t>
            </a:r>
            <a:r>
              <a:rPr lang="de-DE" sz="1600" dirty="0" err="1" smtClean="0"/>
              <a:t>HelloWorld</a:t>
            </a:r>
            <a:r>
              <a:rPr lang="de-DE" sz="1600" dirty="0" smtClean="0"/>
              <a:t> </a:t>
            </a:r>
            <a:r>
              <a:rPr lang="de-DE" sz="1600" dirty="0" err="1" smtClean="0"/>
              <a:t>hello</a:t>
            </a:r>
            <a:r>
              <a:rPr lang="de-DE" sz="1600" dirty="0" smtClean="0"/>
              <a:t> = </a:t>
            </a:r>
            <a:r>
              <a:rPr lang="de-DE" sz="1600" dirty="0" err="1" smtClean="0"/>
              <a:t>new</a:t>
            </a:r>
            <a:r>
              <a:rPr lang="de-DE" sz="1600" dirty="0" smtClean="0"/>
              <a:t> </a:t>
            </a:r>
            <a:r>
              <a:rPr lang="de-DE" sz="1600" dirty="0" err="1" smtClean="0"/>
              <a:t>HelloWorld</a:t>
            </a:r>
            <a:r>
              <a:rPr lang="de-DE" sz="1600" dirty="0" smtClean="0"/>
              <a:t>(); </a:t>
            </a:r>
          </a:p>
          <a:p>
            <a:r>
              <a:rPr lang="de-DE" sz="1600" dirty="0" smtClean="0"/>
              <a:t> </a:t>
            </a:r>
            <a:r>
              <a:rPr lang="de-DE" sz="1600" dirty="0" err="1" smtClean="0"/>
              <a:t>hello.setMessage</a:t>
            </a:r>
            <a:r>
              <a:rPr lang="de-DE" sz="1600" dirty="0" smtClean="0"/>
              <a:t>(„Hallo JAXB“);</a:t>
            </a:r>
          </a:p>
          <a:p>
            <a:r>
              <a:rPr lang="de-DE" sz="1600" dirty="0" smtClean="0"/>
              <a:t> </a:t>
            </a:r>
            <a:r>
              <a:rPr lang="de-DE" sz="1600" dirty="0" err="1" smtClean="0"/>
              <a:t>marshaller.marshall</a:t>
            </a:r>
            <a:r>
              <a:rPr lang="de-DE" sz="1600" dirty="0" smtClean="0"/>
              <a:t>(</a:t>
            </a:r>
            <a:r>
              <a:rPr lang="de-DE" sz="1600" dirty="0" err="1" smtClean="0"/>
              <a:t>hello</a:t>
            </a:r>
            <a:r>
              <a:rPr lang="de-DE" sz="1600" dirty="0" smtClean="0"/>
              <a:t>, System.out);</a:t>
            </a:r>
          </a:p>
          <a:p>
            <a:r>
              <a:rPr lang="de-DE" sz="1600" dirty="0" smtClean="0"/>
              <a:t> }</a:t>
            </a:r>
            <a:endParaRPr lang="de-DE" sz="1600" dirty="0"/>
          </a:p>
          <a:p>
            <a:r>
              <a:rPr lang="de-DE" sz="1600" dirty="0"/>
              <a:t>}</a:t>
            </a:r>
          </a:p>
          <a:p>
            <a:r>
              <a:rPr lang="de-DE" sz="1600" dirty="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11</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2. JAXB API</a:t>
            </a:r>
          </a:p>
        </p:txBody>
      </p:sp>
      <p:sp>
        <p:nvSpPr>
          <p:cNvPr id="18436" name="Rectangle 3"/>
          <p:cNvSpPr>
            <a:spLocks noGrp="1" noChangeArrowheads="1"/>
          </p:cNvSpPr>
          <p:nvPr>
            <p:ph type="body" idx="1"/>
          </p:nvPr>
        </p:nvSpPr>
        <p:spPr>
          <a:xfrm>
            <a:off x="457200" y="1125538"/>
            <a:ext cx="7686700" cy="4446602"/>
          </a:xfrm>
        </p:spPr>
        <p:txBody>
          <a:bodyPr/>
          <a:lstStyle/>
          <a:p>
            <a:pPr eaLnBrk="1" hangingPunct="1"/>
            <a:r>
              <a:rPr lang="de-DE" dirty="0" smtClean="0"/>
              <a:t>JAXB Grundlagen</a:t>
            </a:r>
            <a:endParaRPr lang="de-DE" dirty="0" smtClean="0"/>
          </a:p>
          <a:p>
            <a:pPr lvl="1" eaLnBrk="1" hangingPunct="1"/>
            <a:endParaRPr lang="de-DE" dirty="0" smtClean="0"/>
          </a:p>
          <a:p>
            <a:pPr lvl="1" eaLnBrk="1" hangingPunct="1"/>
            <a:r>
              <a:rPr lang="de-DE" dirty="0" err="1" smtClean="0"/>
              <a:t>JAXBContext</a:t>
            </a:r>
            <a:endParaRPr lang="de-DE" dirty="0" smtClean="0"/>
          </a:p>
          <a:p>
            <a:pPr lvl="2" eaLnBrk="1" hangingPunct="1"/>
            <a:r>
              <a:rPr lang="de-DE" dirty="0" smtClean="0"/>
              <a:t>XML </a:t>
            </a:r>
            <a:r>
              <a:rPr lang="de-DE" dirty="0" err="1" smtClean="0"/>
              <a:t>read</a:t>
            </a:r>
            <a:r>
              <a:rPr lang="de-DE" dirty="0" smtClean="0"/>
              <a:t>/</a:t>
            </a:r>
            <a:r>
              <a:rPr lang="de-DE" dirty="0" err="1" smtClean="0"/>
              <a:t>write</a:t>
            </a:r>
            <a:r>
              <a:rPr lang="de-DE" dirty="0" smtClean="0"/>
              <a:t> Voraussetzung </a:t>
            </a:r>
          </a:p>
          <a:p>
            <a:pPr lvl="2" eaLnBrk="1" hangingPunct="1"/>
            <a:r>
              <a:rPr lang="de-DE" dirty="0" smtClean="0"/>
              <a:t>kann erzeugt werden: via Paketname, mit anderem </a:t>
            </a:r>
            <a:r>
              <a:rPr lang="de-DE" dirty="0" err="1" smtClean="0"/>
              <a:t>Classloader</a:t>
            </a:r>
            <a:r>
              <a:rPr lang="de-DE" dirty="0" smtClean="0"/>
              <a:t>, via Java Klassen</a:t>
            </a:r>
          </a:p>
          <a:p>
            <a:pPr lvl="1" eaLnBrk="1" hangingPunct="1"/>
            <a:r>
              <a:rPr lang="de-DE" dirty="0" err="1" smtClean="0"/>
              <a:t>JAXBIntrospector</a:t>
            </a:r>
            <a:endParaRPr lang="de-DE" dirty="0" smtClean="0"/>
          </a:p>
          <a:p>
            <a:pPr lvl="2" eaLnBrk="1" hangingPunct="1"/>
            <a:r>
              <a:rPr lang="de-DE" dirty="0" smtClean="0"/>
              <a:t>zur Identifikation von gebundenen Elementen</a:t>
            </a:r>
          </a:p>
          <a:p>
            <a:pPr lvl="1" eaLnBrk="1" hangingPunct="1"/>
            <a:r>
              <a:rPr lang="de-DE" dirty="0" err="1" smtClean="0"/>
              <a:t>ObjectFactory</a:t>
            </a:r>
            <a:endParaRPr lang="de-DE" dirty="0" smtClean="0"/>
          </a:p>
          <a:p>
            <a:pPr lvl="2" eaLnBrk="1" hangingPunct="1"/>
            <a:r>
              <a:rPr lang="de-DE" dirty="0" smtClean="0"/>
              <a:t>stellt </a:t>
            </a:r>
            <a:r>
              <a:rPr lang="de-DE" dirty="0" err="1" smtClean="0"/>
              <a:t>JAXBElements</a:t>
            </a:r>
            <a:r>
              <a:rPr lang="de-DE" dirty="0" smtClean="0"/>
              <a:t> her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12</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2. JAXB API</a:t>
            </a:r>
          </a:p>
        </p:txBody>
      </p:sp>
      <p:sp>
        <p:nvSpPr>
          <p:cNvPr id="18436" name="Rectangle 3"/>
          <p:cNvSpPr>
            <a:spLocks noGrp="1" noChangeArrowheads="1"/>
          </p:cNvSpPr>
          <p:nvPr>
            <p:ph type="body" idx="1"/>
          </p:nvPr>
        </p:nvSpPr>
        <p:spPr>
          <a:xfrm>
            <a:off x="457200" y="1125538"/>
            <a:ext cx="7686700" cy="3803660"/>
          </a:xfrm>
        </p:spPr>
        <p:txBody>
          <a:bodyPr/>
          <a:lstStyle/>
          <a:p>
            <a:pPr eaLnBrk="1" hangingPunct="1"/>
            <a:r>
              <a:rPr lang="de-DE" dirty="0" err="1" smtClean="0"/>
              <a:t>Marshalling</a:t>
            </a:r>
            <a:r>
              <a:rPr lang="de-DE" dirty="0" smtClean="0"/>
              <a:t> – Java zu XML</a:t>
            </a:r>
          </a:p>
          <a:p>
            <a:pPr lvl="1" eaLnBrk="1" hangingPunct="1"/>
            <a:endParaRPr lang="de-DE" dirty="0" smtClean="0"/>
          </a:p>
          <a:p>
            <a:pPr lvl="1" eaLnBrk="1" hangingPunct="1"/>
            <a:r>
              <a:rPr lang="de-DE" dirty="0" smtClean="0"/>
              <a:t>Transformiert Java Objekte in XML</a:t>
            </a:r>
          </a:p>
          <a:p>
            <a:pPr lvl="1" eaLnBrk="1" hangingPunct="1"/>
            <a:r>
              <a:rPr lang="de-DE" dirty="0" smtClean="0"/>
              <a:t>wird über den </a:t>
            </a:r>
            <a:r>
              <a:rPr lang="de-DE" dirty="0" err="1" smtClean="0"/>
              <a:t>Context</a:t>
            </a:r>
            <a:r>
              <a:rPr lang="de-DE" dirty="0" smtClean="0"/>
              <a:t> instanziiert</a:t>
            </a:r>
          </a:p>
          <a:p>
            <a:pPr lvl="1" eaLnBrk="1" hangingPunct="1"/>
            <a:r>
              <a:rPr lang="de-DE" dirty="0" smtClean="0"/>
              <a:t>kann in verschiedene Ausgabeformate transformieren(Dateien, Streams, DOM, </a:t>
            </a:r>
            <a:r>
              <a:rPr lang="de-DE" dirty="0" err="1" smtClean="0"/>
              <a:t>stax</a:t>
            </a:r>
            <a:r>
              <a:rPr lang="de-DE" dirty="0" smtClean="0"/>
              <a:t>…)</a:t>
            </a:r>
          </a:p>
          <a:p>
            <a:pPr lvl="1" eaLnBrk="1" hangingPunct="1"/>
            <a:r>
              <a:rPr lang="de-DE" dirty="0" smtClean="0"/>
              <a:t>mittels Properties kann der Prozess angepasst werden</a:t>
            </a:r>
          </a:p>
          <a:p>
            <a:pPr lvl="1" eaLnBrk="1" hangingPunct="1"/>
            <a:r>
              <a:rPr lang="de-DE" dirty="0" smtClean="0"/>
              <a:t>auch ungültige Inhalte können transformiert werden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13</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2. JAXB API</a:t>
            </a:r>
          </a:p>
        </p:txBody>
      </p:sp>
      <p:sp>
        <p:nvSpPr>
          <p:cNvPr id="18436" name="Rectangle 3"/>
          <p:cNvSpPr>
            <a:spLocks noGrp="1" noChangeArrowheads="1"/>
          </p:cNvSpPr>
          <p:nvPr>
            <p:ph type="body" idx="1"/>
          </p:nvPr>
        </p:nvSpPr>
        <p:spPr>
          <a:xfrm>
            <a:off x="457200" y="1125538"/>
            <a:ext cx="7686700" cy="4518040"/>
          </a:xfrm>
        </p:spPr>
        <p:txBody>
          <a:bodyPr/>
          <a:lstStyle/>
          <a:p>
            <a:pPr eaLnBrk="1" hangingPunct="1"/>
            <a:r>
              <a:rPr lang="de-DE" dirty="0" err="1" smtClean="0"/>
              <a:t>Unmarshalling</a:t>
            </a:r>
            <a:r>
              <a:rPr lang="de-DE" dirty="0" smtClean="0"/>
              <a:t> – XML zu Java</a:t>
            </a:r>
          </a:p>
          <a:p>
            <a:pPr lvl="1" eaLnBrk="1" hangingPunct="1"/>
            <a:endParaRPr lang="de-DE" dirty="0" smtClean="0"/>
          </a:p>
          <a:p>
            <a:pPr lvl="1" eaLnBrk="1" hangingPunct="1"/>
            <a:r>
              <a:rPr lang="de-DE" dirty="0" smtClean="0"/>
              <a:t>transformiert XML in Java Objekte</a:t>
            </a:r>
          </a:p>
          <a:p>
            <a:pPr lvl="1" eaLnBrk="1" hangingPunct="1"/>
            <a:r>
              <a:rPr lang="de-DE" dirty="0" smtClean="0"/>
              <a:t>verarbeitet File, URL, </a:t>
            </a:r>
            <a:r>
              <a:rPr lang="de-DE" dirty="0" err="1" smtClean="0"/>
              <a:t>Inputstream,TrAX</a:t>
            </a:r>
            <a:r>
              <a:rPr lang="de-DE" dirty="0" smtClean="0"/>
              <a:t>, DOM, SAX, </a:t>
            </a:r>
            <a:r>
              <a:rPr lang="de-DE" dirty="0" err="1" smtClean="0"/>
              <a:t>XMLStreamreader,XMLEventreader</a:t>
            </a:r>
            <a:endParaRPr lang="de-DE" dirty="0" smtClean="0"/>
          </a:p>
          <a:p>
            <a:pPr lvl="1" eaLnBrk="1" hangingPunct="1"/>
            <a:r>
              <a:rPr lang="de-DE" dirty="0" smtClean="0"/>
              <a:t>mit </a:t>
            </a:r>
            <a:r>
              <a:rPr lang="de-DE" dirty="0" err="1" smtClean="0"/>
              <a:t>any</a:t>
            </a:r>
            <a:r>
              <a:rPr lang="de-DE" dirty="0" smtClean="0"/>
              <a:t> Elementen wird flexibles </a:t>
            </a:r>
            <a:r>
              <a:rPr lang="de-DE" dirty="0" err="1" smtClean="0"/>
              <a:t>Unmarshalling</a:t>
            </a:r>
            <a:r>
              <a:rPr lang="de-DE" dirty="0" smtClean="0"/>
              <a:t> realisiert</a:t>
            </a:r>
          </a:p>
          <a:p>
            <a:pPr lvl="1" eaLnBrk="1" hangingPunct="1"/>
            <a:r>
              <a:rPr lang="de-DE" dirty="0" err="1" smtClean="0"/>
              <a:t>mia</a:t>
            </a:r>
            <a:r>
              <a:rPr lang="de-DE" dirty="0" smtClean="0"/>
              <a:t> </a:t>
            </a:r>
            <a:r>
              <a:rPr lang="de-DE" dirty="0" err="1" smtClean="0"/>
              <a:t>JAXBElement</a:t>
            </a:r>
            <a:r>
              <a:rPr lang="de-DE" dirty="0" smtClean="0"/>
              <a:t> können Teilbäume und nicht Wurzelelemente </a:t>
            </a:r>
            <a:r>
              <a:rPr lang="de-DE" dirty="0" err="1" smtClean="0"/>
              <a:t>unmarshalled</a:t>
            </a:r>
            <a:r>
              <a:rPr lang="de-DE" dirty="0" smtClean="0"/>
              <a:t> werden</a:t>
            </a:r>
          </a:p>
          <a:p>
            <a:pPr lvl="1" eaLnBrk="1" hangingPunct="1"/>
            <a:r>
              <a:rPr lang="de-DE" dirty="0" smtClean="0"/>
              <a:t>mittels </a:t>
            </a:r>
            <a:r>
              <a:rPr lang="de-DE" dirty="0" err="1" smtClean="0"/>
              <a:t>xsi:type</a:t>
            </a:r>
            <a:r>
              <a:rPr lang="de-DE" dirty="0" smtClean="0"/>
              <a:t> Element können Elemente auf anderen Elementen abgebildet werden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14</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2. JAXB API</a:t>
            </a:r>
          </a:p>
        </p:txBody>
      </p:sp>
      <p:sp>
        <p:nvSpPr>
          <p:cNvPr id="18436" name="Rectangle 3"/>
          <p:cNvSpPr>
            <a:spLocks noGrp="1" noChangeArrowheads="1"/>
          </p:cNvSpPr>
          <p:nvPr>
            <p:ph type="body" idx="1"/>
          </p:nvPr>
        </p:nvSpPr>
        <p:spPr>
          <a:xfrm>
            <a:off x="457200" y="1125538"/>
            <a:ext cx="7686700" cy="3446462"/>
          </a:xfrm>
        </p:spPr>
        <p:txBody>
          <a:bodyPr/>
          <a:lstStyle/>
          <a:p>
            <a:pPr eaLnBrk="1" hangingPunct="1"/>
            <a:r>
              <a:rPr lang="de-DE" dirty="0" smtClean="0"/>
              <a:t>Non-</a:t>
            </a:r>
            <a:r>
              <a:rPr lang="de-DE" dirty="0" err="1" smtClean="0"/>
              <a:t>Rootelements</a:t>
            </a:r>
            <a:r>
              <a:rPr lang="de-DE" dirty="0" smtClean="0"/>
              <a:t> </a:t>
            </a:r>
            <a:r>
              <a:rPr lang="de-DE" dirty="0" err="1" smtClean="0"/>
              <a:t>unmarshallen</a:t>
            </a:r>
            <a:endParaRPr lang="de-DE" dirty="0" smtClean="0"/>
          </a:p>
          <a:p>
            <a:pPr lvl="1" eaLnBrk="1" hangingPunct="1"/>
            <a:endParaRPr lang="de-DE" dirty="0" smtClean="0"/>
          </a:p>
        </p:txBody>
      </p:sp>
      <p:sp>
        <p:nvSpPr>
          <p:cNvPr id="5" name="Eckige Klammer links/rechts 4"/>
          <p:cNvSpPr/>
          <p:nvPr/>
        </p:nvSpPr>
        <p:spPr>
          <a:xfrm>
            <a:off x="1072800" y="2643182"/>
            <a:ext cx="7358114" cy="3071834"/>
          </a:xfrm>
          <a:prstGeom prst="bracketPair">
            <a:avLst/>
          </a:prstGeom>
        </p:spPr>
        <p:style>
          <a:lnRef idx="2">
            <a:schemeClr val="accent4"/>
          </a:lnRef>
          <a:fillRef idx="0">
            <a:schemeClr val="accent4"/>
          </a:fillRef>
          <a:effectRef idx="1">
            <a:schemeClr val="accent4"/>
          </a:effectRef>
          <a:fontRef idx="minor">
            <a:schemeClr val="tx1"/>
          </a:fontRef>
        </p:style>
        <p:txBody>
          <a:bodyPr rtlCol="0" anchor="ctr"/>
          <a:lstStyle/>
          <a:p>
            <a:r>
              <a:rPr lang="de-DE" sz="1600" dirty="0" smtClean="0"/>
              <a:t>…</a:t>
            </a:r>
          </a:p>
          <a:p>
            <a:r>
              <a:rPr lang="de-DE" sz="1600" dirty="0" err="1" smtClean="0"/>
              <a:t>JAXBElement</a:t>
            </a:r>
            <a:r>
              <a:rPr lang="de-DE" sz="1600" dirty="0" smtClean="0"/>
              <a:t>&lt;</a:t>
            </a:r>
            <a:r>
              <a:rPr lang="de-DE" sz="1600" dirty="0" err="1" smtClean="0"/>
              <a:t>include</a:t>
            </a:r>
            <a:r>
              <a:rPr lang="de-DE" sz="1600" dirty="0" smtClean="0"/>
              <a:t>&gt; </a:t>
            </a:r>
            <a:r>
              <a:rPr lang="de-DE" sz="1600" dirty="0" err="1" smtClean="0"/>
              <a:t>element</a:t>
            </a:r>
            <a:r>
              <a:rPr lang="de-DE" sz="1600" dirty="0" smtClean="0"/>
              <a:t> =</a:t>
            </a:r>
          </a:p>
          <a:p>
            <a:r>
              <a:rPr lang="de-DE" sz="1600" dirty="0" smtClean="0"/>
              <a:t>(</a:t>
            </a:r>
            <a:r>
              <a:rPr lang="de-DE" sz="1600" dirty="0" err="1" smtClean="0"/>
              <a:t>JAXBElement</a:t>
            </a:r>
            <a:r>
              <a:rPr lang="de-DE" sz="1600" dirty="0" smtClean="0"/>
              <a:t>)</a:t>
            </a:r>
            <a:r>
              <a:rPr lang="de-DE" sz="1600" dirty="0" err="1" smtClean="0"/>
              <a:t>unmarshaller.unmarshall</a:t>
            </a:r>
            <a:r>
              <a:rPr lang="de-DE" sz="1600" dirty="0" smtClean="0"/>
              <a:t>	(</a:t>
            </a:r>
            <a:r>
              <a:rPr lang="de-DE" sz="1600" dirty="0" err="1" smtClean="0"/>
              <a:t>new</a:t>
            </a:r>
            <a:r>
              <a:rPr lang="de-DE" sz="1600" dirty="0" smtClean="0"/>
              <a:t> File(„myIncludeFiles.xml“);</a:t>
            </a:r>
          </a:p>
          <a:p>
            <a:r>
              <a:rPr lang="de-DE" sz="1600" dirty="0" err="1" smtClean="0"/>
              <a:t>Include</a:t>
            </a:r>
            <a:r>
              <a:rPr lang="de-DE" sz="1600" dirty="0" smtClean="0"/>
              <a:t> </a:t>
            </a:r>
            <a:r>
              <a:rPr lang="de-DE" sz="1600" dirty="0" err="1" smtClean="0"/>
              <a:t>include</a:t>
            </a:r>
            <a:r>
              <a:rPr lang="de-DE" sz="1600" dirty="0" smtClean="0"/>
              <a:t> = (</a:t>
            </a:r>
            <a:r>
              <a:rPr lang="de-DE" sz="1600" dirty="0" err="1" smtClean="0"/>
              <a:t>Include</a:t>
            </a:r>
            <a:r>
              <a:rPr lang="de-DE" sz="1600" dirty="0" smtClean="0"/>
              <a:t>) </a:t>
            </a:r>
            <a:r>
              <a:rPr lang="de-DE" sz="1600" dirty="0" err="1" smtClean="0"/>
              <a:t>element.getValue</a:t>
            </a:r>
            <a:r>
              <a:rPr lang="de-DE" sz="1600" dirty="0" smtClean="0"/>
              <a:t>();</a:t>
            </a:r>
          </a:p>
          <a:p>
            <a:r>
              <a:rPr lang="de-DE" sz="1600" dirty="0"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15</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2. JAXB API</a:t>
            </a:r>
          </a:p>
        </p:txBody>
      </p:sp>
      <p:sp>
        <p:nvSpPr>
          <p:cNvPr id="18436" name="Rectangle 3"/>
          <p:cNvSpPr>
            <a:spLocks noGrp="1" noChangeArrowheads="1"/>
          </p:cNvSpPr>
          <p:nvPr>
            <p:ph type="body" idx="1"/>
          </p:nvPr>
        </p:nvSpPr>
        <p:spPr>
          <a:xfrm>
            <a:off x="457200" y="1125538"/>
            <a:ext cx="7686700" cy="3446462"/>
          </a:xfrm>
        </p:spPr>
        <p:txBody>
          <a:bodyPr/>
          <a:lstStyle/>
          <a:p>
            <a:pPr eaLnBrk="1" hangingPunct="1"/>
            <a:r>
              <a:rPr lang="de-DE" dirty="0" smtClean="0"/>
              <a:t>Teilbäume </a:t>
            </a:r>
            <a:r>
              <a:rPr lang="de-DE" dirty="0" err="1" smtClean="0"/>
              <a:t>unmarshallen</a:t>
            </a:r>
            <a:endParaRPr lang="de-DE" dirty="0" smtClean="0"/>
          </a:p>
          <a:p>
            <a:pPr lvl="1" eaLnBrk="1" hangingPunct="1"/>
            <a:endParaRPr lang="de-DE" dirty="0" smtClean="0"/>
          </a:p>
        </p:txBody>
      </p:sp>
      <p:sp>
        <p:nvSpPr>
          <p:cNvPr id="5" name="Eckige Klammer links/rechts 4"/>
          <p:cNvSpPr/>
          <p:nvPr/>
        </p:nvSpPr>
        <p:spPr>
          <a:xfrm>
            <a:off x="1072800" y="2643182"/>
            <a:ext cx="7358114" cy="3071834"/>
          </a:xfrm>
          <a:prstGeom prst="bracketPair">
            <a:avLst/>
          </a:prstGeom>
        </p:spPr>
        <p:style>
          <a:lnRef idx="2">
            <a:schemeClr val="accent4"/>
          </a:lnRef>
          <a:fillRef idx="0">
            <a:schemeClr val="accent4"/>
          </a:fillRef>
          <a:effectRef idx="1">
            <a:schemeClr val="accent4"/>
          </a:effectRef>
          <a:fontRef idx="minor">
            <a:schemeClr val="tx1"/>
          </a:fontRef>
        </p:style>
        <p:txBody>
          <a:bodyPr rtlCol="0" anchor="ctr"/>
          <a:lstStyle/>
          <a:p>
            <a:r>
              <a:rPr lang="de-DE" sz="1600" dirty="0" smtClean="0"/>
              <a:t>…</a:t>
            </a:r>
          </a:p>
          <a:p>
            <a:r>
              <a:rPr lang="de-DE" sz="1600" dirty="0" smtClean="0"/>
              <a:t>//Wir erstellen uns ein </a:t>
            </a:r>
            <a:r>
              <a:rPr lang="de-DE" sz="1600" dirty="0" err="1" smtClean="0"/>
              <a:t>dom</a:t>
            </a:r>
            <a:r>
              <a:rPr lang="de-DE" sz="1600" dirty="0" smtClean="0"/>
              <a:t> </a:t>
            </a:r>
            <a:r>
              <a:rPr lang="de-DE" sz="1600" dirty="0" err="1" smtClean="0"/>
              <a:t>Document</a:t>
            </a:r>
            <a:r>
              <a:rPr lang="de-DE" sz="1600" dirty="0" smtClean="0"/>
              <a:t> mittels </a:t>
            </a:r>
            <a:r>
              <a:rPr lang="de-DE" sz="1600" dirty="0" err="1" smtClean="0"/>
              <a:t>Builder</a:t>
            </a:r>
            <a:r>
              <a:rPr lang="de-DE" sz="1600" dirty="0" smtClean="0"/>
              <a:t> dem die XML </a:t>
            </a:r>
          </a:p>
          <a:p>
            <a:r>
              <a:rPr lang="de-DE" sz="1600" dirty="0" smtClean="0"/>
              <a:t>//Datei zur Verfügung gestellt wird, der </a:t>
            </a:r>
            <a:r>
              <a:rPr lang="de-DE" sz="1600" dirty="0" err="1" smtClean="0"/>
              <a:t>Xpath</a:t>
            </a:r>
            <a:r>
              <a:rPr lang="de-DE" sz="1600" dirty="0" smtClean="0"/>
              <a:t> ausdruck nimmt das </a:t>
            </a:r>
            <a:r>
              <a:rPr lang="de-DE" sz="1600" dirty="0" err="1" smtClean="0"/>
              <a:t>document</a:t>
            </a:r>
            <a:endParaRPr lang="de-DE" sz="1600" dirty="0" smtClean="0"/>
          </a:p>
          <a:p>
            <a:r>
              <a:rPr lang="de-DE" sz="1600" dirty="0" err="1" smtClean="0"/>
              <a:t>Node</a:t>
            </a:r>
            <a:r>
              <a:rPr lang="de-DE" sz="1600" dirty="0" smtClean="0"/>
              <a:t> </a:t>
            </a:r>
            <a:r>
              <a:rPr lang="de-DE" sz="1600" dirty="0" err="1" smtClean="0"/>
              <a:t>includeNode</a:t>
            </a:r>
            <a:r>
              <a:rPr lang="de-DE" sz="1600" dirty="0" smtClean="0"/>
              <a:t> = </a:t>
            </a:r>
            <a:r>
              <a:rPr lang="de-DE" sz="1600" dirty="0" err="1" smtClean="0"/>
              <a:t>XPathNodeLocator.getNodeUsingXPath</a:t>
            </a:r>
            <a:r>
              <a:rPr lang="de-DE" sz="1600" dirty="0" smtClean="0"/>
              <a:t>(</a:t>
            </a:r>
            <a:r>
              <a:rPr lang="de-DE" sz="1600" dirty="0" err="1" smtClean="0"/>
              <a:t>document</a:t>
            </a:r>
            <a:r>
              <a:rPr lang="de-DE" sz="1600" dirty="0" smtClean="0"/>
              <a:t>,“//</a:t>
            </a:r>
            <a:r>
              <a:rPr lang="de-DE" sz="1600" dirty="0" err="1" smtClean="0"/>
              <a:t>include</a:t>
            </a:r>
            <a:r>
              <a:rPr lang="de-DE" sz="1600" dirty="0" smtClean="0"/>
              <a:t>“);</a:t>
            </a:r>
          </a:p>
          <a:p>
            <a:r>
              <a:rPr lang="de-DE" sz="1600" dirty="0" err="1" smtClean="0"/>
              <a:t>JAXBElement</a:t>
            </a:r>
            <a:r>
              <a:rPr lang="de-DE" sz="1600" dirty="0" smtClean="0"/>
              <a:t> </a:t>
            </a:r>
            <a:r>
              <a:rPr lang="de-DE" sz="1600" dirty="0" err="1" smtClean="0"/>
              <a:t>element</a:t>
            </a:r>
            <a:r>
              <a:rPr lang="de-DE" sz="1600" dirty="0" smtClean="0"/>
              <a:t> = (</a:t>
            </a:r>
            <a:r>
              <a:rPr lang="de-DE" sz="1600" dirty="0" err="1" smtClean="0"/>
              <a:t>JAXBElement</a:t>
            </a:r>
            <a:r>
              <a:rPr lang="de-DE" sz="1600" dirty="0" smtClean="0"/>
              <a:t>)</a:t>
            </a:r>
            <a:r>
              <a:rPr lang="de-DE" sz="1600" dirty="0" err="1" smtClean="0"/>
              <a:t>unmarshaller.unmarshall</a:t>
            </a:r>
            <a:r>
              <a:rPr lang="de-DE" sz="1600" dirty="0" smtClean="0"/>
              <a:t>(</a:t>
            </a:r>
            <a:r>
              <a:rPr lang="de-DE" sz="1600" dirty="0" err="1" smtClean="0"/>
              <a:t>includeNode,Include.class</a:t>
            </a:r>
            <a:r>
              <a:rPr lang="de-DE" sz="1600" dirty="0" smtClean="0"/>
              <a:t>);</a:t>
            </a:r>
          </a:p>
          <a:p>
            <a:r>
              <a:rPr lang="de-DE" sz="1600" dirty="0" err="1" smtClean="0"/>
              <a:t>Include</a:t>
            </a:r>
            <a:r>
              <a:rPr lang="de-DE" sz="1600" dirty="0" smtClean="0"/>
              <a:t> </a:t>
            </a:r>
            <a:r>
              <a:rPr lang="de-DE" sz="1600" dirty="0" err="1" smtClean="0"/>
              <a:t>include</a:t>
            </a:r>
            <a:r>
              <a:rPr lang="de-DE" sz="1600" dirty="0" smtClean="0"/>
              <a:t>=(</a:t>
            </a:r>
            <a:r>
              <a:rPr lang="de-DE" sz="1600" dirty="0" err="1" smtClean="0"/>
              <a:t>Include</a:t>
            </a:r>
            <a:r>
              <a:rPr lang="de-DE" sz="1600" dirty="0" smtClean="0"/>
              <a:t>) </a:t>
            </a:r>
            <a:r>
              <a:rPr lang="de-DE" sz="1600" dirty="0" err="1" smtClean="0"/>
              <a:t>element.getValue</a:t>
            </a:r>
            <a:r>
              <a:rPr lang="de-DE" sz="1600" dirty="0" smtClean="0"/>
              <a:t>()</a:t>
            </a:r>
          </a:p>
          <a:p>
            <a:r>
              <a:rPr lang="de-DE" sz="1600" dirty="0"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16</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2. JAXB API</a:t>
            </a:r>
          </a:p>
        </p:txBody>
      </p:sp>
      <p:sp>
        <p:nvSpPr>
          <p:cNvPr id="18436" name="Rectangle 3"/>
          <p:cNvSpPr>
            <a:spLocks noGrp="1" noChangeArrowheads="1"/>
          </p:cNvSpPr>
          <p:nvPr>
            <p:ph type="body" idx="1"/>
          </p:nvPr>
        </p:nvSpPr>
        <p:spPr>
          <a:xfrm>
            <a:off x="457200" y="1125538"/>
            <a:ext cx="7686700" cy="4875230"/>
          </a:xfrm>
        </p:spPr>
        <p:txBody>
          <a:bodyPr/>
          <a:lstStyle/>
          <a:p>
            <a:pPr eaLnBrk="1" hangingPunct="1"/>
            <a:r>
              <a:rPr lang="de-DE" dirty="0" smtClean="0"/>
              <a:t>Validieren von </a:t>
            </a:r>
            <a:r>
              <a:rPr lang="de-DE" dirty="0" err="1" smtClean="0"/>
              <a:t>JavaBeans</a:t>
            </a:r>
            <a:r>
              <a:rPr lang="de-DE" dirty="0" smtClean="0"/>
              <a:t> und XML</a:t>
            </a:r>
            <a:endParaRPr lang="de-DE" dirty="0" smtClean="0"/>
          </a:p>
          <a:p>
            <a:pPr lvl="1" eaLnBrk="1" hangingPunct="1"/>
            <a:endParaRPr lang="de-DE" dirty="0" smtClean="0"/>
          </a:p>
          <a:p>
            <a:pPr lvl="1" eaLnBrk="1" hangingPunct="1"/>
            <a:r>
              <a:rPr lang="de-DE" dirty="0" smtClean="0"/>
              <a:t>Setzt einheitlich beim </a:t>
            </a:r>
            <a:r>
              <a:rPr lang="de-DE" dirty="0" err="1" smtClean="0"/>
              <a:t>Marshalling</a:t>
            </a:r>
            <a:r>
              <a:rPr lang="de-DE" dirty="0" smtClean="0"/>
              <a:t>/</a:t>
            </a:r>
            <a:r>
              <a:rPr lang="de-DE" dirty="0" err="1" smtClean="0"/>
              <a:t>Unmarshalling</a:t>
            </a:r>
            <a:r>
              <a:rPr lang="de-DE" dirty="0" smtClean="0"/>
              <a:t> ein</a:t>
            </a:r>
          </a:p>
          <a:p>
            <a:pPr lvl="1" eaLnBrk="1" hangingPunct="1"/>
            <a:r>
              <a:rPr lang="de-DE" dirty="0" smtClean="0"/>
              <a:t>XML Dokumente und Java Objektgraphen können mittels Schema validiert werden</a:t>
            </a:r>
          </a:p>
          <a:p>
            <a:pPr lvl="1" eaLnBrk="1" hangingPunct="1"/>
            <a:r>
              <a:rPr lang="de-DE" dirty="0" smtClean="0"/>
              <a:t>über </a:t>
            </a:r>
            <a:r>
              <a:rPr lang="de-DE" dirty="0" err="1" smtClean="0"/>
              <a:t>ValidationEventHandler</a:t>
            </a:r>
            <a:r>
              <a:rPr lang="de-DE" dirty="0" smtClean="0"/>
              <a:t> kann die Validierung angepasst werden</a:t>
            </a:r>
          </a:p>
          <a:p>
            <a:pPr lvl="1" eaLnBrk="1" hangingPunct="1"/>
            <a:r>
              <a:rPr lang="de-DE" dirty="0" err="1" smtClean="0"/>
              <a:t>ValidationEventCollector</a:t>
            </a:r>
            <a:r>
              <a:rPr lang="de-DE" dirty="0" smtClean="0"/>
              <a:t> registriert mehrere </a:t>
            </a:r>
            <a:r>
              <a:rPr lang="de-DE" dirty="0" err="1" smtClean="0"/>
              <a:t>EventHandler</a:t>
            </a:r>
            <a:endParaRPr lang="de-DE" dirty="0" smtClean="0"/>
          </a:p>
          <a:p>
            <a:pPr lvl="1" eaLnBrk="1" hangingPunct="1"/>
            <a:r>
              <a:rPr lang="de-DE" dirty="0" smtClean="0"/>
              <a:t>ungültige Inhalte können weiterverarbeitet werden</a:t>
            </a:r>
          </a:p>
          <a:p>
            <a:pPr lvl="1" eaLnBrk="1" hangingPunct="1"/>
            <a:r>
              <a:rPr lang="de-DE" dirty="0" smtClean="0"/>
              <a:t>Validierung kann deaktiviert werden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17</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2. JAXB API</a:t>
            </a:r>
          </a:p>
        </p:txBody>
      </p:sp>
      <p:sp>
        <p:nvSpPr>
          <p:cNvPr id="18436" name="Rectangle 3"/>
          <p:cNvSpPr>
            <a:spLocks noGrp="1" noChangeArrowheads="1"/>
          </p:cNvSpPr>
          <p:nvPr>
            <p:ph type="body" idx="1"/>
          </p:nvPr>
        </p:nvSpPr>
        <p:spPr>
          <a:xfrm>
            <a:off x="457200" y="1125538"/>
            <a:ext cx="7686700" cy="3446462"/>
          </a:xfrm>
        </p:spPr>
        <p:txBody>
          <a:bodyPr/>
          <a:lstStyle/>
          <a:p>
            <a:pPr eaLnBrk="1" hangingPunct="1"/>
            <a:r>
              <a:rPr lang="de-DE" dirty="0" smtClean="0"/>
              <a:t>Integration von Applikationslogik</a:t>
            </a:r>
          </a:p>
          <a:p>
            <a:pPr lvl="1" eaLnBrk="1" hangingPunct="1"/>
            <a:endParaRPr lang="de-DE" dirty="0" smtClean="0"/>
          </a:p>
          <a:p>
            <a:pPr lvl="1" eaLnBrk="1" hangingPunct="1"/>
            <a:r>
              <a:rPr lang="de-DE" dirty="0" smtClean="0"/>
              <a:t>externen </a:t>
            </a:r>
            <a:r>
              <a:rPr lang="de-DE" dirty="0" err="1" smtClean="0"/>
              <a:t>Listener</a:t>
            </a:r>
            <a:r>
              <a:rPr lang="de-DE" dirty="0" smtClean="0"/>
              <a:t> implementieren</a:t>
            </a:r>
          </a:p>
          <a:p>
            <a:pPr lvl="1" eaLnBrk="1" hangingPunct="1"/>
            <a:r>
              <a:rPr lang="de-DE" dirty="0" smtClean="0"/>
              <a:t>Callback auf Klassenebene definieren</a:t>
            </a:r>
          </a:p>
          <a:p>
            <a:pPr lvl="1" eaLnBrk="1" hangingPunct="1"/>
            <a:r>
              <a:rPr lang="de-DE" dirty="0" smtClean="0"/>
              <a:t>integriert Applikationsspezifische Logik ins </a:t>
            </a:r>
            <a:r>
              <a:rPr lang="de-DE" dirty="0" err="1" smtClean="0"/>
              <a:t>Marshalling</a:t>
            </a:r>
            <a:r>
              <a:rPr lang="de-DE" dirty="0" smtClean="0"/>
              <a:t>/</a:t>
            </a:r>
            <a:r>
              <a:rPr lang="de-DE" dirty="0" err="1" smtClean="0"/>
              <a:t>Unmarshalling</a:t>
            </a:r>
            <a:endParaRPr lang="de-DE" dirty="0" smtClean="0"/>
          </a:p>
          <a:p>
            <a:pPr lvl="1" eaLnBrk="1" hangingPunct="1"/>
            <a:r>
              <a:rPr lang="de-DE" dirty="0" smtClean="0"/>
              <a:t>vermeiden von komplexer Logik aufgrund von Performancegründen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18</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2. JAXB API</a:t>
            </a:r>
          </a:p>
        </p:txBody>
      </p:sp>
      <p:sp>
        <p:nvSpPr>
          <p:cNvPr id="18436" name="Rectangle 3"/>
          <p:cNvSpPr>
            <a:spLocks noGrp="1" noChangeArrowheads="1"/>
          </p:cNvSpPr>
          <p:nvPr>
            <p:ph type="body" idx="1"/>
          </p:nvPr>
        </p:nvSpPr>
        <p:spPr>
          <a:xfrm>
            <a:off x="457200" y="1125538"/>
            <a:ext cx="7686700" cy="3446462"/>
          </a:xfrm>
        </p:spPr>
        <p:txBody>
          <a:bodyPr/>
          <a:lstStyle/>
          <a:p>
            <a:pPr eaLnBrk="1" hangingPunct="1"/>
            <a:r>
              <a:rPr lang="de-DE" dirty="0" smtClean="0"/>
              <a:t>Binder </a:t>
            </a:r>
            <a:r>
              <a:rPr lang="de-DE" dirty="0" smtClean="0"/>
              <a:t>– Vermitteln zwischen DOM und Java</a:t>
            </a:r>
            <a:endParaRPr lang="de-DE" dirty="0" smtClean="0"/>
          </a:p>
          <a:p>
            <a:pPr lvl="1" eaLnBrk="1" hangingPunct="1"/>
            <a:endParaRPr lang="de-DE" dirty="0" smtClean="0"/>
          </a:p>
          <a:p>
            <a:pPr lvl="1" eaLnBrk="1" hangingPunct="1"/>
            <a:r>
              <a:rPr lang="de-DE" dirty="0" smtClean="0"/>
              <a:t>erzeugt gleichzeitig 2 Sichten auf ein XML Dokument</a:t>
            </a:r>
          </a:p>
          <a:p>
            <a:pPr lvl="1" eaLnBrk="1" hangingPunct="1"/>
            <a:r>
              <a:rPr lang="de-DE" dirty="0" smtClean="0"/>
              <a:t>Änderungen werden mit den jeweiligen Methoden der Sicht synchronisiert</a:t>
            </a:r>
          </a:p>
          <a:p>
            <a:pPr lvl="1" eaLnBrk="1" hangingPunct="1"/>
            <a:r>
              <a:rPr lang="de-DE" dirty="0" smtClean="0"/>
              <a:t>der Binder kennt die Beziehungen der Elemente und macht diese nach Außen verfügbar</a:t>
            </a:r>
          </a:p>
          <a:p>
            <a:pPr lvl="1" eaLnBrk="1" hangingPunct="1"/>
            <a:r>
              <a:rPr lang="de-DE" dirty="0" smtClean="0"/>
              <a:t>XML Kommentare werden vom Binder nicht angetastet</a:t>
            </a:r>
          </a:p>
          <a:p>
            <a:pPr lvl="1" eaLnBrk="1" hangingPunct="1"/>
            <a:r>
              <a:rPr lang="de-DE" dirty="0" smtClean="0"/>
              <a:t>ideal zur Verarbeitung großer XML Dokumente bei denen nur kleine Teile manipuliert werden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19</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2. JAXB API</a:t>
            </a:r>
          </a:p>
        </p:txBody>
      </p:sp>
      <p:sp>
        <p:nvSpPr>
          <p:cNvPr id="18436" name="Rectangle 3"/>
          <p:cNvSpPr>
            <a:spLocks noGrp="1" noChangeArrowheads="1"/>
          </p:cNvSpPr>
          <p:nvPr>
            <p:ph type="body" idx="1"/>
          </p:nvPr>
        </p:nvSpPr>
        <p:spPr>
          <a:xfrm>
            <a:off x="457200" y="1125538"/>
            <a:ext cx="7686700" cy="3446462"/>
          </a:xfrm>
        </p:spPr>
        <p:txBody>
          <a:bodyPr/>
          <a:lstStyle/>
          <a:p>
            <a:pPr eaLnBrk="1" hangingPunct="1"/>
            <a:r>
              <a:rPr lang="de-DE" dirty="0" err="1" smtClean="0"/>
              <a:t>JavaBeans</a:t>
            </a:r>
            <a:r>
              <a:rPr lang="de-DE" dirty="0" smtClean="0"/>
              <a:t> an DOM binden</a:t>
            </a:r>
            <a:r>
              <a:rPr lang="de-DE" dirty="0" smtClean="0"/>
              <a:t/>
            </a:r>
            <a:br>
              <a:rPr lang="de-DE" dirty="0" smtClean="0"/>
            </a:br>
            <a:r>
              <a:rPr lang="de-DE" dirty="0" smtClean="0"/>
              <a:t>(Konzept zum Erstellen von SOAP </a:t>
            </a:r>
            <a:r>
              <a:rPr lang="de-DE" dirty="0" err="1" smtClean="0"/>
              <a:t>messages</a:t>
            </a:r>
            <a:r>
              <a:rPr lang="de-DE" dirty="0" smtClean="0"/>
              <a:t>)</a:t>
            </a:r>
          </a:p>
          <a:p>
            <a:pPr lvl="1" eaLnBrk="1" hangingPunct="1"/>
            <a:endParaRPr lang="de-DE" dirty="0" smtClean="0"/>
          </a:p>
        </p:txBody>
      </p:sp>
      <p:sp>
        <p:nvSpPr>
          <p:cNvPr id="5" name="Eckige Klammer links/rechts 4"/>
          <p:cNvSpPr/>
          <p:nvPr/>
        </p:nvSpPr>
        <p:spPr>
          <a:xfrm>
            <a:off x="1072800" y="2643182"/>
            <a:ext cx="7358114" cy="3071834"/>
          </a:xfrm>
          <a:prstGeom prst="bracketPair">
            <a:avLst/>
          </a:prstGeom>
        </p:spPr>
        <p:style>
          <a:lnRef idx="2">
            <a:schemeClr val="accent4"/>
          </a:lnRef>
          <a:fillRef idx="0">
            <a:schemeClr val="accent4"/>
          </a:fillRef>
          <a:effectRef idx="1">
            <a:schemeClr val="accent4"/>
          </a:effectRef>
          <a:fontRef idx="minor">
            <a:schemeClr val="tx1"/>
          </a:fontRef>
        </p:style>
        <p:txBody>
          <a:bodyPr rtlCol="0" anchor="ctr"/>
          <a:lstStyle/>
          <a:p>
            <a:r>
              <a:rPr lang="de-DE" sz="1600" smtClean="0"/>
              <a:t>…</a:t>
            </a:r>
          </a:p>
          <a:p>
            <a:r>
              <a:rPr lang="de-DE" sz="1600" smtClean="0"/>
              <a:t>Binder&lt;Node&gt; binder = context.createBinder();</a:t>
            </a:r>
          </a:p>
          <a:p>
            <a:r>
              <a:rPr lang="de-DE" sz="1600" smtClean="0"/>
              <a:t>//Erstellen des DOM mit dem XML file</a:t>
            </a:r>
          </a:p>
          <a:p>
            <a:r>
              <a:rPr lang="de-DE" sz="1600" smtClean="0"/>
              <a:t>Node mappingBodyNode = XPathNodeLocator.getNodeUsingXPath(document, xPathExpression);</a:t>
            </a:r>
          </a:p>
          <a:p>
            <a:r>
              <a:rPr lang="de-DE" sz="1600" smtClean="0"/>
              <a:t>JAXBElement jbelement = binder.unmarshall(mappingBodyNode, MappingBody.class);</a:t>
            </a:r>
          </a:p>
          <a:p>
            <a:r>
              <a:rPr lang="de-DE" sz="1600" smtClean="0"/>
              <a:t>MappingBody mappingBody = (MappingBody)jbelement.getValue();</a:t>
            </a:r>
          </a:p>
          <a:p>
            <a:r>
              <a:rPr lang="de-DE" sz="1600" smtClean="0"/>
              <a:t>//Element bearbeiten</a:t>
            </a:r>
          </a:p>
          <a:p>
            <a:r>
              <a:rPr lang="de-DE" sz="1600" smtClean="0"/>
              <a:t>mappingBodyNode=binder.updateXML(mappingBody);</a:t>
            </a:r>
          </a:p>
          <a:p>
            <a:r>
              <a:rPr lang="de-DE" sz="1600" smtClean="0"/>
              <a:t>…</a:t>
            </a:r>
            <a:endParaRPr lang="de-DE" sz="16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Foliennummernplatzhalter 4"/>
          <p:cNvSpPr>
            <a:spLocks noGrp="1"/>
          </p:cNvSpPr>
          <p:nvPr>
            <p:ph type="sldNum" sz="quarter" idx="11"/>
          </p:nvPr>
        </p:nvSpPr>
        <p:spPr>
          <a:noFill/>
        </p:spPr>
        <p:txBody>
          <a:bodyPr/>
          <a:lstStyle/>
          <a:p>
            <a:fld id="{7470A935-039A-45A2-A026-427635382A77}" type="slidenum">
              <a:rPr lang="de-DE" smtClean="0"/>
              <a:pPr/>
              <a:t>2</a:t>
            </a:fld>
            <a:endParaRPr lang="de-DE" smtClean="0"/>
          </a:p>
        </p:txBody>
      </p:sp>
      <p:sp>
        <p:nvSpPr>
          <p:cNvPr id="16387" name="Rectangle 2"/>
          <p:cNvSpPr>
            <a:spLocks noGrp="1" noChangeArrowheads="1"/>
          </p:cNvSpPr>
          <p:nvPr>
            <p:ph type="title"/>
          </p:nvPr>
        </p:nvSpPr>
        <p:spPr/>
        <p:txBody>
          <a:bodyPr/>
          <a:lstStyle/>
          <a:p>
            <a:pPr eaLnBrk="1" hangingPunct="1"/>
            <a:r>
              <a:rPr lang="de-DE" dirty="0" smtClean="0"/>
              <a:t>Agenda</a:t>
            </a:r>
          </a:p>
        </p:txBody>
      </p:sp>
      <p:sp>
        <p:nvSpPr>
          <p:cNvPr id="16388" name="Rectangle 3"/>
          <p:cNvSpPr>
            <a:spLocks noGrp="1" noChangeArrowheads="1"/>
          </p:cNvSpPr>
          <p:nvPr>
            <p:ph type="body" idx="1"/>
          </p:nvPr>
        </p:nvSpPr>
        <p:spPr>
          <a:xfrm>
            <a:off x="457200" y="1639888"/>
            <a:ext cx="8229600" cy="4249737"/>
          </a:xfrm>
        </p:spPr>
        <p:txBody>
          <a:bodyPr/>
          <a:lstStyle/>
          <a:p>
            <a:pPr eaLnBrk="1" hangingPunct="1">
              <a:lnSpc>
                <a:spcPct val="90000"/>
              </a:lnSpc>
              <a:buFont typeface="Wingdings" pitchFamily="2" charset="2"/>
              <a:buAutoNum type="arabicPeriod"/>
            </a:pPr>
            <a:r>
              <a:rPr lang="de-DE" dirty="0" err="1" smtClean="0"/>
              <a:t>Requirements</a:t>
            </a:r>
            <a:endParaRPr lang="de-DE" dirty="0" smtClean="0"/>
          </a:p>
          <a:p>
            <a:pPr eaLnBrk="1" hangingPunct="1">
              <a:lnSpc>
                <a:spcPct val="90000"/>
              </a:lnSpc>
              <a:buFont typeface="Wingdings" pitchFamily="2" charset="2"/>
              <a:buAutoNum type="arabicPeriod"/>
            </a:pPr>
            <a:r>
              <a:rPr lang="de-DE" dirty="0" smtClean="0"/>
              <a:t>JAXB-API</a:t>
            </a:r>
          </a:p>
          <a:p>
            <a:pPr eaLnBrk="1" hangingPunct="1">
              <a:lnSpc>
                <a:spcPct val="90000"/>
              </a:lnSpc>
              <a:buFont typeface="Wingdings" pitchFamily="2" charset="2"/>
              <a:buAutoNum type="arabicPeriod"/>
            </a:pPr>
            <a:r>
              <a:rPr lang="de-DE" dirty="0" smtClean="0"/>
              <a:t>XML Schema </a:t>
            </a:r>
            <a:r>
              <a:rPr lang="de-DE" dirty="0" err="1" smtClean="0"/>
              <a:t>to</a:t>
            </a:r>
            <a:r>
              <a:rPr lang="de-DE" dirty="0" smtClean="0"/>
              <a:t> Java</a:t>
            </a:r>
          </a:p>
          <a:p>
            <a:pPr eaLnBrk="1" hangingPunct="1">
              <a:lnSpc>
                <a:spcPct val="90000"/>
              </a:lnSpc>
              <a:buFont typeface="Wingdings" pitchFamily="2" charset="2"/>
              <a:buAutoNum type="arabicPeriod"/>
            </a:pPr>
            <a:r>
              <a:rPr lang="de-DE" dirty="0" smtClean="0"/>
              <a:t>Java </a:t>
            </a:r>
            <a:r>
              <a:rPr lang="de-DE" dirty="0" err="1" smtClean="0"/>
              <a:t>to</a:t>
            </a:r>
            <a:r>
              <a:rPr lang="de-DE" dirty="0" smtClean="0"/>
              <a:t> XML Schema</a:t>
            </a:r>
          </a:p>
          <a:p>
            <a:pPr eaLnBrk="1" hangingPunct="1">
              <a:lnSpc>
                <a:spcPct val="90000"/>
              </a:lnSpc>
              <a:buFont typeface="Wingdings" pitchFamily="2" charset="2"/>
              <a:buAutoNum type="arabicPeriod"/>
            </a:pPr>
            <a:r>
              <a:rPr lang="de-DE" dirty="0" smtClean="0"/>
              <a:t>Quellen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20</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3. XML Schema </a:t>
            </a:r>
            <a:r>
              <a:rPr lang="de-DE" dirty="0" err="1" smtClean="0"/>
              <a:t>to</a:t>
            </a:r>
            <a:r>
              <a:rPr lang="de-DE" dirty="0" smtClean="0"/>
              <a:t> Java</a:t>
            </a:r>
          </a:p>
        </p:txBody>
      </p:sp>
      <p:sp>
        <p:nvSpPr>
          <p:cNvPr id="18436" name="Rectangle 3"/>
          <p:cNvSpPr>
            <a:spLocks noGrp="1" noChangeArrowheads="1"/>
          </p:cNvSpPr>
          <p:nvPr>
            <p:ph type="body" idx="1"/>
          </p:nvPr>
        </p:nvSpPr>
        <p:spPr>
          <a:xfrm>
            <a:off x="457200" y="1125538"/>
            <a:ext cx="7686700" cy="3446462"/>
          </a:xfrm>
        </p:spPr>
        <p:txBody>
          <a:bodyPr/>
          <a:lstStyle/>
          <a:p>
            <a:pPr eaLnBrk="1" hangingPunct="1"/>
            <a:r>
              <a:rPr lang="de-DE" dirty="0" smtClean="0"/>
              <a:t>Automatisierung der </a:t>
            </a:r>
            <a:r>
              <a:rPr lang="de-DE" dirty="0" err="1" smtClean="0"/>
              <a:t>JavaBeans</a:t>
            </a:r>
            <a:r>
              <a:rPr lang="de-DE" dirty="0" smtClean="0"/>
              <a:t> Generation</a:t>
            </a:r>
          </a:p>
          <a:p>
            <a:pPr lvl="1" eaLnBrk="1" hangingPunct="1"/>
            <a:endParaRPr lang="de-DE" dirty="0" smtClean="0"/>
          </a:p>
        </p:txBody>
      </p:sp>
      <p:sp>
        <p:nvSpPr>
          <p:cNvPr id="5" name="Eckige Klammer links/rechts 4"/>
          <p:cNvSpPr/>
          <p:nvPr/>
        </p:nvSpPr>
        <p:spPr>
          <a:xfrm>
            <a:off x="1072800" y="2643182"/>
            <a:ext cx="7358114" cy="3071834"/>
          </a:xfrm>
          <a:prstGeom prst="bracketPair">
            <a:avLst/>
          </a:prstGeom>
        </p:spPr>
        <p:style>
          <a:lnRef idx="2">
            <a:schemeClr val="accent4"/>
          </a:lnRef>
          <a:fillRef idx="0">
            <a:schemeClr val="accent4"/>
          </a:fillRef>
          <a:effectRef idx="1">
            <a:schemeClr val="accent4"/>
          </a:effectRef>
          <a:fontRef idx="minor">
            <a:schemeClr val="tx1"/>
          </a:fontRef>
        </p:style>
        <p:txBody>
          <a:bodyPr rtlCol="0" anchor="ctr"/>
          <a:lstStyle/>
          <a:p>
            <a:r>
              <a:rPr lang="en-US" sz="1600" dirty="0" smtClean="0"/>
              <a:t>&lt;echo message="Compiling the schema..." /&gt;</a:t>
            </a:r>
          </a:p>
          <a:p>
            <a:r>
              <a:rPr lang="de-DE" sz="1600" dirty="0" smtClean="0"/>
              <a:t>    &lt;</a:t>
            </a:r>
            <a:r>
              <a:rPr lang="de-DE" sz="1600" dirty="0" err="1" smtClean="0"/>
              <a:t>xjc</a:t>
            </a:r>
            <a:r>
              <a:rPr lang="de-DE" sz="1600" dirty="0" smtClean="0"/>
              <a:t> </a:t>
            </a:r>
            <a:r>
              <a:rPr lang="de-DE" sz="1600" dirty="0" err="1" smtClean="0"/>
              <a:t>destdir</a:t>
            </a:r>
            <a:r>
              <a:rPr lang="de-DE" sz="1600" dirty="0" smtClean="0"/>
              <a:t>="</a:t>
            </a:r>
            <a:r>
              <a:rPr lang="de-DE" sz="1600" dirty="0" err="1" smtClean="0"/>
              <a:t>src</a:t>
            </a:r>
            <a:r>
              <a:rPr lang="de-DE" sz="1600" dirty="0" smtClean="0"/>
              <a:t>" </a:t>
            </a:r>
            <a:r>
              <a:rPr lang="de-DE" sz="1600" dirty="0" err="1" smtClean="0"/>
              <a:t>binding</a:t>
            </a:r>
            <a:r>
              <a:rPr lang="de-DE" sz="1600" dirty="0" smtClean="0"/>
              <a:t>="</a:t>
            </a:r>
            <a:r>
              <a:rPr lang="de-DE" sz="1600" dirty="0" err="1" smtClean="0"/>
              <a:t>src</a:t>
            </a:r>
            <a:r>
              <a:rPr lang="de-DE" sz="1600" dirty="0" smtClean="0"/>
              <a:t>/typemapping.xjb"</a:t>
            </a:r>
          </a:p>
          <a:p>
            <a:r>
              <a:rPr lang="de-DE" sz="1600" dirty="0" smtClean="0"/>
              <a:t>  </a:t>
            </a:r>
            <a:r>
              <a:rPr lang="de-DE" sz="1600" dirty="0" err="1" smtClean="0"/>
              <a:t>removeOldOutput</a:t>
            </a:r>
            <a:r>
              <a:rPr lang="de-DE" sz="1600" dirty="0" smtClean="0"/>
              <a:t>="</a:t>
            </a:r>
            <a:r>
              <a:rPr lang="de-DE" sz="1600" dirty="0" err="1" smtClean="0"/>
              <a:t>yes</a:t>
            </a:r>
            <a:r>
              <a:rPr lang="de-DE" sz="1600" dirty="0" smtClean="0"/>
              <a:t>" </a:t>
            </a:r>
            <a:r>
              <a:rPr lang="de-DE" sz="1600" dirty="0" err="1" smtClean="0"/>
              <a:t>extension</a:t>
            </a:r>
            <a:r>
              <a:rPr lang="de-DE" sz="1600" dirty="0" smtClean="0"/>
              <a:t>="</a:t>
            </a:r>
            <a:r>
              <a:rPr lang="de-DE" sz="1600" dirty="0" err="1" smtClean="0"/>
              <a:t>true</a:t>
            </a:r>
            <a:r>
              <a:rPr lang="de-DE" sz="1600" dirty="0" smtClean="0"/>
              <a:t>"</a:t>
            </a:r>
          </a:p>
          <a:p>
            <a:r>
              <a:rPr lang="de-DE" sz="1600" dirty="0" smtClean="0"/>
              <a:t>    </a:t>
            </a:r>
            <a:r>
              <a:rPr lang="de-DE" sz="1600" dirty="0" err="1" smtClean="0"/>
              <a:t>package</a:t>
            </a:r>
            <a:r>
              <a:rPr lang="de-DE" sz="1600" dirty="0" smtClean="0"/>
              <a:t>="</a:t>
            </a:r>
            <a:r>
              <a:rPr lang="de-DE" sz="1600" dirty="0" err="1" smtClean="0"/>
              <a:t>de.genesez.typemapping.typemappingtypes</a:t>
            </a:r>
            <a:r>
              <a:rPr lang="de-DE" sz="1600" dirty="0" smtClean="0"/>
              <a:t>"&gt;</a:t>
            </a:r>
          </a:p>
          <a:p>
            <a:r>
              <a:rPr lang="de-DE" sz="1600" dirty="0" smtClean="0"/>
              <a:t>    &lt;</a:t>
            </a:r>
            <a:r>
              <a:rPr lang="de-DE" sz="1600" dirty="0" err="1" smtClean="0"/>
              <a:t>produces</a:t>
            </a:r>
            <a:r>
              <a:rPr lang="de-DE" sz="1600" dirty="0" smtClean="0"/>
              <a:t> dir="</a:t>
            </a:r>
            <a:r>
              <a:rPr lang="de-DE" sz="1600" dirty="0" err="1" smtClean="0"/>
              <a:t>src</a:t>
            </a:r>
            <a:r>
              <a:rPr lang="de-DE" sz="1600" dirty="0" smtClean="0"/>
              <a:t>/de/</a:t>
            </a:r>
            <a:r>
              <a:rPr lang="de-DE" sz="1600" dirty="0" err="1" smtClean="0"/>
              <a:t>genesez</a:t>
            </a:r>
            <a:r>
              <a:rPr lang="de-DE" sz="1600" dirty="0" smtClean="0"/>
              <a:t>/</a:t>
            </a:r>
            <a:r>
              <a:rPr lang="de-DE" sz="1600" dirty="0" err="1" smtClean="0"/>
              <a:t>typemapping</a:t>
            </a:r>
            <a:r>
              <a:rPr lang="de-DE" sz="1600" dirty="0" smtClean="0"/>
              <a:t>/</a:t>
            </a:r>
            <a:r>
              <a:rPr lang="de-DE" sz="1600" dirty="0" err="1" smtClean="0"/>
              <a:t>typemappingtypes</a:t>
            </a:r>
            <a:r>
              <a:rPr lang="de-DE" sz="1600" dirty="0" smtClean="0"/>
              <a:t>" </a:t>
            </a:r>
            <a:r>
              <a:rPr lang="de-DE" sz="1600" dirty="0" err="1" smtClean="0"/>
              <a:t>includes</a:t>
            </a:r>
            <a:r>
              <a:rPr lang="de-DE" sz="1600" dirty="0" smtClean="0"/>
              <a:t>="**/*" /&gt;</a:t>
            </a:r>
          </a:p>
          <a:p>
            <a:r>
              <a:rPr lang="de-DE" sz="1600" dirty="0" smtClean="0"/>
              <a:t>    &lt;</a:t>
            </a:r>
            <a:r>
              <a:rPr lang="de-DE" sz="1600" dirty="0" err="1" smtClean="0"/>
              <a:t>schema</a:t>
            </a:r>
            <a:r>
              <a:rPr lang="de-DE" sz="1600" dirty="0" smtClean="0"/>
              <a:t> dir="</a:t>
            </a:r>
            <a:r>
              <a:rPr lang="de-DE" sz="1600" dirty="0" err="1" smtClean="0"/>
              <a:t>src</a:t>
            </a:r>
            <a:r>
              <a:rPr lang="de-DE" sz="1600" dirty="0" smtClean="0"/>
              <a:t>"&gt;</a:t>
            </a:r>
          </a:p>
          <a:p>
            <a:r>
              <a:rPr lang="de-DE" sz="1600" dirty="0" smtClean="0"/>
              <a:t>    	&lt;</a:t>
            </a:r>
            <a:r>
              <a:rPr lang="de-DE" sz="1600" dirty="0" err="1" smtClean="0"/>
              <a:t>include</a:t>
            </a:r>
            <a:r>
              <a:rPr lang="de-DE" sz="1600" dirty="0" smtClean="0"/>
              <a:t> </a:t>
            </a:r>
            <a:r>
              <a:rPr lang="de-DE" sz="1600" dirty="0" err="1" smtClean="0"/>
              <a:t>name</a:t>
            </a:r>
            <a:r>
              <a:rPr lang="de-DE" sz="1600" dirty="0" smtClean="0"/>
              <a:t>="typemapping.xsd" /&gt;</a:t>
            </a:r>
          </a:p>
          <a:p>
            <a:r>
              <a:rPr lang="de-DE" sz="1600" dirty="0" smtClean="0"/>
              <a:t>    &lt;/</a:t>
            </a:r>
            <a:r>
              <a:rPr lang="de-DE" sz="1600" dirty="0" err="1" smtClean="0"/>
              <a:t>schema</a:t>
            </a:r>
            <a:r>
              <a:rPr lang="de-DE" sz="1600" dirty="0" smtClean="0"/>
              <a:t>&gt;</a:t>
            </a:r>
          </a:p>
          <a:p>
            <a:r>
              <a:rPr lang="de-DE" sz="1600" dirty="0" smtClean="0"/>
              <a:t>    &lt;/</a:t>
            </a:r>
            <a:r>
              <a:rPr lang="de-DE" sz="1600" dirty="0" err="1" smtClean="0"/>
              <a:t>xjc</a:t>
            </a:r>
            <a:r>
              <a:rPr lang="de-DE" sz="1600" dirty="0" smtClean="0"/>
              <a:t>&gt;</a:t>
            </a:r>
          </a:p>
          <a:p>
            <a:r>
              <a:rPr lang="de-DE" sz="1600" dirty="0" smtClean="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21</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3. XML Schema </a:t>
            </a:r>
            <a:r>
              <a:rPr lang="de-DE" dirty="0" err="1" smtClean="0"/>
              <a:t>to</a:t>
            </a:r>
            <a:r>
              <a:rPr lang="de-DE" dirty="0" smtClean="0"/>
              <a:t> Java</a:t>
            </a:r>
          </a:p>
        </p:txBody>
      </p:sp>
      <p:sp>
        <p:nvSpPr>
          <p:cNvPr id="18436" name="Rectangle 3"/>
          <p:cNvSpPr>
            <a:spLocks noGrp="1" noChangeArrowheads="1"/>
          </p:cNvSpPr>
          <p:nvPr>
            <p:ph type="body" idx="1"/>
          </p:nvPr>
        </p:nvSpPr>
        <p:spPr>
          <a:xfrm>
            <a:off x="457200" y="1125538"/>
            <a:ext cx="7686700" cy="3446462"/>
          </a:xfrm>
        </p:spPr>
        <p:txBody>
          <a:bodyPr/>
          <a:lstStyle/>
          <a:p>
            <a:pPr eaLnBrk="1" hangingPunct="1"/>
            <a:r>
              <a:rPr lang="de-DE" dirty="0" smtClean="0"/>
              <a:t>Bindungskonfiguration – Binding Anpassen</a:t>
            </a:r>
            <a:endParaRPr lang="de-DE" dirty="0" smtClean="0"/>
          </a:p>
          <a:p>
            <a:pPr lvl="1" eaLnBrk="1" hangingPunct="1"/>
            <a:endParaRPr lang="de-DE" dirty="0" smtClean="0"/>
          </a:p>
          <a:p>
            <a:pPr lvl="1" eaLnBrk="1" hangingPunct="1"/>
            <a:r>
              <a:rPr lang="de-DE" dirty="0" smtClean="0"/>
              <a:t>Besteht aus Binding </a:t>
            </a:r>
            <a:r>
              <a:rPr lang="de-DE" dirty="0" err="1" smtClean="0"/>
              <a:t>Declarations</a:t>
            </a:r>
            <a:endParaRPr lang="de-DE" dirty="0" smtClean="0"/>
          </a:p>
          <a:p>
            <a:pPr lvl="1" eaLnBrk="1" hangingPunct="1"/>
            <a:r>
              <a:rPr lang="de-DE" dirty="0" smtClean="0"/>
              <a:t>Anpassung des Verhaltens des SchemaCompilers</a:t>
            </a:r>
          </a:p>
          <a:p>
            <a:pPr lvl="1" eaLnBrk="1" hangingPunct="1"/>
            <a:r>
              <a:rPr lang="de-DE" dirty="0" smtClean="0"/>
              <a:t>inline oder externe Definitionen </a:t>
            </a:r>
          </a:p>
          <a:p>
            <a:pPr lvl="1" eaLnBrk="1" hangingPunct="1"/>
            <a:r>
              <a:rPr lang="de-DE" dirty="0" smtClean="0"/>
              <a:t>Aufruf via </a:t>
            </a:r>
            <a:r>
              <a:rPr lang="de-DE" dirty="0" err="1" smtClean="0"/>
              <a:t>cmd</a:t>
            </a:r>
            <a:r>
              <a:rPr lang="de-DE" dirty="0" smtClean="0"/>
              <a:t> </a:t>
            </a:r>
            <a:r>
              <a:rPr lang="de-DE" dirty="0" err="1" smtClean="0"/>
              <a:t>shell</a:t>
            </a:r>
            <a:r>
              <a:rPr lang="de-DE" dirty="0" smtClean="0"/>
              <a:t>, </a:t>
            </a:r>
            <a:r>
              <a:rPr lang="de-DE" dirty="0" err="1" smtClean="0"/>
              <a:t>ant</a:t>
            </a:r>
            <a:r>
              <a:rPr lang="de-DE" dirty="0" smtClean="0"/>
              <a:t> </a:t>
            </a:r>
            <a:r>
              <a:rPr lang="de-DE" dirty="0" err="1" smtClean="0"/>
              <a:t>task</a:t>
            </a:r>
            <a:r>
              <a:rPr lang="de-DE" dirty="0" smtClean="0"/>
              <a:t>, </a:t>
            </a:r>
            <a:r>
              <a:rPr lang="de-DE" dirty="0" err="1" smtClean="0"/>
              <a:t>code</a:t>
            </a:r>
            <a:endParaRPr lang="de-DE"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22</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3. XML Schema </a:t>
            </a:r>
            <a:r>
              <a:rPr lang="de-DE" dirty="0" err="1" smtClean="0"/>
              <a:t>to</a:t>
            </a:r>
            <a:r>
              <a:rPr lang="de-DE" dirty="0" smtClean="0"/>
              <a:t> Java</a:t>
            </a:r>
          </a:p>
        </p:txBody>
      </p:sp>
      <p:sp>
        <p:nvSpPr>
          <p:cNvPr id="18436" name="Rectangle 3"/>
          <p:cNvSpPr>
            <a:spLocks noGrp="1" noChangeArrowheads="1"/>
          </p:cNvSpPr>
          <p:nvPr>
            <p:ph type="body" idx="1"/>
          </p:nvPr>
        </p:nvSpPr>
        <p:spPr>
          <a:xfrm>
            <a:off x="457200" y="1125538"/>
            <a:ext cx="7686700" cy="4660916"/>
          </a:xfrm>
        </p:spPr>
        <p:txBody>
          <a:bodyPr/>
          <a:lstStyle/>
          <a:p>
            <a:pPr eaLnBrk="1" hangingPunct="1"/>
            <a:r>
              <a:rPr lang="de-DE" dirty="0" smtClean="0"/>
              <a:t>Binding </a:t>
            </a:r>
            <a:r>
              <a:rPr lang="de-DE" dirty="0" err="1" smtClean="0"/>
              <a:t>Declarations</a:t>
            </a:r>
            <a:r>
              <a:rPr lang="de-DE" dirty="0" smtClean="0"/>
              <a:t> – Mittelsmann zwischen Schema und erzeugten JavaBean</a:t>
            </a:r>
            <a:endParaRPr lang="de-DE" dirty="0" smtClean="0"/>
          </a:p>
          <a:p>
            <a:pPr lvl="1" eaLnBrk="1" hangingPunct="1"/>
            <a:endParaRPr lang="de-DE" dirty="0" smtClean="0"/>
          </a:p>
          <a:p>
            <a:pPr lvl="1" eaLnBrk="1" hangingPunct="1"/>
            <a:r>
              <a:rPr lang="de-DE" dirty="0" smtClean="0"/>
              <a:t>Eigener Namespace</a:t>
            </a:r>
          </a:p>
          <a:p>
            <a:pPr lvl="1" eaLnBrk="1" hangingPunct="1"/>
            <a:r>
              <a:rPr lang="de-DE" dirty="0" smtClean="0"/>
              <a:t>Werden über das Annotation Tag des Schemas eingebunden</a:t>
            </a:r>
          </a:p>
          <a:p>
            <a:pPr lvl="1" eaLnBrk="1" hangingPunct="1"/>
            <a:r>
              <a:rPr lang="de-DE" dirty="0" err="1" smtClean="0"/>
              <a:t>Scope</a:t>
            </a:r>
            <a:r>
              <a:rPr lang="de-DE" dirty="0" smtClean="0"/>
              <a:t>:</a:t>
            </a:r>
          </a:p>
          <a:p>
            <a:pPr lvl="2" eaLnBrk="1" hangingPunct="1"/>
            <a:r>
              <a:rPr lang="de-DE" dirty="0" smtClean="0"/>
              <a:t>Global (für alle Schemas)</a:t>
            </a:r>
          </a:p>
          <a:p>
            <a:pPr lvl="2" eaLnBrk="1" hangingPunct="1"/>
            <a:r>
              <a:rPr lang="de-DE" dirty="0" smtClean="0"/>
              <a:t>Schema (für ein Schema)</a:t>
            </a:r>
          </a:p>
          <a:p>
            <a:pPr lvl="2" eaLnBrk="1" hangingPunct="1"/>
            <a:r>
              <a:rPr lang="de-DE" dirty="0" smtClean="0"/>
              <a:t>Typ/Element (für global  definierten Typ/Element der Schemainstanz</a:t>
            </a:r>
          </a:p>
          <a:p>
            <a:pPr lvl="2" eaLnBrk="1" hangingPunct="1"/>
            <a:r>
              <a:rPr lang="de-DE" dirty="0" smtClean="0"/>
              <a:t>Komponente (für Unterelement von Typ/Element)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23</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3. XML Schema </a:t>
            </a:r>
            <a:r>
              <a:rPr lang="de-DE" dirty="0" err="1" smtClean="0"/>
              <a:t>to</a:t>
            </a:r>
            <a:r>
              <a:rPr lang="de-DE" dirty="0" smtClean="0"/>
              <a:t> Java</a:t>
            </a:r>
          </a:p>
        </p:txBody>
      </p:sp>
      <p:sp>
        <p:nvSpPr>
          <p:cNvPr id="18436" name="Rectangle 3"/>
          <p:cNvSpPr>
            <a:spLocks noGrp="1" noChangeArrowheads="1"/>
          </p:cNvSpPr>
          <p:nvPr>
            <p:ph type="body" idx="1"/>
          </p:nvPr>
        </p:nvSpPr>
        <p:spPr>
          <a:xfrm>
            <a:off x="457200" y="1125538"/>
            <a:ext cx="7686700" cy="3446462"/>
          </a:xfrm>
        </p:spPr>
        <p:txBody>
          <a:bodyPr/>
          <a:lstStyle/>
          <a:p>
            <a:pPr eaLnBrk="1" hangingPunct="1"/>
            <a:r>
              <a:rPr lang="de-DE" dirty="0" smtClean="0"/>
              <a:t>Binding </a:t>
            </a:r>
            <a:r>
              <a:rPr lang="de-DE" dirty="0" err="1" smtClean="0"/>
              <a:t>Declarations</a:t>
            </a:r>
            <a:r>
              <a:rPr lang="de-DE" dirty="0" smtClean="0"/>
              <a:t> - Beispiel</a:t>
            </a:r>
            <a:endParaRPr lang="de-DE" dirty="0" smtClean="0"/>
          </a:p>
          <a:p>
            <a:pPr lvl="1" eaLnBrk="1" hangingPunct="1"/>
            <a:endParaRPr lang="de-DE" dirty="0" smtClean="0"/>
          </a:p>
          <a:p>
            <a:pPr lvl="1" eaLnBrk="1" hangingPunct="1"/>
            <a:r>
              <a:rPr lang="de-DE" dirty="0" smtClean="0"/>
              <a:t>inline Beispiel</a:t>
            </a:r>
          </a:p>
        </p:txBody>
      </p:sp>
      <p:sp>
        <p:nvSpPr>
          <p:cNvPr id="5" name="Eckige Klammer links/rechts 4"/>
          <p:cNvSpPr/>
          <p:nvPr/>
        </p:nvSpPr>
        <p:spPr>
          <a:xfrm>
            <a:off x="1072800" y="2643182"/>
            <a:ext cx="7358114" cy="3071834"/>
          </a:xfrm>
          <a:prstGeom prst="bracketPair">
            <a:avLst/>
          </a:prstGeom>
        </p:spPr>
        <p:style>
          <a:lnRef idx="2">
            <a:schemeClr val="accent4"/>
          </a:lnRef>
          <a:fillRef idx="0">
            <a:schemeClr val="accent4"/>
          </a:fillRef>
          <a:effectRef idx="1">
            <a:schemeClr val="accent4"/>
          </a:effectRef>
          <a:fontRef idx="minor">
            <a:schemeClr val="tx1"/>
          </a:fontRef>
        </p:style>
        <p:txBody>
          <a:bodyPr rtlCol="0" anchor="ctr"/>
          <a:lstStyle/>
          <a:p>
            <a:r>
              <a:rPr lang="en-US" sz="1600" dirty="0" smtClean="0"/>
              <a:t>…</a:t>
            </a:r>
          </a:p>
          <a:p>
            <a:r>
              <a:rPr lang="en-US" sz="1600" dirty="0" smtClean="0"/>
              <a:t>&lt;</a:t>
            </a:r>
            <a:r>
              <a:rPr lang="en-US" sz="1600" dirty="0" err="1" smtClean="0"/>
              <a:t>xs:element</a:t>
            </a:r>
            <a:r>
              <a:rPr lang="en-US" sz="1600" dirty="0" smtClean="0"/>
              <a:t> ref="</a:t>
            </a:r>
            <a:r>
              <a:rPr lang="en-US" sz="1600" dirty="0" err="1" smtClean="0"/>
              <a:t>tm:default</a:t>
            </a:r>
            <a:r>
              <a:rPr lang="en-US" sz="1600" dirty="0" smtClean="0"/>
              <a:t>"&gt;</a:t>
            </a:r>
          </a:p>
          <a:p>
            <a:r>
              <a:rPr lang="en-US" sz="1600" dirty="0" smtClean="0"/>
              <a:t>	&lt;</a:t>
            </a:r>
            <a:r>
              <a:rPr lang="en-US" sz="1600" dirty="0" err="1" smtClean="0"/>
              <a:t>xs:annotation</a:t>
            </a:r>
            <a:r>
              <a:rPr lang="en-US" sz="1600" dirty="0" smtClean="0"/>
              <a:t>&gt;</a:t>
            </a:r>
          </a:p>
          <a:p>
            <a:r>
              <a:rPr lang="en-US" sz="1600" dirty="0" smtClean="0"/>
              <a:t>		&lt;</a:t>
            </a:r>
            <a:r>
              <a:rPr lang="en-US" sz="1600" dirty="0" err="1" smtClean="0"/>
              <a:t>xs:appinfo</a:t>
            </a:r>
            <a:r>
              <a:rPr lang="en-US" sz="1600" dirty="0" smtClean="0"/>
              <a:t>&gt;</a:t>
            </a:r>
          </a:p>
          <a:p>
            <a:r>
              <a:rPr lang="en-US" sz="1600" dirty="0" smtClean="0"/>
              <a:t>&lt;</a:t>
            </a:r>
            <a:r>
              <a:rPr lang="en-US" sz="1600" dirty="0" err="1" smtClean="0"/>
              <a:t>jaxb:bindings</a:t>
            </a:r>
            <a:r>
              <a:rPr lang="en-US" sz="1600" dirty="0" smtClean="0"/>
              <a:t>&gt;</a:t>
            </a:r>
          </a:p>
          <a:p>
            <a:r>
              <a:rPr lang="en-US" sz="1600" dirty="0" smtClean="0"/>
              <a:t>	</a:t>
            </a:r>
            <a:r>
              <a:rPr lang="de-DE" sz="1600" dirty="0" smtClean="0"/>
              <a:t>&lt;</a:t>
            </a:r>
            <a:r>
              <a:rPr lang="de-DE" sz="1600" dirty="0" err="1" smtClean="0"/>
              <a:t>jaxb:property</a:t>
            </a:r>
            <a:r>
              <a:rPr lang="de-DE" sz="1600" dirty="0" smtClean="0"/>
              <a:t> </a:t>
            </a:r>
            <a:r>
              <a:rPr lang="de-DE" sz="1600" dirty="0" err="1" smtClean="0"/>
              <a:t>name</a:t>
            </a:r>
            <a:r>
              <a:rPr lang="de-DE" sz="1600" dirty="0" smtClean="0"/>
              <a:t>="</a:t>
            </a:r>
            <a:r>
              <a:rPr lang="de-DE" sz="1600" dirty="0" err="1" smtClean="0"/>
              <a:t>destinationMapping</a:t>
            </a:r>
            <a:r>
              <a:rPr lang="de-DE" sz="1600" dirty="0" smtClean="0"/>
              <a:t>" 	</a:t>
            </a:r>
            <a:r>
              <a:rPr lang="de-DE" sz="1600" dirty="0" err="1" smtClean="0"/>
              <a:t>generateIsSetMethod</a:t>
            </a:r>
            <a:r>
              <a:rPr lang="de-DE" sz="1600" dirty="0" smtClean="0"/>
              <a:t>="</a:t>
            </a:r>
            <a:r>
              <a:rPr lang="de-DE" sz="1600" dirty="0" err="1" smtClean="0"/>
              <a:t>true</a:t>
            </a:r>
            <a:r>
              <a:rPr lang="de-DE" sz="1600" dirty="0" smtClean="0"/>
              <a:t>" /&gt;</a:t>
            </a:r>
            <a:endParaRPr lang="en-US" sz="1600" dirty="0" smtClean="0"/>
          </a:p>
          <a:p>
            <a:r>
              <a:rPr lang="en-US" sz="1600" dirty="0" smtClean="0"/>
              <a:t>&lt;/</a:t>
            </a:r>
            <a:r>
              <a:rPr lang="en-US" sz="1600" dirty="0" err="1" smtClean="0"/>
              <a:t>jaxb:bindings</a:t>
            </a:r>
            <a:r>
              <a:rPr lang="en-US" sz="1600" dirty="0" smtClean="0"/>
              <a:t>&gt;</a:t>
            </a:r>
          </a:p>
          <a:p>
            <a:r>
              <a:rPr lang="en-US" sz="1600" dirty="0" smtClean="0"/>
              <a:t>		&lt;/</a:t>
            </a:r>
            <a:r>
              <a:rPr lang="en-US" sz="1600" dirty="0" err="1" smtClean="0"/>
              <a:t>xs:appinfo</a:t>
            </a:r>
            <a:r>
              <a:rPr lang="en-US" sz="1600" dirty="0" smtClean="0"/>
              <a:t>&gt;</a:t>
            </a:r>
          </a:p>
          <a:p>
            <a:r>
              <a:rPr lang="en-US" sz="1600" dirty="0" smtClean="0"/>
              <a:t>	&lt;/</a:t>
            </a:r>
            <a:r>
              <a:rPr lang="en-US" sz="1600" dirty="0" err="1" smtClean="0"/>
              <a:t>xs:annotation</a:t>
            </a:r>
            <a:r>
              <a:rPr lang="en-US" sz="1600" dirty="0" smtClean="0"/>
              <a:t>&gt;</a:t>
            </a:r>
          </a:p>
          <a:p>
            <a:r>
              <a:rPr lang="en-US" sz="1600" dirty="0" smtClean="0"/>
              <a:t>&lt;/</a:t>
            </a:r>
            <a:r>
              <a:rPr lang="en-US" sz="1600" dirty="0" err="1" smtClean="0"/>
              <a:t>xs:element</a:t>
            </a:r>
            <a:r>
              <a:rPr lang="en-US" sz="1600" dirty="0" smtClean="0"/>
              <a:t>&gt;</a:t>
            </a:r>
            <a:endParaRPr lang="de-DE" sz="16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24</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3. XML Schema </a:t>
            </a:r>
            <a:r>
              <a:rPr lang="de-DE" dirty="0" err="1" smtClean="0"/>
              <a:t>to</a:t>
            </a:r>
            <a:r>
              <a:rPr lang="de-DE" dirty="0" smtClean="0"/>
              <a:t> Java</a:t>
            </a:r>
          </a:p>
        </p:txBody>
      </p:sp>
      <p:sp>
        <p:nvSpPr>
          <p:cNvPr id="18436" name="Rectangle 3"/>
          <p:cNvSpPr>
            <a:spLocks noGrp="1" noChangeArrowheads="1"/>
          </p:cNvSpPr>
          <p:nvPr>
            <p:ph type="body" idx="1"/>
          </p:nvPr>
        </p:nvSpPr>
        <p:spPr>
          <a:xfrm>
            <a:off x="457200" y="1125538"/>
            <a:ext cx="7686700" cy="3446462"/>
          </a:xfrm>
        </p:spPr>
        <p:txBody>
          <a:bodyPr/>
          <a:lstStyle/>
          <a:p>
            <a:pPr eaLnBrk="1" hangingPunct="1"/>
            <a:r>
              <a:rPr lang="de-DE" dirty="0" smtClean="0"/>
              <a:t>Binding </a:t>
            </a:r>
            <a:r>
              <a:rPr lang="de-DE" dirty="0" err="1" smtClean="0"/>
              <a:t>Declarations</a:t>
            </a:r>
            <a:r>
              <a:rPr lang="de-DE" dirty="0" smtClean="0"/>
              <a:t> - Beispiel</a:t>
            </a:r>
            <a:endParaRPr lang="de-DE" dirty="0" smtClean="0"/>
          </a:p>
          <a:p>
            <a:pPr lvl="1" eaLnBrk="1" hangingPunct="1"/>
            <a:endParaRPr lang="de-DE" dirty="0" smtClean="0"/>
          </a:p>
          <a:p>
            <a:pPr lvl="1" eaLnBrk="1" hangingPunct="1"/>
            <a:r>
              <a:rPr lang="de-DE" dirty="0" smtClean="0"/>
              <a:t>externe Definition</a:t>
            </a:r>
          </a:p>
        </p:txBody>
      </p:sp>
      <p:sp>
        <p:nvSpPr>
          <p:cNvPr id="5" name="Eckige Klammer links/rechts 4"/>
          <p:cNvSpPr/>
          <p:nvPr/>
        </p:nvSpPr>
        <p:spPr>
          <a:xfrm>
            <a:off x="1072800" y="2643182"/>
            <a:ext cx="7358114" cy="3071834"/>
          </a:xfrm>
          <a:prstGeom prst="bracketPair">
            <a:avLst/>
          </a:prstGeom>
        </p:spPr>
        <p:style>
          <a:lnRef idx="2">
            <a:schemeClr val="accent4"/>
          </a:lnRef>
          <a:fillRef idx="0">
            <a:schemeClr val="accent4"/>
          </a:fillRef>
          <a:effectRef idx="1">
            <a:schemeClr val="accent4"/>
          </a:effectRef>
          <a:fontRef idx="minor">
            <a:schemeClr val="tx1"/>
          </a:fontRef>
        </p:style>
        <p:txBody>
          <a:bodyPr rtlCol="0" anchor="ctr"/>
          <a:lstStyle/>
          <a:p>
            <a:r>
              <a:rPr lang="de-DE" sz="1600" dirty="0" smtClean="0"/>
              <a:t>&lt;</a:t>
            </a:r>
            <a:r>
              <a:rPr lang="de-DE" sz="1600" dirty="0" err="1" smtClean="0"/>
              <a:t>jaxb:bindings</a:t>
            </a:r>
            <a:r>
              <a:rPr lang="de-DE" sz="1600" dirty="0" smtClean="0"/>
              <a:t> </a:t>
            </a:r>
            <a:r>
              <a:rPr lang="de-DE" sz="1600" dirty="0" err="1" smtClean="0"/>
              <a:t>node</a:t>
            </a:r>
            <a:r>
              <a:rPr lang="de-DE" sz="1600" dirty="0" smtClean="0"/>
              <a:t>="//</a:t>
            </a:r>
            <a:r>
              <a:rPr lang="de-DE" sz="1600" dirty="0" err="1" smtClean="0"/>
              <a:t>xs:complexType</a:t>
            </a:r>
            <a:r>
              <a:rPr lang="de-DE" sz="1600" dirty="0" smtClean="0"/>
              <a:t>[@</a:t>
            </a:r>
            <a:r>
              <a:rPr lang="de-DE" sz="1600" dirty="0" err="1" smtClean="0"/>
              <a:t>name</a:t>
            </a:r>
            <a:r>
              <a:rPr lang="de-DE" sz="1600" dirty="0" smtClean="0"/>
              <a:t>='</a:t>
            </a:r>
            <a:r>
              <a:rPr lang="de-DE" sz="1600" dirty="0" err="1" smtClean="0"/>
              <a:t>multiValuedTypeType</a:t>
            </a:r>
            <a:r>
              <a:rPr lang="de-DE" sz="1600" dirty="0" smtClean="0"/>
              <a:t>']"&gt;</a:t>
            </a:r>
          </a:p>
          <a:p>
            <a:r>
              <a:rPr lang="de-DE" sz="1600" dirty="0" smtClean="0"/>
              <a:t>	&lt;</a:t>
            </a:r>
            <a:r>
              <a:rPr lang="de-DE" sz="1600" dirty="0" err="1" smtClean="0"/>
              <a:t>jaxb:class</a:t>
            </a:r>
            <a:r>
              <a:rPr lang="de-DE" sz="1600" dirty="0" smtClean="0"/>
              <a:t> </a:t>
            </a:r>
            <a:r>
              <a:rPr lang="de-DE" sz="1600" dirty="0" err="1" smtClean="0"/>
              <a:t>name</a:t>
            </a:r>
            <a:r>
              <a:rPr lang="de-DE" sz="1600" dirty="0" smtClean="0"/>
              <a:t>="</a:t>
            </a:r>
            <a:r>
              <a:rPr lang="de-DE" sz="1600" dirty="0" err="1" smtClean="0"/>
              <a:t>MultiValuedType</a:t>
            </a:r>
            <a:r>
              <a:rPr lang="de-DE" sz="1600" dirty="0" smtClean="0"/>
              <a:t>" /&gt;</a:t>
            </a:r>
          </a:p>
          <a:p>
            <a:r>
              <a:rPr lang="de-DE" sz="1600" dirty="0" smtClean="0"/>
              <a:t>	&lt;</a:t>
            </a:r>
            <a:r>
              <a:rPr lang="de-DE" sz="1600" dirty="0" err="1" smtClean="0"/>
              <a:t>jaxb:bindings</a:t>
            </a:r>
            <a:r>
              <a:rPr lang="de-DE" sz="1600" dirty="0" smtClean="0"/>
              <a:t> </a:t>
            </a:r>
            <a:r>
              <a:rPr lang="de-DE" sz="1600" dirty="0" err="1" smtClean="0"/>
              <a:t>node</a:t>
            </a:r>
            <a:r>
              <a:rPr lang="de-DE" sz="1600" dirty="0" smtClean="0"/>
              <a:t>=".//</a:t>
            </a:r>
            <a:r>
              <a:rPr lang="de-DE" sz="1600" dirty="0" err="1" smtClean="0"/>
              <a:t>xs:element</a:t>
            </a:r>
            <a:r>
              <a:rPr lang="de-DE" sz="1600" dirty="0" smtClean="0"/>
              <a:t>[@</a:t>
            </a:r>
            <a:r>
              <a:rPr lang="de-DE" sz="1600" dirty="0" err="1" smtClean="0"/>
              <a:t>ref</a:t>
            </a:r>
            <a:r>
              <a:rPr lang="de-DE" sz="1600" dirty="0" smtClean="0"/>
              <a:t>='</a:t>
            </a:r>
            <a:r>
              <a:rPr lang="de-DE" sz="1600" dirty="0" err="1" smtClean="0"/>
              <a:t>tm:default</a:t>
            </a:r>
            <a:r>
              <a:rPr lang="de-DE" sz="1600" dirty="0" smtClean="0"/>
              <a:t>']"&gt;</a:t>
            </a:r>
          </a:p>
          <a:p>
            <a:r>
              <a:rPr lang="de-DE" sz="1600" dirty="0" smtClean="0"/>
              <a:t>		&lt;</a:t>
            </a:r>
            <a:r>
              <a:rPr lang="de-DE" sz="1600" dirty="0" err="1" smtClean="0"/>
              <a:t>jaxb:property</a:t>
            </a:r>
            <a:r>
              <a:rPr lang="de-DE" sz="1600" dirty="0" smtClean="0"/>
              <a:t> </a:t>
            </a:r>
            <a:r>
              <a:rPr lang="de-DE" sz="1600" dirty="0" err="1" smtClean="0"/>
              <a:t>name</a:t>
            </a:r>
            <a:r>
              <a:rPr lang="de-DE" sz="1600" dirty="0" smtClean="0"/>
              <a:t>="</a:t>
            </a:r>
            <a:r>
              <a:rPr lang="de-DE" sz="1600" dirty="0" err="1" smtClean="0"/>
              <a:t>destinationMapping</a:t>
            </a:r>
            <a:r>
              <a:rPr lang="de-DE" sz="1600" dirty="0" smtClean="0"/>
              <a:t>" 			</a:t>
            </a:r>
            <a:r>
              <a:rPr lang="de-DE" sz="1600" dirty="0" err="1" smtClean="0"/>
              <a:t>generateIsSetMethod</a:t>
            </a:r>
            <a:r>
              <a:rPr lang="de-DE" sz="1600" dirty="0" smtClean="0"/>
              <a:t>="</a:t>
            </a:r>
            <a:r>
              <a:rPr lang="de-DE" sz="1600" dirty="0" err="1" smtClean="0"/>
              <a:t>true</a:t>
            </a:r>
            <a:r>
              <a:rPr lang="de-DE" sz="1600" dirty="0" smtClean="0"/>
              <a:t>" /&gt;</a:t>
            </a:r>
          </a:p>
          <a:p>
            <a:r>
              <a:rPr lang="de-DE" sz="1600" dirty="0" smtClean="0"/>
              <a:t>	&lt;/</a:t>
            </a:r>
            <a:r>
              <a:rPr lang="de-DE" sz="1600" dirty="0" err="1" smtClean="0"/>
              <a:t>jaxb:bindings</a:t>
            </a:r>
            <a:r>
              <a:rPr lang="de-DE" sz="1600" dirty="0" smtClean="0"/>
              <a:t>&gt;</a:t>
            </a:r>
          </a:p>
          <a:p>
            <a:r>
              <a:rPr lang="de-DE" sz="1600" dirty="0" smtClean="0"/>
              <a:t>&lt;/</a:t>
            </a:r>
            <a:r>
              <a:rPr lang="de-DE" sz="1600" dirty="0" err="1" smtClean="0"/>
              <a:t>jaxb:bindings</a:t>
            </a:r>
            <a:r>
              <a:rPr lang="de-DE" sz="1600" dirty="0" smtClean="0"/>
              <a:t>&gt;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25</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3. XML Schema </a:t>
            </a:r>
            <a:r>
              <a:rPr lang="de-DE" dirty="0" err="1" smtClean="0"/>
              <a:t>to</a:t>
            </a:r>
            <a:r>
              <a:rPr lang="de-DE" dirty="0" smtClean="0"/>
              <a:t> Java</a:t>
            </a:r>
          </a:p>
        </p:txBody>
      </p:sp>
      <p:sp>
        <p:nvSpPr>
          <p:cNvPr id="18436" name="Rectangle 3"/>
          <p:cNvSpPr>
            <a:spLocks noGrp="1" noChangeArrowheads="1"/>
          </p:cNvSpPr>
          <p:nvPr>
            <p:ph type="body" idx="1"/>
          </p:nvPr>
        </p:nvSpPr>
        <p:spPr>
          <a:xfrm>
            <a:off x="457200" y="1125538"/>
            <a:ext cx="7686700" cy="4875230"/>
          </a:xfrm>
        </p:spPr>
        <p:txBody>
          <a:bodyPr/>
          <a:lstStyle/>
          <a:p>
            <a:pPr eaLnBrk="1" hangingPunct="1"/>
            <a:r>
              <a:rPr lang="de-DE" dirty="0" smtClean="0"/>
              <a:t>Elementare Binding </a:t>
            </a:r>
            <a:r>
              <a:rPr lang="de-DE" dirty="0" err="1" smtClean="0"/>
              <a:t>Declarations</a:t>
            </a:r>
            <a:endParaRPr lang="de-DE" dirty="0" smtClean="0"/>
          </a:p>
          <a:p>
            <a:pPr lvl="1" eaLnBrk="1" hangingPunct="1"/>
            <a:endParaRPr lang="de-DE" dirty="0" smtClean="0"/>
          </a:p>
          <a:p>
            <a:pPr lvl="1" eaLnBrk="1" hangingPunct="1"/>
            <a:r>
              <a:rPr lang="de-DE" dirty="0" smtClean="0"/>
              <a:t>&lt;</a:t>
            </a:r>
            <a:r>
              <a:rPr lang="de-DE" dirty="0" err="1" smtClean="0"/>
              <a:t>jaxb:collectionType</a:t>
            </a:r>
            <a:r>
              <a:rPr lang="de-DE" dirty="0" smtClean="0"/>
              <a:t>&gt;</a:t>
            </a:r>
          </a:p>
          <a:p>
            <a:pPr lvl="2" eaLnBrk="1" hangingPunct="1"/>
            <a:r>
              <a:rPr lang="de-DE" dirty="0" smtClean="0"/>
              <a:t>Anpassen von Aufzählungen</a:t>
            </a:r>
          </a:p>
          <a:p>
            <a:pPr lvl="1" eaLnBrk="1" hangingPunct="1"/>
            <a:r>
              <a:rPr lang="de-DE" dirty="0" smtClean="0"/>
              <a:t>&lt;</a:t>
            </a:r>
            <a:r>
              <a:rPr lang="de-DE" dirty="0" err="1" smtClean="0"/>
              <a:t>jaxb:package</a:t>
            </a:r>
            <a:r>
              <a:rPr lang="de-DE" dirty="0" smtClean="0"/>
              <a:t>&gt;</a:t>
            </a:r>
          </a:p>
          <a:p>
            <a:pPr lvl="2" eaLnBrk="1" hangingPunct="1"/>
            <a:r>
              <a:rPr lang="de-DE" dirty="0" smtClean="0"/>
              <a:t>Anpassen der </a:t>
            </a:r>
            <a:r>
              <a:rPr lang="de-DE" dirty="0" err="1" smtClean="0"/>
              <a:t>package</a:t>
            </a:r>
            <a:r>
              <a:rPr lang="de-DE" dirty="0" smtClean="0"/>
              <a:t> </a:t>
            </a:r>
            <a:r>
              <a:rPr lang="de-DE" dirty="0" err="1" smtClean="0"/>
              <a:t>names</a:t>
            </a:r>
            <a:endParaRPr lang="de-DE" dirty="0" smtClean="0"/>
          </a:p>
          <a:p>
            <a:pPr lvl="1" eaLnBrk="1" hangingPunct="1"/>
            <a:r>
              <a:rPr lang="de-DE" dirty="0" smtClean="0"/>
              <a:t>&lt;</a:t>
            </a:r>
            <a:r>
              <a:rPr lang="de-DE" dirty="0" err="1" smtClean="0"/>
              <a:t>jaxb:class</a:t>
            </a:r>
            <a:r>
              <a:rPr lang="de-DE" dirty="0" smtClean="0"/>
              <a:t>&gt;</a:t>
            </a:r>
          </a:p>
          <a:p>
            <a:pPr lvl="2" eaLnBrk="1" hangingPunct="1"/>
            <a:r>
              <a:rPr lang="de-DE" dirty="0" smtClean="0"/>
              <a:t>Anpassen der generierten Klassen</a:t>
            </a:r>
          </a:p>
          <a:p>
            <a:pPr lvl="1" eaLnBrk="1" hangingPunct="1"/>
            <a:r>
              <a:rPr lang="de-DE" dirty="0" smtClean="0"/>
              <a:t>&lt;</a:t>
            </a:r>
            <a:r>
              <a:rPr lang="de-DE" dirty="0" err="1" smtClean="0"/>
              <a:t>jaxb:property</a:t>
            </a:r>
            <a:r>
              <a:rPr lang="de-DE" dirty="0" smtClean="0"/>
              <a:t>&gt;</a:t>
            </a:r>
          </a:p>
          <a:p>
            <a:pPr lvl="2" eaLnBrk="1" hangingPunct="1"/>
            <a:r>
              <a:rPr lang="de-DE" dirty="0" smtClean="0"/>
              <a:t>Anpassen der Komponenten (Member)</a:t>
            </a:r>
          </a:p>
          <a:p>
            <a:pPr lvl="1" eaLnBrk="1" hangingPunct="1"/>
            <a:r>
              <a:rPr lang="de-DE" dirty="0" smtClean="0"/>
              <a:t>&lt;</a:t>
            </a:r>
            <a:r>
              <a:rPr lang="de-DE" dirty="0" err="1" smtClean="0"/>
              <a:t>jaxb:javadoc</a:t>
            </a:r>
            <a:r>
              <a:rPr lang="de-DE" dirty="0" smtClean="0"/>
              <a:t>&gt;</a:t>
            </a:r>
          </a:p>
          <a:p>
            <a:pPr lvl="2" eaLnBrk="1" hangingPunct="1"/>
            <a:r>
              <a:rPr lang="de-DE" dirty="0" err="1" smtClean="0"/>
              <a:t>javaDoc</a:t>
            </a:r>
            <a:r>
              <a:rPr lang="de-DE" dirty="0" smtClean="0"/>
              <a:t> Kommentar anfügen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26</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3. XML Schema </a:t>
            </a:r>
            <a:r>
              <a:rPr lang="de-DE" dirty="0" err="1" smtClean="0"/>
              <a:t>to</a:t>
            </a:r>
            <a:r>
              <a:rPr lang="de-DE" dirty="0" smtClean="0"/>
              <a:t> Java</a:t>
            </a:r>
          </a:p>
        </p:txBody>
      </p:sp>
      <p:sp>
        <p:nvSpPr>
          <p:cNvPr id="18436" name="Rectangle 3"/>
          <p:cNvSpPr>
            <a:spLocks noGrp="1" noChangeArrowheads="1"/>
          </p:cNvSpPr>
          <p:nvPr>
            <p:ph type="body" idx="1"/>
          </p:nvPr>
        </p:nvSpPr>
        <p:spPr>
          <a:xfrm>
            <a:off x="457200" y="1125538"/>
            <a:ext cx="7972452" cy="3446462"/>
          </a:xfrm>
        </p:spPr>
        <p:txBody>
          <a:bodyPr/>
          <a:lstStyle/>
          <a:p>
            <a:pPr eaLnBrk="1" hangingPunct="1"/>
            <a:r>
              <a:rPr lang="de-DE" dirty="0" smtClean="0"/>
              <a:t>Namenskonventionsproblem zwischen Java und XML</a:t>
            </a:r>
            <a:endParaRPr lang="de-DE" dirty="0" smtClean="0"/>
          </a:p>
          <a:p>
            <a:pPr lvl="1" eaLnBrk="1" hangingPunct="1"/>
            <a:endParaRPr lang="de-DE" dirty="0" smtClean="0"/>
          </a:p>
          <a:p>
            <a:pPr lvl="1" eaLnBrk="1" hangingPunct="1"/>
            <a:r>
              <a:rPr lang="de-DE" dirty="0" smtClean="0"/>
              <a:t>XML kann Namenskonflikte in Java erzeugen</a:t>
            </a:r>
          </a:p>
          <a:p>
            <a:pPr lvl="1" eaLnBrk="1" hangingPunct="1"/>
            <a:r>
              <a:rPr lang="de-DE" dirty="0" smtClean="0"/>
              <a:t>Schema Compiler passt Standardmäßig Namen an</a:t>
            </a:r>
          </a:p>
          <a:p>
            <a:pPr lvl="1" eaLnBrk="1" hangingPunct="1"/>
            <a:r>
              <a:rPr lang="de-DE" dirty="0" smtClean="0"/>
              <a:t>&lt;</a:t>
            </a:r>
            <a:r>
              <a:rPr lang="de-DE" dirty="0" err="1" smtClean="0"/>
              <a:t>jaxb:nameXMLTransform</a:t>
            </a:r>
            <a:r>
              <a:rPr lang="de-DE" dirty="0" smtClean="0"/>
              <a:t>&gt; </a:t>
            </a:r>
            <a:r>
              <a:rPr lang="de-DE" dirty="0" err="1" smtClean="0"/>
              <a:t>Prä</a:t>
            </a:r>
            <a:r>
              <a:rPr lang="de-DE" dirty="0" smtClean="0"/>
              <a:t>-/Suffix Generierung</a:t>
            </a:r>
          </a:p>
          <a:p>
            <a:pPr lvl="1" eaLnBrk="1" hangingPunct="1"/>
            <a:r>
              <a:rPr lang="de-DE" dirty="0" err="1" smtClean="0"/>
              <a:t>enums</a:t>
            </a:r>
            <a:r>
              <a:rPr lang="de-DE" dirty="0" smtClean="0"/>
              <a:t> werden mit den&lt;</a:t>
            </a:r>
            <a:r>
              <a:rPr lang="de-DE" dirty="0" err="1" smtClean="0"/>
              <a:t>jaxb:typesafeEnum</a:t>
            </a:r>
            <a:r>
              <a:rPr lang="de-DE" dirty="0" smtClean="0"/>
              <a:t>*&gt; Tags angepasst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27</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3. XML Schema </a:t>
            </a:r>
            <a:r>
              <a:rPr lang="de-DE" dirty="0" err="1" smtClean="0"/>
              <a:t>to</a:t>
            </a:r>
            <a:r>
              <a:rPr lang="de-DE" dirty="0" smtClean="0"/>
              <a:t> Java</a:t>
            </a:r>
          </a:p>
        </p:txBody>
      </p:sp>
      <p:sp>
        <p:nvSpPr>
          <p:cNvPr id="18436" name="Rectangle 3"/>
          <p:cNvSpPr>
            <a:spLocks noGrp="1" noChangeArrowheads="1"/>
          </p:cNvSpPr>
          <p:nvPr>
            <p:ph type="body" idx="1"/>
          </p:nvPr>
        </p:nvSpPr>
        <p:spPr>
          <a:xfrm>
            <a:off x="457200" y="1125538"/>
            <a:ext cx="7686700" cy="5232420"/>
          </a:xfrm>
        </p:spPr>
        <p:txBody>
          <a:bodyPr/>
          <a:lstStyle/>
          <a:p>
            <a:pPr eaLnBrk="1" hangingPunct="1"/>
            <a:r>
              <a:rPr lang="de-DE" dirty="0" smtClean="0"/>
              <a:t>Datentypen anpassen</a:t>
            </a:r>
            <a:endParaRPr lang="de-DE" dirty="0" smtClean="0"/>
          </a:p>
          <a:p>
            <a:pPr lvl="1" eaLnBrk="1" hangingPunct="1"/>
            <a:endParaRPr lang="de-DE" dirty="0" smtClean="0"/>
          </a:p>
          <a:p>
            <a:pPr lvl="1" eaLnBrk="1" hangingPunct="1"/>
            <a:r>
              <a:rPr lang="de-DE" dirty="0" smtClean="0"/>
              <a:t>&lt;</a:t>
            </a:r>
            <a:r>
              <a:rPr lang="de-DE" dirty="0" err="1" smtClean="0"/>
              <a:t>jaxb:baseType</a:t>
            </a:r>
            <a:r>
              <a:rPr lang="de-DE" dirty="0" smtClean="0"/>
              <a:t>&gt; kann generalisieren /spezialisieren</a:t>
            </a:r>
          </a:p>
          <a:p>
            <a:pPr lvl="1" eaLnBrk="1" hangingPunct="1"/>
            <a:r>
              <a:rPr lang="de-DE" dirty="0" smtClean="0"/>
              <a:t>&lt;</a:t>
            </a:r>
            <a:r>
              <a:rPr lang="de-DE" dirty="0" err="1" smtClean="0"/>
              <a:t>jaxb:javaType</a:t>
            </a:r>
            <a:r>
              <a:rPr lang="de-DE" dirty="0" smtClean="0"/>
              <a:t>&gt; umgeht den SchemaCompiler und </a:t>
            </a:r>
            <a:r>
              <a:rPr lang="de-DE" dirty="0" err="1" smtClean="0"/>
              <a:t>mappt</a:t>
            </a:r>
            <a:r>
              <a:rPr lang="de-DE" dirty="0" smtClean="0"/>
              <a:t> auf die angegebene Java Klasse</a:t>
            </a:r>
          </a:p>
          <a:p>
            <a:pPr lvl="1" eaLnBrk="1" hangingPunct="1"/>
            <a:r>
              <a:rPr lang="de-DE" dirty="0" smtClean="0"/>
              <a:t>nutzt </a:t>
            </a:r>
            <a:r>
              <a:rPr lang="de-DE" dirty="0" err="1" smtClean="0"/>
              <a:t>XmlAdapter</a:t>
            </a:r>
            <a:r>
              <a:rPr lang="de-DE" dirty="0" smtClean="0"/>
              <a:t> Klasse zum </a:t>
            </a:r>
            <a:r>
              <a:rPr lang="de-DE" dirty="0" err="1" smtClean="0"/>
              <a:t>mappen</a:t>
            </a:r>
            <a:r>
              <a:rPr lang="de-DE" dirty="0" smtClean="0"/>
              <a:t> (gebunden über @</a:t>
            </a:r>
            <a:r>
              <a:rPr lang="de-DE" dirty="0" err="1" smtClean="0"/>
              <a:t>XmlJavaTypeAdapter</a:t>
            </a:r>
            <a:r>
              <a:rPr lang="de-DE" dirty="0" smtClean="0"/>
              <a:t>()</a:t>
            </a:r>
          </a:p>
          <a:p>
            <a:pPr lvl="1" eaLnBrk="1" hangingPunct="1"/>
            <a:r>
              <a:rPr lang="de-DE" dirty="0" smtClean="0"/>
              <a:t>Hilfsklasse </a:t>
            </a:r>
            <a:r>
              <a:rPr lang="de-DE" dirty="0" err="1" smtClean="0"/>
              <a:t>DatatypeConverter</a:t>
            </a:r>
            <a:r>
              <a:rPr lang="de-DE" dirty="0" smtClean="0"/>
              <a:t> übernimmt die meisten Konvertierungen</a:t>
            </a:r>
          </a:p>
          <a:p>
            <a:pPr lvl="1" eaLnBrk="1" hangingPunct="1"/>
            <a:r>
              <a:rPr lang="de-DE" dirty="0" smtClean="0"/>
              <a:t>eigene Parse und Printmethoden können über &lt;</a:t>
            </a:r>
            <a:r>
              <a:rPr lang="de-DE" dirty="0" err="1" smtClean="0"/>
              <a:t>jaxb:javaType</a:t>
            </a:r>
            <a:r>
              <a:rPr lang="de-DE" dirty="0" smtClean="0"/>
              <a:t>&gt; angegeben werden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28</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3. XML Schema </a:t>
            </a:r>
            <a:r>
              <a:rPr lang="de-DE" dirty="0" err="1" smtClean="0"/>
              <a:t>to</a:t>
            </a:r>
            <a:r>
              <a:rPr lang="de-DE" dirty="0" smtClean="0"/>
              <a:t> Java</a:t>
            </a:r>
          </a:p>
        </p:txBody>
      </p:sp>
      <p:sp>
        <p:nvSpPr>
          <p:cNvPr id="18436" name="Rectangle 3"/>
          <p:cNvSpPr>
            <a:spLocks noGrp="1" noChangeArrowheads="1"/>
          </p:cNvSpPr>
          <p:nvPr>
            <p:ph type="body" idx="1"/>
          </p:nvPr>
        </p:nvSpPr>
        <p:spPr>
          <a:xfrm>
            <a:off x="457200" y="1125538"/>
            <a:ext cx="7686700" cy="3446462"/>
          </a:xfrm>
        </p:spPr>
        <p:txBody>
          <a:bodyPr/>
          <a:lstStyle/>
          <a:p>
            <a:pPr eaLnBrk="1" hangingPunct="1"/>
            <a:r>
              <a:rPr lang="de-DE" dirty="0" smtClean="0"/>
              <a:t>eigene </a:t>
            </a:r>
            <a:r>
              <a:rPr lang="de-DE" dirty="0" err="1" smtClean="0"/>
              <a:t>Parsemethode</a:t>
            </a:r>
            <a:r>
              <a:rPr lang="de-DE" dirty="0" smtClean="0"/>
              <a:t> – wenn das </a:t>
            </a:r>
            <a:r>
              <a:rPr lang="de-DE" dirty="0" err="1" smtClean="0"/>
              <a:t>unmarshalling</a:t>
            </a:r>
            <a:r>
              <a:rPr lang="de-DE" dirty="0" smtClean="0"/>
              <a:t> wa</a:t>
            </a:r>
            <a:r>
              <a:rPr lang="de-DE" dirty="0" smtClean="0"/>
              <a:t>s anderes machen soll</a:t>
            </a:r>
            <a:endParaRPr lang="de-DE" dirty="0" smtClean="0"/>
          </a:p>
          <a:p>
            <a:pPr lvl="1" eaLnBrk="1" hangingPunct="1"/>
            <a:endParaRPr lang="de-DE" dirty="0" smtClean="0"/>
          </a:p>
          <a:p>
            <a:pPr lvl="1" eaLnBrk="1" hangingPunct="1">
              <a:buNone/>
            </a:pPr>
            <a:endParaRPr lang="de-DE" dirty="0" smtClean="0"/>
          </a:p>
        </p:txBody>
      </p:sp>
      <p:sp>
        <p:nvSpPr>
          <p:cNvPr id="5" name="Eckige Klammer links/rechts 4"/>
          <p:cNvSpPr/>
          <p:nvPr/>
        </p:nvSpPr>
        <p:spPr>
          <a:xfrm>
            <a:off x="1072800" y="2643182"/>
            <a:ext cx="7358114" cy="3071834"/>
          </a:xfrm>
          <a:prstGeom prst="bracketPair">
            <a:avLst/>
          </a:prstGeom>
        </p:spPr>
        <p:style>
          <a:lnRef idx="2">
            <a:schemeClr val="accent4"/>
          </a:lnRef>
          <a:fillRef idx="0">
            <a:schemeClr val="accent4"/>
          </a:fillRef>
          <a:effectRef idx="1">
            <a:schemeClr val="accent4"/>
          </a:effectRef>
          <a:fontRef idx="minor">
            <a:schemeClr val="tx1"/>
          </a:fontRef>
        </p:style>
        <p:txBody>
          <a:bodyPr rtlCol="0" anchor="ctr"/>
          <a:lstStyle/>
          <a:p>
            <a:r>
              <a:rPr lang="de-DE" sz="1600" dirty="0" smtClean="0"/>
              <a:t>//eigene </a:t>
            </a:r>
            <a:r>
              <a:rPr lang="de-DE" sz="1600" dirty="0" err="1" smtClean="0"/>
              <a:t>Parsemethode</a:t>
            </a:r>
            <a:endParaRPr lang="de-DE" sz="1600" dirty="0" smtClean="0"/>
          </a:p>
          <a:p>
            <a:r>
              <a:rPr lang="de-DE" sz="1600" dirty="0" err="1" smtClean="0"/>
              <a:t>public</a:t>
            </a:r>
            <a:r>
              <a:rPr lang="de-DE" sz="1600" dirty="0" smtClean="0"/>
              <a:t> </a:t>
            </a:r>
            <a:r>
              <a:rPr lang="de-DE" sz="1600" dirty="0" err="1" smtClean="0"/>
              <a:t>static</a:t>
            </a:r>
            <a:r>
              <a:rPr lang="de-DE" sz="1600" dirty="0" smtClean="0"/>
              <a:t> Long </a:t>
            </a:r>
            <a:r>
              <a:rPr lang="de-DE" sz="1600" dirty="0" err="1" smtClean="0"/>
              <a:t>parseDatetoLong</a:t>
            </a:r>
            <a:r>
              <a:rPr lang="de-DE" sz="1600" dirty="0" smtClean="0"/>
              <a:t>(String </a:t>
            </a:r>
            <a:r>
              <a:rPr lang="de-DE" sz="1600" dirty="0" err="1" smtClean="0"/>
              <a:t>dateString</a:t>
            </a:r>
            <a:r>
              <a:rPr lang="de-DE" sz="1600" dirty="0" smtClean="0"/>
              <a:t>){</a:t>
            </a:r>
          </a:p>
          <a:p>
            <a:r>
              <a:rPr lang="de-DE" sz="1600" dirty="0" smtClean="0"/>
              <a:t>	</a:t>
            </a:r>
            <a:r>
              <a:rPr lang="de-DE" sz="1600" dirty="0" err="1" smtClean="0"/>
              <a:t>Calendar</a:t>
            </a:r>
            <a:r>
              <a:rPr lang="de-DE" sz="1600" dirty="0" smtClean="0"/>
              <a:t> c = </a:t>
            </a:r>
            <a:r>
              <a:rPr lang="de-DE" sz="1600" dirty="0" err="1" smtClean="0"/>
              <a:t>DatatypeConverter.parseDate</a:t>
            </a:r>
            <a:r>
              <a:rPr lang="de-DE" sz="1600" dirty="0" smtClean="0"/>
              <a:t>(</a:t>
            </a:r>
            <a:r>
              <a:rPr lang="de-DE" sz="1600" dirty="0" err="1" smtClean="0"/>
              <a:t>dateString</a:t>
            </a:r>
            <a:r>
              <a:rPr lang="de-DE" sz="1600" dirty="0" smtClean="0"/>
              <a:t>)</a:t>
            </a:r>
          </a:p>
          <a:p>
            <a:r>
              <a:rPr lang="de-DE" sz="1600" dirty="0" smtClean="0"/>
              <a:t>	Date d=</a:t>
            </a:r>
            <a:r>
              <a:rPr lang="de-DE" sz="1600" dirty="0" err="1" smtClean="0"/>
              <a:t>c.getTime</a:t>
            </a:r>
            <a:r>
              <a:rPr lang="de-DE" sz="1600" dirty="0" smtClean="0"/>
              <a:t>();</a:t>
            </a:r>
          </a:p>
          <a:p>
            <a:r>
              <a:rPr lang="de-DE" sz="1600" dirty="0" smtClean="0"/>
              <a:t>	</a:t>
            </a:r>
            <a:r>
              <a:rPr lang="de-DE" sz="1600" dirty="0" err="1" smtClean="0"/>
              <a:t>return</a:t>
            </a:r>
            <a:r>
              <a:rPr lang="de-DE" sz="1600" dirty="0" smtClean="0"/>
              <a:t> </a:t>
            </a:r>
            <a:r>
              <a:rPr lang="de-DE" sz="1600" dirty="0" err="1" smtClean="0"/>
              <a:t>Long.valueOf</a:t>
            </a:r>
            <a:r>
              <a:rPr lang="de-DE" sz="1600" dirty="0" smtClean="0"/>
              <a:t>(</a:t>
            </a:r>
            <a:r>
              <a:rPr lang="de-DE" sz="1600" dirty="0" err="1" smtClean="0"/>
              <a:t>date.getTime</a:t>
            </a:r>
            <a:r>
              <a:rPr lang="de-DE" sz="1600" dirty="0" smtClean="0"/>
              <a:t>());}</a:t>
            </a:r>
          </a:p>
          <a:p>
            <a:r>
              <a:rPr lang="de-DE" sz="1600" dirty="0" smtClean="0"/>
              <a:t>//</a:t>
            </a:r>
            <a:r>
              <a:rPr lang="de-DE" sz="1600" dirty="0" err="1" smtClean="0"/>
              <a:t>binding</a:t>
            </a:r>
            <a:r>
              <a:rPr lang="de-DE" sz="1600" dirty="0" smtClean="0"/>
              <a:t> </a:t>
            </a:r>
            <a:r>
              <a:rPr lang="de-DE" sz="1600" dirty="0" err="1" smtClean="0"/>
              <a:t>declaration</a:t>
            </a:r>
            <a:endParaRPr lang="de-DE" sz="1600" dirty="0" smtClean="0"/>
          </a:p>
          <a:p>
            <a:r>
              <a:rPr lang="de-DE" sz="1600" dirty="0" smtClean="0"/>
              <a:t>&lt;</a:t>
            </a:r>
            <a:r>
              <a:rPr lang="de-DE" sz="1600" dirty="0" err="1" smtClean="0"/>
              <a:t>jaxb:javaType</a:t>
            </a:r>
            <a:r>
              <a:rPr lang="de-DE" sz="1600" dirty="0" smtClean="0"/>
              <a:t> </a:t>
            </a:r>
            <a:r>
              <a:rPr lang="de-DE" sz="1600" dirty="0" err="1" smtClean="0"/>
              <a:t>name</a:t>
            </a:r>
            <a:r>
              <a:rPr lang="de-DE" sz="1600" dirty="0" smtClean="0"/>
              <a:t>="Long" </a:t>
            </a:r>
            <a:r>
              <a:rPr lang="de-DE" sz="1600" dirty="0" err="1" smtClean="0"/>
              <a:t>parseMethod</a:t>
            </a:r>
            <a:r>
              <a:rPr lang="de-DE" sz="1600" dirty="0" smtClean="0"/>
              <a:t>="</a:t>
            </a:r>
            <a:r>
              <a:rPr lang="de-DE" sz="1600" dirty="0" err="1" smtClean="0"/>
              <a:t>mypackage.MyClass.parseDatetoLong</a:t>
            </a:r>
            <a:r>
              <a:rPr lang="de-DE" sz="1600" dirty="0" smtClean="0"/>
              <a:t>" /&gt;</a:t>
            </a:r>
          </a:p>
          <a:p>
            <a:r>
              <a:rPr lang="de-DE" sz="1600" dirty="0" smtClean="0"/>
              <a:t>//generierter Adapter</a:t>
            </a:r>
          </a:p>
          <a:p>
            <a:r>
              <a:rPr lang="de-DE" sz="1600" dirty="0" err="1" smtClean="0"/>
              <a:t>public</a:t>
            </a:r>
            <a:r>
              <a:rPr lang="de-DE" sz="1600" dirty="0" smtClean="0"/>
              <a:t> </a:t>
            </a:r>
            <a:r>
              <a:rPr lang="de-DE" sz="1600" dirty="0" err="1" smtClean="0"/>
              <a:t>class</a:t>
            </a:r>
            <a:r>
              <a:rPr lang="de-DE" sz="1600" dirty="0" smtClean="0"/>
              <a:t> Adapter1 </a:t>
            </a:r>
            <a:r>
              <a:rPr lang="de-DE" sz="1600" dirty="0" err="1" smtClean="0"/>
              <a:t>extends</a:t>
            </a:r>
            <a:r>
              <a:rPr lang="de-DE" sz="1600" dirty="0" smtClean="0"/>
              <a:t> </a:t>
            </a:r>
            <a:r>
              <a:rPr lang="de-DE" sz="1600" dirty="0" err="1" smtClean="0"/>
              <a:t>XmlAdapter</a:t>
            </a:r>
            <a:r>
              <a:rPr lang="de-DE" sz="1600" dirty="0" smtClean="0"/>
              <a:t>&lt;String, Long&gt;{</a:t>
            </a:r>
          </a:p>
          <a:p>
            <a:r>
              <a:rPr lang="de-DE" sz="1600" dirty="0" smtClean="0"/>
              <a:t>	</a:t>
            </a:r>
            <a:r>
              <a:rPr lang="de-DE" sz="1600" dirty="0" err="1" smtClean="0"/>
              <a:t>public</a:t>
            </a:r>
            <a:r>
              <a:rPr lang="de-DE" sz="1600" dirty="0" smtClean="0"/>
              <a:t> Long </a:t>
            </a:r>
            <a:r>
              <a:rPr lang="de-DE" sz="1600" dirty="0" err="1" smtClean="0"/>
              <a:t>unmarshal</a:t>
            </a:r>
            <a:r>
              <a:rPr lang="de-DE" sz="1600" dirty="0" smtClean="0"/>
              <a:t>(String </a:t>
            </a:r>
            <a:r>
              <a:rPr lang="de-DE" sz="1600" dirty="0" err="1" smtClean="0"/>
              <a:t>value</a:t>
            </a:r>
            <a:r>
              <a:rPr lang="de-DE" sz="1600" dirty="0" smtClean="0"/>
              <a:t>){</a:t>
            </a:r>
          </a:p>
          <a:p>
            <a:r>
              <a:rPr lang="de-DE" sz="1600" dirty="0" smtClean="0"/>
              <a:t>		</a:t>
            </a:r>
            <a:r>
              <a:rPr lang="de-DE" sz="1600" dirty="0" err="1" smtClean="0"/>
              <a:t>return</a:t>
            </a:r>
            <a:r>
              <a:rPr lang="de-DE" sz="1600" dirty="0" smtClean="0"/>
              <a:t>(</a:t>
            </a:r>
            <a:r>
              <a:rPr lang="de-DE" sz="1600" dirty="0" err="1" smtClean="0"/>
              <a:t>mypackage.MyClass.parseDatetoLong</a:t>
            </a:r>
            <a:r>
              <a:rPr lang="de-DE" sz="1600" dirty="0" smtClean="0"/>
              <a:t>(</a:t>
            </a:r>
            <a:r>
              <a:rPr lang="de-DE" sz="1600" dirty="0" err="1" smtClean="0"/>
              <a:t>value</a:t>
            </a:r>
            <a:r>
              <a:rPr lang="de-DE" sz="1600" dirty="0" smtClean="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29</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3. XML Schema </a:t>
            </a:r>
            <a:r>
              <a:rPr lang="de-DE" dirty="0" err="1" smtClean="0"/>
              <a:t>to</a:t>
            </a:r>
            <a:r>
              <a:rPr lang="de-DE" dirty="0" smtClean="0"/>
              <a:t> Java</a:t>
            </a:r>
          </a:p>
        </p:txBody>
      </p:sp>
      <p:sp>
        <p:nvSpPr>
          <p:cNvPr id="18436" name="Rectangle 3"/>
          <p:cNvSpPr>
            <a:spLocks noGrp="1" noChangeArrowheads="1"/>
          </p:cNvSpPr>
          <p:nvPr>
            <p:ph type="body" idx="1"/>
          </p:nvPr>
        </p:nvSpPr>
        <p:spPr>
          <a:xfrm>
            <a:off x="457200" y="1125538"/>
            <a:ext cx="7686700" cy="5018106"/>
          </a:xfrm>
        </p:spPr>
        <p:txBody>
          <a:bodyPr/>
          <a:lstStyle/>
          <a:p>
            <a:pPr eaLnBrk="1" hangingPunct="1"/>
            <a:r>
              <a:rPr lang="de-DE" dirty="0" smtClean="0"/>
              <a:t>Binding </a:t>
            </a:r>
            <a:r>
              <a:rPr lang="de-DE" dirty="0" err="1" smtClean="0"/>
              <a:t>Goodies</a:t>
            </a:r>
            <a:endParaRPr lang="de-DE" dirty="0" smtClean="0"/>
          </a:p>
          <a:p>
            <a:pPr lvl="1" eaLnBrk="1" hangingPunct="1"/>
            <a:endParaRPr lang="de-DE" dirty="0" smtClean="0"/>
          </a:p>
          <a:p>
            <a:pPr lvl="1" eaLnBrk="1" hangingPunct="1"/>
            <a:r>
              <a:rPr lang="de-DE" dirty="0" smtClean="0"/>
              <a:t>zusätzliche Binding </a:t>
            </a:r>
            <a:r>
              <a:rPr lang="de-DE" dirty="0" err="1" smtClean="0"/>
              <a:t>declarations</a:t>
            </a:r>
            <a:r>
              <a:rPr lang="de-DE" dirty="0" smtClean="0"/>
              <a:t> unter http://java.sun.com/xml/ns/jaxb/xjc</a:t>
            </a:r>
          </a:p>
          <a:p>
            <a:pPr lvl="1" eaLnBrk="1" hangingPunct="1"/>
            <a:r>
              <a:rPr lang="de-DE" dirty="0" smtClean="0"/>
              <a:t>&lt;</a:t>
            </a:r>
            <a:r>
              <a:rPr lang="de-DE" dirty="0" err="1" smtClean="0"/>
              <a:t>xjc:superClass</a:t>
            </a:r>
            <a:r>
              <a:rPr lang="de-DE" dirty="0" smtClean="0"/>
              <a:t>&gt;</a:t>
            </a:r>
          </a:p>
          <a:p>
            <a:pPr lvl="2" eaLnBrk="1" hangingPunct="1"/>
            <a:r>
              <a:rPr lang="de-DE" dirty="0" smtClean="0"/>
              <a:t>globale Klasse von der alle Elemente erben</a:t>
            </a:r>
          </a:p>
          <a:p>
            <a:pPr lvl="1" eaLnBrk="1" hangingPunct="1"/>
            <a:r>
              <a:rPr lang="de-DE" dirty="0" smtClean="0"/>
              <a:t>&lt;</a:t>
            </a:r>
            <a:r>
              <a:rPr lang="de-DE" dirty="0" err="1" smtClean="0"/>
              <a:t>xjc:superInterface</a:t>
            </a:r>
            <a:r>
              <a:rPr lang="de-DE" dirty="0" smtClean="0"/>
              <a:t>&gt;</a:t>
            </a:r>
          </a:p>
          <a:p>
            <a:pPr lvl="2" eaLnBrk="1" hangingPunct="1"/>
            <a:r>
              <a:rPr lang="de-DE" dirty="0" smtClean="0"/>
              <a:t>Root Interface</a:t>
            </a:r>
          </a:p>
          <a:p>
            <a:pPr lvl="1" eaLnBrk="1" hangingPunct="1"/>
            <a:r>
              <a:rPr lang="de-DE" dirty="0" smtClean="0"/>
              <a:t>&lt;</a:t>
            </a:r>
            <a:r>
              <a:rPr lang="de-DE" dirty="0" err="1" smtClean="0"/>
              <a:t>xjc:javaType</a:t>
            </a:r>
            <a:r>
              <a:rPr lang="de-DE" dirty="0" smtClean="0"/>
              <a:t>&gt;</a:t>
            </a:r>
          </a:p>
          <a:p>
            <a:pPr lvl="2" eaLnBrk="1" hangingPunct="1"/>
            <a:r>
              <a:rPr lang="de-DE" dirty="0" smtClean="0"/>
              <a:t>erweiterter &lt;</a:t>
            </a:r>
            <a:r>
              <a:rPr lang="de-DE" dirty="0" err="1" smtClean="0"/>
              <a:t>jaxb:javaType</a:t>
            </a:r>
            <a:r>
              <a:rPr lang="de-DE" dirty="0" smtClean="0"/>
              <a:t>&gt; um eigene Adapter zu binden</a:t>
            </a:r>
          </a:p>
          <a:p>
            <a:pPr lvl="1" eaLnBrk="1" hangingPunct="1"/>
            <a:r>
              <a:rPr lang="de-DE" dirty="0" smtClean="0"/>
              <a:t>&lt;</a:t>
            </a:r>
            <a:r>
              <a:rPr lang="de-DE" dirty="0" err="1" smtClean="0"/>
              <a:t>xjc:simple</a:t>
            </a:r>
            <a:r>
              <a:rPr lang="de-DE" dirty="0" smtClean="0"/>
              <a:t>&gt;</a:t>
            </a:r>
          </a:p>
          <a:p>
            <a:pPr lvl="2" eaLnBrk="1" hangingPunct="1"/>
            <a:r>
              <a:rPr lang="de-DE" dirty="0" smtClean="0"/>
              <a:t>simpler </a:t>
            </a:r>
            <a:r>
              <a:rPr lang="de-DE" dirty="0" err="1" smtClean="0"/>
              <a:t>and</a:t>
            </a:r>
            <a:r>
              <a:rPr lang="de-DE" dirty="0" smtClean="0"/>
              <a:t> </a:t>
            </a:r>
            <a:r>
              <a:rPr lang="de-DE" dirty="0" err="1" smtClean="0"/>
              <a:t>better</a:t>
            </a:r>
            <a:r>
              <a:rPr lang="de-DE" dirty="0" smtClean="0"/>
              <a:t> Binding </a:t>
            </a:r>
            <a:r>
              <a:rPr lang="de-DE" dirty="0" err="1" smtClean="0"/>
              <a:t>mode</a:t>
            </a:r>
            <a:endParaRPr lang="de-DE" dirty="0" smtClean="0"/>
          </a:p>
          <a:p>
            <a:pPr lvl="1" eaLnBrk="1" hangingPunct="1">
              <a:buNone/>
            </a:pPr>
            <a:endParaRPr lang="de-DE"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3</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1. </a:t>
            </a:r>
            <a:r>
              <a:rPr lang="de-DE" dirty="0" err="1" smtClean="0"/>
              <a:t>Requirements</a:t>
            </a:r>
            <a:endParaRPr lang="de-DE" dirty="0" smtClean="0"/>
          </a:p>
        </p:txBody>
      </p:sp>
      <p:sp>
        <p:nvSpPr>
          <p:cNvPr id="18436" name="Rectangle 3"/>
          <p:cNvSpPr>
            <a:spLocks noGrp="1" noChangeArrowheads="1"/>
          </p:cNvSpPr>
          <p:nvPr>
            <p:ph type="body" idx="1"/>
          </p:nvPr>
        </p:nvSpPr>
        <p:spPr>
          <a:xfrm>
            <a:off x="457200" y="1125538"/>
            <a:ext cx="6972300" cy="3446462"/>
          </a:xfrm>
        </p:spPr>
        <p:txBody>
          <a:bodyPr/>
          <a:lstStyle/>
          <a:p>
            <a:pPr eaLnBrk="1" hangingPunct="1"/>
            <a:r>
              <a:rPr lang="de-DE" dirty="0" smtClean="0"/>
              <a:t>Überblick</a:t>
            </a:r>
          </a:p>
          <a:p>
            <a:pPr lvl="1" eaLnBrk="1" hangingPunct="1"/>
            <a:endParaRPr lang="de-DE" dirty="0" smtClean="0"/>
          </a:p>
          <a:p>
            <a:pPr lvl="1" eaLnBrk="1" hangingPunct="1"/>
            <a:r>
              <a:rPr lang="de-DE" dirty="0" smtClean="0"/>
              <a:t>Spezifiziert nach JSR 222</a:t>
            </a:r>
          </a:p>
          <a:p>
            <a:pPr lvl="1" eaLnBrk="1" hangingPunct="1"/>
            <a:r>
              <a:rPr lang="de-DE" dirty="0" smtClean="0"/>
              <a:t>Annotationsgetriebenes Framework</a:t>
            </a:r>
          </a:p>
          <a:p>
            <a:pPr lvl="1" eaLnBrk="1" hangingPunct="1"/>
            <a:r>
              <a:rPr lang="de-DE" dirty="0" smtClean="0"/>
              <a:t>Schema-Compiler</a:t>
            </a:r>
          </a:p>
          <a:p>
            <a:pPr lvl="1" eaLnBrk="1" hangingPunct="1"/>
            <a:r>
              <a:rPr lang="de-DE" dirty="0" smtClean="0"/>
              <a:t>Schema-Generator</a:t>
            </a:r>
          </a:p>
          <a:p>
            <a:pPr lvl="1" eaLnBrk="1" hangingPunct="1"/>
            <a:r>
              <a:rPr lang="de-DE" dirty="0" smtClean="0"/>
              <a:t>Binding Framework</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30</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4. Java </a:t>
            </a:r>
            <a:r>
              <a:rPr lang="de-DE" dirty="0" err="1" smtClean="0"/>
              <a:t>to</a:t>
            </a:r>
            <a:r>
              <a:rPr lang="de-DE" dirty="0" smtClean="0"/>
              <a:t> XML Schema</a:t>
            </a:r>
          </a:p>
        </p:txBody>
      </p:sp>
      <p:sp>
        <p:nvSpPr>
          <p:cNvPr id="18436" name="Rectangle 3"/>
          <p:cNvSpPr>
            <a:spLocks noGrp="1" noChangeArrowheads="1"/>
          </p:cNvSpPr>
          <p:nvPr>
            <p:ph type="body" idx="1"/>
          </p:nvPr>
        </p:nvSpPr>
        <p:spPr>
          <a:xfrm>
            <a:off x="457200" y="1125538"/>
            <a:ext cx="7686700" cy="1803396"/>
          </a:xfrm>
        </p:spPr>
        <p:txBody>
          <a:bodyPr/>
          <a:lstStyle/>
          <a:p>
            <a:pPr eaLnBrk="1" hangingPunct="1"/>
            <a:r>
              <a:rPr lang="de-DE" dirty="0" smtClean="0"/>
              <a:t>aus JavaBean ein Schema erstellen</a:t>
            </a:r>
            <a:endParaRPr lang="de-DE" dirty="0" smtClean="0"/>
          </a:p>
          <a:p>
            <a:pPr lvl="1" eaLnBrk="1" hangingPunct="1"/>
            <a:endParaRPr lang="de-DE" dirty="0" smtClean="0"/>
          </a:p>
          <a:p>
            <a:pPr lvl="1" eaLnBrk="1" hangingPunct="1"/>
            <a:r>
              <a:rPr lang="de-DE" dirty="0" smtClean="0"/>
              <a:t>SchemaGeneration Einführungsbeispiel</a:t>
            </a:r>
            <a:endParaRPr lang="de-DE" dirty="0" smtClean="0"/>
          </a:p>
        </p:txBody>
      </p:sp>
      <p:sp>
        <p:nvSpPr>
          <p:cNvPr id="5" name="Eckige Klammer links/rechts 4"/>
          <p:cNvSpPr/>
          <p:nvPr/>
        </p:nvSpPr>
        <p:spPr>
          <a:xfrm>
            <a:off x="1072800" y="2643182"/>
            <a:ext cx="7358114" cy="3357586"/>
          </a:xfrm>
          <a:prstGeom prst="bracketPair">
            <a:avLst/>
          </a:prstGeom>
        </p:spPr>
        <p:style>
          <a:lnRef idx="2">
            <a:schemeClr val="accent4"/>
          </a:lnRef>
          <a:fillRef idx="0">
            <a:schemeClr val="accent4"/>
          </a:fillRef>
          <a:effectRef idx="1">
            <a:schemeClr val="accent4"/>
          </a:effectRef>
          <a:fontRef idx="minor">
            <a:schemeClr val="tx1"/>
          </a:fontRef>
        </p:style>
        <p:txBody>
          <a:bodyPr rtlCol="0" anchor="ctr"/>
          <a:lstStyle/>
          <a:p>
            <a:r>
              <a:rPr lang="de-DE" sz="1600" dirty="0" smtClean="0"/>
              <a:t>//aus diesem Bean</a:t>
            </a:r>
          </a:p>
          <a:p>
            <a:r>
              <a:rPr lang="de-DE" sz="1600" dirty="0" smtClean="0"/>
              <a:t>@</a:t>
            </a:r>
            <a:r>
              <a:rPr lang="de-DE" sz="1600" dirty="0" err="1" smtClean="0"/>
              <a:t>XmlRootElement</a:t>
            </a:r>
            <a:r>
              <a:rPr lang="de-DE" sz="1600" dirty="0" smtClean="0"/>
              <a:t>(</a:t>
            </a:r>
            <a:r>
              <a:rPr lang="de-DE" sz="1600" dirty="0" err="1" smtClean="0"/>
              <a:t>name</a:t>
            </a:r>
            <a:r>
              <a:rPr lang="de-DE" sz="1600" dirty="0" smtClean="0"/>
              <a:t>="</a:t>
            </a:r>
            <a:r>
              <a:rPr lang="de-DE" sz="1600" dirty="0" err="1" smtClean="0"/>
              <a:t>roottag</a:t>
            </a:r>
            <a:r>
              <a:rPr lang="de-DE" sz="1600" dirty="0" smtClean="0"/>
              <a:t>")</a:t>
            </a:r>
          </a:p>
          <a:p>
            <a:r>
              <a:rPr lang="de-DE" sz="1600" dirty="0" err="1" smtClean="0"/>
              <a:t>public</a:t>
            </a:r>
            <a:r>
              <a:rPr lang="de-DE" sz="1600" dirty="0" smtClean="0"/>
              <a:t> </a:t>
            </a:r>
            <a:r>
              <a:rPr lang="de-DE" sz="1600" dirty="0" err="1" smtClean="0"/>
              <a:t>class</a:t>
            </a:r>
            <a:r>
              <a:rPr lang="de-DE" sz="1600" dirty="0" smtClean="0"/>
              <a:t> </a:t>
            </a:r>
            <a:r>
              <a:rPr lang="de-DE" sz="1600" dirty="0" err="1" smtClean="0"/>
              <a:t>MyClass</a:t>
            </a:r>
            <a:r>
              <a:rPr lang="de-DE" sz="1600" dirty="0" smtClean="0"/>
              <a:t>{</a:t>
            </a:r>
          </a:p>
          <a:p>
            <a:r>
              <a:rPr lang="de-DE" sz="1600" dirty="0" smtClean="0"/>
              <a:t>	</a:t>
            </a:r>
            <a:r>
              <a:rPr lang="de-DE" sz="1600" dirty="0" smtClean="0"/>
              <a:t>@</a:t>
            </a:r>
            <a:r>
              <a:rPr lang="de-DE" sz="1600" dirty="0" err="1" smtClean="0"/>
              <a:t>XmlElement</a:t>
            </a:r>
            <a:r>
              <a:rPr lang="de-DE" sz="1600" dirty="0" smtClean="0"/>
              <a:t>(</a:t>
            </a:r>
            <a:r>
              <a:rPr lang="de-DE" sz="1600" dirty="0" err="1" smtClean="0"/>
              <a:t>name</a:t>
            </a:r>
            <a:r>
              <a:rPr lang="de-DE" sz="1600" dirty="0" smtClean="0"/>
              <a:t>="</a:t>
            </a:r>
            <a:r>
              <a:rPr lang="de-DE" sz="1600" dirty="0" err="1" smtClean="0"/>
              <a:t>subtag</a:t>
            </a:r>
            <a:r>
              <a:rPr lang="de-DE" sz="1600" dirty="0" smtClean="0"/>
              <a:t>")</a:t>
            </a:r>
          </a:p>
          <a:p>
            <a:r>
              <a:rPr lang="de-DE" sz="1600" dirty="0" smtClean="0"/>
              <a:t>	</a:t>
            </a:r>
            <a:r>
              <a:rPr lang="de-DE" sz="1600" dirty="0" smtClean="0"/>
              <a:t>private String </a:t>
            </a:r>
            <a:r>
              <a:rPr lang="de-DE" sz="1600" dirty="0" err="1" smtClean="0"/>
              <a:t>subElement</a:t>
            </a:r>
            <a:r>
              <a:rPr lang="de-DE" sz="1600" dirty="0" smtClean="0"/>
              <a:t>;</a:t>
            </a:r>
          </a:p>
          <a:p>
            <a:r>
              <a:rPr lang="de-DE" sz="1600" dirty="0" smtClean="0"/>
              <a:t>	</a:t>
            </a:r>
            <a:r>
              <a:rPr lang="de-DE" sz="1600" dirty="0" err="1" smtClean="0"/>
              <a:t>protected</a:t>
            </a:r>
            <a:r>
              <a:rPr lang="de-DE" sz="1600" dirty="0" smtClean="0"/>
              <a:t> String </a:t>
            </a:r>
            <a:r>
              <a:rPr lang="de-DE" sz="1600" dirty="0" err="1" smtClean="0"/>
              <a:t>getSubElement</a:t>
            </a:r>
            <a:r>
              <a:rPr lang="de-DE" sz="1600" dirty="0" smtClean="0"/>
              <a:t>(){</a:t>
            </a:r>
            <a:r>
              <a:rPr lang="de-DE" sz="1600" dirty="0" err="1" smtClean="0"/>
              <a:t>return</a:t>
            </a:r>
            <a:r>
              <a:rPr lang="de-DE" sz="1600" dirty="0" smtClean="0"/>
              <a:t> </a:t>
            </a:r>
            <a:r>
              <a:rPr lang="de-DE" sz="1600" dirty="0" err="1" smtClean="0"/>
              <a:t>subElement</a:t>
            </a:r>
            <a:r>
              <a:rPr lang="de-DE" sz="1600" dirty="0" smtClean="0"/>
              <a:t>:}</a:t>
            </a:r>
          </a:p>
          <a:p>
            <a:r>
              <a:rPr lang="de-DE" sz="1600" dirty="0" smtClean="0"/>
              <a:t>	</a:t>
            </a:r>
            <a:r>
              <a:rPr lang="de-DE" sz="1600" dirty="0" err="1" smtClean="0"/>
              <a:t>protected</a:t>
            </a:r>
            <a:r>
              <a:rPr lang="de-DE" sz="1600" dirty="0" smtClean="0"/>
              <a:t> </a:t>
            </a:r>
            <a:r>
              <a:rPr lang="de-DE" sz="1600" dirty="0" err="1" smtClean="0"/>
              <a:t>void</a:t>
            </a:r>
            <a:r>
              <a:rPr lang="de-DE" sz="1600" dirty="0" smtClean="0"/>
              <a:t> </a:t>
            </a:r>
            <a:r>
              <a:rPr lang="de-DE" sz="1600" dirty="0" err="1" smtClean="0"/>
              <a:t>setSubElement</a:t>
            </a:r>
            <a:r>
              <a:rPr lang="de-DE" sz="1600" dirty="0" smtClean="0"/>
              <a:t>(String </a:t>
            </a:r>
            <a:r>
              <a:rPr lang="de-DE" sz="1600" dirty="0" err="1" smtClean="0"/>
              <a:t>subElement</a:t>
            </a:r>
            <a:r>
              <a:rPr lang="de-DE" sz="1600" dirty="0" smtClean="0"/>
              <a:t>){</a:t>
            </a:r>
          </a:p>
          <a:p>
            <a:r>
              <a:rPr lang="de-DE" sz="1600" dirty="0" smtClean="0"/>
              <a:t>	</a:t>
            </a:r>
            <a:r>
              <a:rPr lang="de-DE" sz="1600" dirty="0" smtClean="0"/>
              <a:t>	</a:t>
            </a:r>
            <a:r>
              <a:rPr lang="de-DE" sz="1600" dirty="0" err="1" smtClean="0"/>
              <a:t>this.subElement</a:t>
            </a:r>
            <a:r>
              <a:rPr lang="de-DE" sz="1600" dirty="0" smtClean="0"/>
              <a:t>=</a:t>
            </a:r>
            <a:r>
              <a:rPr lang="de-DE" sz="1600" dirty="0" err="1" smtClean="0"/>
              <a:t>subElement</a:t>
            </a:r>
            <a:r>
              <a:rPr lang="de-DE" sz="1600" dirty="0" smtClean="0"/>
              <a:t>;}}</a:t>
            </a:r>
          </a:p>
          <a:p>
            <a:r>
              <a:rPr lang="de-DE" sz="1600" dirty="0" smtClean="0"/>
              <a:t>//wird dieses Schema</a:t>
            </a:r>
          </a:p>
          <a:p>
            <a:r>
              <a:rPr lang="de-DE" sz="1600" dirty="0" smtClean="0"/>
              <a:t>&lt;</a:t>
            </a:r>
            <a:r>
              <a:rPr lang="de-DE" sz="1600" dirty="0" err="1" smtClean="0"/>
              <a:t>xs:element</a:t>
            </a:r>
            <a:r>
              <a:rPr lang="de-DE" sz="1600" dirty="0" smtClean="0"/>
              <a:t> </a:t>
            </a:r>
            <a:r>
              <a:rPr lang="de-DE" sz="1600" dirty="0" err="1" smtClean="0"/>
              <a:t>name</a:t>
            </a:r>
            <a:r>
              <a:rPr lang="de-DE" sz="1600" dirty="0" smtClean="0"/>
              <a:t>="</a:t>
            </a:r>
            <a:r>
              <a:rPr lang="de-DE" sz="1600" dirty="0" err="1" smtClean="0"/>
              <a:t>roottag</a:t>
            </a:r>
            <a:r>
              <a:rPr lang="de-DE" sz="1600" dirty="0" smtClean="0"/>
              <a:t>" type="</a:t>
            </a:r>
            <a:r>
              <a:rPr lang="de-DE" sz="1600" dirty="0" err="1" smtClean="0"/>
              <a:t>myClass</a:t>
            </a:r>
            <a:r>
              <a:rPr lang="de-DE" sz="1600" dirty="0" smtClean="0"/>
              <a:t>" /&gt;</a:t>
            </a:r>
          </a:p>
          <a:p>
            <a:r>
              <a:rPr lang="de-DE" sz="1600" dirty="0" smtClean="0"/>
              <a:t>&lt;</a:t>
            </a:r>
            <a:r>
              <a:rPr lang="de-DE" sz="1600" dirty="0" err="1" smtClean="0"/>
              <a:t>xs:complexType</a:t>
            </a:r>
            <a:r>
              <a:rPr lang="de-DE" sz="1600" dirty="0" smtClean="0"/>
              <a:t> </a:t>
            </a:r>
            <a:r>
              <a:rPr lang="de-DE" sz="1600" dirty="0" err="1" smtClean="0"/>
              <a:t>name</a:t>
            </a:r>
            <a:r>
              <a:rPr lang="de-DE" sz="1600" dirty="0" smtClean="0"/>
              <a:t>="</a:t>
            </a:r>
            <a:r>
              <a:rPr lang="de-DE" sz="1600" dirty="0" err="1" smtClean="0"/>
              <a:t>myClass</a:t>
            </a:r>
            <a:r>
              <a:rPr lang="de-DE" sz="1600" dirty="0" smtClean="0"/>
              <a:t>"&gt;&lt;</a:t>
            </a:r>
            <a:r>
              <a:rPr lang="de-DE" sz="1600" dirty="0" err="1" smtClean="0"/>
              <a:t>xs:sequence</a:t>
            </a:r>
            <a:r>
              <a:rPr lang="de-DE" sz="1600" dirty="0" smtClean="0"/>
              <a:t>&gt;</a:t>
            </a:r>
          </a:p>
          <a:p>
            <a:r>
              <a:rPr lang="de-DE" sz="1600" dirty="0" smtClean="0"/>
              <a:t>&lt;</a:t>
            </a:r>
            <a:r>
              <a:rPr lang="de-DE" sz="1600" dirty="0" err="1" smtClean="0"/>
              <a:t>xs:element</a:t>
            </a:r>
            <a:r>
              <a:rPr lang="de-DE" sz="1600" dirty="0" smtClean="0"/>
              <a:t> </a:t>
            </a:r>
            <a:r>
              <a:rPr lang="de-DE" sz="1600" dirty="0" err="1" smtClean="0"/>
              <a:t>name</a:t>
            </a:r>
            <a:r>
              <a:rPr lang="de-DE" sz="1600" dirty="0" smtClean="0"/>
              <a:t>="</a:t>
            </a:r>
            <a:r>
              <a:rPr lang="de-DE" sz="1600" dirty="0" err="1" smtClean="0"/>
              <a:t>subtag</a:t>
            </a:r>
            <a:r>
              <a:rPr lang="de-DE" sz="1600" dirty="0" smtClean="0"/>
              <a:t>" type="</a:t>
            </a:r>
            <a:r>
              <a:rPr lang="de-DE" sz="1600" dirty="0" err="1" smtClean="0"/>
              <a:t>xs:string</a:t>
            </a:r>
            <a:r>
              <a:rPr lang="de-DE" sz="1600" dirty="0" smtClean="0"/>
              <a:t> </a:t>
            </a:r>
            <a:r>
              <a:rPr lang="de-DE" sz="1600" dirty="0" err="1" smtClean="0"/>
              <a:t>minOccurs</a:t>
            </a:r>
            <a:r>
              <a:rPr lang="de-DE" sz="1600" dirty="0" smtClean="0"/>
              <a:t>="0" /&gt;</a:t>
            </a:r>
          </a:p>
          <a:p>
            <a:r>
              <a:rPr lang="de-DE" sz="1600" dirty="0" smtClean="0"/>
              <a:t>&lt;/</a:t>
            </a:r>
            <a:r>
              <a:rPr lang="de-DE" sz="1600" dirty="0" err="1" smtClean="0"/>
              <a:t>xs:sequence</a:t>
            </a:r>
            <a:r>
              <a:rPr lang="de-DE" sz="1600" dirty="0" smtClean="0"/>
              <a:t>&gt;&lt;/</a:t>
            </a:r>
            <a:r>
              <a:rPr lang="de-DE" sz="1600" dirty="0" err="1" smtClean="0"/>
              <a:t>xs:complexType</a:t>
            </a:r>
            <a:r>
              <a:rPr lang="de-DE" sz="1600" dirty="0" smtClean="0"/>
              <a:t>&gt;</a:t>
            </a:r>
            <a:endParaRPr lang="de-DE" sz="16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31</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4. Java </a:t>
            </a:r>
            <a:r>
              <a:rPr lang="de-DE" dirty="0" err="1" smtClean="0"/>
              <a:t>to</a:t>
            </a:r>
            <a:r>
              <a:rPr lang="de-DE" dirty="0" smtClean="0"/>
              <a:t> XML Schema</a:t>
            </a:r>
          </a:p>
        </p:txBody>
      </p:sp>
      <p:sp>
        <p:nvSpPr>
          <p:cNvPr id="18436" name="Rectangle 3"/>
          <p:cNvSpPr>
            <a:spLocks noGrp="1" noChangeArrowheads="1"/>
          </p:cNvSpPr>
          <p:nvPr>
            <p:ph type="body" idx="1"/>
          </p:nvPr>
        </p:nvSpPr>
        <p:spPr>
          <a:xfrm>
            <a:off x="457200" y="1125538"/>
            <a:ext cx="7686700" cy="5589610"/>
          </a:xfrm>
        </p:spPr>
        <p:txBody>
          <a:bodyPr/>
          <a:lstStyle/>
          <a:p>
            <a:pPr eaLnBrk="1" hangingPunct="1"/>
            <a:r>
              <a:rPr lang="de-DE" dirty="0" smtClean="0"/>
              <a:t>MAJOs erstellen</a:t>
            </a:r>
            <a:endParaRPr lang="de-DE" dirty="0" smtClean="0"/>
          </a:p>
          <a:p>
            <a:pPr lvl="1" eaLnBrk="1" hangingPunct="1"/>
            <a:endParaRPr lang="de-DE" dirty="0" smtClean="0"/>
          </a:p>
          <a:p>
            <a:pPr lvl="1" eaLnBrk="1" hangingPunct="1"/>
            <a:r>
              <a:rPr lang="de-DE" dirty="0" smtClean="0"/>
              <a:t>@</a:t>
            </a:r>
            <a:r>
              <a:rPr lang="de-DE" dirty="0" err="1" smtClean="0"/>
              <a:t>XmlElement</a:t>
            </a:r>
            <a:r>
              <a:rPr lang="de-DE" dirty="0" smtClean="0"/>
              <a:t>: Bindet Variable an XML Element</a:t>
            </a:r>
          </a:p>
          <a:p>
            <a:pPr lvl="1" eaLnBrk="1" hangingPunct="1"/>
            <a:r>
              <a:rPr lang="de-DE" dirty="0" smtClean="0"/>
              <a:t>@</a:t>
            </a:r>
            <a:r>
              <a:rPr lang="de-DE" dirty="0" err="1" smtClean="0"/>
              <a:t>XmlAttribute</a:t>
            </a:r>
            <a:r>
              <a:rPr lang="de-DE" dirty="0" smtClean="0"/>
              <a:t>: Bindet Variable an Attributwert</a:t>
            </a:r>
          </a:p>
          <a:p>
            <a:pPr lvl="1" eaLnBrk="1" hangingPunct="1"/>
            <a:r>
              <a:rPr lang="de-DE" dirty="0" smtClean="0"/>
              <a:t>@</a:t>
            </a:r>
            <a:r>
              <a:rPr lang="de-DE" dirty="0" err="1" smtClean="0"/>
              <a:t>XmlValue</a:t>
            </a:r>
            <a:r>
              <a:rPr lang="de-DE" dirty="0" smtClean="0"/>
              <a:t>: Binding an </a:t>
            </a:r>
            <a:r>
              <a:rPr lang="de-DE" dirty="0" err="1" smtClean="0"/>
              <a:t>text</a:t>
            </a:r>
            <a:r>
              <a:rPr lang="de-DE" dirty="0" smtClean="0"/>
              <a:t> des XML Elements</a:t>
            </a:r>
          </a:p>
          <a:p>
            <a:pPr lvl="1" eaLnBrk="1" hangingPunct="1"/>
            <a:r>
              <a:rPr lang="de-DE" dirty="0" smtClean="0"/>
              <a:t>@</a:t>
            </a:r>
            <a:r>
              <a:rPr lang="de-DE" dirty="0" err="1" smtClean="0"/>
              <a:t>XmlTransient</a:t>
            </a:r>
            <a:r>
              <a:rPr lang="de-DE" dirty="0" smtClean="0"/>
              <a:t>: XML Bindung unterdrücken</a:t>
            </a:r>
          </a:p>
          <a:p>
            <a:pPr lvl="1" eaLnBrk="1" hangingPunct="1"/>
            <a:r>
              <a:rPr lang="de-DE" dirty="0" smtClean="0"/>
              <a:t>@</a:t>
            </a:r>
            <a:r>
              <a:rPr lang="de-DE" dirty="0" err="1" smtClean="0"/>
              <a:t>XmlAccessorOrder</a:t>
            </a:r>
            <a:r>
              <a:rPr lang="de-DE" dirty="0" smtClean="0"/>
              <a:t>: definiert Sortierung </a:t>
            </a:r>
          </a:p>
          <a:p>
            <a:pPr lvl="1" eaLnBrk="1" hangingPunct="1"/>
            <a:r>
              <a:rPr lang="de-DE" dirty="0" smtClean="0"/>
              <a:t>@</a:t>
            </a:r>
            <a:r>
              <a:rPr lang="de-DE" dirty="0" err="1" smtClean="0"/>
              <a:t>XmlAccessorType</a:t>
            </a:r>
            <a:r>
              <a:rPr lang="de-DE" dirty="0" smtClean="0"/>
              <a:t>: definiert welche Variable beim Binding beachtet werden</a:t>
            </a:r>
          </a:p>
          <a:p>
            <a:pPr lvl="1" eaLnBrk="1" hangingPunct="1"/>
            <a:r>
              <a:rPr lang="de-DE" dirty="0" smtClean="0"/>
              <a:t>@</a:t>
            </a:r>
            <a:r>
              <a:rPr lang="de-DE" dirty="0" err="1" smtClean="0"/>
              <a:t>XmlElementRef</a:t>
            </a:r>
            <a:r>
              <a:rPr lang="de-DE" dirty="0" smtClean="0"/>
              <a:t>: Bindet Variable an </a:t>
            </a:r>
            <a:r>
              <a:rPr lang="de-DE" dirty="0" err="1" smtClean="0"/>
              <a:t>Rootelement</a:t>
            </a:r>
            <a:r>
              <a:rPr lang="de-DE" dirty="0" smtClean="0"/>
              <a:t> und referenziert darauf (&lt;</a:t>
            </a:r>
            <a:r>
              <a:rPr lang="de-DE" dirty="0" err="1" smtClean="0"/>
              <a:t>xs:element</a:t>
            </a:r>
            <a:r>
              <a:rPr lang="de-DE" dirty="0" smtClean="0"/>
              <a:t> </a:t>
            </a:r>
            <a:r>
              <a:rPr lang="de-DE" dirty="0" err="1" smtClean="0"/>
              <a:t>ref</a:t>
            </a:r>
            <a:r>
              <a:rPr lang="de-DE" dirty="0" smtClean="0"/>
              <a:t>="" /&gt;)</a:t>
            </a:r>
          </a:p>
          <a:p>
            <a:pPr lvl="1" eaLnBrk="1" hangingPunct="1"/>
            <a:r>
              <a:rPr lang="de-DE" dirty="0" smtClean="0"/>
              <a:t>@</a:t>
            </a:r>
            <a:r>
              <a:rPr lang="de-DE" dirty="0" err="1" smtClean="0"/>
              <a:t>XmlRootElement</a:t>
            </a:r>
            <a:r>
              <a:rPr lang="de-DE" dirty="0" smtClean="0"/>
              <a:t>: definiert die Klasse als </a:t>
            </a:r>
            <a:r>
              <a:rPr lang="de-DE" dirty="0" err="1" smtClean="0"/>
              <a:t>Rootelement</a:t>
            </a:r>
            <a:endParaRPr lang="de-DE" dirty="0" smtClean="0"/>
          </a:p>
          <a:p>
            <a:pPr lvl="1" eaLnBrk="1" hangingPunct="1"/>
            <a:r>
              <a:rPr lang="de-DE" dirty="0" smtClean="0"/>
              <a:t>@</a:t>
            </a:r>
            <a:r>
              <a:rPr lang="de-DE" dirty="0" err="1" smtClean="0"/>
              <a:t>XmlType</a:t>
            </a:r>
            <a:r>
              <a:rPr lang="de-DE" dirty="0" smtClean="0"/>
              <a:t>: Binding zwischen Klasse und </a:t>
            </a:r>
            <a:r>
              <a:rPr lang="de-DE" dirty="0" err="1" smtClean="0"/>
              <a:t>complexType</a:t>
            </a:r>
            <a:endParaRPr lang="de-DE"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32</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4. Java </a:t>
            </a:r>
            <a:r>
              <a:rPr lang="de-DE" dirty="0" err="1" smtClean="0"/>
              <a:t>to</a:t>
            </a:r>
            <a:r>
              <a:rPr lang="de-DE" dirty="0" smtClean="0"/>
              <a:t> XML Schema</a:t>
            </a:r>
          </a:p>
        </p:txBody>
      </p:sp>
      <p:sp>
        <p:nvSpPr>
          <p:cNvPr id="18436" name="Rectangle 3"/>
          <p:cNvSpPr>
            <a:spLocks noGrp="1" noChangeArrowheads="1"/>
          </p:cNvSpPr>
          <p:nvPr>
            <p:ph type="body" idx="1"/>
          </p:nvPr>
        </p:nvSpPr>
        <p:spPr>
          <a:xfrm>
            <a:off x="457200" y="1125538"/>
            <a:ext cx="7686700" cy="4803792"/>
          </a:xfrm>
        </p:spPr>
        <p:txBody>
          <a:bodyPr/>
          <a:lstStyle/>
          <a:p>
            <a:pPr eaLnBrk="1" hangingPunct="1"/>
            <a:r>
              <a:rPr lang="de-DE" dirty="0" smtClean="0"/>
              <a:t>Java </a:t>
            </a:r>
            <a:r>
              <a:rPr lang="de-DE" dirty="0" err="1" smtClean="0"/>
              <a:t>Collections</a:t>
            </a:r>
            <a:r>
              <a:rPr lang="de-DE" dirty="0" smtClean="0"/>
              <a:t> und ihre Schema Pendants</a:t>
            </a:r>
            <a:endParaRPr lang="de-DE" dirty="0" smtClean="0"/>
          </a:p>
          <a:p>
            <a:pPr lvl="1" eaLnBrk="1" hangingPunct="1"/>
            <a:endParaRPr lang="de-DE" dirty="0" smtClean="0"/>
          </a:p>
          <a:p>
            <a:pPr lvl="1" eaLnBrk="1" hangingPunct="1"/>
            <a:r>
              <a:rPr lang="de-DE" dirty="0" smtClean="0"/>
              <a:t>Listen / Arrays werden an Sequenz gebunden</a:t>
            </a:r>
          </a:p>
          <a:p>
            <a:pPr lvl="1" eaLnBrk="1" hangingPunct="1"/>
            <a:r>
              <a:rPr lang="de-DE" dirty="0" smtClean="0"/>
              <a:t>Komplexe </a:t>
            </a:r>
            <a:r>
              <a:rPr lang="de-DE" dirty="0" err="1" smtClean="0"/>
              <a:t>Collections</a:t>
            </a:r>
            <a:r>
              <a:rPr lang="de-DE" dirty="0" smtClean="0"/>
              <a:t> werden zum </a:t>
            </a:r>
            <a:r>
              <a:rPr lang="de-DE" dirty="0" err="1" smtClean="0"/>
              <a:t>complexType</a:t>
            </a:r>
            <a:endParaRPr lang="de-DE" dirty="0" smtClean="0"/>
          </a:p>
          <a:p>
            <a:pPr lvl="1" eaLnBrk="1" hangingPunct="1"/>
            <a:r>
              <a:rPr lang="de-DE" dirty="0" err="1" smtClean="0"/>
              <a:t>Maps</a:t>
            </a:r>
            <a:r>
              <a:rPr lang="de-DE" dirty="0" smtClean="0"/>
              <a:t> werden zu verschachtelten </a:t>
            </a:r>
            <a:r>
              <a:rPr lang="de-DE" dirty="0" err="1" smtClean="0"/>
              <a:t>entry-key-value</a:t>
            </a:r>
            <a:r>
              <a:rPr lang="de-DE" dirty="0" smtClean="0"/>
              <a:t> Elementen</a:t>
            </a:r>
          </a:p>
          <a:p>
            <a:pPr lvl="1" eaLnBrk="1" hangingPunct="1"/>
            <a:r>
              <a:rPr lang="de-DE" dirty="0" smtClean="0"/>
              <a:t>@</a:t>
            </a:r>
            <a:r>
              <a:rPr lang="de-DE" dirty="0" err="1" smtClean="0"/>
              <a:t>XmlList</a:t>
            </a:r>
            <a:r>
              <a:rPr lang="de-DE" dirty="0" smtClean="0"/>
              <a:t> bindet die Liste an eine &lt;</a:t>
            </a:r>
            <a:r>
              <a:rPr lang="de-DE" dirty="0" err="1" smtClean="0"/>
              <a:t>xs:list</a:t>
            </a:r>
            <a:r>
              <a:rPr lang="de-DE" dirty="0" smtClean="0"/>
              <a:t>&gt;</a:t>
            </a:r>
          </a:p>
          <a:p>
            <a:pPr lvl="1" eaLnBrk="1" hangingPunct="1"/>
            <a:r>
              <a:rPr lang="de-DE" dirty="0" smtClean="0"/>
              <a:t>@</a:t>
            </a:r>
            <a:r>
              <a:rPr lang="de-DE" dirty="0" err="1" smtClean="0"/>
              <a:t>XmlElements</a:t>
            </a:r>
            <a:r>
              <a:rPr lang="de-DE" dirty="0" smtClean="0"/>
              <a:t> bildet eine &lt;</a:t>
            </a:r>
            <a:r>
              <a:rPr lang="de-DE" dirty="0" err="1" smtClean="0"/>
              <a:t>xs:choice</a:t>
            </a:r>
            <a:r>
              <a:rPr lang="de-DE" dirty="0" smtClean="0"/>
              <a:t>&gt; ab</a:t>
            </a:r>
          </a:p>
          <a:p>
            <a:pPr lvl="1" eaLnBrk="1" hangingPunct="1"/>
            <a:r>
              <a:rPr lang="de-DE" dirty="0" smtClean="0"/>
              <a:t>@</a:t>
            </a:r>
            <a:r>
              <a:rPr lang="de-DE" dirty="0" err="1" smtClean="0"/>
              <a:t>XmlElementWrapper</a:t>
            </a:r>
            <a:r>
              <a:rPr lang="de-DE" dirty="0" smtClean="0"/>
              <a:t> schachtelt die Sequenz in ein weiteres Element</a:t>
            </a:r>
          </a:p>
          <a:p>
            <a:pPr lvl="1" eaLnBrk="1" hangingPunct="1"/>
            <a:r>
              <a:rPr lang="de-DE" dirty="0" smtClean="0"/>
              <a:t>@</a:t>
            </a:r>
            <a:r>
              <a:rPr lang="de-DE" dirty="0" err="1" smtClean="0"/>
              <a:t>XmlMixed</a:t>
            </a:r>
            <a:r>
              <a:rPr lang="de-DE" dirty="0" smtClean="0"/>
              <a:t> setzt </a:t>
            </a:r>
            <a:r>
              <a:rPr lang="de-DE" dirty="0" err="1" smtClean="0"/>
              <a:t>mixed</a:t>
            </a:r>
            <a:r>
              <a:rPr lang="de-DE" dirty="0" smtClean="0"/>
              <a:t>="</a:t>
            </a:r>
            <a:r>
              <a:rPr lang="de-DE" dirty="0" err="1" smtClean="0"/>
              <a:t>true</a:t>
            </a:r>
            <a:r>
              <a:rPr lang="de-DE" dirty="0" smtClean="0"/>
              <a:t>"</a:t>
            </a:r>
          </a:p>
          <a:p>
            <a:pPr lvl="1" eaLnBrk="1" hangingPunct="1"/>
            <a:endParaRPr lang="de-DE"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33</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4. Java </a:t>
            </a:r>
            <a:r>
              <a:rPr lang="de-DE" dirty="0" err="1" smtClean="0"/>
              <a:t>to</a:t>
            </a:r>
            <a:r>
              <a:rPr lang="de-DE" dirty="0" smtClean="0"/>
              <a:t> XML Schema</a:t>
            </a:r>
          </a:p>
        </p:txBody>
      </p:sp>
      <p:sp>
        <p:nvSpPr>
          <p:cNvPr id="18436" name="Rectangle 3"/>
          <p:cNvSpPr>
            <a:spLocks noGrp="1" noChangeArrowheads="1"/>
          </p:cNvSpPr>
          <p:nvPr>
            <p:ph type="body" idx="1"/>
          </p:nvPr>
        </p:nvSpPr>
        <p:spPr>
          <a:xfrm>
            <a:off x="457200" y="1125538"/>
            <a:ext cx="7686700" cy="3446462"/>
          </a:xfrm>
        </p:spPr>
        <p:txBody>
          <a:bodyPr/>
          <a:lstStyle/>
          <a:p>
            <a:pPr eaLnBrk="1" hangingPunct="1"/>
            <a:r>
              <a:rPr lang="de-DE" dirty="0" smtClean="0"/>
              <a:t>Java </a:t>
            </a:r>
            <a:r>
              <a:rPr lang="de-DE" dirty="0" err="1" smtClean="0"/>
              <a:t>Enums</a:t>
            </a:r>
            <a:r>
              <a:rPr lang="de-DE" dirty="0" smtClean="0"/>
              <a:t> sind nicht gleich XML </a:t>
            </a:r>
            <a:r>
              <a:rPr lang="de-DE" dirty="0" err="1" smtClean="0"/>
              <a:t>Enum</a:t>
            </a:r>
            <a:endParaRPr lang="de-DE" dirty="0" smtClean="0"/>
          </a:p>
          <a:p>
            <a:pPr lvl="1" eaLnBrk="1" hangingPunct="1"/>
            <a:endParaRPr lang="de-DE" dirty="0" smtClean="0"/>
          </a:p>
          <a:p>
            <a:pPr lvl="1" eaLnBrk="1" hangingPunct="1"/>
            <a:r>
              <a:rPr lang="de-DE" dirty="0" err="1" smtClean="0"/>
              <a:t>Enums</a:t>
            </a:r>
            <a:r>
              <a:rPr lang="de-DE" dirty="0" smtClean="0"/>
              <a:t> werden </a:t>
            </a:r>
            <a:r>
              <a:rPr lang="de-DE" dirty="0" err="1" smtClean="0"/>
              <a:t>standarmäßig</a:t>
            </a:r>
            <a:r>
              <a:rPr lang="de-DE" dirty="0" smtClean="0"/>
              <a:t> an </a:t>
            </a:r>
            <a:r>
              <a:rPr lang="de-DE" dirty="0" err="1" smtClean="0"/>
              <a:t>simpleType</a:t>
            </a:r>
            <a:r>
              <a:rPr lang="de-DE" dirty="0" smtClean="0"/>
              <a:t> + &lt;</a:t>
            </a:r>
            <a:r>
              <a:rPr lang="de-DE" dirty="0" err="1" smtClean="0"/>
              <a:t>xs:restriction</a:t>
            </a:r>
            <a:r>
              <a:rPr lang="de-DE" dirty="0" smtClean="0"/>
              <a:t>&gt;&lt;</a:t>
            </a:r>
            <a:r>
              <a:rPr lang="de-DE" dirty="0" err="1" smtClean="0"/>
              <a:t>xs:element</a:t>
            </a:r>
            <a:r>
              <a:rPr lang="de-DE" dirty="0" smtClean="0"/>
              <a:t>&gt; gebunden</a:t>
            </a:r>
          </a:p>
          <a:p>
            <a:pPr lvl="1" eaLnBrk="1" hangingPunct="1"/>
            <a:r>
              <a:rPr lang="de-DE" dirty="0" smtClean="0"/>
              <a:t>@</a:t>
            </a:r>
            <a:r>
              <a:rPr lang="de-DE" dirty="0" err="1" smtClean="0"/>
              <a:t>XmlEnum</a:t>
            </a:r>
            <a:r>
              <a:rPr lang="de-DE" dirty="0" smtClean="0"/>
              <a:t> passt den Basisdatentyp an</a:t>
            </a:r>
          </a:p>
          <a:p>
            <a:pPr lvl="1" eaLnBrk="1" hangingPunct="1"/>
            <a:r>
              <a:rPr lang="de-DE" dirty="0" smtClean="0"/>
              <a:t>mit @</a:t>
            </a:r>
            <a:r>
              <a:rPr lang="de-DE" dirty="0" err="1" smtClean="0"/>
              <a:t>XmlEnumValue</a:t>
            </a:r>
            <a:r>
              <a:rPr lang="de-DE" dirty="0" smtClean="0"/>
              <a:t> können Java </a:t>
            </a:r>
            <a:r>
              <a:rPr lang="de-DE" dirty="0" err="1" smtClean="0"/>
              <a:t>Enum</a:t>
            </a:r>
            <a:r>
              <a:rPr lang="de-DE" dirty="0" smtClean="0"/>
              <a:t> Elemente an </a:t>
            </a:r>
            <a:r>
              <a:rPr lang="de-DE" dirty="0" err="1" smtClean="0"/>
              <a:t>Xml</a:t>
            </a:r>
            <a:r>
              <a:rPr lang="de-DE" dirty="0" smtClean="0"/>
              <a:t> </a:t>
            </a:r>
            <a:r>
              <a:rPr lang="de-DE" dirty="0" err="1" smtClean="0"/>
              <a:t>Enums</a:t>
            </a:r>
            <a:r>
              <a:rPr lang="de-DE" dirty="0" smtClean="0"/>
              <a:t> gebunden werden</a:t>
            </a:r>
          </a:p>
          <a:p>
            <a:pPr lvl="1" eaLnBrk="1" hangingPunct="1"/>
            <a:endParaRPr lang="de-DE"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34</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4. Java </a:t>
            </a:r>
            <a:r>
              <a:rPr lang="de-DE" dirty="0" err="1" smtClean="0"/>
              <a:t>to</a:t>
            </a:r>
            <a:r>
              <a:rPr lang="de-DE" dirty="0" smtClean="0"/>
              <a:t> XML Schema</a:t>
            </a:r>
          </a:p>
        </p:txBody>
      </p:sp>
      <p:sp>
        <p:nvSpPr>
          <p:cNvPr id="18436" name="Rectangle 3"/>
          <p:cNvSpPr>
            <a:spLocks noGrp="1" noChangeArrowheads="1"/>
          </p:cNvSpPr>
          <p:nvPr>
            <p:ph type="body" idx="1"/>
          </p:nvPr>
        </p:nvSpPr>
        <p:spPr>
          <a:xfrm>
            <a:off x="457200" y="1125538"/>
            <a:ext cx="7686700" cy="3446462"/>
          </a:xfrm>
        </p:spPr>
        <p:txBody>
          <a:bodyPr/>
          <a:lstStyle/>
          <a:p>
            <a:pPr eaLnBrk="1" hangingPunct="1"/>
            <a:r>
              <a:rPr lang="de-DE" dirty="0" err="1" smtClean="0"/>
              <a:t>selfmade</a:t>
            </a:r>
            <a:r>
              <a:rPr lang="de-DE" dirty="0" smtClean="0"/>
              <a:t> </a:t>
            </a:r>
            <a:r>
              <a:rPr lang="de-DE" dirty="0" err="1" smtClean="0"/>
              <a:t>Typebinding</a:t>
            </a:r>
            <a:r>
              <a:rPr lang="de-DE" dirty="0" smtClean="0"/>
              <a:t> um Logik an die JavaBean zu binden</a:t>
            </a:r>
            <a:endParaRPr lang="de-DE" dirty="0" smtClean="0"/>
          </a:p>
          <a:p>
            <a:pPr lvl="1" eaLnBrk="1" hangingPunct="1"/>
            <a:r>
              <a:rPr lang="de-DE" dirty="0" smtClean="0"/>
              <a:t>@</a:t>
            </a:r>
            <a:r>
              <a:rPr lang="de-DE" dirty="0" err="1" smtClean="0"/>
              <a:t>XmlJavaTypeAdapter</a:t>
            </a:r>
            <a:r>
              <a:rPr lang="de-DE" dirty="0" smtClean="0"/>
              <a:t> bindet den </a:t>
            </a:r>
            <a:r>
              <a:rPr lang="de-DE" dirty="0" err="1" smtClean="0"/>
              <a:t>XmlAdapter</a:t>
            </a:r>
            <a:r>
              <a:rPr lang="de-DE" dirty="0" smtClean="0"/>
              <a:t> an die Java Bean zum marshallen /</a:t>
            </a:r>
            <a:r>
              <a:rPr lang="de-DE" dirty="0" err="1" smtClean="0"/>
              <a:t>unmarshallen</a:t>
            </a:r>
            <a:endParaRPr lang="de-DE" dirty="0" smtClean="0"/>
          </a:p>
          <a:p>
            <a:pPr lvl="1" eaLnBrk="1" hangingPunct="1"/>
            <a:r>
              <a:rPr lang="de-DE" dirty="0" smtClean="0"/>
              <a:t>implementiert beschreibt der </a:t>
            </a:r>
            <a:r>
              <a:rPr lang="de-DE" dirty="0" err="1" smtClean="0"/>
              <a:t>XmlAdapter</a:t>
            </a:r>
            <a:r>
              <a:rPr lang="de-DE" dirty="0" smtClean="0"/>
              <a:t> die Umwandlung von einem Java Bean sowie einem Speicherdatentyp der an XML gebunden wird</a:t>
            </a:r>
          </a:p>
          <a:p>
            <a:pPr lvl="1" eaLnBrk="1" hangingPunct="1"/>
            <a:r>
              <a:rPr lang="de-DE" dirty="0" err="1" smtClean="0"/>
              <a:t>XmlAdapter</a:t>
            </a:r>
            <a:r>
              <a:rPr lang="de-DE" dirty="0" smtClean="0"/>
              <a:t> kann auch komplexe Datentypen verarbeiten</a:t>
            </a:r>
          </a:p>
          <a:p>
            <a:pPr lvl="1" eaLnBrk="1" hangingPunct="1"/>
            <a:endParaRPr lang="de-DE"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35</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4. Java </a:t>
            </a:r>
            <a:r>
              <a:rPr lang="de-DE" dirty="0" err="1" smtClean="0"/>
              <a:t>to</a:t>
            </a:r>
            <a:r>
              <a:rPr lang="de-DE" dirty="0" smtClean="0"/>
              <a:t> XML Schema</a:t>
            </a:r>
          </a:p>
        </p:txBody>
      </p:sp>
      <p:sp>
        <p:nvSpPr>
          <p:cNvPr id="18436" name="Rectangle 3"/>
          <p:cNvSpPr>
            <a:spLocks noGrp="1" noChangeArrowheads="1"/>
          </p:cNvSpPr>
          <p:nvPr>
            <p:ph type="body" idx="1"/>
          </p:nvPr>
        </p:nvSpPr>
        <p:spPr>
          <a:xfrm>
            <a:off x="457200" y="1125538"/>
            <a:ext cx="7686700" cy="3446462"/>
          </a:xfrm>
        </p:spPr>
        <p:txBody>
          <a:bodyPr/>
          <a:lstStyle/>
          <a:p>
            <a:pPr eaLnBrk="1" hangingPunct="1"/>
            <a:r>
              <a:rPr lang="de-DE" dirty="0" smtClean="0"/>
              <a:t>Wildcards für evolutionäre Schemen</a:t>
            </a:r>
            <a:endParaRPr lang="de-DE" dirty="0" smtClean="0"/>
          </a:p>
          <a:p>
            <a:pPr lvl="1" eaLnBrk="1" hangingPunct="1"/>
            <a:endParaRPr lang="de-DE" dirty="0" smtClean="0"/>
          </a:p>
          <a:p>
            <a:pPr lvl="1" eaLnBrk="1" hangingPunct="1"/>
            <a:r>
              <a:rPr lang="de-DE" dirty="0" smtClean="0"/>
              <a:t>@</a:t>
            </a:r>
            <a:r>
              <a:rPr lang="de-DE" dirty="0" err="1" smtClean="0"/>
              <a:t>XmlAnyAttribute</a:t>
            </a:r>
            <a:r>
              <a:rPr lang="de-DE" dirty="0" smtClean="0"/>
              <a:t> als </a:t>
            </a:r>
            <a:r>
              <a:rPr lang="de-DE" dirty="0" err="1" smtClean="0"/>
              <a:t>Wildcard</a:t>
            </a:r>
            <a:r>
              <a:rPr lang="de-DE" dirty="0" smtClean="0"/>
              <a:t> Attribut</a:t>
            </a:r>
          </a:p>
          <a:p>
            <a:pPr lvl="1" eaLnBrk="1" hangingPunct="1"/>
            <a:r>
              <a:rPr lang="de-DE" dirty="0" smtClean="0"/>
              <a:t>@</a:t>
            </a:r>
            <a:r>
              <a:rPr lang="de-DE" dirty="0" err="1" smtClean="0"/>
              <a:t>XmlAnyElement</a:t>
            </a:r>
            <a:r>
              <a:rPr lang="de-DE" dirty="0" smtClean="0"/>
              <a:t> als </a:t>
            </a:r>
            <a:r>
              <a:rPr lang="de-DE" dirty="0" err="1" smtClean="0"/>
              <a:t>Wildcard</a:t>
            </a:r>
            <a:r>
              <a:rPr lang="de-DE" dirty="0" smtClean="0"/>
              <a:t> Element</a:t>
            </a:r>
          </a:p>
          <a:p>
            <a:pPr lvl="1" eaLnBrk="1" hangingPunct="1"/>
            <a:r>
              <a:rPr lang="de-DE" dirty="0" smtClean="0"/>
              <a:t>@</a:t>
            </a:r>
            <a:r>
              <a:rPr lang="de-DE" dirty="0" err="1" smtClean="0"/>
              <a:t>XmlAnyElement</a:t>
            </a:r>
            <a:r>
              <a:rPr lang="de-DE" dirty="0" smtClean="0"/>
              <a:t>(lax=</a:t>
            </a:r>
            <a:r>
              <a:rPr lang="de-DE" dirty="0" err="1" smtClean="0"/>
              <a:t>true</a:t>
            </a:r>
            <a:r>
              <a:rPr lang="de-DE" dirty="0" smtClean="0"/>
              <a:t>) weißt den </a:t>
            </a:r>
            <a:r>
              <a:rPr lang="de-DE" dirty="0" err="1" smtClean="0"/>
              <a:t>Unmarshaller</a:t>
            </a:r>
            <a:r>
              <a:rPr lang="de-DE" dirty="0" smtClean="0"/>
              <a:t> an bekannte Elemente an ihre Java Repräsentation zu binden</a:t>
            </a:r>
          </a:p>
          <a:p>
            <a:pPr lvl="1" eaLnBrk="1" hangingPunct="1"/>
            <a:endParaRPr lang="de-DE"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36</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4. Java </a:t>
            </a:r>
            <a:r>
              <a:rPr lang="de-DE" dirty="0" err="1" smtClean="0"/>
              <a:t>to</a:t>
            </a:r>
            <a:r>
              <a:rPr lang="de-DE" dirty="0" smtClean="0"/>
              <a:t> XML Schema</a:t>
            </a:r>
          </a:p>
        </p:txBody>
      </p:sp>
      <p:sp>
        <p:nvSpPr>
          <p:cNvPr id="18436" name="Rectangle 3"/>
          <p:cNvSpPr>
            <a:spLocks noGrp="1" noChangeArrowheads="1"/>
          </p:cNvSpPr>
          <p:nvPr>
            <p:ph type="body" idx="1"/>
          </p:nvPr>
        </p:nvSpPr>
        <p:spPr>
          <a:xfrm>
            <a:off x="457200" y="1125538"/>
            <a:ext cx="7686700" cy="3446462"/>
          </a:xfrm>
        </p:spPr>
        <p:txBody>
          <a:bodyPr/>
          <a:lstStyle/>
          <a:p>
            <a:pPr eaLnBrk="1" hangingPunct="1"/>
            <a:r>
              <a:rPr lang="de-DE" dirty="0" smtClean="0"/>
              <a:t>verschachtelte </a:t>
            </a:r>
            <a:r>
              <a:rPr lang="de-DE" dirty="0" smtClean="0"/>
              <a:t>Daten für Objektgraphen</a:t>
            </a:r>
            <a:endParaRPr lang="de-DE" dirty="0" smtClean="0"/>
          </a:p>
          <a:p>
            <a:pPr lvl="1" eaLnBrk="1" hangingPunct="1"/>
            <a:endParaRPr lang="de-DE" dirty="0" smtClean="0"/>
          </a:p>
          <a:p>
            <a:pPr lvl="1" eaLnBrk="1" hangingPunct="1"/>
            <a:r>
              <a:rPr lang="de-DE" dirty="0" smtClean="0"/>
              <a:t>@</a:t>
            </a:r>
            <a:r>
              <a:rPr lang="de-DE" dirty="0" err="1" smtClean="0"/>
              <a:t>XmlID</a:t>
            </a:r>
            <a:r>
              <a:rPr lang="de-DE" dirty="0" smtClean="0"/>
              <a:t> kann als String einer </a:t>
            </a:r>
            <a:r>
              <a:rPr lang="de-DE" dirty="0" err="1" smtClean="0"/>
              <a:t>JavaKlasse</a:t>
            </a:r>
            <a:r>
              <a:rPr lang="de-DE" dirty="0" smtClean="0"/>
              <a:t> als Schlüssel fungieren um auch im XML Dokument zu referenzieren  (wird dann zu "</a:t>
            </a:r>
            <a:r>
              <a:rPr lang="de-DE" dirty="0" err="1" smtClean="0"/>
              <a:t>xs:id</a:t>
            </a:r>
            <a:r>
              <a:rPr lang="de-DE" dirty="0" smtClean="0"/>
              <a:t>")</a:t>
            </a:r>
          </a:p>
          <a:p>
            <a:pPr lvl="1" eaLnBrk="1" hangingPunct="1"/>
            <a:r>
              <a:rPr lang="de-DE" dirty="0" smtClean="0"/>
              <a:t>Kombinationen aus @</a:t>
            </a:r>
            <a:r>
              <a:rPr lang="de-DE" dirty="0" err="1" smtClean="0"/>
              <a:t>XmlID</a:t>
            </a:r>
            <a:r>
              <a:rPr lang="de-DE" dirty="0" smtClean="0"/>
              <a:t> und @</a:t>
            </a:r>
            <a:r>
              <a:rPr lang="de-DE" dirty="0" err="1" smtClean="0"/>
              <a:t>XmlIDREF</a:t>
            </a:r>
            <a:r>
              <a:rPr lang="de-DE" dirty="0" smtClean="0"/>
              <a:t> können Java Objektgraphen in XML abbilden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37</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4. Java </a:t>
            </a:r>
            <a:r>
              <a:rPr lang="de-DE" dirty="0" err="1" smtClean="0"/>
              <a:t>to</a:t>
            </a:r>
            <a:r>
              <a:rPr lang="de-DE" dirty="0" smtClean="0"/>
              <a:t> XML Schema</a:t>
            </a:r>
          </a:p>
        </p:txBody>
      </p:sp>
      <p:sp>
        <p:nvSpPr>
          <p:cNvPr id="18436" name="Rectangle 3"/>
          <p:cNvSpPr>
            <a:spLocks noGrp="1" noChangeArrowheads="1"/>
          </p:cNvSpPr>
          <p:nvPr>
            <p:ph type="body" idx="1"/>
          </p:nvPr>
        </p:nvSpPr>
        <p:spPr>
          <a:xfrm>
            <a:off x="457200" y="1125538"/>
            <a:ext cx="7686700" cy="3446462"/>
          </a:xfrm>
        </p:spPr>
        <p:txBody>
          <a:bodyPr/>
          <a:lstStyle/>
          <a:p>
            <a:pPr eaLnBrk="1" hangingPunct="1"/>
            <a:r>
              <a:rPr lang="de-DE" dirty="0" smtClean="0"/>
              <a:t>eigene </a:t>
            </a:r>
            <a:r>
              <a:rPr lang="de-DE" dirty="0" err="1" smtClean="0"/>
              <a:t>Factories</a:t>
            </a:r>
            <a:r>
              <a:rPr lang="de-DE" dirty="0" smtClean="0"/>
              <a:t> – wenn die übliche Fabrik nicht das richtige herstellt</a:t>
            </a:r>
            <a:endParaRPr lang="de-DE" dirty="0" smtClean="0"/>
          </a:p>
          <a:p>
            <a:pPr lvl="1" eaLnBrk="1" hangingPunct="1"/>
            <a:r>
              <a:rPr lang="de-DE" dirty="0" smtClean="0"/>
              <a:t>@</a:t>
            </a:r>
            <a:r>
              <a:rPr lang="de-DE" dirty="0" err="1" smtClean="0"/>
              <a:t>XmlRegistry</a:t>
            </a:r>
            <a:r>
              <a:rPr lang="de-DE" dirty="0" smtClean="0"/>
              <a:t> Annotation für die Factory</a:t>
            </a:r>
          </a:p>
          <a:p>
            <a:pPr lvl="1" eaLnBrk="1" hangingPunct="1"/>
            <a:r>
              <a:rPr lang="de-DE" dirty="0" smtClean="0"/>
              <a:t>@</a:t>
            </a:r>
            <a:r>
              <a:rPr lang="de-DE" dirty="0" err="1" smtClean="0"/>
              <a:t>XmlElementDecl</a:t>
            </a:r>
            <a:r>
              <a:rPr lang="de-DE" dirty="0" smtClean="0"/>
              <a:t> Annotation für die </a:t>
            </a:r>
            <a:r>
              <a:rPr lang="de-DE" dirty="0" err="1" smtClean="0"/>
              <a:t>FactoryMehtode</a:t>
            </a:r>
            <a:endParaRPr lang="de-DE" dirty="0" smtClean="0"/>
          </a:p>
        </p:txBody>
      </p:sp>
      <p:sp>
        <p:nvSpPr>
          <p:cNvPr id="5" name="Eckige Klammer links/rechts 4"/>
          <p:cNvSpPr/>
          <p:nvPr/>
        </p:nvSpPr>
        <p:spPr>
          <a:xfrm>
            <a:off x="1072800" y="3071810"/>
            <a:ext cx="7358114" cy="2643206"/>
          </a:xfrm>
          <a:prstGeom prst="bracketPair">
            <a:avLst/>
          </a:prstGeom>
        </p:spPr>
        <p:style>
          <a:lnRef idx="2">
            <a:schemeClr val="accent4"/>
          </a:lnRef>
          <a:fillRef idx="0">
            <a:schemeClr val="accent4"/>
          </a:fillRef>
          <a:effectRef idx="1">
            <a:schemeClr val="accent4"/>
          </a:effectRef>
          <a:fontRef idx="minor">
            <a:schemeClr val="tx1"/>
          </a:fontRef>
        </p:style>
        <p:txBody>
          <a:bodyPr rtlCol="0" anchor="ctr"/>
          <a:lstStyle/>
          <a:p>
            <a:r>
              <a:rPr lang="de-DE" sz="1600" dirty="0" smtClean="0"/>
              <a:t>@</a:t>
            </a:r>
            <a:r>
              <a:rPr lang="de-DE" sz="1600" dirty="0" err="1" smtClean="0"/>
              <a:t>XmlRegistry</a:t>
            </a:r>
            <a:endParaRPr lang="de-DE" sz="1600" dirty="0" smtClean="0"/>
          </a:p>
          <a:p>
            <a:r>
              <a:rPr lang="de-DE" sz="1600" dirty="0" err="1" smtClean="0"/>
              <a:t>public</a:t>
            </a:r>
            <a:r>
              <a:rPr lang="de-DE" sz="1600" dirty="0" smtClean="0"/>
              <a:t> </a:t>
            </a:r>
            <a:r>
              <a:rPr lang="de-DE" sz="1600" dirty="0" err="1" smtClean="0"/>
              <a:t>class</a:t>
            </a:r>
            <a:r>
              <a:rPr lang="de-DE" sz="1600" dirty="0" smtClean="0"/>
              <a:t> </a:t>
            </a:r>
            <a:r>
              <a:rPr lang="de-DE" sz="1600" dirty="0" err="1" smtClean="0"/>
              <a:t>MessageElementFactory</a:t>
            </a:r>
            <a:r>
              <a:rPr lang="de-DE" sz="1600" dirty="0" smtClean="0"/>
              <a:t>{</a:t>
            </a:r>
          </a:p>
          <a:p>
            <a:r>
              <a:rPr lang="de-DE" sz="1600" dirty="0" smtClean="0"/>
              <a:t>	@</a:t>
            </a:r>
            <a:r>
              <a:rPr lang="de-DE" sz="1600" dirty="0" err="1" smtClean="0"/>
              <a:t>XmlElementDecl</a:t>
            </a:r>
            <a:r>
              <a:rPr lang="de-DE" sz="1600" dirty="0" smtClean="0"/>
              <a:t>(</a:t>
            </a:r>
            <a:r>
              <a:rPr lang="de-DE" sz="1600" dirty="0" err="1" smtClean="0"/>
              <a:t>name</a:t>
            </a:r>
            <a:r>
              <a:rPr lang="de-DE" sz="1600" dirty="0" smtClean="0"/>
              <a:t> = "</a:t>
            </a:r>
            <a:r>
              <a:rPr lang="de-DE" sz="1600" dirty="0" err="1" smtClean="0"/>
              <a:t>message</a:t>
            </a:r>
            <a:r>
              <a:rPr lang="de-DE" sz="1600" dirty="0" smtClean="0"/>
              <a:t>")</a:t>
            </a:r>
          </a:p>
          <a:p>
            <a:r>
              <a:rPr lang="de-DE" sz="1600" dirty="0" smtClean="0"/>
              <a:t>	</a:t>
            </a:r>
            <a:r>
              <a:rPr lang="de-DE" sz="1600" dirty="0" err="1" smtClean="0"/>
              <a:t>JAXBElement</a:t>
            </a:r>
            <a:r>
              <a:rPr lang="de-DE" sz="1600" dirty="0" smtClean="0"/>
              <a:t>&lt;String&gt; </a:t>
            </a:r>
            <a:r>
              <a:rPr lang="de-DE" sz="1600" dirty="0" err="1" smtClean="0"/>
              <a:t>createMessageElement</a:t>
            </a:r>
            <a:r>
              <a:rPr lang="de-DE" sz="1600" dirty="0" smtClean="0"/>
              <a:t>(String </a:t>
            </a:r>
            <a:r>
              <a:rPr lang="de-DE" sz="1600" dirty="0" err="1" smtClean="0"/>
              <a:t>name</a:t>
            </a:r>
            <a:r>
              <a:rPr lang="de-DE" sz="1600" dirty="0" smtClean="0"/>
              <a:t>){</a:t>
            </a:r>
          </a:p>
          <a:p>
            <a:r>
              <a:rPr lang="de-DE" sz="1600" dirty="0" smtClean="0"/>
              <a:t>		</a:t>
            </a:r>
            <a:r>
              <a:rPr lang="de-DE" sz="1600" dirty="0" err="1" smtClean="0"/>
              <a:t>return</a:t>
            </a:r>
            <a:r>
              <a:rPr lang="de-DE" sz="1600" dirty="0" smtClean="0"/>
              <a:t> </a:t>
            </a:r>
            <a:r>
              <a:rPr lang="de-DE" sz="1600" dirty="0" err="1" smtClean="0"/>
              <a:t>new</a:t>
            </a:r>
            <a:r>
              <a:rPr lang="de-DE" sz="1600" dirty="0" smtClean="0"/>
              <a:t> </a:t>
            </a:r>
            <a:r>
              <a:rPr lang="de-DE" sz="1600" dirty="0" err="1" smtClean="0"/>
              <a:t>JAXBElement</a:t>
            </a:r>
            <a:r>
              <a:rPr lang="de-DE" sz="1600" dirty="0" smtClean="0"/>
              <a:t>&lt;String&gt;(</a:t>
            </a:r>
            <a:r>
              <a:rPr lang="de-DE" sz="1600" dirty="0" err="1" smtClean="0"/>
              <a:t>new</a:t>
            </a:r>
            <a:r>
              <a:rPr lang="de-DE" sz="1600" dirty="0" smtClean="0"/>
              <a:t> 				</a:t>
            </a:r>
            <a:r>
              <a:rPr lang="de-DE" sz="1600" dirty="0" err="1" smtClean="0"/>
              <a:t>QName</a:t>
            </a:r>
            <a:r>
              <a:rPr lang="de-DE" sz="1600" dirty="0" smtClean="0"/>
              <a:t>("</a:t>
            </a:r>
            <a:r>
              <a:rPr lang="de-DE" sz="1600" dirty="0" err="1" smtClean="0"/>
              <a:t>message</a:t>
            </a:r>
            <a:r>
              <a:rPr lang="de-DE" sz="1600" dirty="0" smtClean="0"/>
              <a:t>"),</a:t>
            </a:r>
            <a:r>
              <a:rPr lang="de-DE" sz="1600" dirty="0" err="1" smtClean="0"/>
              <a:t>String.class,name</a:t>
            </a:r>
            <a:r>
              <a:rPr lang="de-DE" sz="1600" dirty="0" smtClean="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38</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5. Quellen</a:t>
            </a:r>
          </a:p>
        </p:txBody>
      </p:sp>
      <p:sp>
        <p:nvSpPr>
          <p:cNvPr id="18436" name="Rectangle 3"/>
          <p:cNvSpPr>
            <a:spLocks noGrp="1" noChangeArrowheads="1"/>
          </p:cNvSpPr>
          <p:nvPr>
            <p:ph type="body" idx="1"/>
          </p:nvPr>
        </p:nvSpPr>
        <p:spPr>
          <a:xfrm>
            <a:off x="457200" y="1125538"/>
            <a:ext cx="7686700" cy="4589478"/>
          </a:xfrm>
        </p:spPr>
        <p:txBody>
          <a:bodyPr/>
          <a:lstStyle/>
          <a:p>
            <a:pPr eaLnBrk="1" hangingPunct="1"/>
            <a:r>
              <a:rPr lang="de-DE" dirty="0" smtClean="0"/>
              <a:t> </a:t>
            </a:r>
          </a:p>
          <a:p>
            <a:pPr lvl="1" eaLnBrk="1" hangingPunct="1"/>
            <a:endParaRPr lang="de-DE" dirty="0" smtClean="0"/>
          </a:p>
          <a:p>
            <a:pPr lvl="1" eaLnBrk="1" hangingPunct="1"/>
            <a:r>
              <a:rPr lang="de-DE" dirty="0" smtClean="0"/>
              <a:t>JAXB 2.0 Ein </a:t>
            </a:r>
            <a:r>
              <a:rPr lang="de-DE" dirty="0" err="1" smtClean="0"/>
              <a:t>Programmiertutorial</a:t>
            </a:r>
            <a:r>
              <a:rPr lang="de-DE" dirty="0" smtClean="0"/>
              <a:t> für die Java </a:t>
            </a:r>
            <a:r>
              <a:rPr lang="de-DE" dirty="0" err="1" smtClean="0"/>
              <a:t>Architecture</a:t>
            </a:r>
            <a:r>
              <a:rPr lang="de-DE" dirty="0" smtClean="0"/>
              <a:t> </a:t>
            </a:r>
            <a:r>
              <a:rPr lang="de-DE" dirty="0" err="1" smtClean="0"/>
              <a:t>for</a:t>
            </a:r>
            <a:r>
              <a:rPr lang="de-DE" dirty="0" smtClean="0"/>
              <a:t> XML Binding</a:t>
            </a:r>
          </a:p>
          <a:p>
            <a:pPr lvl="1" eaLnBrk="1" hangingPunct="1"/>
            <a:r>
              <a:rPr lang="de-DE" dirty="0" smtClean="0"/>
              <a:t>https://jaxb.dev.java.net/</a:t>
            </a:r>
          </a:p>
          <a:p>
            <a:pPr lvl="1" eaLnBrk="1" hangingPunct="1"/>
            <a:r>
              <a:rPr lang="de-DE" dirty="0" smtClean="0"/>
              <a:t>http://java.sun.com/developer/technicalArticles/WebServices/jaxb/</a:t>
            </a:r>
          </a:p>
          <a:p>
            <a:pPr lvl="1" eaLnBrk="1" hangingPunct="1"/>
            <a:r>
              <a:rPr lang="de-DE" dirty="0" smtClean="0"/>
              <a:t>https://jaxb-architecture-document.dev.java.net/nonav/doc/?jaxb/package-summary.html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4</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1. </a:t>
            </a:r>
            <a:r>
              <a:rPr lang="de-DE" dirty="0" err="1" smtClean="0"/>
              <a:t>Requirements</a:t>
            </a:r>
            <a:endParaRPr lang="de-DE" dirty="0" smtClean="0"/>
          </a:p>
        </p:txBody>
      </p:sp>
      <p:sp>
        <p:nvSpPr>
          <p:cNvPr id="18436" name="Rectangle 3"/>
          <p:cNvSpPr>
            <a:spLocks noGrp="1" noChangeArrowheads="1"/>
          </p:cNvSpPr>
          <p:nvPr>
            <p:ph type="body" idx="1"/>
          </p:nvPr>
        </p:nvSpPr>
        <p:spPr>
          <a:xfrm>
            <a:off x="457200" y="1125538"/>
            <a:ext cx="6972300" cy="3446462"/>
          </a:xfrm>
        </p:spPr>
        <p:txBody>
          <a:bodyPr/>
          <a:lstStyle/>
          <a:p>
            <a:pPr eaLnBrk="1" hangingPunct="1"/>
            <a:r>
              <a:rPr lang="de-DE" dirty="0" smtClean="0"/>
              <a:t>Alternativen zu JAXB</a:t>
            </a:r>
            <a:endParaRPr lang="de-DE" dirty="0" smtClean="0"/>
          </a:p>
          <a:p>
            <a:pPr lvl="1" eaLnBrk="1" hangingPunct="1"/>
            <a:endParaRPr lang="de-DE" dirty="0" smtClean="0"/>
          </a:p>
          <a:p>
            <a:pPr lvl="1" eaLnBrk="1" hangingPunct="1"/>
            <a:r>
              <a:rPr lang="de-DE" dirty="0" smtClean="0"/>
              <a:t>XML Binding</a:t>
            </a:r>
          </a:p>
          <a:p>
            <a:pPr lvl="2" eaLnBrk="1" hangingPunct="1"/>
            <a:r>
              <a:rPr lang="de-DE" dirty="0" err="1" smtClean="0"/>
              <a:t>XMLBeans</a:t>
            </a:r>
            <a:endParaRPr lang="de-DE" dirty="0" smtClean="0"/>
          </a:p>
          <a:p>
            <a:pPr lvl="2" eaLnBrk="1" hangingPunct="1"/>
            <a:r>
              <a:rPr lang="de-DE" dirty="0" err="1" smtClean="0"/>
              <a:t>JiBX</a:t>
            </a:r>
            <a:r>
              <a:rPr lang="de-DE" dirty="0" smtClean="0"/>
              <a:t>, JaxMe2…</a:t>
            </a:r>
          </a:p>
          <a:p>
            <a:pPr lvl="1" eaLnBrk="1" hangingPunct="1"/>
            <a:r>
              <a:rPr lang="de-DE" dirty="0" smtClean="0"/>
              <a:t>XML Processing</a:t>
            </a:r>
          </a:p>
          <a:p>
            <a:pPr lvl="2" eaLnBrk="1" hangingPunct="1"/>
            <a:r>
              <a:rPr lang="de-DE" dirty="0" err="1" smtClean="0"/>
              <a:t>sax</a:t>
            </a:r>
            <a:r>
              <a:rPr lang="de-DE" dirty="0" smtClean="0"/>
              <a:t>, </a:t>
            </a:r>
            <a:r>
              <a:rPr lang="de-DE" dirty="0" err="1" smtClean="0"/>
              <a:t>stax</a:t>
            </a:r>
            <a:endParaRPr lang="de-DE" dirty="0" smtClean="0"/>
          </a:p>
          <a:p>
            <a:pPr lvl="2" eaLnBrk="1" hangingPunct="1"/>
            <a:r>
              <a:rPr lang="de-DE" dirty="0" smtClean="0"/>
              <a:t>Dom4j</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5</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1. </a:t>
            </a:r>
            <a:r>
              <a:rPr lang="de-DE" dirty="0" err="1" smtClean="0"/>
              <a:t>Requirements</a:t>
            </a:r>
            <a:endParaRPr lang="de-DE" dirty="0" smtClean="0"/>
          </a:p>
        </p:txBody>
      </p:sp>
      <p:sp>
        <p:nvSpPr>
          <p:cNvPr id="18436" name="Rectangle 3"/>
          <p:cNvSpPr>
            <a:spLocks noGrp="1" noChangeArrowheads="1"/>
          </p:cNvSpPr>
          <p:nvPr>
            <p:ph type="body" idx="1"/>
          </p:nvPr>
        </p:nvSpPr>
        <p:spPr>
          <a:xfrm>
            <a:off x="457200" y="1125538"/>
            <a:ext cx="6972300" cy="3446462"/>
          </a:xfrm>
        </p:spPr>
        <p:txBody>
          <a:bodyPr/>
          <a:lstStyle/>
          <a:p>
            <a:pPr eaLnBrk="1" hangingPunct="1"/>
            <a:r>
              <a:rPr lang="de-DE" dirty="0" smtClean="0"/>
              <a:t>Architektur – Wie funktioniert XML Binding</a:t>
            </a:r>
            <a:endParaRPr lang="de-DE" dirty="0" smtClean="0"/>
          </a:p>
          <a:p>
            <a:pPr lvl="1" eaLnBrk="1" hangingPunct="1"/>
            <a:endParaRPr lang="de-DE" dirty="0" smtClean="0"/>
          </a:p>
        </p:txBody>
      </p:sp>
      <p:pic>
        <p:nvPicPr>
          <p:cNvPr id="5" name="Grafik 4" descr="xml_schema_fig1.gif"/>
          <p:cNvPicPr>
            <a:picLocks noChangeAspect="1"/>
          </p:cNvPicPr>
          <p:nvPr/>
        </p:nvPicPr>
        <p:blipFill>
          <a:blip r:embed="rId3"/>
          <a:stretch>
            <a:fillRect/>
          </a:stretch>
        </p:blipFill>
        <p:spPr>
          <a:xfrm>
            <a:off x="2000232" y="2000240"/>
            <a:ext cx="5143521" cy="342901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6</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1. </a:t>
            </a:r>
            <a:r>
              <a:rPr lang="de-DE" dirty="0" err="1" smtClean="0"/>
              <a:t>Requirements</a:t>
            </a:r>
            <a:endParaRPr lang="de-DE" dirty="0" smtClean="0"/>
          </a:p>
        </p:txBody>
      </p:sp>
      <p:sp>
        <p:nvSpPr>
          <p:cNvPr id="18436" name="Rectangle 3"/>
          <p:cNvSpPr>
            <a:spLocks noGrp="1" noChangeArrowheads="1"/>
          </p:cNvSpPr>
          <p:nvPr>
            <p:ph type="body" idx="1"/>
          </p:nvPr>
        </p:nvSpPr>
        <p:spPr>
          <a:xfrm>
            <a:off x="457200" y="1125538"/>
            <a:ext cx="7686700" cy="3446462"/>
          </a:xfrm>
        </p:spPr>
        <p:txBody>
          <a:bodyPr/>
          <a:lstStyle/>
          <a:p>
            <a:pPr eaLnBrk="1" hangingPunct="1"/>
            <a:r>
              <a:rPr lang="de-DE" dirty="0" smtClean="0"/>
              <a:t>Installation (für Java 5)</a:t>
            </a:r>
          </a:p>
          <a:p>
            <a:pPr lvl="1" eaLnBrk="1" hangingPunct="1"/>
            <a:endParaRPr lang="de-DE" dirty="0" smtClean="0"/>
          </a:p>
          <a:p>
            <a:pPr lvl="1" eaLnBrk="1" hangingPunct="1"/>
            <a:r>
              <a:rPr lang="de-DE" dirty="0" smtClean="0"/>
              <a:t>ANT einbinden</a:t>
            </a:r>
          </a:p>
          <a:p>
            <a:pPr lvl="1" eaLnBrk="1" hangingPunct="1"/>
            <a:r>
              <a:rPr lang="de-DE" dirty="0" smtClean="0"/>
              <a:t>Aktuelles JAXB RI</a:t>
            </a:r>
          </a:p>
          <a:p>
            <a:pPr lvl="2" eaLnBrk="1" hangingPunct="1"/>
            <a:r>
              <a:rPr lang="de-DE" dirty="0" smtClean="0"/>
              <a:t>bin: </a:t>
            </a:r>
            <a:r>
              <a:rPr lang="de-DE" dirty="0" err="1" smtClean="0"/>
              <a:t>Scripte</a:t>
            </a:r>
            <a:r>
              <a:rPr lang="de-DE" dirty="0" smtClean="0"/>
              <a:t> für Schema-Compiler/Generator</a:t>
            </a:r>
          </a:p>
          <a:p>
            <a:pPr lvl="2" eaLnBrk="1" hangingPunct="1"/>
            <a:r>
              <a:rPr lang="de-DE" dirty="0" err="1" smtClean="0"/>
              <a:t>docs</a:t>
            </a:r>
            <a:r>
              <a:rPr lang="de-DE" dirty="0" smtClean="0"/>
              <a:t>: Dokumentation</a:t>
            </a:r>
          </a:p>
          <a:p>
            <a:pPr lvl="2" eaLnBrk="1" hangingPunct="1"/>
            <a:r>
              <a:rPr lang="de-DE" dirty="0" err="1" smtClean="0"/>
              <a:t>lib</a:t>
            </a:r>
            <a:r>
              <a:rPr lang="de-DE" dirty="0" smtClean="0"/>
              <a:t>: Bibliotheken + Quellcode Archive</a:t>
            </a:r>
          </a:p>
          <a:p>
            <a:pPr lvl="2" eaLnBrk="1" hangingPunct="1"/>
            <a:r>
              <a:rPr lang="de-DE" dirty="0" err="1" smtClean="0"/>
              <a:t>samples</a:t>
            </a:r>
            <a:r>
              <a:rPr lang="de-DE" dirty="0" smtClean="0"/>
              <a:t>: Beispiele</a:t>
            </a:r>
          </a:p>
          <a:p>
            <a:pPr lvl="1" eaLnBrk="1" hangingPunct="1"/>
            <a:r>
              <a:rPr lang="de-DE" dirty="0" smtClean="0"/>
              <a:t>Bibliotheken einbinden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7</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1. </a:t>
            </a:r>
            <a:r>
              <a:rPr lang="de-DE" dirty="0" err="1" smtClean="0"/>
              <a:t>Requirements</a:t>
            </a:r>
            <a:endParaRPr lang="de-DE" dirty="0" smtClean="0"/>
          </a:p>
        </p:txBody>
      </p:sp>
      <p:sp>
        <p:nvSpPr>
          <p:cNvPr id="18436" name="Rectangle 3"/>
          <p:cNvSpPr>
            <a:spLocks noGrp="1" noChangeArrowheads="1"/>
          </p:cNvSpPr>
          <p:nvPr>
            <p:ph type="body" idx="1"/>
          </p:nvPr>
        </p:nvSpPr>
        <p:spPr>
          <a:xfrm>
            <a:off x="457200" y="1125538"/>
            <a:ext cx="7686700" cy="3446462"/>
          </a:xfrm>
        </p:spPr>
        <p:txBody>
          <a:bodyPr/>
          <a:lstStyle/>
          <a:p>
            <a:pPr eaLnBrk="1" hangingPunct="1"/>
            <a:r>
              <a:rPr lang="de-DE" dirty="0" smtClean="0"/>
              <a:t>JAXB </a:t>
            </a:r>
            <a:r>
              <a:rPr lang="de-DE" dirty="0" err="1" smtClean="0"/>
              <a:t>Dictionary</a:t>
            </a:r>
            <a:endParaRPr lang="de-DE" dirty="0" smtClean="0"/>
          </a:p>
          <a:p>
            <a:pPr lvl="1" eaLnBrk="1" hangingPunct="1"/>
            <a:endParaRPr lang="de-DE" dirty="0" smtClean="0"/>
          </a:p>
          <a:p>
            <a:pPr lvl="1" eaLnBrk="1" hangingPunct="1"/>
            <a:r>
              <a:rPr lang="de-DE" dirty="0" smtClean="0"/>
              <a:t>Mapping-Annotation</a:t>
            </a:r>
          </a:p>
          <a:p>
            <a:pPr lvl="1" eaLnBrk="1" hangingPunct="1"/>
            <a:r>
              <a:rPr lang="de-DE" dirty="0" smtClean="0"/>
              <a:t>Bindungskonfiguration</a:t>
            </a:r>
          </a:p>
          <a:p>
            <a:pPr lvl="1" eaLnBrk="1" hangingPunct="1"/>
            <a:r>
              <a:rPr lang="de-DE" dirty="0" err="1" smtClean="0"/>
              <a:t>Marshalling</a:t>
            </a:r>
            <a:endParaRPr lang="de-DE" dirty="0" smtClean="0"/>
          </a:p>
          <a:p>
            <a:pPr lvl="1" eaLnBrk="1" hangingPunct="1"/>
            <a:r>
              <a:rPr lang="de-DE" dirty="0" err="1" smtClean="0"/>
              <a:t>Unmarshalling</a:t>
            </a:r>
            <a:endParaRPr lang="de-DE" dirty="0" smtClean="0"/>
          </a:p>
          <a:p>
            <a:pPr lvl="2" eaLnBrk="1" hangingPunct="1"/>
            <a:r>
              <a:rPr lang="de-DE" dirty="0" smtClean="0"/>
              <a:t>Flexible </a:t>
            </a:r>
            <a:r>
              <a:rPr lang="de-DE" dirty="0" err="1" smtClean="0"/>
              <a:t>unmarshalling</a:t>
            </a:r>
            <a:endParaRPr lang="de-DE" dirty="0" smtClean="0"/>
          </a:p>
          <a:p>
            <a:pPr lvl="2" eaLnBrk="1" hangingPunct="1"/>
            <a:r>
              <a:rPr lang="de-DE" dirty="0" err="1" smtClean="0"/>
              <a:t>Structural</a:t>
            </a:r>
            <a:r>
              <a:rPr lang="de-DE" dirty="0" smtClean="0"/>
              <a:t> </a:t>
            </a:r>
            <a:r>
              <a:rPr lang="de-DE" dirty="0" err="1" smtClean="0"/>
              <a:t>unmarshalling</a:t>
            </a:r>
            <a:endParaRPr lang="de-DE" dirty="0" smtClean="0"/>
          </a:p>
          <a:p>
            <a:pPr lvl="1" eaLnBrk="1" hangingPunct="1"/>
            <a:r>
              <a:rPr lang="de-DE" dirty="0" smtClean="0"/>
              <a:t>Binder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8</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1. </a:t>
            </a:r>
            <a:r>
              <a:rPr lang="de-DE" dirty="0" err="1" smtClean="0"/>
              <a:t>Requirements</a:t>
            </a:r>
            <a:endParaRPr lang="de-DE" dirty="0" smtClean="0"/>
          </a:p>
        </p:txBody>
      </p:sp>
      <p:sp>
        <p:nvSpPr>
          <p:cNvPr id="18436" name="Rectangle 3"/>
          <p:cNvSpPr>
            <a:spLocks noGrp="1" noChangeArrowheads="1"/>
          </p:cNvSpPr>
          <p:nvPr>
            <p:ph type="body" idx="1"/>
          </p:nvPr>
        </p:nvSpPr>
        <p:spPr>
          <a:xfrm>
            <a:off x="457200" y="1125538"/>
            <a:ext cx="7686700" cy="3446462"/>
          </a:xfrm>
        </p:spPr>
        <p:txBody>
          <a:bodyPr/>
          <a:lstStyle/>
          <a:p>
            <a:pPr eaLnBrk="1" hangingPunct="1"/>
            <a:r>
              <a:rPr lang="de-DE" dirty="0" smtClean="0"/>
              <a:t>Vorausgesetzte Technologien</a:t>
            </a:r>
            <a:endParaRPr lang="de-DE" dirty="0" smtClean="0"/>
          </a:p>
          <a:p>
            <a:pPr lvl="1" eaLnBrk="1" hangingPunct="1"/>
            <a:endParaRPr lang="de-DE" dirty="0" smtClean="0"/>
          </a:p>
          <a:p>
            <a:pPr lvl="1" eaLnBrk="1" hangingPunct="1"/>
            <a:r>
              <a:rPr lang="de-DE" dirty="0" smtClean="0"/>
              <a:t>XML</a:t>
            </a:r>
          </a:p>
          <a:p>
            <a:pPr lvl="1" eaLnBrk="1" hangingPunct="1"/>
            <a:r>
              <a:rPr lang="de-DE" dirty="0" smtClean="0"/>
              <a:t>XML Schema</a:t>
            </a:r>
          </a:p>
          <a:p>
            <a:pPr lvl="1" eaLnBrk="1" hangingPunct="1"/>
            <a:r>
              <a:rPr lang="de-DE" dirty="0" err="1" smtClean="0"/>
              <a:t>XPath</a:t>
            </a:r>
            <a:endParaRPr lang="de-DE" dirty="0" smtClean="0"/>
          </a:p>
          <a:p>
            <a:pPr lvl="1" eaLnBrk="1" hangingPunct="1"/>
            <a:r>
              <a:rPr lang="de-DE" dirty="0" smtClean="0"/>
              <a:t>ANT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Foliennummernplatzhalter 4"/>
          <p:cNvSpPr>
            <a:spLocks noGrp="1"/>
          </p:cNvSpPr>
          <p:nvPr>
            <p:ph type="sldNum" sz="quarter" idx="11"/>
          </p:nvPr>
        </p:nvSpPr>
        <p:spPr>
          <a:noFill/>
        </p:spPr>
        <p:txBody>
          <a:bodyPr/>
          <a:lstStyle/>
          <a:p>
            <a:fld id="{862AC307-FDCE-47E6-A11C-05FBFE10BCFC}" type="slidenum">
              <a:rPr lang="de-DE" smtClean="0"/>
              <a:pPr/>
              <a:t>9</a:t>
            </a:fld>
            <a:endParaRPr lang="de-DE" smtClean="0"/>
          </a:p>
        </p:txBody>
      </p:sp>
      <p:sp>
        <p:nvSpPr>
          <p:cNvPr id="18435" name="Rectangle 2"/>
          <p:cNvSpPr>
            <a:spLocks noGrp="1" noChangeArrowheads="1"/>
          </p:cNvSpPr>
          <p:nvPr>
            <p:ph type="title"/>
          </p:nvPr>
        </p:nvSpPr>
        <p:spPr/>
        <p:txBody>
          <a:bodyPr/>
          <a:lstStyle/>
          <a:p>
            <a:pPr eaLnBrk="1" hangingPunct="1"/>
            <a:r>
              <a:rPr lang="de-DE" dirty="0" smtClean="0"/>
              <a:t>2. JAXB API</a:t>
            </a:r>
          </a:p>
        </p:txBody>
      </p:sp>
      <p:sp>
        <p:nvSpPr>
          <p:cNvPr id="18436" name="Rectangle 3"/>
          <p:cNvSpPr>
            <a:spLocks noGrp="1" noChangeArrowheads="1"/>
          </p:cNvSpPr>
          <p:nvPr>
            <p:ph type="body" idx="1"/>
          </p:nvPr>
        </p:nvSpPr>
        <p:spPr>
          <a:xfrm>
            <a:off x="457200" y="1125538"/>
            <a:ext cx="7686700" cy="3446462"/>
          </a:xfrm>
        </p:spPr>
        <p:txBody>
          <a:bodyPr/>
          <a:lstStyle/>
          <a:p>
            <a:pPr eaLnBrk="1" hangingPunct="1"/>
            <a:r>
              <a:rPr lang="de-DE" dirty="0" smtClean="0"/>
              <a:t>Hallo </a:t>
            </a:r>
            <a:r>
              <a:rPr lang="de-DE" dirty="0" smtClean="0"/>
              <a:t>JAXB - Einführungsbeispiel</a:t>
            </a:r>
            <a:endParaRPr lang="de-DE" dirty="0" smtClean="0"/>
          </a:p>
          <a:p>
            <a:pPr lvl="1" eaLnBrk="1" hangingPunct="1"/>
            <a:endParaRPr lang="de-DE" dirty="0" smtClean="0"/>
          </a:p>
          <a:p>
            <a:pPr lvl="1" eaLnBrk="1" hangingPunct="1"/>
            <a:r>
              <a:rPr lang="de-DE" dirty="0" smtClean="0"/>
              <a:t>Java Repräsentation des </a:t>
            </a:r>
            <a:r>
              <a:rPr lang="de-DE" dirty="0" err="1" smtClean="0"/>
              <a:t>HelloWorld</a:t>
            </a:r>
            <a:r>
              <a:rPr lang="de-DE" dirty="0" smtClean="0"/>
              <a:t> Tags</a:t>
            </a:r>
          </a:p>
        </p:txBody>
      </p:sp>
      <p:sp>
        <p:nvSpPr>
          <p:cNvPr id="6" name="Eckige Klammer links/rechts 5"/>
          <p:cNvSpPr/>
          <p:nvPr/>
        </p:nvSpPr>
        <p:spPr>
          <a:xfrm>
            <a:off x="1072800" y="2643182"/>
            <a:ext cx="7358114" cy="3071834"/>
          </a:xfrm>
          <a:prstGeom prst="bracketPair">
            <a:avLst/>
          </a:prstGeom>
        </p:spPr>
        <p:style>
          <a:lnRef idx="2">
            <a:schemeClr val="accent4"/>
          </a:lnRef>
          <a:fillRef idx="0">
            <a:schemeClr val="accent4"/>
          </a:fillRef>
          <a:effectRef idx="1">
            <a:schemeClr val="accent4"/>
          </a:effectRef>
          <a:fontRef idx="minor">
            <a:schemeClr val="tx1"/>
          </a:fontRef>
        </p:style>
        <p:txBody>
          <a:bodyPr rtlCol="0" anchor="ctr"/>
          <a:lstStyle/>
          <a:p>
            <a:r>
              <a:rPr lang="de-DE" dirty="0" smtClean="0"/>
              <a:t> </a:t>
            </a:r>
            <a:endParaRPr lang="de-DE" sz="1600" dirty="0" smtClean="0"/>
          </a:p>
          <a:p>
            <a:r>
              <a:rPr lang="de-DE" sz="1600" dirty="0" smtClean="0"/>
              <a:t>@</a:t>
            </a:r>
            <a:r>
              <a:rPr lang="de-DE" sz="1600" dirty="0" err="1" smtClean="0"/>
              <a:t>XmlRootElement</a:t>
            </a:r>
            <a:endParaRPr lang="de-DE" sz="1600" dirty="0" smtClean="0"/>
          </a:p>
          <a:p>
            <a:r>
              <a:rPr lang="de-DE" sz="1600" dirty="0" smtClean="0"/>
              <a:t>Public </a:t>
            </a:r>
            <a:r>
              <a:rPr lang="de-DE" sz="1600" dirty="0" err="1" smtClean="0"/>
              <a:t>class</a:t>
            </a:r>
            <a:r>
              <a:rPr lang="de-DE" sz="1600" dirty="0" smtClean="0"/>
              <a:t> </a:t>
            </a:r>
            <a:r>
              <a:rPr lang="de-DE" sz="1600" dirty="0" err="1" smtClean="0"/>
              <a:t>HelloWorld</a:t>
            </a:r>
            <a:r>
              <a:rPr lang="de-DE" sz="1600" dirty="0" smtClean="0"/>
              <a:t>{</a:t>
            </a:r>
          </a:p>
          <a:p>
            <a:r>
              <a:rPr lang="de-DE" sz="1600" dirty="0" smtClean="0"/>
              <a:t> private String _</a:t>
            </a:r>
            <a:r>
              <a:rPr lang="de-DE" sz="1600" dirty="0" err="1" smtClean="0"/>
              <a:t>message</a:t>
            </a:r>
            <a:r>
              <a:rPr lang="de-DE" sz="1600" dirty="0" smtClean="0"/>
              <a:t>;</a:t>
            </a:r>
          </a:p>
          <a:p>
            <a:r>
              <a:rPr lang="de-DE" sz="1600" dirty="0" smtClean="0"/>
              <a:t> </a:t>
            </a:r>
            <a:r>
              <a:rPr lang="de-DE" sz="1600" dirty="0" err="1" smtClean="0"/>
              <a:t>public</a:t>
            </a:r>
            <a:r>
              <a:rPr lang="de-DE" sz="1600" dirty="0" smtClean="0"/>
              <a:t> String </a:t>
            </a:r>
            <a:r>
              <a:rPr lang="de-DE" sz="1600" dirty="0" err="1" smtClean="0"/>
              <a:t>getMessage</a:t>
            </a:r>
            <a:r>
              <a:rPr lang="de-DE" sz="1600" dirty="0" smtClean="0"/>
              <a:t>(){</a:t>
            </a:r>
            <a:r>
              <a:rPr lang="de-DE" sz="1600" dirty="0" err="1" smtClean="0"/>
              <a:t>return</a:t>
            </a:r>
            <a:r>
              <a:rPr lang="de-DE" sz="1600" dirty="0" smtClean="0"/>
              <a:t> </a:t>
            </a:r>
            <a:r>
              <a:rPr lang="de-DE" sz="1600" dirty="0" err="1" smtClean="0"/>
              <a:t>message</a:t>
            </a:r>
            <a:r>
              <a:rPr lang="de-DE" sz="1600" dirty="0" smtClean="0"/>
              <a:t>);}</a:t>
            </a:r>
          </a:p>
          <a:p>
            <a:r>
              <a:rPr lang="de-DE" sz="1600" dirty="0" smtClean="0"/>
              <a:t> </a:t>
            </a:r>
            <a:r>
              <a:rPr lang="de-DE" sz="1600" dirty="0" err="1" smtClean="0"/>
              <a:t>public</a:t>
            </a:r>
            <a:r>
              <a:rPr lang="de-DE" sz="1600" dirty="0" smtClean="0"/>
              <a:t> </a:t>
            </a:r>
            <a:r>
              <a:rPr lang="de-DE" sz="1600" dirty="0" err="1" smtClean="0"/>
              <a:t>void</a:t>
            </a:r>
            <a:r>
              <a:rPr lang="de-DE" sz="1600" dirty="0" smtClean="0"/>
              <a:t> </a:t>
            </a:r>
            <a:r>
              <a:rPr lang="de-DE" sz="1600" dirty="0" err="1" smtClean="0"/>
              <a:t>setMessage</a:t>
            </a:r>
            <a:r>
              <a:rPr lang="de-DE" sz="1600" dirty="0" smtClean="0"/>
              <a:t>(String </a:t>
            </a:r>
            <a:r>
              <a:rPr lang="de-DE" sz="1600" dirty="0" err="1" smtClean="0"/>
              <a:t>message</a:t>
            </a:r>
            <a:r>
              <a:rPr lang="de-DE" sz="1600" dirty="0" smtClean="0"/>
              <a:t>){</a:t>
            </a:r>
          </a:p>
          <a:p>
            <a:r>
              <a:rPr lang="de-DE" sz="1600" dirty="0" smtClean="0"/>
              <a:t>	_</a:t>
            </a:r>
            <a:r>
              <a:rPr lang="de-DE" sz="1600" dirty="0" err="1" smtClean="0"/>
              <a:t>message</a:t>
            </a:r>
            <a:r>
              <a:rPr lang="de-DE" sz="1600" dirty="0" smtClean="0"/>
              <a:t>=</a:t>
            </a:r>
            <a:r>
              <a:rPr lang="de-DE" sz="1600" dirty="0" err="1" smtClean="0"/>
              <a:t>message</a:t>
            </a:r>
            <a:r>
              <a:rPr lang="de-DE" sz="1600" dirty="0" smtClean="0"/>
              <a:t>;</a:t>
            </a:r>
          </a:p>
          <a:p>
            <a:r>
              <a:rPr lang="de-DE" sz="1600" dirty="0" smtClean="0"/>
              <a:t> }</a:t>
            </a:r>
          </a:p>
          <a:p>
            <a:r>
              <a:rPr lang="de-DE" sz="1600" dirty="0" smtClean="0"/>
              <a:t>}</a:t>
            </a:r>
            <a:endParaRPr lang="de-DE"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Standarddesign">
  <a:themeElements>
    <a:clrScheme name="1_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Standarddesign">
      <a:majorFont>
        <a:latin typeface="Arial Black"/>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3066</Words>
  <Application>Microsoft Office PowerPoint</Application>
  <PresentationFormat>Bildschirmpräsentation (4:3)</PresentationFormat>
  <Paragraphs>508</Paragraphs>
  <Slides>38</Slides>
  <Notes>37</Notes>
  <HiddenSlides>0</HiddenSlides>
  <MMClips>0</MMClips>
  <ScaleCrop>false</ScaleCrop>
  <HeadingPairs>
    <vt:vector size="4" baseType="variant">
      <vt:variant>
        <vt:lpstr>Design</vt:lpstr>
      </vt:variant>
      <vt:variant>
        <vt:i4>1</vt:i4>
      </vt:variant>
      <vt:variant>
        <vt:lpstr>Folientitel</vt:lpstr>
      </vt:variant>
      <vt:variant>
        <vt:i4>38</vt:i4>
      </vt:variant>
    </vt:vector>
  </HeadingPairs>
  <TitlesOfParts>
    <vt:vector size="39" baseType="lpstr">
      <vt:lpstr>1_Standarddesign</vt:lpstr>
      <vt:lpstr>JAXB 2.0 How to</vt:lpstr>
      <vt:lpstr>Agenda</vt:lpstr>
      <vt:lpstr>1. Requirements</vt:lpstr>
      <vt:lpstr>1. Requirements</vt:lpstr>
      <vt:lpstr>1. Requirements</vt:lpstr>
      <vt:lpstr>1. Requirements</vt:lpstr>
      <vt:lpstr>1. Requirements</vt:lpstr>
      <vt:lpstr>1. Requirements</vt:lpstr>
      <vt:lpstr>2. JAXB API</vt:lpstr>
      <vt:lpstr>2. JAXB API</vt:lpstr>
      <vt:lpstr>2. JAXB API</vt:lpstr>
      <vt:lpstr>2. JAXB API</vt:lpstr>
      <vt:lpstr>2. JAXB API</vt:lpstr>
      <vt:lpstr>2. JAXB API</vt:lpstr>
      <vt:lpstr>2. JAXB API</vt:lpstr>
      <vt:lpstr>2. JAXB API</vt:lpstr>
      <vt:lpstr>2. JAXB API</vt:lpstr>
      <vt:lpstr>2. JAXB API</vt:lpstr>
      <vt:lpstr>2. JAXB API</vt:lpstr>
      <vt:lpstr>3. XML Schema to Java</vt:lpstr>
      <vt:lpstr>3. XML Schema to Java</vt:lpstr>
      <vt:lpstr>3. XML Schema to Java</vt:lpstr>
      <vt:lpstr>3. XML Schema to Java</vt:lpstr>
      <vt:lpstr>3. XML Schema to Java</vt:lpstr>
      <vt:lpstr>3. XML Schema to Java</vt:lpstr>
      <vt:lpstr>3. XML Schema to Java</vt:lpstr>
      <vt:lpstr>3. XML Schema to Java</vt:lpstr>
      <vt:lpstr>3. XML Schema to Java</vt:lpstr>
      <vt:lpstr>3. XML Schema to Java</vt:lpstr>
      <vt:lpstr>4. Java to XML Schema</vt:lpstr>
      <vt:lpstr>4. Java to XML Schema</vt:lpstr>
      <vt:lpstr>4. Java to XML Schema</vt:lpstr>
      <vt:lpstr>4. Java to XML Schema</vt:lpstr>
      <vt:lpstr>4. Java to XML Schema</vt:lpstr>
      <vt:lpstr>4. Java to XML Schema</vt:lpstr>
      <vt:lpstr>4. Java to XML Schema</vt:lpstr>
      <vt:lpstr>4. Java to XML Schema</vt:lpstr>
      <vt:lpstr>5. Quellen</vt:lpstr>
    </vt:vector>
  </TitlesOfParts>
  <Company>WHZ</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0</dc:title>
  <dc:creator>Marco Kriesten</dc:creator>
  <cp:lastModifiedBy>ZKI</cp:lastModifiedBy>
  <cp:revision>621</cp:revision>
  <dcterms:created xsi:type="dcterms:W3CDTF">2006-08-28T14:27:27Z</dcterms:created>
  <dcterms:modified xsi:type="dcterms:W3CDTF">2008-12-02T21:14:23Z</dcterms:modified>
</cp:coreProperties>
</file>