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6" r:id="rId5"/>
    <p:sldId id="268" r:id="rId6"/>
    <p:sldId id="269" r:id="rId7"/>
    <p:sldId id="275" r:id="rId8"/>
    <p:sldId id="277" r:id="rId9"/>
    <p:sldId id="276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BC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Thinkful\Assignments\Module%2029%20Capstone%202\img\Model%20Performance.1xlsx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Model Scores %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/>
              </a:solidFill>
              <a:latin typeface="Calibri" panose="020F0502020204030204"/>
            </a:rPr>
            <a:t>Model Scores %</a:t>
          </a:r>
        </a:p>
      </cx:txPr>
    </cx:title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'Basketball schedule'!$A$2:$A$7</cx:f>
        <cx:lvl ptCount="6">
          <cx:pt idx="0">Gradient Boosting</cx:pt>
          <cx:pt idx="1">Randon Forrest</cx:pt>
          <cx:pt idx="2">Lasso</cx:pt>
          <cx:pt idx="3">Linear</cx:pt>
          <cx:pt idx="4">ElasticNet</cx:pt>
          <cx:pt idx="5">Decision Tree</cx:pt>
        </cx:lvl>
      </cx:strDim>
      <cx:numDim type="val">
        <cx:f>'Basketball schedule'!$B$2:$B$7</cx:f>
        <cx:lvl ptCount="6" formatCode="0.00;[Red]0.00">
          <cx:pt idx="0">90.5</cx:pt>
          <cx:pt idx="1">88.599999999999994</cx:pt>
          <cx:pt idx="2">83.799999999999997</cx:pt>
          <cx:pt idx="3">83.799999999999997</cx:pt>
          <cx:pt idx="4">83.299999999999997</cx:pt>
          <cx:pt idx="5">79.900000000000006</cx:pt>
        </cx:lvl>
      </cx:numDim>
    </cx:data>
  </cx:chartData>
  <cx:chart>
    <cx:title pos="t" align="ctr" overlay="0">
      <cx:tx>
        <cx:txData>
          <cx:v>Model Scores %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/>
              </a:solidFill>
              <a:latin typeface="Calibri" panose="020F0502020204030204"/>
            </a:rPr>
            <a:t>Model Scores %</a:t>
          </a:r>
        </a:p>
      </cx:txPr>
    </cx:title>
    <cx:plotArea>
      <cx:plotAreaRegion>
        <cx:series layoutId="funnel" uniqueId="{6B5CD15E-95F3-4DE0-97E2-0714CF7B1D1B}">
          <cx:tx>
            <cx:txData>
              <cx:f>'Basketball schedule'!$B$1</cx:f>
              <cx:v>Score %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aseline="0">
                <a:solidFill>
                  <a:sysClr val="windowText" lastClr="000000"/>
                </a:solidFill>
              </a:defRPr>
            </a:pPr>
            <a:endParaRPr lang="en-US" sz="900" b="0" i="0" u="none" strike="noStrike" baseline="0">
              <a:solidFill>
                <a:sysClr val="windowText" lastClr="000000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D2EB-8BB8-4428-941C-71646AFEA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91125-6996-43CF-9F01-E5C7CC5D6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1DC2-12FB-45D8-A970-374BC3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A555-A00F-4834-84E6-5F600ED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00AB-157E-4651-B1D1-F6207C70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6DF1-D2B4-4AD2-A37F-CEF9C3CD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27A5-677F-490F-9CF0-E08AA604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06A8-DB68-4E0D-B2F6-81B376D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4EE1-8021-40F9-82D2-7442B9CC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A6C4-BE4C-48B5-992A-046E661A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98C95-8437-4E86-9B55-9155ABE69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86F69-7195-487A-BF11-328E5EC6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22D5-449F-452F-BF97-D5C28F7F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D0A2-6700-4E03-83F4-0A31660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98C5-B256-4920-9A0F-D5866A1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7028-318A-4FA5-96DB-973A5CC1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6AF0-9960-49A4-9F69-4A2D6E83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7F30-F791-42FF-AD47-0AC45DB4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0274-6A18-47D6-B728-3F267202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36B5-14DA-4AEC-9DD8-18123D25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6BB-BBB8-494C-A20D-AFDBAD9B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B1AB-E747-4647-881C-47BD487A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5379-E719-4D3B-8A57-7C6613FE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2317-83F8-49A6-A3D2-0CE87573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DBAA-33EB-41E7-A538-EE1D5533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19D8-4358-41D6-B8B0-E8C1CA3C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D7F1-AFDD-4635-A906-EBA26251F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2EAD-7137-4BAC-9AEE-69B0F7D9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FF77-B9C3-4A07-A990-F828EA98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C9A3D-724B-46E8-B32F-B9E7BE8D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23B9-AA62-454D-A67D-BB6B89C9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0896-F336-4743-A743-6359CB2D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E693-27BD-4237-AB4B-AFE8102B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5912-6119-47B7-A5D5-CC60E090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913B5-69AE-4B72-AA14-EE61F25B1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4F4CC-6ABD-4A97-8219-5D536D31F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C7DC0-5187-479F-A64A-072D8DD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7ED8-106C-4780-9629-A116148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C7B65-0E27-468A-9F25-503B7DC2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096-FABE-4372-8548-9CD863F0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FD56-CCDA-47E8-8FB4-30172F3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66C0-70B5-46A4-B875-1D2E10F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2E62F-E782-4CA0-B1E5-A12C1A1E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36AA0-2A55-42D1-919B-9A9FA74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B7A5-CDEC-489B-A0D3-6E981F8C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C9CB-9B23-48AA-BE81-439CB4C5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4E2-C39D-46AB-816E-D1BC47D3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D76-1CB0-4C55-8A62-DA39DA5A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6855D-B8DD-4EB0-A1BC-68C440D4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F977-87E0-4146-B30B-05402BAA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4E22-E7D1-425D-ACB0-1A5199C0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AC34-9AE9-4335-B1A3-8BC72AFB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C856-5284-4351-B771-0B407EF7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BB05D-F79D-4D93-85DA-4F421480F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FCDE7-EB1E-4F62-A02E-F46CF54C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EA36-47D0-431F-9054-4D825B9D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3E3DB-7C62-4277-8604-8113B3F4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FA23-0B23-41C9-B74E-84A579E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103F-2E9C-4DD1-8B8F-3FE6303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139D-9B29-4E72-B7A7-D4ABE285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DBEF-9532-40FA-A349-0E8ADCA50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8F99-5B28-457B-825D-FFAABD822B7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EC48-53B9-4DDE-B6FF-1196BE838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1574-04B7-471D-A1CB-29426B2A7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673" y="1783959"/>
            <a:ext cx="4077478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b="1"/>
              <a:t>Capstone 2</a:t>
            </a:r>
            <a:br>
              <a:rPr lang="en-US" sz="4700" b="1"/>
            </a:br>
            <a:r>
              <a:rPr lang="en-US" sz="4700"/>
              <a:t>Supervised Learning</a:t>
            </a:r>
            <a:br>
              <a:rPr lang="en-US" sz="4700"/>
            </a:br>
            <a:endParaRPr lang="en-US" sz="4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672" y="4750893"/>
            <a:ext cx="407747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How to find the value of a home</a:t>
            </a:r>
          </a:p>
          <a:p>
            <a:pPr algn="l"/>
            <a:endParaRPr lang="en-US" sz="2000" dirty="0"/>
          </a:p>
        </p:txBody>
      </p:sp>
      <p:sp>
        <p:nvSpPr>
          <p:cNvPr id="75" name="Freeform: Shape 6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0A8CC6F-2B76-47EB-9065-389AC47AE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1" r="48370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58778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940295" y="1396289"/>
            <a:ext cx="46682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Use</a:t>
            </a:r>
          </a:p>
        </p:txBody>
      </p:sp>
      <p:sp>
        <p:nvSpPr>
          <p:cNvPr id="97" name="Freeform: Shape 88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: Shape 90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2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853F3-396D-4B55-8C98-7F36FFDD5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6" r="33955" b="3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Picture 4" descr="A group of people standing in the grass&#10;&#10;Description automatically generated">
            <a:extLst>
              <a:ext uri="{FF2B5EF4-FFF2-40B4-BE49-F238E27FC236}">
                <a16:creationId xmlns:a16="http://schemas.microsoft.com/office/drawing/2014/main" id="{52AAF3BB-E3AC-48E9-9F3C-8F92D6C52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9" r="7027" b="2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2E88A-58B6-4E8B-847D-7B4A6F5715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r="3" b="8410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40296" y="2871982"/>
            <a:ext cx="466825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Who can benefit from this predictions</a:t>
            </a:r>
          </a:p>
          <a:p>
            <a:pPr marL="0"/>
            <a:r>
              <a:rPr lang="en-US" sz="1800" dirty="0"/>
              <a:t>- Home buyers</a:t>
            </a:r>
          </a:p>
          <a:p>
            <a:pPr marL="0"/>
            <a:r>
              <a:rPr lang="en-US" sz="1800" dirty="0"/>
              <a:t>- Home Builders</a:t>
            </a:r>
          </a:p>
          <a:p>
            <a:pPr marL="0"/>
            <a:r>
              <a:rPr lang="en-US" sz="1800" dirty="0"/>
              <a:t>- Real Estate agent</a:t>
            </a:r>
          </a:p>
          <a:p>
            <a:pPr marL="0"/>
            <a:r>
              <a:rPr lang="en-US" sz="1800" dirty="0">
                <a:solidFill>
                  <a:srgbClr val="FFC000"/>
                </a:solidFill>
              </a:rPr>
              <a:t>Home features that drive the price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1098" y="1396289"/>
            <a:ext cx="46243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Caution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6A0A0DFF-B6E7-4A00-B687-39221DFF5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"/>
          <a:stretch/>
        </p:blipFill>
        <p:spPr>
          <a:xfrm>
            <a:off x="5680087" y="361702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Mortgage Interest Rate</a:t>
            </a:r>
            <a:br>
              <a:rPr lang="en-US" sz="1800" dirty="0"/>
            </a:br>
            <a:r>
              <a:rPr lang="en-US" sz="1000" dirty="0"/>
              <a:t>●     </a:t>
            </a:r>
            <a:r>
              <a:rPr lang="en-US" sz="1800" dirty="0"/>
              <a:t>Unemployment Rate</a:t>
            </a:r>
            <a:br>
              <a:rPr lang="en-US" sz="1800" dirty="0"/>
            </a:br>
            <a:r>
              <a:rPr lang="en-US" sz="1000" dirty="0"/>
              <a:t>●     </a:t>
            </a:r>
            <a:r>
              <a:rPr lang="en-US" sz="1800" dirty="0"/>
              <a:t>Supply / Demand</a:t>
            </a:r>
          </a:p>
          <a:p>
            <a:pPr marL="0"/>
            <a:r>
              <a:rPr lang="en-US" sz="1800" dirty="0"/>
              <a:t>Short Sales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1F4F249-0E2F-4B09-A56B-FD311C8D3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7" r="10054" b="-3"/>
          <a:stretch/>
        </p:blipFill>
        <p:spPr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D196B-4D93-47A7-9CCD-8B75E4ECD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" r="12210" b="2"/>
          <a:stretch/>
        </p:blipFill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ign in front of a house&#10;&#10;Description automatically generated">
            <a:extLst>
              <a:ext uri="{FF2B5EF4-FFF2-40B4-BE49-F238E27FC236}">
                <a16:creationId xmlns:a16="http://schemas.microsoft.com/office/drawing/2014/main" id="{3773225D-9DDB-44E1-B3CF-CDF3625AC0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47"/>
          <a:stretch/>
        </p:blipFill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Further Data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● </a:t>
            </a:r>
            <a:r>
              <a:rPr lang="en-US" sz="1800" dirty="0"/>
              <a:t>Remove  un-correlated features and re-train</a:t>
            </a:r>
            <a:br>
              <a:rPr lang="en-US" sz="1800" dirty="0"/>
            </a:br>
            <a:r>
              <a:rPr lang="en-US" sz="1400" dirty="0"/>
              <a:t>●</a:t>
            </a:r>
            <a:r>
              <a:rPr lang="en-US" sz="1800" dirty="0"/>
              <a:t> Removing outliers</a:t>
            </a:r>
            <a:br>
              <a:rPr lang="en-US" sz="1800" dirty="0"/>
            </a:br>
            <a:r>
              <a:rPr lang="en-US" sz="1400" dirty="0"/>
              <a:t>●</a:t>
            </a:r>
            <a:r>
              <a:rPr lang="en-US" sz="1800" dirty="0"/>
              <a:t> Data Distribution</a:t>
            </a:r>
            <a:br>
              <a:rPr lang="en-US" sz="1800" dirty="0"/>
            </a:br>
            <a:r>
              <a:rPr lang="en-US" sz="1400" dirty="0"/>
              <a:t>●</a:t>
            </a:r>
            <a:r>
              <a:rPr lang="en-US" sz="1800" dirty="0"/>
              <a:t> Univariate &amp; Bivariate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8BB05-DFFB-468D-BC15-04EB7CF6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r="2276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Dataset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655351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Thinkful Database: House Prices</a:t>
            </a:r>
          </a:p>
          <a:p>
            <a:pPr algn="l"/>
            <a:r>
              <a:rPr lang="en-US" dirty="0"/>
              <a:t>Data Dimension: 1460 x 81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62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907560"/>
            <a:ext cx="6594189" cy="1484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dirty="0">
                <a:solidFill>
                  <a:srgbClr val="FFFFFF"/>
                </a:solidFill>
              </a:rPr>
              <a:t>Data Exploration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0420" y="917725"/>
            <a:ext cx="3263638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algn="l"/>
            <a:r>
              <a:rPr lang="en-US" sz="2400" b="1" dirty="0">
                <a:solidFill>
                  <a:schemeClr val="bg1"/>
                </a:solidFill>
              </a:rPr>
              <a:t>Data Exploration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Part 1</a:t>
            </a:r>
          </a:p>
          <a:p>
            <a:pPr marL="228600" lvl="1" algn="l"/>
            <a:endParaRPr lang="en-US" sz="2400" dirty="0">
              <a:solidFill>
                <a:schemeClr val="bg1"/>
              </a:solidFill>
            </a:endParaRP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Non numeric columns: 43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Numeric columns: 38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Target variable distribution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Correlation Matrix</a:t>
            </a:r>
          </a:p>
          <a:p>
            <a:pPr marL="228600" lvl="1" algn="l"/>
            <a:r>
              <a:rPr lang="en-US" dirty="0">
                <a:solidFill>
                  <a:srgbClr val="FFFFFF"/>
                </a:solidFill>
              </a:rPr>
              <a:t>● Univariate Relation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E61BF-86EF-4D2B-8FAD-3070A9871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" r="1" b="12987"/>
          <a:stretch/>
        </p:blipFill>
        <p:spPr>
          <a:xfrm>
            <a:off x="327547" y="321732"/>
            <a:ext cx="7365158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4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28999"/>
            <a:ext cx="5293452" cy="1286589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b="1" dirty="0"/>
              <a:t>Data Exploration</a:t>
            </a:r>
            <a:br>
              <a:rPr lang="en-US" b="1" dirty="0"/>
            </a:br>
            <a:r>
              <a:rPr lang="en-US" b="1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48" y="4854204"/>
            <a:ext cx="5208238" cy="1967544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US" sz="2000" dirty="0"/>
              <a:t>Data cleaning</a:t>
            </a:r>
          </a:p>
          <a:p>
            <a:pPr algn="l"/>
            <a:r>
              <a:rPr lang="en-US" sz="2000" dirty="0"/>
              <a:t>	</a:t>
            </a:r>
            <a:r>
              <a:rPr lang="en-US" sz="1400" dirty="0"/>
              <a:t>● Filling in missing values with mean and mode</a:t>
            </a:r>
          </a:p>
          <a:p>
            <a:pPr algn="l"/>
            <a:endParaRPr lang="en-US" sz="1400" dirty="0"/>
          </a:p>
          <a:p>
            <a:pPr algn="l"/>
            <a:r>
              <a:rPr lang="en-US" sz="2000" dirty="0"/>
              <a:t>Feature Engineering</a:t>
            </a:r>
          </a:p>
          <a:p>
            <a:pPr algn="l"/>
            <a:r>
              <a:rPr lang="en-US" sz="1000" dirty="0"/>
              <a:t>	</a:t>
            </a:r>
            <a:r>
              <a:rPr lang="en-US" sz="1400" dirty="0"/>
              <a:t>● Feature Reduction</a:t>
            </a:r>
          </a:p>
          <a:p>
            <a:pPr algn="l"/>
            <a:r>
              <a:rPr lang="en-US" sz="1400" dirty="0"/>
              <a:t>		- Consolidate columns to reduce the features</a:t>
            </a:r>
          </a:p>
          <a:p>
            <a:pPr algn="l"/>
            <a:r>
              <a:rPr lang="en-US" sz="1400" dirty="0"/>
              <a:t>		- Drop irrelevant features</a:t>
            </a:r>
          </a:p>
          <a:p>
            <a:pPr algn="l"/>
            <a:endParaRPr lang="en-US" sz="1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Distribution Plot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981F71-130F-4F20-B4C5-02CA985F9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29" y="586399"/>
            <a:ext cx="6957021" cy="5847127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Model Selection</a:t>
            </a:r>
            <a:br>
              <a:rPr lang="en-US" sz="4800" b="1" dirty="0"/>
            </a:br>
            <a:r>
              <a:rPr lang="en-US" sz="2000" b="1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72446" y="2668075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Parity Plot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AA6732-3D7A-49F0-AA30-CE74E0188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8" r="12194" b="2"/>
          <a:stretch/>
        </p:blipFill>
        <p:spPr>
          <a:xfrm>
            <a:off x="20" y="10"/>
            <a:ext cx="5850274" cy="6941223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237" y="914400"/>
            <a:ext cx="3657600" cy="23667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788165" y="107617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38699848-8D4E-463A-8CFA-B7B2544E89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885932"/>
                  </p:ext>
                </p:extLst>
              </p:nvPr>
            </p:nvGraphicFramePr>
            <p:xfrm>
              <a:off x="5006544" y="981869"/>
              <a:ext cx="6848572" cy="45968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38699848-8D4E-463A-8CFA-B7B2544E89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6544" y="981869"/>
                <a:ext cx="6848572" cy="4596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38699848-8D4E-463A-8CFA-B7B2544E89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7905712"/>
                  </p:ext>
                </p:extLst>
              </p:nvPr>
            </p:nvGraphicFramePr>
            <p:xfrm>
              <a:off x="5006544" y="514087"/>
              <a:ext cx="6209537" cy="59866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38699848-8D4E-463A-8CFA-B7B2544E89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6544" y="514087"/>
                <a:ext cx="6209537" cy="59866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79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Importance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572277" y="6691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093863-2888-4E61-88B5-D5713A96B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50" y="4420"/>
            <a:ext cx="9116851" cy="68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8999"/>
            <a:ext cx="7080303" cy="1286589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b="1" dirty="0"/>
              <a:t>Hyperparameter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47" y="4854204"/>
            <a:ext cx="6132907" cy="196754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Hyperparameter Optimization</a:t>
            </a:r>
          </a:p>
          <a:p>
            <a:pPr lvl="1" algn="l"/>
            <a:r>
              <a:rPr lang="en-US" dirty="0"/>
              <a:t>- Gradient Boosting with Randomized Search</a:t>
            </a:r>
          </a:p>
          <a:p>
            <a:pPr algn="l"/>
            <a:endParaRPr lang="en-US" sz="1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Capstone 2 Supervised Learning </vt:lpstr>
      <vt:lpstr>Dataset</vt:lpstr>
      <vt:lpstr>Data Exploration Part 1</vt:lpstr>
      <vt:lpstr>Data Exploration Part 2</vt:lpstr>
      <vt:lpstr>Data Distribution Plot</vt:lpstr>
      <vt:lpstr>Model Selection Linear Regression</vt:lpstr>
      <vt:lpstr>Model Performances</vt:lpstr>
      <vt:lpstr>Variable Importance</vt:lpstr>
      <vt:lpstr>Hyperparameter tuning</vt:lpstr>
      <vt:lpstr>Practical Use</vt:lpstr>
      <vt:lpstr>Caution</vt:lpstr>
      <vt:lpstr>Further Data 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Supervised Learning </dc:title>
  <dc:creator>Subra, Geneson (Chicago HQ)</dc:creator>
  <cp:lastModifiedBy>Subra, Geneson (Chicago HQ)</cp:lastModifiedBy>
  <cp:revision>21</cp:revision>
  <dcterms:created xsi:type="dcterms:W3CDTF">2020-01-11T17:52:47Z</dcterms:created>
  <dcterms:modified xsi:type="dcterms:W3CDTF">2020-01-11T21:08:17Z</dcterms:modified>
</cp:coreProperties>
</file>