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66" r:id="rId8"/>
    <p:sldId id="258" r:id="rId9"/>
    <p:sldId id="279" r:id="rId10"/>
    <p:sldId id="268" r:id="rId11"/>
    <p:sldId id="267" r:id="rId12"/>
    <p:sldId id="269" r:id="rId13"/>
    <p:sldId id="280" r:id="rId14"/>
    <p:sldId id="286" r:id="rId15"/>
    <p:sldId id="287" r:id="rId16"/>
    <p:sldId id="288" r:id="rId17"/>
    <p:sldId id="289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FF99"/>
    <a:srgbClr val="CBC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D2EB-8BB8-4428-941C-71646AFEA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91125-6996-43CF-9F01-E5C7CC5D6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1DC2-12FB-45D8-A970-374BC3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A555-A00F-4834-84E6-5F600ED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00AB-157E-4651-B1D1-F6207C70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6DF1-D2B4-4AD2-A37F-CEF9C3CD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27A5-677F-490F-9CF0-E08AA604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06A8-DB68-4E0D-B2F6-81B376D3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4EE1-8021-40F9-82D2-7442B9CC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A6C4-BE4C-48B5-992A-046E661A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98C95-8437-4E86-9B55-9155ABE69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86F69-7195-487A-BF11-328E5EC6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22D5-449F-452F-BF97-D5C28F7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D0A2-6700-4E03-83F4-0A31660C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98C5-B256-4920-9A0F-D5866A1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7028-318A-4FA5-96DB-973A5CC1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6AF0-9960-49A4-9F69-4A2D6E83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37F30-F791-42FF-AD47-0AC45DB4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0274-6A18-47D6-B728-3F267202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736B5-14DA-4AEC-9DD8-18123D25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6BB-BBB8-494C-A20D-AFDBAD9B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B1AB-E747-4647-881C-47BD487A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5379-E719-4D3B-8A57-7C6613FE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2317-83F8-49A6-A3D2-0CE8757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DBAA-33EB-41E7-A538-EE1D5533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19D8-4358-41D6-B8B0-E8C1CA3C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D7F1-AFDD-4635-A906-EBA26251F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2EAD-7137-4BAC-9AEE-69B0F7D9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DFF77-B9C3-4A07-A990-F828EA98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C9A3D-724B-46E8-B32F-B9E7BE8D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423B9-AA62-454D-A67D-BB6B89C9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0896-F336-4743-A743-6359CB2D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CE693-27BD-4237-AB4B-AFE8102B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5912-6119-47B7-A5D5-CC60E090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13B5-69AE-4B72-AA14-EE61F25B1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4F4CC-6ABD-4A97-8219-5D536D31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7DC0-5187-479F-A64A-072D8DD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7ED8-106C-4780-9629-A116148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C7B65-0E27-468A-9F25-503B7DC2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096-FABE-4372-8548-9CD863F0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FD56-CCDA-47E8-8FB4-30172F3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66C0-70B5-46A4-B875-1D2E10FF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2E62F-E782-4CA0-B1E5-A12C1A1E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36AA0-2A55-42D1-919B-9A9FA747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FB7A5-CDEC-489B-A0D3-6E981F8C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C9CB-9B23-48AA-BE81-439CB4C5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64E2-C39D-46AB-816E-D1BC47D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1D76-1CB0-4C55-8A62-DA39DA5A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6855D-B8DD-4EB0-A1BC-68C440D42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EF977-87E0-4146-B30B-05402BAA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74E22-E7D1-425D-ACB0-1A5199C0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AC34-9AE9-4335-B1A3-8BC72AFB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C856-5284-4351-B771-0B407EF7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BB05D-F79D-4D93-85DA-4F421480F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FCDE7-EB1E-4F62-A02E-F46CF54C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EA36-47D0-431F-9054-4D825B9D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E3DB-7C62-4277-8604-8113B3F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AFA23-0B23-41C9-B74E-84A579E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103F-2E9C-4DD1-8B8F-3FE63031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139D-9B29-4E72-B7A7-D4ABE285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DBEF-9532-40FA-A349-0E8ADCA50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8F99-5B28-457B-825D-FFAABD822B72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EC48-53B9-4DDE-B6FF-1196BE838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1574-04B7-471D-A1CB-29426B2A7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02C3-4963-406D-9B7D-84939A50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map&#10;&#10;Description automatically generated">
            <a:extLst>
              <a:ext uri="{FF2B5EF4-FFF2-40B4-BE49-F238E27FC236}">
                <a16:creationId xmlns:a16="http://schemas.microsoft.com/office/drawing/2014/main" id="{64CDF382-BC6C-4C92-A5F5-D89343073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95" name="Rectangle 8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4100" b="1" dirty="0">
                <a:solidFill>
                  <a:srgbClr val="66FF33"/>
                </a:solidFill>
              </a:rPr>
              <a:t>Thinkful</a:t>
            </a:r>
            <a:br>
              <a:rPr lang="en-US" sz="4100" b="1" dirty="0">
                <a:solidFill>
                  <a:srgbClr val="66FF33"/>
                </a:solidFill>
              </a:rPr>
            </a:br>
            <a:r>
              <a:rPr lang="en-US" sz="4100" dirty="0">
                <a:solidFill>
                  <a:srgbClr val="66FF33"/>
                </a:solidFill>
              </a:rPr>
              <a:t>Final Capstone </a:t>
            </a:r>
            <a:br>
              <a:rPr lang="en-US" sz="4100" dirty="0">
                <a:solidFill>
                  <a:srgbClr val="66FF33"/>
                </a:solidFill>
              </a:rPr>
            </a:br>
            <a:r>
              <a:rPr lang="en-US" sz="4100" dirty="0">
                <a:solidFill>
                  <a:srgbClr val="66FF33"/>
                </a:solidFill>
              </a:rPr>
              <a:t>NLP: Twitter Sentiment Analysis</a:t>
            </a:r>
            <a:br>
              <a:rPr lang="en-US" sz="4100" dirty="0"/>
            </a:br>
            <a:endParaRPr lang="en-US" sz="41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/>
              <a:t>Geneson Subra</a:t>
            </a:r>
          </a:p>
          <a:p>
            <a:pPr algn="l"/>
            <a:r>
              <a:rPr lang="en-US" sz="1300"/>
              <a:t>Feb 2020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56881" y="36129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Text pre-processing</a:t>
            </a: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clean tweets</a:t>
            </a:r>
            <a:b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remove links</a:t>
            </a:r>
            <a:b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special characters</a:t>
            </a:r>
            <a:b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lowercase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dirty="0">
                <a:solidFill>
                  <a:srgbClr val="FFFFFF"/>
                </a:solidFill>
              </a:rPr>
              <a:t>Data Exploration</a:t>
            </a:r>
            <a:br>
              <a:rPr lang="en-US" sz="4400" b="1" dirty="0">
                <a:solidFill>
                  <a:srgbClr val="FFFFFF"/>
                </a:solidFill>
              </a:rPr>
            </a:br>
            <a:endParaRPr lang="en-US" sz="4400" b="1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14162423-4F32-46CA-B1EF-942038E7C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7" r="1" b="696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1" algn="l"/>
            <a:r>
              <a:rPr lang="en-US" b="1" dirty="0">
                <a:solidFill>
                  <a:srgbClr val="FFFFFF"/>
                </a:solidFill>
              </a:rPr>
              <a:t>remove the stop words</a:t>
            </a:r>
          </a:p>
          <a:p>
            <a:pPr marL="0" lvl="1" algn="l"/>
            <a:endParaRPr lang="en-US" b="1" dirty="0">
              <a:solidFill>
                <a:srgbClr val="FFFFFF"/>
              </a:solidFill>
            </a:endParaRP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78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</a:t>
            </a:r>
            <a:b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Naïve Bayes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Polarity: Positive, Neutral &amp; Negative</a:t>
            </a:r>
            <a:endParaRPr lang="en-US" sz="18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164D61F-7CE6-4DF4-84B1-34EAB89F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7390"/>
            <a:ext cx="5459470" cy="3644196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7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0449" y="4255598"/>
            <a:ext cx="10901471" cy="135071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/>
              <a:t>Get the Latitude &amp; Longitude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50449" y="5606310"/>
            <a:ext cx="10901471" cy="560388"/>
          </a:xfrm>
          <a:noFill/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2400" dirty="0"/>
              <a:t>Plot it with Shapely</a:t>
            </a:r>
          </a:p>
          <a:p>
            <a:pPr marL="0" indent="0" algn="ctr">
              <a:buNone/>
            </a:pPr>
            <a:r>
              <a:rPr lang="en-US" sz="2400" dirty="0"/>
              <a:t>Remove Alaska!</a:t>
            </a:r>
          </a:p>
        </p:txBody>
      </p: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09FE6EA6-DFBD-4B95-B315-8439ACA56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1"/>
          <a:stretch/>
        </p:blipFill>
        <p:spPr>
          <a:xfrm>
            <a:off x="2880360" y="815159"/>
            <a:ext cx="6431280" cy="2975436"/>
          </a:xfrm>
          <a:prstGeom prst="rect">
            <a:avLst/>
          </a:prstGeom>
          <a:effectLst/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5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Donald Trump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6942E29-E962-421C-B016-D69F8C7E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9" y="1675227"/>
            <a:ext cx="10417634" cy="5182773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Bernie Sanders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05D5D83-1267-43A3-BD52-433FA363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9" y="1675227"/>
            <a:ext cx="10661449" cy="5304071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Pete Buttigieg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E52DFAD-1C01-4B8F-943D-E23644A31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9" y="1675227"/>
            <a:ext cx="10605184" cy="5276079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Hillary Clinton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69E651-83BE-4214-9EA6-8C1068A7B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19" y="1675227"/>
            <a:ext cx="10417634" cy="5182773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940295" y="1396289"/>
            <a:ext cx="466825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Use</a:t>
            </a:r>
          </a:p>
        </p:txBody>
      </p:sp>
      <p:sp>
        <p:nvSpPr>
          <p:cNvPr id="97" name="Freeform: Shape 88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Freeform: Shape 90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92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853F3-396D-4B55-8C98-7F36FFDD5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6" r="33955" b="3"/>
          <a:stretch/>
        </p:blipFill>
        <p:spPr>
          <a:xfrm>
            <a:off x="3559122" y="2661260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5" name="Picture 4" descr="A group of people standing in the grass&#10;&#10;Description automatically generated">
            <a:extLst>
              <a:ext uri="{FF2B5EF4-FFF2-40B4-BE49-F238E27FC236}">
                <a16:creationId xmlns:a16="http://schemas.microsoft.com/office/drawing/2014/main" id="{52AAF3BB-E3AC-48E9-9F3C-8F92D6C52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9" r="7027" b="2"/>
          <a:stretch/>
        </p:blipFill>
        <p:spPr>
          <a:xfrm>
            <a:off x="20" y="10"/>
            <a:ext cx="3967953" cy="338327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B2E88A-58B6-4E8B-847D-7B4A6F5715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" r="3" b="8410"/>
          <a:stretch/>
        </p:blipFill>
        <p:spPr>
          <a:xfrm>
            <a:off x="4825" y="4007260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40296" y="2871982"/>
            <a:ext cx="466825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Who can benefit from this predictions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Product Launch – Consumer Feedback</a:t>
            </a:r>
          </a:p>
          <a:p>
            <a:r>
              <a:rPr lang="en-US" sz="1800" dirty="0"/>
              <a:t>IPO – favoring the company stock</a:t>
            </a:r>
          </a:p>
          <a:p>
            <a:r>
              <a:rPr lang="en-US" sz="1800" dirty="0"/>
              <a:t>Decease – preventive measures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1248" y="4373384"/>
            <a:ext cx="3405900" cy="8290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Geo location enabled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353B888-894B-4C76-B7C7-1FEF2692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77" y="2208712"/>
            <a:ext cx="4580777" cy="2988956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48" y="161608"/>
            <a:ext cx="6801321" cy="685680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48" y="1122363"/>
            <a:ext cx="10067489" cy="5211326"/>
          </a:xfrm>
        </p:spPr>
        <p:txBody>
          <a:bodyPr anchor="ctr">
            <a:noAutofit/>
          </a:bodyPr>
          <a:lstStyle/>
          <a:p>
            <a:pPr algn="l"/>
            <a:r>
              <a:rPr lang="en-US" sz="1200" b="1" dirty="0"/>
              <a:t>Goal Setting</a:t>
            </a:r>
          </a:p>
          <a:p>
            <a:pPr algn="l"/>
            <a:r>
              <a:rPr lang="en-US" sz="1200" dirty="0"/>
              <a:t>	-Determine the sentiment analysis and scope of work</a:t>
            </a:r>
          </a:p>
          <a:p>
            <a:pPr algn="l"/>
            <a:r>
              <a:rPr lang="en-US" sz="1200" b="1" dirty="0"/>
              <a:t>Data Source</a:t>
            </a:r>
          </a:p>
          <a:p>
            <a:pPr algn="l"/>
            <a:r>
              <a:rPr lang="en-US" sz="1200" dirty="0"/>
              <a:t>	- Twitter API, Tweepy API</a:t>
            </a:r>
          </a:p>
          <a:p>
            <a:pPr algn="l"/>
            <a:r>
              <a:rPr lang="en-US" sz="1200" dirty="0"/>
              <a:t>	- JSON, SQLITE3</a:t>
            </a:r>
          </a:p>
          <a:p>
            <a:pPr algn="l"/>
            <a:r>
              <a:rPr lang="en-US" sz="1200" b="1" dirty="0"/>
              <a:t>Text Processing</a:t>
            </a:r>
          </a:p>
          <a:p>
            <a:pPr algn="l"/>
            <a:r>
              <a:rPr lang="en-US" sz="1200" dirty="0"/>
              <a:t>	- Load Text</a:t>
            </a:r>
          </a:p>
          <a:p>
            <a:pPr algn="l"/>
            <a:r>
              <a:rPr lang="en-US" sz="1200" dirty="0"/>
              <a:t>	- Delete unwanted/ meaningless word</a:t>
            </a:r>
          </a:p>
          <a:p>
            <a:pPr algn="l"/>
            <a:r>
              <a:rPr lang="en-US" sz="1200" dirty="0"/>
              <a:t>	- Sentiment Analysis / text blob / tokenize / </a:t>
            </a:r>
            <a:r>
              <a:rPr lang="en-US" sz="1200" dirty="0" err="1"/>
              <a:t>sentiment.polarity</a:t>
            </a:r>
            <a:endParaRPr lang="en-US" sz="1200" dirty="0"/>
          </a:p>
          <a:p>
            <a:pPr algn="l"/>
            <a:r>
              <a:rPr lang="en-US" sz="1200" b="1" dirty="0"/>
              <a:t>Modeling</a:t>
            </a:r>
          </a:p>
          <a:p>
            <a:pPr algn="l"/>
            <a:r>
              <a:rPr lang="en-US" sz="1200" dirty="0"/>
              <a:t>	- Naïve Bayes Classifier</a:t>
            </a:r>
          </a:p>
          <a:p>
            <a:pPr algn="l"/>
            <a:r>
              <a:rPr lang="en-US" sz="1200" dirty="0"/>
              <a:t>	- other modeling</a:t>
            </a:r>
          </a:p>
          <a:p>
            <a:pPr algn="l"/>
            <a:r>
              <a:rPr lang="en-US" sz="1200" b="1" dirty="0"/>
              <a:t>Visualization</a:t>
            </a:r>
          </a:p>
          <a:p>
            <a:pPr algn="l"/>
            <a:r>
              <a:rPr lang="en-US" sz="1200" dirty="0"/>
              <a:t>	- Get geo location for mapping</a:t>
            </a:r>
          </a:p>
          <a:p>
            <a:pPr algn="l"/>
            <a:r>
              <a:rPr lang="en-US" sz="1200" dirty="0"/>
              <a:t>	- Kriging / Interpolation – Spatial interpolation</a:t>
            </a:r>
          </a:p>
          <a:p>
            <a:pPr algn="l"/>
            <a:r>
              <a:rPr lang="en-US" sz="1200" b="1" dirty="0"/>
              <a:t>Final Thoughts and Conclusion</a:t>
            </a:r>
          </a:p>
          <a:p>
            <a:pPr algn="l"/>
            <a:r>
              <a:rPr lang="en-US" sz="1200" dirty="0"/>
              <a:t>	- users geo location</a:t>
            </a:r>
          </a:p>
          <a:p>
            <a:pPr algn="l"/>
            <a:r>
              <a:rPr lang="en-US" sz="1200" dirty="0"/>
              <a:t>	-  additional normalization</a:t>
            </a:r>
          </a:p>
          <a:p>
            <a:pPr algn="l"/>
            <a:r>
              <a:rPr lang="en-US" sz="1200" dirty="0"/>
              <a:t>	- experiment with stemming and lemmatization</a:t>
            </a:r>
          </a:p>
          <a:p>
            <a:pPr algn="l"/>
            <a:r>
              <a:rPr lang="en-US" sz="1200" b="1" dirty="0"/>
              <a:t>Next Step</a:t>
            </a:r>
          </a:p>
          <a:p>
            <a:pPr algn="l"/>
            <a:r>
              <a:rPr lang="en-US" sz="1200" dirty="0"/>
              <a:t>	- Web App</a:t>
            </a:r>
          </a:p>
          <a:p>
            <a:pPr algn="l"/>
            <a:r>
              <a:rPr lang="en-US" sz="1000" dirty="0"/>
              <a:t>	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Further Data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Use more data to enrich the geo-map</a:t>
            </a:r>
          </a:p>
          <a:p>
            <a:pPr>
              <a:buFontTx/>
              <a:buChar char="-"/>
            </a:pPr>
            <a:r>
              <a:rPr lang="en-US" sz="2400" dirty="0"/>
              <a:t>By state</a:t>
            </a:r>
          </a:p>
          <a:p>
            <a:pPr>
              <a:buFontTx/>
              <a:buChar char="-"/>
            </a:pPr>
            <a:r>
              <a:rPr lang="en-US" sz="2400" dirty="0"/>
              <a:t>By County</a:t>
            </a:r>
          </a:p>
          <a:p>
            <a:pPr>
              <a:buFontTx/>
              <a:buChar char="-"/>
            </a:pPr>
            <a:r>
              <a:rPr lang="en-US" sz="2400" dirty="0"/>
              <a:t>Web Interface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8BB05-DFFB-468D-BC15-04EB7CF6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0" r="2276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2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White House</a:t>
            </a:r>
          </a:p>
        </p:txBody>
      </p:sp>
      <p:pic>
        <p:nvPicPr>
          <p:cNvPr id="4" name="Picture 3" descr="A large white building&#10;&#10;Description automatically generated">
            <a:extLst>
              <a:ext uri="{FF2B5EF4-FFF2-40B4-BE49-F238E27FC236}">
                <a16:creationId xmlns:a16="http://schemas.microsoft.com/office/drawing/2014/main" id="{0484A41B-8BB6-4045-8612-56D94796C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5" b="662"/>
          <a:stretch/>
        </p:blipFill>
        <p:spPr>
          <a:xfrm>
            <a:off x="4038600" y="1405627"/>
            <a:ext cx="7188199" cy="4043356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78425" y="5199797"/>
            <a:ext cx="9435152" cy="78967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Funding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6017F5-F194-4386-A3FD-554D9348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4" y="626940"/>
            <a:ext cx="9973025" cy="3864547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sitting on a table&#10;&#10;Description automatically generated">
            <a:extLst>
              <a:ext uri="{FF2B5EF4-FFF2-40B4-BE49-F238E27FC236}">
                <a16:creationId xmlns:a16="http://schemas.microsoft.com/office/drawing/2014/main" id="{66BC3CF2-59EE-4C8E-B0B9-E26F3CDE7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15912"/>
          <a:stretch/>
        </p:blipFill>
        <p:spPr>
          <a:xfrm>
            <a:off x="223955" y="10"/>
            <a:ext cx="12191980" cy="685799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Committee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28999"/>
            <a:ext cx="5293452" cy="1286589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Then What!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8" y="4854204"/>
            <a:ext cx="5208238" cy="1967544"/>
          </a:xfrm>
        </p:spPr>
        <p:txBody>
          <a:bodyPr anchor="ctr">
            <a:normAutofit/>
          </a:bodyPr>
          <a:lstStyle/>
          <a:p>
            <a:pPr algn="l"/>
            <a:endParaRPr lang="en-US" sz="1400" dirty="0"/>
          </a:p>
          <a:p>
            <a:pPr algn="l"/>
            <a:endParaRPr lang="en-US" sz="1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567" y="3330379"/>
            <a:ext cx="7968204" cy="1230748"/>
          </a:xfrm>
        </p:spPr>
        <p:txBody>
          <a:bodyPr anchor="ctr">
            <a:noAutofit/>
          </a:bodyPr>
          <a:lstStyle/>
          <a:p>
            <a:pPr algn="l"/>
            <a:r>
              <a:rPr lang="en-US" sz="4000" b="1" dirty="0"/>
              <a:t>Perform market analysis to </a:t>
            </a:r>
            <a:br>
              <a:rPr lang="en-US" sz="4000" b="1" dirty="0"/>
            </a:br>
            <a:r>
              <a:rPr lang="en-US" sz="4000" b="1" dirty="0"/>
              <a:t>determine customer sentiment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567" y="4720033"/>
            <a:ext cx="6542073" cy="204910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Politics – Connecting with voters</a:t>
            </a:r>
          </a:p>
          <a:p>
            <a:pPr algn="l"/>
            <a:r>
              <a:rPr lang="en-US" dirty="0"/>
              <a:t>Product Launch – Consumer Feedback</a:t>
            </a:r>
          </a:p>
          <a:p>
            <a:pPr algn="l"/>
            <a:r>
              <a:rPr lang="en-US" dirty="0"/>
              <a:t>IPO – favoring the company stock</a:t>
            </a:r>
          </a:p>
          <a:p>
            <a:pPr algn="l"/>
            <a:r>
              <a:rPr lang="en-US" dirty="0"/>
              <a:t>Decease – preventive measures</a:t>
            </a:r>
          </a:p>
          <a:p>
            <a:pPr algn="l"/>
            <a:endParaRPr lang="en-US" sz="18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3519197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 err="1"/>
              <a:t>consumer_key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‘XXXXXXXXXXXXX'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b="1" dirty="0" err="1"/>
              <a:t>consumer_secret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‘XXXXXXXXXXX’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b="1" dirty="0" err="1"/>
              <a:t>access_token_key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FF0000"/>
                </a:solidFill>
              </a:rPr>
              <a:t>‘XXXXXXXXXXX’,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b="1" dirty="0" err="1"/>
              <a:t>access_token_secret</a:t>
            </a:r>
            <a:r>
              <a:rPr lang="en-US" sz="1800" dirty="0">
                <a:solidFill>
                  <a:srgbClr val="FF0000"/>
                </a:solidFill>
              </a:rPr>
              <a:t>=‘XXXXXXXXX'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598" y="4525347"/>
            <a:ext cx="3538011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API KEYS</a:t>
            </a:r>
          </a:p>
          <a:p>
            <a:pPr marL="171450" indent="-171450" algn="l">
              <a:buFontTx/>
              <a:buChar char="-"/>
            </a:pPr>
            <a:r>
              <a:rPr lang="en-US" sz="1200" dirty="0"/>
              <a:t>Standard (free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r>
              <a:rPr lang="en-US" sz="1200" dirty="0"/>
              <a:t>)</a:t>
            </a:r>
          </a:p>
          <a:p>
            <a:pPr marL="171450" indent="-171450" algn="l">
              <a:buFontTx/>
              <a:buChar char="-"/>
            </a:pPr>
            <a:r>
              <a:rPr lang="en-US" sz="1200" dirty="0"/>
              <a:t>Premium ($$)</a:t>
            </a:r>
          </a:p>
          <a:p>
            <a:pPr marL="171450" indent="-171450" algn="l">
              <a:buFontTx/>
              <a:buChar char="-"/>
            </a:pPr>
            <a:r>
              <a:rPr lang="en-US" sz="1200" dirty="0"/>
              <a:t>Enterprise ($$)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9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4262A-C588-4532-A1D7-7C9FABE2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28999"/>
            <a:ext cx="5293452" cy="1286589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Data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08A6-3758-402E-A6F7-9F8FCED3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8" y="4854204"/>
            <a:ext cx="5208238" cy="1967544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Storage</a:t>
            </a:r>
          </a:p>
          <a:p>
            <a:pPr algn="l"/>
            <a:r>
              <a:rPr lang="en-US" sz="2000" dirty="0"/>
              <a:t>	</a:t>
            </a:r>
            <a:r>
              <a:rPr lang="en-US" sz="1400" dirty="0"/>
              <a:t>● SQLITE3</a:t>
            </a:r>
          </a:p>
          <a:p>
            <a:pPr algn="l"/>
            <a:r>
              <a:rPr lang="en-US" sz="1400" dirty="0"/>
              <a:t>	● JSON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1">
            <a:extLst>
              <a:ext uri="{FF2B5EF4-FFF2-40B4-BE49-F238E27FC236}">
                <a16:creationId xmlns:a16="http://schemas.microsoft.com/office/drawing/2014/main" id="{9C9AD45D-90D3-4CF7-9D51-621C6D57D405}"/>
              </a:ext>
            </a:extLst>
          </p:cNvPr>
          <p:cNvSpPr txBox="1">
            <a:spLocks/>
          </p:cNvSpPr>
          <p:nvPr/>
        </p:nvSpPr>
        <p:spPr>
          <a:xfrm>
            <a:off x="1132114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85C1B518-7759-463A-BBD2-B3A908E5F942}"/>
              </a:ext>
            </a:extLst>
          </p:cNvPr>
          <p:cNvSpPr txBox="1">
            <a:spLocks/>
          </p:cNvSpPr>
          <p:nvPr/>
        </p:nvSpPr>
        <p:spPr>
          <a:xfrm>
            <a:off x="1132114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143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Thinkful Final Capstone  NLP: Twitter Sentiment Analysis </vt:lpstr>
      <vt:lpstr>Overview</vt:lpstr>
      <vt:lpstr>White House</vt:lpstr>
      <vt:lpstr>Funding</vt:lpstr>
      <vt:lpstr>Exploratory Committee</vt:lpstr>
      <vt:lpstr>Then What!</vt:lpstr>
      <vt:lpstr>Perform market analysis to  determine customer sentiment </vt:lpstr>
      <vt:lpstr>consumer_key=‘XXXXXXXXXXXXX',  consumer_secret=‘XXXXXXXXXXX’, access_token_key=‘XXXXXXXXXXX’,  access_token_secret=‘XXXXXXXXX'</vt:lpstr>
      <vt:lpstr>Data Storage</vt:lpstr>
      <vt:lpstr>Text pre-processing - clean tweets - remove links - special characters - lowercase</vt:lpstr>
      <vt:lpstr>Data Exploration </vt:lpstr>
      <vt:lpstr>Model Selection </vt:lpstr>
      <vt:lpstr>Get the Latitude &amp; Longitude</vt:lpstr>
      <vt:lpstr>Donald Trump</vt:lpstr>
      <vt:lpstr>Bernie Sanders</vt:lpstr>
      <vt:lpstr>Pete Buttigieg</vt:lpstr>
      <vt:lpstr>Hillary Clinton</vt:lpstr>
      <vt:lpstr>Practical Use</vt:lpstr>
      <vt:lpstr>Caution</vt:lpstr>
      <vt:lpstr>Further Data 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Thinkful Final Capstone  NLP: Twitter Sentiment Analysis </dc:title>
  <dc:creator>Subra, Geneson (Chicago HQ)</dc:creator>
  <cp:lastModifiedBy>Subra, Geneson (Chicago HQ)</cp:lastModifiedBy>
  <cp:revision>5</cp:revision>
  <dcterms:created xsi:type="dcterms:W3CDTF">2020-02-10T15:07:18Z</dcterms:created>
  <dcterms:modified xsi:type="dcterms:W3CDTF">2020-02-10T15:50:28Z</dcterms:modified>
</cp:coreProperties>
</file>