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262" r:id="rId55"/>
    <p:sldId id="312" r:id="rId56"/>
    <p:sldId id="313" r:id="rId57"/>
    <p:sldId id="314" r:id="rId58"/>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1" Type="http://schemas.openxmlformats.org/officeDocument/2006/relationships/tableStyles" Target="tableStyles.xml"/><Relationship Id="rId60" Type="http://schemas.openxmlformats.org/officeDocument/2006/relationships/viewProps" Target="viewProps.xml"/><Relationship Id="rId6" Type="http://schemas.openxmlformats.org/officeDocument/2006/relationships/slide" Target="slides/slide4.xml"/><Relationship Id="rId59" Type="http://schemas.openxmlformats.org/officeDocument/2006/relationships/presProps" Target="presProps.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sz="6600">
                <a:solidFill>
                  <a:srgbClr val="C00000"/>
                </a:solidFill>
              </a:rPr>
              <a:t>什么是信息</a:t>
            </a:r>
            <a:endParaRPr lang="zh-CN" altLang="en-US" sz="6600">
              <a:solidFill>
                <a:srgbClr val="C00000"/>
              </a:solidFill>
            </a:endParaRPr>
          </a:p>
        </p:txBody>
      </p:sp>
      <p:sp>
        <p:nvSpPr>
          <p:cNvPr id="3" name="副标题 2"/>
          <p:cNvSpPr>
            <a:spLocks noGrp="1"/>
          </p:cNvSpPr>
          <p:nvPr>
            <p:ph type="subTitle" idx="1"/>
          </p:nvPr>
        </p:nvSpPr>
        <p:spPr>
          <a:xfrm>
            <a:off x="1524000" y="4466590"/>
            <a:ext cx="9144000" cy="791210"/>
          </a:xfrm>
        </p:spPr>
        <p:txBody>
          <a:bodyPr/>
          <a:p>
            <a:r>
              <a:rPr lang="zh-CN" altLang="en-US"/>
              <a:t>马骁骅</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a:xfrm>
            <a:off x="683260" y="685800"/>
            <a:ext cx="10836910" cy="5130800"/>
          </a:xfrm>
        </p:spPr>
        <p:txBody>
          <a:bodyPr>
            <a:normAutofit/>
          </a:bodyPr>
          <a:p>
            <a:pPr algn="ctr"/>
            <a:r>
              <a:rPr lang="en-US" altLang="zh-CN" sz="20000">
                <a:solidFill>
                  <a:srgbClr val="C00000"/>
                </a:solidFill>
              </a:rPr>
              <a:t>电 脑</a:t>
            </a:r>
            <a:endParaRPr lang="en-US" altLang="zh-CN" sz="20000">
              <a:solidFill>
                <a:srgbClr val="C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a:xfrm>
            <a:off x="683260" y="685800"/>
            <a:ext cx="10836910" cy="5130800"/>
          </a:xfrm>
        </p:spPr>
        <p:txBody>
          <a:bodyPr>
            <a:normAutofit/>
          </a:bodyPr>
          <a:p>
            <a:pPr algn="ctr"/>
            <a:r>
              <a:rPr lang="en-US" altLang="zh-CN" sz="20000">
                <a:solidFill>
                  <a:srgbClr val="C00000"/>
                </a:solidFill>
              </a:rPr>
              <a:t>妈 妈</a:t>
            </a:r>
            <a:endParaRPr lang="en-US" altLang="zh-CN" sz="20000">
              <a:solidFill>
                <a:srgbClr val="C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a:xfrm>
            <a:off x="683260" y="685800"/>
            <a:ext cx="10836910" cy="5130800"/>
          </a:xfrm>
        </p:spPr>
        <p:txBody>
          <a:bodyPr>
            <a:normAutofit/>
          </a:bodyPr>
          <a:p>
            <a:pPr algn="ctr"/>
            <a:r>
              <a:rPr lang="en-US" altLang="zh-CN" sz="20000">
                <a:solidFill>
                  <a:srgbClr val="C00000"/>
                </a:solidFill>
              </a:rPr>
              <a:t>天天向上</a:t>
            </a:r>
            <a:endParaRPr lang="en-US" altLang="zh-CN" sz="20000">
              <a:solidFill>
                <a:srgbClr val="C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a:xfrm>
            <a:off x="683260" y="685800"/>
            <a:ext cx="10836910" cy="5130800"/>
          </a:xfrm>
        </p:spPr>
        <p:txBody>
          <a:bodyPr>
            <a:normAutofit/>
          </a:bodyPr>
          <a:p>
            <a:pPr algn="ctr"/>
            <a:r>
              <a:rPr lang="en-US" altLang="zh-CN" sz="20000">
                <a:solidFill>
                  <a:srgbClr val="C00000"/>
                </a:solidFill>
              </a:rPr>
              <a:t>仓 库</a:t>
            </a:r>
            <a:endParaRPr lang="en-US" altLang="zh-CN" sz="20000">
              <a:solidFill>
                <a:srgbClr val="C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a:xfrm>
            <a:off x="683260" y="685800"/>
            <a:ext cx="10836910" cy="5130800"/>
          </a:xfrm>
        </p:spPr>
        <p:txBody>
          <a:bodyPr>
            <a:normAutofit/>
          </a:bodyPr>
          <a:p>
            <a:pPr algn="ctr"/>
            <a:r>
              <a:rPr lang="en-US" altLang="zh-CN" sz="20000">
                <a:solidFill>
                  <a:srgbClr val="C00000"/>
                </a:solidFill>
              </a:rPr>
              <a:t>相对论</a:t>
            </a:r>
            <a:endParaRPr lang="en-US" altLang="zh-CN" sz="20000">
              <a:solidFill>
                <a:srgbClr val="C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a:xfrm>
            <a:off x="683260" y="685800"/>
            <a:ext cx="10836910" cy="5130800"/>
          </a:xfrm>
        </p:spPr>
        <p:txBody>
          <a:bodyPr>
            <a:normAutofit/>
          </a:bodyPr>
          <a:p>
            <a:pPr algn="ctr"/>
            <a:r>
              <a:rPr lang="en-US" altLang="zh-CN" sz="20000">
                <a:solidFill>
                  <a:srgbClr val="C00000"/>
                </a:solidFill>
              </a:rPr>
              <a:t>牛 顿</a:t>
            </a:r>
            <a:endParaRPr lang="en-US" altLang="zh-CN" sz="20000">
              <a:solidFill>
                <a:srgbClr val="C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a:xfrm>
            <a:off x="683260" y="685800"/>
            <a:ext cx="10836910" cy="5130800"/>
          </a:xfrm>
        </p:spPr>
        <p:txBody>
          <a:bodyPr>
            <a:normAutofit/>
          </a:bodyPr>
          <a:p>
            <a:pPr algn="ctr"/>
            <a:r>
              <a:rPr lang="en-US" altLang="zh-CN" sz="20000">
                <a:solidFill>
                  <a:srgbClr val="C00000"/>
                </a:solidFill>
              </a:rPr>
              <a:t>苹 果</a:t>
            </a:r>
            <a:endParaRPr lang="en-US" altLang="zh-CN" sz="20000">
              <a:solidFill>
                <a:srgbClr val="C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a:xfrm>
            <a:off x="683260" y="685800"/>
            <a:ext cx="10836910" cy="5130800"/>
          </a:xfrm>
        </p:spPr>
        <p:txBody>
          <a:bodyPr>
            <a:normAutofit/>
          </a:bodyPr>
          <a:p>
            <a:pPr algn="ctr"/>
            <a:r>
              <a:rPr lang="en-US" altLang="zh-CN" sz="20000">
                <a:solidFill>
                  <a:srgbClr val="C00000"/>
                </a:solidFill>
              </a:rPr>
              <a:t>足 球</a:t>
            </a:r>
            <a:endParaRPr lang="en-US" altLang="zh-CN" sz="20000">
              <a:solidFill>
                <a:srgbClr val="C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a:xfrm>
            <a:off x="683260" y="685800"/>
            <a:ext cx="10836910" cy="5130800"/>
          </a:xfrm>
        </p:spPr>
        <p:txBody>
          <a:bodyPr>
            <a:normAutofit/>
          </a:bodyPr>
          <a:p>
            <a:pPr algn="ctr"/>
            <a:r>
              <a:rPr lang="en-US" altLang="zh-CN" sz="20000">
                <a:solidFill>
                  <a:srgbClr val="C00000"/>
                </a:solidFill>
              </a:rPr>
              <a:t>下 棋</a:t>
            </a:r>
            <a:endParaRPr lang="en-US" altLang="zh-CN" sz="20000">
              <a:solidFill>
                <a:srgbClr val="C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a:xfrm>
            <a:off x="683260" y="685800"/>
            <a:ext cx="10836910" cy="5130800"/>
          </a:xfrm>
        </p:spPr>
        <p:txBody>
          <a:bodyPr>
            <a:normAutofit/>
          </a:bodyPr>
          <a:p>
            <a:pPr algn="ctr"/>
            <a:r>
              <a:rPr lang="en-US" altLang="zh-CN" sz="20000">
                <a:solidFill>
                  <a:srgbClr val="C00000"/>
                </a:solidFill>
              </a:rPr>
              <a:t>气 球</a:t>
            </a:r>
            <a:endParaRPr lang="en-US" altLang="zh-CN" sz="20000">
              <a:solidFill>
                <a:srgbClr val="C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olidFill>
                  <a:srgbClr val="C00000"/>
                </a:solidFill>
              </a:rPr>
              <a:t>你来比划我来猜</a:t>
            </a:r>
            <a:endParaRPr lang="zh-CN" altLang="en-US">
              <a:solidFill>
                <a:srgbClr val="C00000"/>
              </a:solidFill>
            </a:endParaRPr>
          </a:p>
        </p:txBody>
      </p:sp>
      <p:sp>
        <p:nvSpPr>
          <p:cNvPr id="6" name="副标题 3"/>
          <p:cNvSpPr>
            <a:spLocks noGrp="1"/>
          </p:cNvSpPr>
          <p:nvPr/>
        </p:nvSpPr>
        <p:spPr>
          <a:xfrm>
            <a:off x="961390" y="1950720"/>
            <a:ext cx="9144000" cy="12604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lvl="0" algn="l">
              <a:buNone/>
            </a:pPr>
            <a:r>
              <a:rPr lang="zh-CN" altLang="en-US" sz="2400">
                <a:sym typeface="+mn-ea"/>
              </a:rPr>
              <a:t>一位玩家运用各种天马行空的动作或者语言来表演词汇含义给</a:t>
            </a:r>
            <a:r>
              <a:rPr lang="zh-CN" altLang="en-US" sz="2400">
                <a:sym typeface="+mn-ea"/>
              </a:rPr>
              <a:t>另一位</a:t>
            </a:r>
            <a:r>
              <a:rPr lang="zh-CN" altLang="en-US" sz="2400">
                <a:sym typeface="+mn-ea"/>
              </a:rPr>
              <a:t>玩家看，</a:t>
            </a:r>
            <a:r>
              <a:rPr lang="zh-CN" altLang="en-US" sz="2400">
                <a:sym typeface="+mn-ea"/>
              </a:rPr>
              <a:t>另一位</a:t>
            </a:r>
            <a:r>
              <a:rPr lang="zh-CN" altLang="en-US" sz="2400">
                <a:sym typeface="+mn-ea"/>
              </a:rPr>
              <a:t>玩家要尽可能多的猜出词汇。</a:t>
            </a:r>
            <a:r>
              <a:rPr lang="zh-CN" altLang="en-US" sz="2400">
                <a:sym typeface="+mn-ea"/>
              </a:rPr>
              <a:t>计时</a:t>
            </a:r>
            <a:r>
              <a:rPr lang="en-US" altLang="zh-CN" sz="2400">
                <a:sym typeface="+mn-ea"/>
              </a:rPr>
              <a:t>5</a:t>
            </a:r>
            <a:r>
              <a:rPr lang="zh-CN" altLang="en-US" sz="2400">
                <a:sym typeface="+mn-ea"/>
              </a:rPr>
              <a:t>分钟</a:t>
            </a:r>
            <a:endParaRPr lang="zh-CN" altLang="en-US" sz="2400">
              <a:sym typeface="+mn-ea"/>
            </a:endParaRPr>
          </a:p>
        </p:txBody>
      </p:sp>
      <p:sp>
        <p:nvSpPr>
          <p:cNvPr id="9" name="副标题 3"/>
          <p:cNvSpPr>
            <a:spLocks noGrp="1"/>
          </p:cNvSpPr>
          <p:nvPr/>
        </p:nvSpPr>
        <p:spPr>
          <a:xfrm>
            <a:off x="1100455" y="3757930"/>
            <a:ext cx="9144000" cy="12604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lvl="0" algn="l">
              <a:buNone/>
            </a:pPr>
            <a:endParaRPr lang="zh-CN" altLang="en-US" sz="2400">
              <a:sym typeface="+mn-ea"/>
            </a:endParaRPr>
          </a:p>
        </p:txBody>
      </p:sp>
      <p:sp>
        <p:nvSpPr>
          <p:cNvPr id="10" name="副标题 3"/>
          <p:cNvSpPr>
            <a:spLocks noGrp="1"/>
          </p:cNvSpPr>
          <p:nvPr/>
        </p:nvSpPr>
        <p:spPr>
          <a:xfrm>
            <a:off x="961390" y="3350895"/>
            <a:ext cx="9144000" cy="12604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lvl="0" algn="l">
              <a:buNone/>
            </a:pPr>
            <a:r>
              <a:rPr lang="zh-CN" altLang="en-US" sz="2400">
                <a:sym typeface="+mn-ea"/>
              </a:rPr>
              <a:t>开始前给两位玩家两</a:t>
            </a:r>
            <a:r>
              <a:rPr lang="zh-CN" altLang="en-US" sz="2400">
                <a:sym typeface="+mn-ea"/>
              </a:rPr>
              <a:t>分钟商讨时间。</a:t>
            </a:r>
            <a:endParaRPr lang="zh-CN" altLang="en-US" sz="2400">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a:xfrm>
            <a:off x="683260" y="685800"/>
            <a:ext cx="10836910" cy="5130800"/>
          </a:xfrm>
        </p:spPr>
        <p:txBody>
          <a:bodyPr>
            <a:normAutofit/>
          </a:bodyPr>
          <a:p>
            <a:pPr algn="ctr"/>
            <a:r>
              <a:rPr lang="en-US" altLang="zh-CN" sz="20000">
                <a:solidFill>
                  <a:srgbClr val="C00000"/>
                </a:solidFill>
              </a:rPr>
              <a:t>气 球</a:t>
            </a:r>
            <a:endParaRPr lang="en-US" altLang="zh-CN" sz="20000">
              <a:solidFill>
                <a:srgbClr val="C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olidFill>
                  <a:srgbClr val="C00000"/>
                </a:solidFill>
              </a:rPr>
              <a:t>休息休息</a:t>
            </a:r>
            <a:endParaRPr lang="zh-CN" altLang="en-US">
              <a:solidFill>
                <a:srgbClr val="C00000"/>
              </a:solidFill>
            </a:endParaRPr>
          </a:p>
        </p:txBody>
      </p:sp>
      <p:sp>
        <p:nvSpPr>
          <p:cNvPr id="6" name="副标题 3"/>
          <p:cNvSpPr>
            <a:spLocks noGrp="1"/>
          </p:cNvSpPr>
          <p:nvPr/>
        </p:nvSpPr>
        <p:spPr>
          <a:xfrm>
            <a:off x="961390" y="1950720"/>
            <a:ext cx="9144000" cy="12604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lvl="0" algn="l">
              <a:buNone/>
            </a:pPr>
            <a:r>
              <a:rPr lang="zh-CN" altLang="en-US" sz="2400">
                <a:sym typeface="+mn-ea"/>
              </a:rPr>
              <a:t>两位玩家商量下怎么能够提高成绩呢？</a:t>
            </a:r>
            <a:endParaRPr lang="zh-CN" altLang="en-US" sz="2400">
              <a:sym typeface="+mn-ea"/>
            </a:endParaRPr>
          </a:p>
        </p:txBody>
      </p:sp>
      <p:sp>
        <p:nvSpPr>
          <p:cNvPr id="9" name="副标题 3"/>
          <p:cNvSpPr>
            <a:spLocks noGrp="1"/>
          </p:cNvSpPr>
          <p:nvPr/>
        </p:nvSpPr>
        <p:spPr>
          <a:xfrm>
            <a:off x="1100455" y="3757930"/>
            <a:ext cx="9144000" cy="12604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lvl="0" algn="l">
              <a:buNone/>
            </a:pPr>
            <a:endParaRPr lang="zh-CN" altLang="en-US" sz="2400">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olidFill>
                  <a:srgbClr val="C00000"/>
                </a:solidFill>
              </a:rPr>
              <a:t>提示方案</a:t>
            </a:r>
            <a:endParaRPr lang="zh-CN" altLang="en-US">
              <a:solidFill>
                <a:srgbClr val="C00000"/>
              </a:solidFill>
            </a:endParaRPr>
          </a:p>
        </p:txBody>
      </p:sp>
      <p:sp>
        <p:nvSpPr>
          <p:cNvPr id="6" name="副标题 3"/>
          <p:cNvSpPr>
            <a:spLocks noGrp="1"/>
          </p:cNvSpPr>
          <p:nvPr/>
        </p:nvSpPr>
        <p:spPr>
          <a:xfrm>
            <a:off x="961390" y="1950720"/>
            <a:ext cx="9144000" cy="222440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lvl="0" algn="l">
              <a:buNone/>
            </a:pPr>
            <a:r>
              <a:rPr lang="zh-CN" altLang="en-US" sz="2400">
                <a:sym typeface="+mn-ea"/>
              </a:rPr>
              <a:t>问题太大是否可以</a:t>
            </a:r>
            <a:r>
              <a:rPr lang="zh-CN" altLang="en-US" sz="2400">
                <a:sym typeface="+mn-ea"/>
              </a:rPr>
              <a:t>缩小范围呢</a:t>
            </a:r>
            <a:endParaRPr lang="zh-CN" altLang="en-US" sz="2400">
              <a:sym typeface="+mn-ea"/>
            </a:endParaRPr>
          </a:p>
          <a:p>
            <a:pPr marL="0" lvl="0" algn="l">
              <a:buNone/>
            </a:pPr>
            <a:r>
              <a:rPr lang="zh-CN" altLang="en-US" sz="2400">
                <a:sym typeface="+mn-ea"/>
              </a:rPr>
              <a:t>如何缩小范围呢</a:t>
            </a:r>
            <a:endParaRPr lang="zh-CN" altLang="en-US" sz="2400">
              <a:sym typeface="+mn-ea"/>
            </a:endParaRPr>
          </a:p>
          <a:p>
            <a:pPr marL="0" lvl="0" algn="l">
              <a:buNone/>
            </a:pPr>
            <a:r>
              <a:rPr lang="zh-CN" altLang="en-US" sz="2400">
                <a:sym typeface="+mn-ea"/>
              </a:rPr>
              <a:t>是不是可以先进行下分类呢</a:t>
            </a:r>
            <a:endParaRPr lang="zh-CN" altLang="en-US" sz="2400">
              <a:sym typeface="+mn-ea"/>
            </a:endParaRPr>
          </a:p>
        </p:txBody>
      </p:sp>
      <p:sp>
        <p:nvSpPr>
          <p:cNvPr id="9" name="副标题 3"/>
          <p:cNvSpPr>
            <a:spLocks noGrp="1"/>
          </p:cNvSpPr>
          <p:nvPr/>
        </p:nvSpPr>
        <p:spPr>
          <a:xfrm>
            <a:off x="1100455" y="3757930"/>
            <a:ext cx="9144000" cy="12604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lvl="0" algn="l">
              <a:buNone/>
            </a:pPr>
            <a:endParaRPr lang="zh-CN" altLang="en-US" sz="2400">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olidFill>
                  <a:srgbClr val="C00000"/>
                </a:solidFill>
              </a:rPr>
              <a:t>第二轮比赛</a:t>
            </a:r>
            <a:endParaRPr lang="zh-CN" altLang="en-US">
              <a:solidFill>
                <a:srgbClr val="C00000"/>
              </a:solidFill>
            </a:endParaRPr>
          </a:p>
        </p:txBody>
      </p:sp>
      <p:sp>
        <p:nvSpPr>
          <p:cNvPr id="9" name="副标题 3"/>
          <p:cNvSpPr>
            <a:spLocks noGrp="1"/>
          </p:cNvSpPr>
          <p:nvPr/>
        </p:nvSpPr>
        <p:spPr>
          <a:xfrm>
            <a:off x="1100455" y="3757930"/>
            <a:ext cx="9144000" cy="12604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lvl="0" algn="l">
              <a:buNone/>
            </a:pPr>
            <a:endParaRPr lang="zh-CN" altLang="en-US" sz="2400">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a:xfrm>
            <a:off x="683260" y="685800"/>
            <a:ext cx="10836910" cy="5130800"/>
          </a:xfrm>
        </p:spPr>
        <p:txBody>
          <a:bodyPr>
            <a:normAutofit/>
          </a:bodyPr>
          <a:p>
            <a:pPr algn="ctr"/>
            <a:r>
              <a:rPr lang="en-US" altLang="zh-CN" sz="20000">
                <a:solidFill>
                  <a:srgbClr val="C00000"/>
                </a:solidFill>
              </a:rPr>
              <a:t>7</a:t>
            </a:r>
            <a:endParaRPr lang="en-US" altLang="zh-CN" sz="20000">
              <a:solidFill>
                <a:srgbClr val="C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a:xfrm>
            <a:off x="683260" y="685800"/>
            <a:ext cx="10836910" cy="5130800"/>
          </a:xfrm>
        </p:spPr>
        <p:txBody>
          <a:bodyPr>
            <a:normAutofit/>
          </a:bodyPr>
          <a:p>
            <a:pPr algn="ctr"/>
            <a:r>
              <a:rPr lang="en-US" altLang="zh-CN" sz="20000">
                <a:solidFill>
                  <a:srgbClr val="C00000"/>
                </a:solidFill>
              </a:rPr>
              <a:t>火 箭</a:t>
            </a:r>
            <a:endParaRPr lang="en-US" altLang="zh-CN" sz="20000">
              <a:solidFill>
                <a:srgbClr val="C0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a:xfrm>
            <a:off x="683260" y="685800"/>
            <a:ext cx="10836910" cy="5130800"/>
          </a:xfrm>
        </p:spPr>
        <p:txBody>
          <a:bodyPr>
            <a:normAutofit/>
          </a:bodyPr>
          <a:p>
            <a:pPr algn="ctr"/>
            <a:r>
              <a:rPr lang="en-US" altLang="zh-CN" sz="20000">
                <a:solidFill>
                  <a:srgbClr val="C00000"/>
                </a:solidFill>
              </a:rPr>
              <a:t>八抓鱼</a:t>
            </a:r>
            <a:endParaRPr lang="en-US" altLang="zh-CN" sz="20000">
              <a:solidFill>
                <a:srgbClr val="C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a:xfrm>
            <a:off x="683260" y="685800"/>
            <a:ext cx="10836910" cy="5130800"/>
          </a:xfrm>
        </p:spPr>
        <p:txBody>
          <a:bodyPr>
            <a:normAutofit/>
          </a:bodyPr>
          <a:p>
            <a:pPr algn="ctr"/>
            <a:r>
              <a:rPr lang="en-US" altLang="zh-CN" sz="20000">
                <a:solidFill>
                  <a:srgbClr val="C00000"/>
                </a:solidFill>
              </a:rPr>
              <a:t>手 机</a:t>
            </a:r>
            <a:endParaRPr lang="en-US" altLang="zh-CN" sz="20000">
              <a:solidFill>
                <a:srgbClr val="C0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a:xfrm>
            <a:off x="683260" y="685800"/>
            <a:ext cx="10836910" cy="5130800"/>
          </a:xfrm>
        </p:spPr>
        <p:txBody>
          <a:bodyPr>
            <a:normAutofit/>
          </a:bodyPr>
          <a:p>
            <a:pPr algn="ctr"/>
            <a:r>
              <a:rPr lang="en-US" altLang="zh-CN" sz="20000">
                <a:solidFill>
                  <a:srgbClr val="C00000"/>
                </a:solidFill>
              </a:rPr>
              <a:t>钥 匙</a:t>
            </a:r>
            <a:endParaRPr lang="en-US" altLang="zh-CN" sz="20000">
              <a:solidFill>
                <a:srgbClr val="C0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a:xfrm>
            <a:off x="683260" y="685800"/>
            <a:ext cx="10836910" cy="5130800"/>
          </a:xfrm>
        </p:spPr>
        <p:txBody>
          <a:bodyPr>
            <a:normAutofit/>
          </a:bodyPr>
          <a:p>
            <a:pPr algn="ctr"/>
            <a:r>
              <a:rPr lang="en-US" altLang="zh-CN" sz="20000">
                <a:solidFill>
                  <a:srgbClr val="C00000"/>
                </a:solidFill>
              </a:rPr>
              <a:t>手 机</a:t>
            </a:r>
            <a:endParaRPr lang="en-US" altLang="zh-CN" sz="20000">
              <a:solidFill>
                <a:srgbClr val="C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a:xfrm>
            <a:off x="1807845" y="685800"/>
            <a:ext cx="8354060" cy="5130800"/>
          </a:xfrm>
        </p:spPr>
        <p:txBody>
          <a:bodyPr/>
          <a:p>
            <a:pPr algn="ctr"/>
            <a:r>
              <a:rPr lang="zh-CN" altLang="en-US" sz="20000">
                <a:solidFill>
                  <a:srgbClr val="C00000"/>
                </a:solidFill>
              </a:rPr>
              <a:t>鲸 鱼</a:t>
            </a:r>
            <a:endParaRPr lang="zh-CN" altLang="en-US" sz="20000">
              <a:solidFill>
                <a:srgbClr val="C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a:xfrm>
            <a:off x="683260" y="685800"/>
            <a:ext cx="10836910" cy="5130800"/>
          </a:xfrm>
        </p:spPr>
        <p:txBody>
          <a:bodyPr>
            <a:normAutofit/>
          </a:bodyPr>
          <a:p>
            <a:pPr algn="ctr"/>
            <a:r>
              <a:rPr lang="en-US" altLang="zh-CN" sz="20000">
                <a:solidFill>
                  <a:srgbClr val="C00000"/>
                </a:solidFill>
              </a:rPr>
              <a:t>气 球</a:t>
            </a:r>
            <a:endParaRPr lang="en-US" altLang="zh-CN" sz="20000">
              <a:solidFill>
                <a:srgbClr val="C0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a:xfrm>
            <a:off x="683260" y="685800"/>
            <a:ext cx="10836910" cy="5130800"/>
          </a:xfrm>
        </p:spPr>
        <p:txBody>
          <a:bodyPr>
            <a:normAutofit/>
          </a:bodyPr>
          <a:p>
            <a:pPr algn="ctr"/>
            <a:r>
              <a:rPr lang="en-US" altLang="zh-CN" sz="20000">
                <a:solidFill>
                  <a:srgbClr val="C00000"/>
                </a:solidFill>
              </a:rPr>
              <a:t>W C</a:t>
            </a:r>
            <a:endParaRPr lang="en-US" altLang="zh-CN" sz="20000">
              <a:solidFill>
                <a:srgbClr val="C0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a:xfrm>
            <a:off x="683260" y="685800"/>
            <a:ext cx="10836910" cy="5130800"/>
          </a:xfrm>
        </p:spPr>
        <p:txBody>
          <a:bodyPr>
            <a:normAutofit/>
          </a:bodyPr>
          <a:p>
            <a:pPr algn="ctr"/>
            <a:r>
              <a:rPr lang="en-US" altLang="zh-CN" sz="20000">
                <a:solidFill>
                  <a:srgbClr val="C00000"/>
                </a:solidFill>
              </a:rPr>
              <a:t>小 狗</a:t>
            </a:r>
            <a:endParaRPr lang="en-US" altLang="zh-CN" sz="20000">
              <a:solidFill>
                <a:srgbClr val="C0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a:xfrm>
            <a:off x="683260" y="685800"/>
            <a:ext cx="10836910" cy="5130800"/>
          </a:xfrm>
        </p:spPr>
        <p:txBody>
          <a:bodyPr>
            <a:normAutofit/>
          </a:bodyPr>
          <a:p>
            <a:pPr algn="ctr"/>
            <a:r>
              <a:rPr lang="en-US" altLang="zh-CN" sz="20000">
                <a:solidFill>
                  <a:srgbClr val="C00000"/>
                </a:solidFill>
              </a:rPr>
              <a:t>蚯 蚓</a:t>
            </a:r>
            <a:endParaRPr lang="en-US" altLang="zh-CN" sz="20000">
              <a:solidFill>
                <a:srgbClr val="C0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a:xfrm>
            <a:off x="683260" y="685800"/>
            <a:ext cx="10836910" cy="5130800"/>
          </a:xfrm>
        </p:spPr>
        <p:txBody>
          <a:bodyPr>
            <a:normAutofit/>
          </a:bodyPr>
          <a:p>
            <a:pPr algn="ctr"/>
            <a:r>
              <a:rPr lang="en-US" altLang="zh-CN" sz="20000">
                <a:solidFill>
                  <a:srgbClr val="C00000"/>
                </a:solidFill>
              </a:rPr>
              <a:t>少先队员</a:t>
            </a:r>
            <a:endParaRPr lang="en-US" altLang="zh-CN" sz="20000">
              <a:solidFill>
                <a:srgbClr val="C0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a:xfrm>
            <a:off x="683260" y="685800"/>
            <a:ext cx="10836910" cy="5130800"/>
          </a:xfrm>
        </p:spPr>
        <p:txBody>
          <a:bodyPr>
            <a:normAutofit/>
          </a:bodyPr>
          <a:p>
            <a:pPr algn="ctr"/>
            <a:r>
              <a:rPr lang="en-US" altLang="zh-CN" sz="20000">
                <a:solidFill>
                  <a:srgbClr val="C00000"/>
                </a:solidFill>
              </a:rPr>
              <a:t>老 师</a:t>
            </a:r>
            <a:endParaRPr lang="en-US" altLang="zh-CN" sz="20000">
              <a:solidFill>
                <a:srgbClr val="C0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a:xfrm>
            <a:off x="683260" y="685800"/>
            <a:ext cx="10836910" cy="5130800"/>
          </a:xfrm>
        </p:spPr>
        <p:txBody>
          <a:bodyPr>
            <a:normAutofit/>
          </a:bodyPr>
          <a:p>
            <a:pPr algn="ctr"/>
            <a:r>
              <a:rPr lang="en-US" altLang="zh-CN" sz="20000">
                <a:solidFill>
                  <a:srgbClr val="C00000"/>
                </a:solidFill>
              </a:rPr>
              <a:t>爸 爸</a:t>
            </a:r>
            <a:endParaRPr lang="en-US" altLang="zh-CN" sz="20000">
              <a:solidFill>
                <a:srgbClr val="C00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a:xfrm>
            <a:off x="683260" y="685800"/>
            <a:ext cx="10836910" cy="5130800"/>
          </a:xfrm>
        </p:spPr>
        <p:txBody>
          <a:bodyPr>
            <a:normAutofit/>
          </a:bodyPr>
          <a:p>
            <a:pPr algn="ctr"/>
            <a:r>
              <a:rPr lang="en-US" altLang="zh-CN" sz="20000">
                <a:solidFill>
                  <a:srgbClr val="C00000"/>
                </a:solidFill>
              </a:rPr>
              <a:t>引 力</a:t>
            </a:r>
            <a:endParaRPr lang="en-US" altLang="zh-CN" sz="20000">
              <a:solidFill>
                <a:srgbClr val="C0000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a:xfrm>
            <a:off x="683260" y="685800"/>
            <a:ext cx="10836910" cy="5130800"/>
          </a:xfrm>
        </p:spPr>
        <p:txBody>
          <a:bodyPr>
            <a:normAutofit/>
          </a:bodyPr>
          <a:p>
            <a:pPr algn="ctr"/>
            <a:r>
              <a:rPr lang="en-US" altLang="zh-CN" sz="20000">
                <a:solidFill>
                  <a:srgbClr val="C00000"/>
                </a:solidFill>
              </a:rPr>
              <a:t>香 蕉</a:t>
            </a:r>
            <a:endParaRPr lang="en-US" altLang="zh-CN" sz="20000">
              <a:solidFill>
                <a:srgbClr val="C0000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a:xfrm>
            <a:off x="683260" y="685800"/>
            <a:ext cx="10836910" cy="5130800"/>
          </a:xfrm>
        </p:spPr>
        <p:txBody>
          <a:bodyPr>
            <a:normAutofit/>
          </a:bodyPr>
          <a:p>
            <a:pPr algn="ctr"/>
            <a:r>
              <a:rPr lang="en-US" altLang="zh-CN" sz="20000">
                <a:solidFill>
                  <a:srgbClr val="C00000"/>
                </a:solidFill>
              </a:rPr>
              <a:t>篮 球</a:t>
            </a:r>
            <a:endParaRPr lang="en-US" altLang="zh-CN" sz="20000">
              <a:solidFill>
                <a:srgbClr val="C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a:xfrm>
            <a:off x="1807845" y="685800"/>
            <a:ext cx="8354060" cy="5130800"/>
          </a:xfrm>
        </p:spPr>
        <p:txBody>
          <a:bodyPr/>
          <a:p>
            <a:pPr algn="ctr"/>
            <a:r>
              <a:rPr lang="en-US" altLang="zh-CN" sz="20000">
                <a:solidFill>
                  <a:srgbClr val="C00000"/>
                </a:solidFill>
              </a:rPr>
              <a:t>7</a:t>
            </a:r>
            <a:endParaRPr lang="en-US" altLang="zh-CN" sz="20000">
              <a:solidFill>
                <a:srgbClr val="C000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a:xfrm>
            <a:off x="683260" y="685800"/>
            <a:ext cx="10836910" cy="5130800"/>
          </a:xfrm>
        </p:spPr>
        <p:txBody>
          <a:bodyPr>
            <a:normAutofit/>
          </a:bodyPr>
          <a:p>
            <a:pPr algn="ctr"/>
            <a:r>
              <a:rPr lang="en-US" altLang="zh-CN" sz="20000">
                <a:solidFill>
                  <a:srgbClr val="C00000"/>
                </a:solidFill>
              </a:rPr>
              <a:t>打 牌</a:t>
            </a:r>
            <a:endParaRPr lang="en-US" altLang="zh-CN" sz="20000">
              <a:solidFill>
                <a:srgbClr val="C0000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a:xfrm>
            <a:off x="683260" y="685800"/>
            <a:ext cx="10836910" cy="5130800"/>
          </a:xfrm>
        </p:spPr>
        <p:txBody>
          <a:bodyPr>
            <a:normAutofit/>
          </a:bodyPr>
          <a:p>
            <a:pPr algn="ctr"/>
            <a:r>
              <a:rPr lang="en-US" altLang="zh-CN" sz="20000">
                <a:solidFill>
                  <a:srgbClr val="C00000"/>
                </a:solidFill>
              </a:rPr>
              <a:t>晴 天</a:t>
            </a:r>
            <a:endParaRPr lang="en-US" altLang="zh-CN" sz="20000">
              <a:solidFill>
                <a:srgbClr val="C0000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olidFill>
                  <a:srgbClr val="C00000"/>
                </a:solidFill>
              </a:rPr>
              <a:t>第三</a:t>
            </a:r>
            <a:r>
              <a:rPr lang="zh-CN" altLang="en-US">
                <a:solidFill>
                  <a:srgbClr val="C00000"/>
                </a:solidFill>
              </a:rPr>
              <a:t>轮比赛</a:t>
            </a:r>
            <a:endParaRPr lang="zh-CN" altLang="en-US">
              <a:solidFill>
                <a:srgbClr val="C00000"/>
              </a:solidFill>
            </a:endParaRPr>
          </a:p>
        </p:txBody>
      </p:sp>
      <p:sp>
        <p:nvSpPr>
          <p:cNvPr id="9" name="副标题 3"/>
          <p:cNvSpPr>
            <a:spLocks noGrp="1"/>
          </p:cNvSpPr>
          <p:nvPr/>
        </p:nvSpPr>
        <p:spPr>
          <a:xfrm>
            <a:off x="1100455" y="3757930"/>
            <a:ext cx="9144000" cy="12604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lvl="0" algn="l">
              <a:buNone/>
            </a:pPr>
            <a:endParaRPr lang="zh-CN" altLang="en-US" sz="2400">
              <a:sym typeface="+mn-ea"/>
            </a:endParaRPr>
          </a:p>
        </p:txBody>
      </p:sp>
      <p:sp>
        <p:nvSpPr>
          <p:cNvPr id="6" name="副标题 3"/>
          <p:cNvSpPr>
            <a:spLocks noGrp="1"/>
          </p:cNvSpPr>
          <p:nvPr/>
        </p:nvSpPr>
        <p:spPr>
          <a:xfrm>
            <a:off x="961390" y="1950720"/>
            <a:ext cx="9144000" cy="222440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lvl="0" algn="l">
              <a:buNone/>
            </a:pPr>
            <a:r>
              <a:rPr lang="zh-CN" altLang="en-US" sz="2400">
                <a:sym typeface="+mn-ea"/>
              </a:rPr>
              <a:t>不允许使用语言，进行内容猜测。</a:t>
            </a:r>
            <a:endParaRPr lang="zh-CN" altLang="en-US" sz="2400">
              <a:sym typeface="+mn-ea"/>
            </a:endParaRPr>
          </a:p>
          <a:p>
            <a:pPr marL="0" lvl="0" algn="l">
              <a:buNone/>
            </a:pPr>
            <a:r>
              <a:rPr lang="zh-CN" altLang="en-US" sz="2400">
                <a:sym typeface="+mn-ea"/>
              </a:rPr>
              <a:t>玩家</a:t>
            </a:r>
            <a:r>
              <a:rPr lang="en-US" altLang="zh-CN" sz="2400">
                <a:sym typeface="+mn-ea"/>
              </a:rPr>
              <a:t>2</a:t>
            </a:r>
            <a:r>
              <a:rPr lang="zh-CN" altLang="en-US" sz="2400">
                <a:sym typeface="+mn-ea"/>
              </a:rPr>
              <a:t>分钟</a:t>
            </a:r>
            <a:r>
              <a:rPr lang="zh-CN" altLang="en-US" sz="2400">
                <a:sym typeface="+mn-ea"/>
              </a:rPr>
              <a:t>想办法。</a:t>
            </a:r>
            <a:endParaRPr lang="zh-CN" altLang="en-US" sz="2400">
              <a:sym typeface="+mn-ea"/>
            </a:endParaRPr>
          </a:p>
          <a:p>
            <a:pPr marL="0" lvl="0" algn="l">
              <a:buNone/>
            </a:pPr>
            <a:r>
              <a:rPr lang="zh-CN" altLang="en-US" sz="2400">
                <a:sym typeface="+mn-ea"/>
              </a:rPr>
              <a:t>本轮比赛以猜全部问题为结束</a:t>
            </a:r>
            <a:endParaRPr lang="zh-CN" altLang="en-US" sz="2400">
              <a:sym typeface="+mn-ea"/>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a:xfrm>
            <a:off x="683260" y="685800"/>
            <a:ext cx="10836910" cy="5130800"/>
          </a:xfrm>
        </p:spPr>
        <p:txBody>
          <a:bodyPr>
            <a:normAutofit/>
          </a:bodyPr>
          <a:p>
            <a:pPr algn="ctr"/>
            <a:r>
              <a:rPr lang="en-US" altLang="zh-CN" sz="20000">
                <a:solidFill>
                  <a:srgbClr val="C00000"/>
                </a:solidFill>
              </a:rPr>
              <a:t>78</a:t>
            </a:r>
            <a:endParaRPr lang="en-US" altLang="zh-CN" sz="20000">
              <a:solidFill>
                <a:srgbClr val="C00000"/>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a:xfrm>
            <a:off x="683260" y="685800"/>
            <a:ext cx="10836910" cy="5130800"/>
          </a:xfrm>
        </p:spPr>
        <p:txBody>
          <a:bodyPr>
            <a:normAutofit/>
          </a:bodyPr>
          <a:p>
            <a:pPr algn="ctr"/>
            <a:r>
              <a:rPr lang="en-US" altLang="zh-CN" sz="20000">
                <a:solidFill>
                  <a:srgbClr val="C00000"/>
                </a:solidFill>
              </a:rPr>
              <a:t>CHINA</a:t>
            </a:r>
            <a:endParaRPr lang="en-US" altLang="zh-CN" sz="20000">
              <a:solidFill>
                <a:srgbClr val="C0000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a:xfrm>
            <a:off x="683260" y="685800"/>
            <a:ext cx="10836910" cy="5130800"/>
          </a:xfrm>
        </p:spPr>
        <p:txBody>
          <a:bodyPr>
            <a:normAutofit/>
          </a:bodyPr>
          <a:p>
            <a:pPr algn="ctr"/>
            <a:r>
              <a:rPr lang="en-US" altLang="zh-CN" sz="20000">
                <a:solidFill>
                  <a:srgbClr val="C00000"/>
                </a:solidFill>
              </a:rPr>
              <a:t>电风扇</a:t>
            </a:r>
            <a:endParaRPr lang="en-US" altLang="zh-CN" sz="20000">
              <a:solidFill>
                <a:srgbClr val="C00000"/>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a:xfrm>
            <a:off x="683260" y="685800"/>
            <a:ext cx="10836910" cy="5130800"/>
          </a:xfrm>
        </p:spPr>
        <p:txBody>
          <a:bodyPr>
            <a:normAutofit/>
          </a:bodyPr>
          <a:p>
            <a:pPr algn="ctr"/>
            <a:r>
              <a:rPr lang="en-US" altLang="zh-CN" sz="20000">
                <a:solidFill>
                  <a:srgbClr val="C00000"/>
                </a:solidFill>
              </a:rPr>
              <a:t>乒乓球</a:t>
            </a:r>
            <a:endParaRPr lang="en-US" altLang="zh-CN" sz="20000">
              <a:solidFill>
                <a:srgbClr val="C00000"/>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a:xfrm>
            <a:off x="683260" y="685800"/>
            <a:ext cx="10836910" cy="5130800"/>
          </a:xfrm>
        </p:spPr>
        <p:txBody>
          <a:bodyPr>
            <a:normAutofit/>
          </a:bodyPr>
          <a:p>
            <a:pPr algn="ctr"/>
            <a:r>
              <a:rPr lang="zh-CN" altLang="en-US" sz="20000">
                <a:solidFill>
                  <a:srgbClr val="C00000"/>
                </a:solidFill>
              </a:rPr>
              <a:t>信息学</a:t>
            </a:r>
            <a:endParaRPr lang="zh-CN" altLang="en-US" sz="20000">
              <a:solidFill>
                <a:srgbClr val="C00000"/>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a:xfrm>
            <a:off x="683260" y="685800"/>
            <a:ext cx="10836910" cy="5130800"/>
          </a:xfrm>
        </p:spPr>
        <p:txBody>
          <a:bodyPr>
            <a:normAutofit/>
          </a:bodyPr>
          <a:p>
            <a:pPr algn="ctr"/>
            <a:r>
              <a:rPr lang="en-US" altLang="zh-CN" sz="20000">
                <a:solidFill>
                  <a:srgbClr val="C00000"/>
                </a:solidFill>
              </a:rPr>
              <a:t>小 猪</a:t>
            </a:r>
            <a:endParaRPr lang="en-US" altLang="zh-CN" sz="20000">
              <a:solidFill>
                <a:srgbClr val="C00000"/>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a:xfrm>
            <a:off x="683260" y="685800"/>
            <a:ext cx="10836910" cy="5130800"/>
          </a:xfrm>
        </p:spPr>
        <p:txBody>
          <a:bodyPr>
            <a:normAutofit/>
          </a:bodyPr>
          <a:p>
            <a:pPr algn="ctr"/>
            <a:r>
              <a:rPr lang="en-US" altLang="zh-CN" sz="20000">
                <a:solidFill>
                  <a:srgbClr val="C00000"/>
                </a:solidFill>
              </a:rPr>
              <a:t>眼 睛</a:t>
            </a:r>
            <a:endParaRPr lang="en-US" altLang="zh-CN" sz="20000">
              <a:solidFill>
                <a:srgbClr val="C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a:xfrm>
            <a:off x="1807845" y="685800"/>
            <a:ext cx="8354060" cy="5130800"/>
          </a:xfrm>
        </p:spPr>
        <p:txBody>
          <a:bodyPr/>
          <a:p>
            <a:pPr algn="ctr"/>
            <a:r>
              <a:rPr lang="en-US" altLang="zh-CN" sz="20000">
                <a:solidFill>
                  <a:srgbClr val="C00000"/>
                </a:solidFill>
              </a:rPr>
              <a:t>SOS</a:t>
            </a:r>
            <a:endParaRPr lang="en-US" altLang="zh-CN" sz="20000">
              <a:solidFill>
                <a:srgbClr val="C00000"/>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a:xfrm>
            <a:off x="683260" y="685800"/>
            <a:ext cx="10836910" cy="5130800"/>
          </a:xfrm>
        </p:spPr>
        <p:txBody>
          <a:bodyPr>
            <a:normAutofit/>
          </a:bodyPr>
          <a:p>
            <a:pPr algn="ctr"/>
            <a:r>
              <a:rPr lang="en-US" altLang="zh-CN" sz="20000">
                <a:solidFill>
                  <a:srgbClr val="C00000"/>
                </a:solidFill>
              </a:rPr>
              <a:t>衬 衫</a:t>
            </a:r>
            <a:endParaRPr lang="en-US" altLang="zh-CN" sz="20000">
              <a:solidFill>
                <a:srgbClr val="C00000"/>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a:xfrm>
            <a:off x="683260" y="685800"/>
            <a:ext cx="10836910" cy="5130800"/>
          </a:xfrm>
        </p:spPr>
        <p:txBody>
          <a:bodyPr>
            <a:normAutofit/>
          </a:bodyPr>
          <a:p>
            <a:pPr algn="ctr"/>
            <a:r>
              <a:rPr lang="en-US" altLang="zh-CN" sz="20000">
                <a:solidFill>
                  <a:srgbClr val="C00000"/>
                </a:solidFill>
              </a:rPr>
              <a:t>饮 料</a:t>
            </a:r>
            <a:endParaRPr lang="en-US" altLang="zh-CN" sz="20000">
              <a:solidFill>
                <a:srgbClr val="C00000"/>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a:xfrm>
            <a:off x="683260" y="685800"/>
            <a:ext cx="10836910" cy="5130800"/>
          </a:xfrm>
        </p:spPr>
        <p:txBody>
          <a:bodyPr>
            <a:normAutofit/>
          </a:bodyPr>
          <a:p>
            <a:pPr algn="ctr"/>
            <a:r>
              <a:rPr lang="en-US" altLang="zh-CN" sz="20000">
                <a:solidFill>
                  <a:srgbClr val="C00000"/>
                </a:solidFill>
              </a:rPr>
              <a:t>洗 澡</a:t>
            </a:r>
            <a:endParaRPr lang="en-US" altLang="zh-CN" sz="20000">
              <a:solidFill>
                <a:srgbClr val="C00000"/>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lang="zh-CN" altLang="en-US">
                <a:solidFill>
                  <a:srgbClr val="C00000"/>
                </a:solidFill>
              </a:rPr>
              <a:t>想一想</a:t>
            </a:r>
            <a:endParaRPr lang="zh-CN" altLang="en-US">
              <a:solidFill>
                <a:srgbClr val="C00000"/>
              </a:solidFill>
            </a:endParaRPr>
          </a:p>
        </p:txBody>
      </p:sp>
      <p:sp>
        <p:nvSpPr>
          <p:cNvPr id="6" name="副标题 3"/>
          <p:cNvSpPr>
            <a:spLocks noGrp="1"/>
          </p:cNvSpPr>
          <p:nvPr/>
        </p:nvSpPr>
        <p:spPr>
          <a:xfrm>
            <a:off x="838200" y="1691005"/>
            <a:ext cx="9144000" cy="4819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r>
              <a:rPr lang="zh-CN" altLang="en-US" sz="2400"/>
              <a:t>第二次与第三次传递的内容有什么区别吗？</a:t>
            </a:r>
            <a:endParaRPr lang="zh-CN" altLang="en-US" sz="2400"/>
          </a:p>
        </p:txBody>
      </p:sp>
      <p:sp>
        <p:nvSpPr>
          <p:cNvPr id="7" name="副标题 3"/>
          <p:cNvSpPr>
            <a:spLocks noGrp="1"/>
          </p:cNvSpPr>
          <p:nvPr/>
        </p:nvSpPr>
        <p:spPr>
          <a:xfrm>
            <a:off x="915670" y="2439670"/>
            <a:ext cx="9144000" cy="4819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r>
              <a:rPr lang="zh-CN" altLang="en-US" sz="2400"/>
              <a:t>传递的是信息，是我们大脑的反馈，和我们的手段无关。</a:t>
            </a:r>
            <a:endParaRPr lang="zh-CN" altLang="en-US" sz="24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lang="zh-CN" altLang="en-US">
                <a:solidFill>
                  <a:srgbClr val="C00000"/>
                </a:solidFill>
              </a:rPr>
              <a:t>文字和听到声音及感觉到什么不同</a:t>
            </a:r>
            <a:endParaRPr lang="zh-CN" altLang="en-US">
              <a:solidFill>
                <a:srgbClr val="C00000"/>
              </a:solidFill>
            </a:endParaRPr>
          </a:p>
        </p:txBody>
      </p:sp>
      <p:sp>
        <p:nvSpPr>
          <p:cNvPr id="6" name="副标题 3"/>
          <p:cNvSpPr>
            <a:spLocks noGrp="1"/>
          </p:cNvSpPr>
          <p:nvPr/>
        </p:nvSpPr>
        <p:spPr>
          <a:xfrm>
            <a:off x="838200" y="1988185"/>
            <a:ext cx="9144000" cy="21253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r>
              <a:rPr lang="zh-CN" altLang="en-US" sz="2400"/>
              <a:t>凉水手摸和文字写凉水。文字是一种间接信息。同样的信息可以使用不同的方式达到传递的目的。</a:t>
            </a:r>
            <a:endParaRPr lang="zh-CN" altLang="en-US" sz="2400"/>
          </a:p>
          <a:p>
            <a:pPr marL="0" indent="0">
              <a:buNone/>
            </a:pPr>
            <a:r>
              <a:rPr lang="zh-CN" altLang="en-US" sz="2400"/>
              <a:t>凉水除了上述方式还怎么传达呢。</a:t>
            </a:r>
            <a:endParaRPr lang="zh-CN" altLang="en-US" sz="2400"/>
          </a:p>
          <a:p>
            <a:pPr marL="0" indent="0">
              <a:buNone/>
            </a:pPr>
            <a:r>
              <a:rPr lang="zh-CN" altLang="en-US" sz="2400"/>
              <a:t>是否可以把其他动物器官移植到我们身上就能感觉到呢。</a:t>
            </a:r>
            <a:endParaRPr lang="zh-CN" altLang="en-US" sz="2400"/>
          </a:p>
          <a:p>
            <a:pPr marL="0" indent="0">
              <a:buNone/>
            </a:pPr>
            <a:r>
              <a:rPr lang="zh-CN" altLang="en-US" sz="2400"/>
              <a:t>比如蛇的眼睛给你，你就能看到温度了。</a:t>
            </a:r>
            <a:endParaRPr lang="zh-CN" altLang="en-US" sz="24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lang="zh-CN" altLang="en-US">
                <a:solidFill>
                  <a:srgbClr val="C00000"/>
                </a:solidFill>
              </a:rPr>
              <a:t>信息的意义</a:t>
            </a:r>
            <a:endParaRPr lang="zh-CN" altLang="en-US">
              <a:solidFill>
                <a:srgbClr val="C00000"/>
              </a:solidFill>
            </a:endParaRPr>
          </a:p>
        </p:txBody>
      </p:sp>
      <p:sp>
        <p:nvSpPr>
          <p:cNvPr id="6" name="副标题 3"/>
          <p:cNvSpPr>
            <a:spLocks noGrp="1"/>
          </p:cNvSpPr>
          <p:nvPr/>
        </p:nvSpPr>
        <p:spPr>
          <a:xfrm>
            <a:off x="838200" y="1988185"/>
            <a:ext cx="9144000" cy="29406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r>
              <a:rPr lang="zh-CN" altLang="en-US" sz="2400"/>
              <a:t>我们能理解的才叫信息</a:t>
            </a:r>
            <a:endParaRPr lang="zh-CN" altLang="en-US" sz="2400"/>
          </a:p>
          <a:p>
            <a:pPr marL="0" indent="0">
              <a:buNone/>
            </a:pPr>
            <a:r>
              <a:rPr lang="zh-CN" altLang="en-US" sz="2400"/>
              <a:t>例如：一封信再看不懂中文的人眼里和能看懂的人眼里代表是一样的意思呢？</a:t>
            </a:r>
            <a:endParaRPr lang="zh-CN" altLang="en-US" sz="2400"/>
          </a:p>
          <a:p>
            <a:pPr marL="0" indent="0">
              <a:buNone/>
            </a:pPr>
            <a:r>
              <a:rPr lang="zh-CN" altLang="en-US" sz="2400"/>
              <a:t>只有能看懂的才是有意义的信息，看不懂的其实是无效信息。</a:t>
            </a:r>
            <a:endParaRPr lang="zh-CN" altLang="en-US" sz="2400"/>
          </a:p>
          <a:p>
            <a:pPr marL="0" indent="0">
              <a:buNone/>
            </a:pPr>
            <a:r>
              <a:rPr lang="zh-CN" altLang="en-US" sz="2400"/>
              <a:t>非洲的鼓对于我们来说就是无效信息，对于非洲人就是有效信息。</a:t>
            </a:r>
            <a:endParaRPr lang="zh-CN" altLang="en-US" sz="2400"/>
          </a:p>
          <a:p>
            <a:pPr marL="0" indent="0">
              <a:buNone/>
            </a:pPr>
            <a:r>
              <a:rPr lang="zh-CN" altLang="en-US" sz="2400"/>
              <a:t>可以说我们的世界可以说都是由信息构建的。</a:t>
            </a:r>
            <a:endParaRPr lang="zh-CN" altLang="en-US" sz="24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a:xfrm>
            <a:off x="683260" y="685800"/>
            <a:ext cx="10836910" cy="5130800"/>
          </a:xfrm>
        </p:spPr>
        <p:txBody>
          <a:bodyPr>
            <a:normAutofit/>
          </a:bodyPr>
          <a:p>
            <a:pPr algn="ctr"/>
            <a:r>
              <a:rPr lang="en-US" altLang="zh-CN" sz="9600">
                <a:solidFill>
                  <a:srgbClr val="C00000"/>
                </a:solidFill>
              </a:rPr>
              <a:t>Game Pass</a:t>
            </a:r>
            <a:endParaRPr lang="en-US" altLang="zh-CN" sz="9600">
              <a:solidFill>
                <a:srgbClr val="C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a:xfrm>
            <a:off x="1807845" y="685800"/>
            <a:ext cx="8354060" cy="5130800"/>
          </a:xfrm>
        </p:spPr>
        <p:txBody>
          <a:bodyPr/>
          <a:p>
            <a:pPr algn="ctr"/>
            <a:r>
              <a:rPr lang="zh-CN" altLang="en-US" sz="20000">
                <a:solidFill>
                  <a:srgbClr val="C00000"/>
                </a:solidFill>
              </a:rPr>
              <a:t>飞 机</a:t>
            </a:r>
            <a:endParaRPr lang="zh-CN" altLang="en-US" sz="20000">
              <a:solidFill>
                <a:srgbClr val="C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a:xfrm>
            <a:off x="1807845" y="685800"/>
            <a:ext cx="8354060" cy="5130800"/>
          </a:xfrm>
        </p:spPr>
        <p:txBody>
          <a:bodyPr/>
          <a:p>
            <a:pPr algn="ctr"/>
            <a:r>
              <a:rPr lang="en-US" altLang="zh-CN" sz="20000">
                <a:solidFill>
                  <a:srgbClr val="C00000"/>
                </a:solidFill>
              </a:rPr>
              <a:t>101</a:t>
            </a:r>
            <a:endParaRPr lang="en-US" altLang="zh-CN" sz="20000">
              <a:solidFill>
                <a:srgbClr val="C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a:xfrm>
            <a:off x="683260" y="685800"/>
            <a:ext cx="10836910" cy="5130800"/>
          </a:xfrm>
        </p:spPr>
        <p:txBody>
          <a:bodyPr>
            <a:normAutofit/>
          </a:bodyPr>
          <a:p>
            <a:pPr algn="ctr"/>
            <a:r>
              <a:rPr lang="en-US" altLang="zh-CN" sz="20000">
                <a:solidFill>
                  <a:srgbClr val="C00000"/>
                </a:solidFill>
              </a:rPr>
              <a:t>小猪佩琦</a:t>
            </a:r>
            <a:endParaRPr lang="en-US" altLang="zh-CN" sz="20000">
              <a:solidFill>
                <a:srgbClr val="C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a:xfrm>
            <a:off x="683260" y="685800"/>
            <a:ext cx="10836910" cy="5130800"/>
          </a:xfrm>
        </p:spPr>
        <p:txBody>
          <a:bodyPr>
            <a:normAutofit/>
          </a:bodyPr>
          <a:p>
            <a:pPr algn="ctr"/>
            <a:r>
              <a:rPr lang="en-US" altLang="zh-CN" sz="20000">
                <a:solidFill>
                  <a:srgbClr val="C00000"/>
                </a:solidFill>
              </a:rPr>
              <a:t>手 枪</a:t>
            </a:r>
            <a:endParaRPr lang="en-US" altLang="zh-CN" sz="20000">
              <a:solidFill>
                <a:srgbClr val="C00000"/>
              </a:solidFill>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625</Words>
  <Application>WPS 文字</Application>
  <PresentationFormat>宽屏</PresentationFormat>
  <Paragraphs>143</Paragraphs>
  <Slides>56</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56</vt:i4>
      </vt:variant>
    </vt:vector>
  </HeadingPairs>
  <TitlesOfParts>
    <vt:vector size="70" baseType="lpstr">
      <vt:lpstr>Arial</vt:lpstr>
      <vt:lpstr>方正书宋_GBK</vt:lpstr>
      <vt:lpstr>Wingdings</vt:lpstr>
      <vt:lpstr>Calibri Light</vt:lpstr>
      <vt:lpstr>Helvetica Neue</vt:lpstr>
      <vt:lpstr>宋体</vt:lpstr>
      <vt:lpstr>汉仪书宋二KW</vt:lpstr>
      <vt:lpstr>Calibri</vt:lpstr>
      <vt:lpstr>微软雅黑</vt:lpstr>
      <vt:lpstr>汉仪旗黑KW</vt:lpstr>
      <vt:lpstr>Arial Unicode MS</vt:lpstr>
      <vt:lpstr>仿宋</vt:lpstr>
      <vt:lpstr>汉仪仿宋KW</vt:lpstr>
      <vt:lpstr>Office 主题</vt:lpstr>
      <vt:lpstr>C语言-数组</vt:lpstr>
      <vt:lpstr>为什么要学习数组？</vt:lpstr>
      <vt:lpstr>什么是数组</vt:lpstr>
      <vt:lpstr>鲸 鱼</vt:lpstr>
      <vt:lpstr>7</vt:lpstr>
      <vt:lpstr>SOS</vt:lpstr>
      <vt:lpstr>飞机</vt:lpstr>
      <vt:lpstr>101</vt:lpstr>
      <vt:lpstr>小猪佩琦</vt:lpstr>
      <vt:lpstr>手枪</vt:lpstr>
      <vt:lpstr>电脑</vt:lpstr>
      <vt:lpstr>妈 妈</vt:lpstr>
      <vt:lpstr>天天向上</vt:lpstr>
      <vt:lpstr>仓 库</vt:lpstr>
      <vt:lpstr>相对论</vt:lpstr>
      <vt:lpstr>牛 顿</vt:lpstr>
      <vt:lpstr>苹 果</vt:lpstr>
      <vt:lpstr>足 球</vt:lpstr>
      <vt:lpstr>下 棋</vt:lpstr>
      <vt:lpstr>气 球</vt:lpstr>
      <vt:lpstr>你来比划我来猜</vt:lpstr>
      <vt:lpstr>休息休息</vt:lpstr>
      <vt:lpstr>休息休息</vt:lpstr>
      <vt:lpstr>气 球</vt:lpstr>
      <vt:lpstr>气 球</vt:lpstr>
      <vt:lpstr>火 箭</vt:lpstr>
      <vt:lpstr>八抓鱼</vt:lpstr>
      <vt:lpstr>手 机</vt:lpstr>
      <vt:lpstr>钥 匙</vt:lpstr>
      <vt:lpstr>手 机</vt:lpstr>
      <vt:lpstr>气 球</vt:lpstr>
      <vt:lpstr>W C</vt:lpstr>
      <vt:lpstr>小 狗</vt:lpstr>
      <vt:lpstr>蚯 蚓</vt:lpstr>
      <vt:lpstr>少先队员</vt:lpstr>
      <vt:lpstr>老 师</vt:lpstr>
      <vt:lpstr>爸 爸</vt:lpstr>
      <vt:lpstr>引 力</vt:lpstr>
      <vt:lpstr>香 蕉</vt:lpstr>
      <vt:lpstr>篮 球</vt:lpstr>
      <vt:lpstr>打 牌</vt:lpstr>
      <vt:lpstr>第二轮比赛</vt:lpstr>
      <vt:lpstr>晴天</vt:lpstr>
      <vt:lpstr>78</vt:lpstr>
      <vt:lpstr>CHINA</vt:lpstr>
      <vt:lpstr>电风扇</vt:lpstr>
      <vt:lpstr>乒乓球</vt:lpstr>
      <vt:lpstr>放 学</vt:lpstr>
      <vt:lpstr>小 猪</vt:lpstr>
      <vt:lpstr>眼 睛</vt:lpstr>
      <vt:lpstr>衬 衫</vt:lpstr>
      <vt:lpstr>饮 料</vt:lpstr>
      <vt:lpstr>什么是数组</vt:lpstr>
      <vt:lpstr>想一想</vt:lpstr>
      <vt:lpstr>文字和听到声音及感觉到什么不同</vt:lpstr>
      <vt:lpstr>洗 澡</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apple</dc:creator>
  <cp:lastModifiedBy>apple</cp:lastModifiedBy>
  <cp:revision>60</cp:revision>
  <dcterms:created xsi:type="dcterms:W3CDTF">2019-05-04T14:24:14Z</dcterms:created>
  <dcterms:modified xsi:type="dcterms:W3CDTF">2019-05-04T14:24:14Z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2052-1.0.1.1354</vt:lpwstr>
  </property>
</Properties>
</file>