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24CD-0131-410D-8285-A2AD9DAA04A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3190-CFB0-4D5D-A238-D731B592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24CD-0131-410D-8285-A2AD9DAA04A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3190-CFB0-4D5D-A238-D731B592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2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24CD-0131-410D-8285-A2AD9DAA04A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3190-CFB0-4D5D-A238-D731B592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5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24CD-0131-410D-8285-A2AD9DAA04A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3190-CFB0-4D5D-A238-D731B592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0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24CD-0131-410D-8285-A2AD9DAA04A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3190-CFB0-4D5D-A238-D731B592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6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24CD-0131-410D-8285-A2AD9DAA04A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3190-CFB0-4D5D-A238-D731B592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1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24CD-0131-410D-8285-A2AD9DAA04A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3190-CFB0-4D5D-A238-D731B592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24CD-0131-410D-8285-A2AD9DAA04A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3190-CFB0-4D5D-A238-D731B592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24CD-0131-410D-8285-A2AD9DAA04A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3190-CFB0-4D5D-A238-D731B592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1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24CD-0131-410D-8285-A2AD9DAA04A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3190-CFB0-4D5D-A238-D731B592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9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24CD-0131-410D-8285-A2AD9DAA04A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3190-CFB0-4D5D-A238-D731B592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6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024CD-0131-410D-8285-A2AD9DAA04A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D3190-CFB0-4D5D-A238-D731B592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7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brary.qiime2.org/plugins/q2-aldex2/24/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nebio/scripts-qiime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to make scripts in qiime2?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793274" cy="1325563"/>
          </a:xfrm>
        </p:spPr>
        <p:txBody>
          <a:bodyPr/>
          <a:lstStyle/>
          <a:p>
            <a:r>
              <a:rPr lang="en-US" dirty="0" smtClean="0"/>
              <a:t>Qiime2 log: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time (2-3 days per analysis)</a:t>
            </a:r>
          </a:p>
          <a:p>
            <a:r>
              <a:rPr lang="en-US" dirty="0" smtClean="0"/>
              <a:t>mistakes: YES</a:t>
            </a:r>
          </a:p>
          <a:p>
            <a:r>
              <a:rPr lang="en-US" dirty="0" smtClean="0"/>
              <a:t>many analysis: HARD</a:t>
            </a:r>
          </a:p>
          <a:p>
            <a:r>
              <a:rPr lang="en-US" dirty="0" smtClean="0"/>
              <a:t>standard log: NO</a:t>
            </a:r>
          </a:p>
          <a:p>
            <a:r>
              <a:rPr lang="en-US" dirty="0" smtClean="0"/>
              <a:t>size of log: 5-15 pages</a:t>
            </a:r>
          </a:p>
          <a:p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time (up to 3 hours)</a:t>
            </a:r>
          </a:p>
          <a:p>
            <a:r>
              <a:rPr lang="en-US" dirty="0" smtClean="0"/>
              <a:t>mistakes: NO</a:t>
            </a:r>
          </a:p>
          <a:p>
            <a:r>
              <a:rPr lang="en-US" dirty="0" smtClean="0"/>
              <a:t>many analysis: EASY</a:t>
            </a:r>
          </a:p>
          <a:p>
            <a:r>
              <a:rPr lang="en-US" dirty="0" smtClean="0"/>
              <a:t>standard log: YES</a:t>
            </a:r>
          </a:p>
          <a:p>
            <a:r>
              <a:rPr lang="en-US" dirty="0" smtClean="0"/>
              <a:t>size of log: up to </a:t>
            </a:r>
            <a:r>
              <a:rPr lang="en-US" dirty="0"/>
              <a:t>3</a:t>
            </a:r>
            <a:r>
              <a:rPr lang="en-US" dirty="0" smtClean="0"/>
              <a:t> pages</a:t>
            </a:r>
            <a:endParaRPr lang="en-US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294119" y="365124"/>
            <a:ext cx="53056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Qiime2 </a:t>
            </a:r>
            <a:r>
              <a:rPr lang="en-US" dirty="0" smtClean="0"/>
              <a:t>log </a:t>
            </a:r>
            <a:r>
              <a:rPr lang="en-US" dirty="0" smtClean="0"/>
              <a:t>with script: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9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Sh</a:t>
            </a:r>
            <a:r>
              <a:rPr lang="en-US" dirty="0" smtClean="0"/>
              <a:t>ell script = to do list for qiime2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script is text file (scenario) for command line (i.e. qiime2)</a:t>
            </a:r>
          </a:p>
          <a:p>
            <a:r>
              <a:rPr lang="en-US" dirty="0" smtClean="0"/>
              <a:t>How to use?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bash run_paired_single.sh ok128 ok128_metadata.tsv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2446" y="4533991"/>
            <a:ext cx="1286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keyword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2652" y="4533991"/>
            <a:ext cx="199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script file (.</a:t>
            </a:r>
            <a:r>
              <a:rPr lang="en-US" sz="2400" b="1" dirty="0" err="1" smtClean="0">
                <a:solidFill>
                  <a:srgbClr val="FF0000"/>
                </a:solidFill>
              </a:rPr>
              <a:t>sh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4972" y="4533991"/>
            <a:ext cx="2481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arguments (1 2 …)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1184366" y="3561806"/>
            <a:ext cx="557348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2016036" y="3561806"/>
            <a:ext cx="2878181" cy="43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5168539" y="3561806"/>
            <a:ext cx="376645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4" idx="0"/>
          </p:cNvCxnSpPr>
          <p:nvPr/>
        </p:nvCxnSpPr>
        <p:spPr>
          <a:xfrm flipH="1" flipV="1">
            <a:off x="1463040" y="3696745"/>
            <a:ext cx="242467" cy="837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 flipV="1">
            <a:off x="3471169" y="3696745"/>
            <a:ext cx="242467" cy="837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 flipV="1">
            <a:off x="6982783" y="3696745"/>
            <a:ext cx="242467" cy="837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2"/>
          <a:srcRect b="11001"/>
          <a:stretch/>
        </p:blipFill>
        <p:spPr>
          <a:xfrm>
            <a:off x="981075" y="5501820"/>
            <a:ext cx="10229850" cy="24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0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5320" y="423545"/>
            <a:ext cx="10515600" cy="4351338"/>
          </a:xfrm>
        </p:spPr>
        <p:txBody>
          <a:bodyPr/>
          <a:lstStyle/>
          <a:p>
            <a:r>
              <a:rPr lang="en-US" b="1" dirty="0" smtClean="0"/>
              <a:t>run_paired_single.sh</a:t>
            </a:r>
            <a:r>
              <a:rPr lang="en-US" dirty="0" smtClean="0"/>
              <a:t> – import runs as paired and single-end sequences (~70-90 min)</a:t>
            </a:r>
          </a:p>
          <a:p>
            <a:r>
              <a:rPr lang="en-US" dirty="0" smtClean="0"/>
              <a:t>Input (script arguments): </a:t>
            </a:r>
            <a:br>
              <a:rPr lang="en-US" dirty="0" smtClean="0"/>
            </a:br>
            <a:r>
              <a:rPr lang="en-US" dirty="0" err="1" smtClean="0"/>
              <a:t>data_dir</a:t>
            </a:r>
            <a:r>
              <a:rPr lang="en-US" dirty="0" smtClean="0"/>
              <a:t>=$1 </a:t>
            </a:r>
            <a:br>
              <a:rPr lang="en-US" dirty="0" smtClean="0"/>
            </a:br>
            <a:r>
              <a:rPr lang="en-US" dirty="0" err="1" smtClean="0"/>
              <a:t>barcodes_file</a:t>
            </a:r>
            <a:r>
              <a:rPr lang="en-US" dirty="0" smtClean="0"/>
              <a:t>=$2</a:t>
            </a:r>
          </a:p>
          <a:p>
            <a:r>
              <a:rPr lang="en-US" dirty="0" smtClean="0"/>
              <a:t>Output: </a:t>
            </a:r>
            <a:br>
              <a:rPr lang="en-US" dirty="0" smtClean="0"/>
            </a:br>
            <a:r>
              <a:rPr lang="en-US" dirty="0" err="1" smtClean="0"/>
              <a:t>demux_paired_visual.qzv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demux_single_visual.qzv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2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5320" y="423545"/>
            <a:ext cx="10515600" cy="4351338"/>
          </a:xfrm>
        </p:spPr>
        <p:txBody>
          <a:bodyPr/>
          <a:lstStyle/>
          <a:p>
            <a:r>
              <a:rPr lang="en-US" b="1" dirty="0" smtClean="0"/>
              <a:t>run_tree_taxonomy_clean.sh</a:t>
            </a:r>
            <a:r>
              <a:rPr lang="en-US" dirty="0" smtClean="0"/>
              <a:t> – runs phylogenetic tree, taxonomy, clean up feature-table (</a:t>
            </a:r>
            <a:r>
              <a:rPr lang="en-US" dirty="0" err="1" smtClean="0"/>
              <a:t>p__chloroplasts</a:t>
            </a:r>
            <a:r>
              <a:rPr lang="en-US" dirty="0" smtClean="0"/>
              <a:t>, </a:t>
            </a:r>
            <a:r>
              <a:rPr lang="en-US" dirty="0" err="1" smtClean="0"/>
              <a:t>p__mitochondria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Input (script arguments): </a:t>
            </a:r>
            <a:br>
              <a:rPr lang="en-US" dirty="0" smtClean="0"/>
            </a:br>
            <a:r>
              <a:rPr lang="en-US" dirty="0" smtClean="0"/>
              <a:t>representative sequences (</a:t>
            </a:r>
            <a:r>
              <a:rPr lang="en-US" dirty="0" err="1" smtClean="0"/>
              <a:t>rep_seqs</a:t>
            </a:r>
            <a:r>
              <a:rPr lang="en-US" dirty="0" smtClean="0"/>
              <a:t>)=$1 </a:t>
            </a:r>
            <a:br>
              <a:rPr lang="en-US" dirty="0" smtClean="0"/>
            </a:br>
            <a:r>
              <a:rPr lang="en-US" dirty="0" smtClean="0"/>
              <a:t>feature-table (</a:t>
            </a:r>
            <a:r>
              <a:rPr lang="en-US" dirty="0" err="1" smtClean="0"/>
              <a:t>i_table</a:t>
            </a:r>
            <a:r>
              <a:rPr lang="en-US" dirty="0" smtClean="0"/>
              <a:t>)=$2</a:t>
            </a:r>
            <a:br>
              <a:rPr lang="en-US" dirty="0" smtClean="0"/>
            </a:br>
            <a:r>
              <a:rPr lang="en-US" dirty="0" smtClean="0"/>
              <a:t>metadata-file</a:t>
            </a:r>
            <a:r>
              <a:rPr lang="en-US" dirty="0" smtClean="0"/>
              <a:t>=$3</a:t>
            </a:r>
            <a:endParaRPr lang="en-US" dirty="0" smtClean="0"/>
          </a:p>
          <a:p>
            <a:r>
              <a:rPr lang="en-US" dirty="0" smtClean="0"/>
              <a:t>Output: </a:t>
            </a:r>
            <a:br>
              <a:rPr lang="en-US" dirty="0" smtClean="0"/>
            </a:br>
            <a:r>
              <a:rPr lang="en-US" dirty="0" smtClean="0"/>
              <a:t>ok128_clean_table.qzv </a:t>
            </a:r>
            <a:br>
              <a:rPr lang="en-US" dirty="0" smtClean="0"/>
            </a:br>
            <a:r>
              <a:rPr lang="en-US" dirty="0" smtClean="0"/>
              <a:t>ok128_taxonomy_clean.qzv</a:t>
            </a:r>
            <a:br>
              <a:rPr lang="en-US" dirty="0" smtClean="0"/>
            </a:br>
            <a:r>
              <a:rPr lang="en-US" dirty="0" smtClean="0"/>
              <a:t>ok128_tree.qzv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5320" y="423545"/>
            <a:ext cx="10515600" cy="6142718"/>
          </a:xfrm>
        </p:spPr>
        <p:txBody>
          <a:bodyPr>
            <a:normAutofit/>
          </a:bodyPr>
          <a:lstStyle/>
          <a:p>
            <a:r>
              <a:rPr lang="en-US" b="1" dirty="0" smtClean="0"/>
              <a:t>run_diversity_ancom_aldex2.sh</a:t>
            </a:r>
            <a:r>
              <a:rPr lang="en-US" dirty="0" smtClean="0"/>
              <a:t> – generate core matrix, runs Alpha-, Beta-diversity, compositional analysis (ANCOM, aldex2)</a:t>
            </a:r>
          </a:p>
          <a:p>
            <a:r>
              <a:rPr lang="en-US" dirty="0" smtClean="0"/>
              <a:t>Input (script arguments): </a:t>
            </a:r>
            <a:br>
              <a:rPr lang="en-US" dirty="0" smtClean="0"/>
            </a:br>
            <a:r>
              <a:rPr lang="en-US" dirty="0" err="1" smtClean="0"/>
              <a:t>rooted_tree</a:t>
            </a:r>
            <a:r>
              <a:rPr lang="en-US" dirty="0" smtClean="0"/>
              <a:t>=$1</a:t>
            </a:r>
            <a:br>
              <a:rPr lang="en-US" dirty="0" smtClean="0"/>
            </a:br>
            <a:r>
              <a:rPr lang="en-US" dirty="0" err="1" smtClean="0"/>
              <a:t>i_table</a:t>
            </a:r>
            <a:r>
              <a:rPr lang="en-US" dirty="0" smtClean="0"/>
              <a:t>=$2</a:t>
            </a:r>
            <a:br>
              <a:rPr lang="en-US" dirty="0" smtClean="0"/>
            </a:br>
            <a:r>
              <a:rPr lang="en-US" dirty="0" err="1" smtClean="0"/>
              <a:t>p_sampling_depth</a:t>
            </a:r>
            <a:r>
              <a:rPr lang="en-US" dirty="0" smtClean="0"/>
              <a:t>=$3</a:t>
            </a:r>
            <a:br>
              <a:rPr lang="en-US" dirty="0" smtClean="0"/>
            </a:br>
            <a:r>
              <a:rPr lang="en-US" dirty="0" smtClean="0"/>
              <a:t>metadata=$4</a:t>
            </a:r>
            <a:br>
              <a:rPr lang="en-US" dirty="0" smtClean="0"/>
            </a:br>
            <a:r>
              <a:rPr lang="en-US" dirty="0" err="1" smtClean="0"/>
              <a:t>dir</a:t>
            </a:r>
            <a:r>
              <a:rPr lang="en-US" dirty="0" smtClean="0"/>
              <a:t>=$5</a:t>
            </a:r>
            <a:br>
              <a:rPr lang="en-US" dirty="0" smtClean="0"/>
            </a:br>
            <a:r>
              <a:rPr lang="en-US" dirty="0" smtClean="0"/>
              <a:t>column=$6</a:t>
            </a:r>
            <a:br>
              <a:rPr lang="en-US" dirty="0" smtClean="0"/>
            </a:br>
            <a:r>
              <a:rPr lang="en-US" dirty="0" smtClean="0"/>
              <a:t>taxonomy=$7</a:t>
            </a:r>
          </a:p>
          <a:p>
            <a:r>
              <a:rPr lang="en-US" dirty="0" smtClean="0"/>
              <a:t>Output: </a:t>
            </a:r>
            <a:br>
              <a:rPr lang="en-US" dirty="0" smtClean="0"/>
            </a:br>
            <a:r>
              <a:rPr lang="en-US" dirty="0" smtClean="0"/>
              <a:t>Alpha-diversity</a:t>
            </a:r>
            <a:br>
              <a:rPr lang="en-US" dirty="0" smtClean="0"/>
            </a:br>
            <a:r>
              <a:rPr lang="en-US" dirty="0" smtClean="0"/>
              <a:t>Beta-diversity</a:t>
            </a:r>
            <a:br>
              <a:rPr lang="en-US" dirty="0" smtClean="0"/>
            </a:br>
            <a:r>
              <a:rPr lang="en-US" dirty="0" err="1" smtClean="0"/>
              <a:t>ancom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aldex2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1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err="1" smtClean="0"/>
              <a:t>Ancom</a:t>
            </a:r>
            <a:r>
              <a:rPr lang="en-US" b="1" dirty="0" smtClean="0"/>
              <a:t> </a:t>
            </a:r>
            <a:r>
              <a:rPr lang="en-US" dirty="0" smtClean="0"/>
              <a:t>vs.</a:t>
            </a:r>
            <a:r>
              <a:rPr lang="en-US" b="1" dirty="0" smtClean="0"/>
              <a:t> ALDeX2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28939"/>
            <a:ext cx="10515600" cy="4351338"/>
          </a:xfrm>
        </p:spPr>
        <p:txBody>
          <a:bodyPr/>
          <a:lstStyle/>
          <a:p>
            <a:r>
              <a:rPr lang="en-US" dirty="0" err="1" smtClean="0"/>
              <a:t>Ancom</a:t>
            </a:r>
            <a:r>
              <a:rPr lang="en-US" dirty="0" smtClean="0"/>
              <a:t> output: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ALDeX2 output: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9573"/>
            <a:ext cx="10799261" cy="7949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234" y="2985136"/>
            <a:ext cx="3076549" cy="251037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642" y="2965259"/>
            <a:ext cx="3035182" cy="2515018"/>
          </a:xfrm>
          <a:prstGeom prst="rect">
            <a:avLst/>
          </a:prstGeom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125148"/>
              </p:ext>
            </p:extLst>
          </p:nvPr>
        </p:nvGraphicFramePr>
        <p:xfrm>
          <a:off x="846908" y="5659753"/>
          <a:ext cx="10515601" cy="783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61676">
                  <a:extLst>
                    <a:ext uri="{9D8B030D-6E8A-4147-A177-3AD203B41FA5}">
                      <a16:colId xmlns:a16="http://schemas.microsoft.com/office/drawing/2014/main" val="2130301199"/>
                    </a:ext>
                  </a:extLst>
                </a:gridCol>
                <a:gridCol w="853295">
                  <a:extLst>
                    <a:ext uri="{9D8B030D-6E8A-4147-A177-3AD203B41FA5}">
                      <a16:colId xmlns:a16="http://schemas.microsoft.com/office/drawing/2014/main" val="1986196318"/>
                    </a:ext>
                  </a:extLst>
                </a:gridCol>
                <a:gridCol w="740358">
                  <a:extLst>
                    <a:ext uri="{9D8B030D-6E8A-4147-A177-3AD203B41FA5}">
                      <a16:colId xmlns:a16="http://schemas.microsoft.com/office/drawing/2014/main" val="1006854660"/>
                    </a:ext>
                  </a:extLst>
                </a:gridCol>
                <a:gridCol w="665068">
                  <a:extLst>
                    <a:ext uri="{9D8B030D-6E8A-4147-A177-3AD203B41FA5}">
                      <a16:colId xmlns:a16="http://schemas.microsoft.com/office/drawing/2014/main" val="3082679202"/>
                    </a:ext>
                  </a:extLst>
                </a:gridCol>
                <a:gridCol w="665068">
                  <a:extLst>
                    <a:ext uri="{9D8B030D-6E8A-4147-A177-3AD203B41FA5}">
                      <a16:colId xmlns:a16="http://schemas.microsoft.com/office/drawing/2014/main" val="1785707480"/>
                    </a:ext>
                  </a:extLst>
                </a:gridCol>
                <a:gridCol w="665068">
                  <a:extLst>
                    <a:ext uri="{9D8B030D-6E8A-4147-A177-3AD203B41FA5}">
                      <a16:colId xmlns:a16="http://schemas.microsoft.com/office/drawing/2014/main" val="118452396"/>
                    </a:ext>
                  </a:extLst>
                </a:gridCol>
                <a:gridCol w="665068">
                  <a:extLst>
                    <a:ext uri="{9D8B030D-6E8A-4147-A177-3AD203B41FA5}">
                      <a16:colId xmlns:a16="http://schemas.microsoft.com/office/drawing/2014/main" val="3626417433"/>
                    </a:ext>
                  </a:extLst>
                </a:gridCol>
              </a:tblGrid>
              <a:tr h="1957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OTU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rab.win.bko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rab.win.wt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diff.btw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diff.win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effect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effectLst/>
                        </a:rPr>
                        <a:t>P value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extLst>
                  <a:ext uri="{0D108BD9-81ED-4DB2-BD59-A6C34878D82A}">
                    <a16:rowId xmlns:a16="http://schemas.microsoft.com/office/drawing/2014/main" val="3288672837"/>
                  </a:ext>
                </a:extLst>
              </a:tr>
              <a:tr h="1957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k__Bacteria;p__Bacteroidetes;c__Bacteroidia;o__Bacteroidales;f__Bacteroidaceae;g__Bacteroides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1.02419217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10.023716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9.138394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5.049377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1.679245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</a:rPr>
                        <a:t>1.17E-06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extLst>
                  <a:ext uri="{0D108BD9-81ED-4DB2-BD59-A6C34878D82A}">
                    <a16:rowId xmlns:a16="http://schemas.microsoft.com/office/drawing/2014/main" val="3174183619"/>
                  </a:ext>
                </a:extLst>
              </a:tr>
              <a:tr h="1957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k__Bacteria;p__Bacteroidetes;c__Bacteroidia;o__Bacteroidales;f__Prevotellaceae;g__Prevotella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2.41945411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8.0776529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5.674893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2.764129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</a:rPr>
                        <a:t>1.91669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1.01E-07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extLst>
                  <a:ext uri="{0D108BD9-81ED-4DB2-BD59-A6C34878D82A}">
                    <a16:rowId xmlns:a16="http://schemas.microsoft.com/office/drawing/2014/main" val="842204798"/>
                  </a:ext>
                </a:extLst>
              </a:tr>
              <a:tr h="1957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k__</a:t>
                      </a:r>
                      <a:r>
                        <a:rPr lang="en-US" sz="1200" b="1" u="none" strike="noStrike" dirty="0" err="1">
                          <a:effectLst/>
                        </a:rPr>
                        <a:t>Bacteria;p</a:t>
                      </a:r>
                      <a:r>
                        <a:rPr lang="en-US" sz="1200" b="1" u="none" strike="noStrike" dirty="0">
                          <a:effectLst/>
                        </a:rPr>
                        <a:t>__</a:t>
                      </a:r>
                      <a:r>
                        <a:rPr lang="en-US" sz="1200" b="1" u="none" strike="noStrike" dirty="0" err="1">
                          <a:effectLst/>
                        </a:rPr>
                        <a:t>Deferribacteres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-8.38645044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-3.019321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5.320643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4.562689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</a:rPr>
                        <a:t>1.064646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0.000119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9" marR="7529" marT="7529" marB="0" anchor="b"/>
                </a:tc>
                <a:extLst>
                  <a:ext uri="{0D108BD9-81ED-4DB2-BD59-A6C34878D82A}">
                    <a16:rowId xmlns:a16="http://schemas.microsoft.com/office/drawing/2014/main" val="303703719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3" y="6528904"/>
            <a:ext cx="2264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log(“taxa abundance”)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7249642" y="6468904"/>
            <a:ext cx="135227" cy="1141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7471954" y="6470196"/>
            <a:ext cx="860093" cy="1216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78986" y="6545071"/>
            <a:ext cx="2264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FF0000"/>
                </a:solidFill>
              </a:rPr>
              <a:t>diff.btw</a:t>
            </a:r>
            <a:r>
              <a:rPr lang="en-US" sz="1600" b="1" dirty="0" smtClean="0">
                <a:solidFill>
                  <a:srgbClr val="FF0000"/>
                </a:solidFill>
              </a:rPr>
              <a:t> / max(</a:t>
            </a:r>
            <a:r>
              <a:rPr lang="en-US" sz="1600" b="1" dirty="0" err="1" smtClean="0">
                <a:solidFill>
                  <a:srgbClr val="FF0000"/>
                </a:solidFill>
              </a:rPr>
              <a:t>diff.win</a:t>
            </a:r>
            <a:r>
              <a:rPr lang="en-US" sz="1600" b="1" dirty="0" smtClean="0">
                <a:solidFill>
                  <a:srgbClr val="FF0000"/>
                </a:solidFill>
              </a:rPr>
              <a:t>)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10087431" y="6442777"/>
            <a:ext cx="191832" cy="1867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970461" y="6484144"/>
            <a:ext cx="4753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5"/>
              </a:rPr>
              <a:t>https://library.qiime2.org/plugins/q2-aldex2/24/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4594" y="6498126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utorial: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5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8882" y="25166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18882" y="46897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Link for my scripts and log examples: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https://github.com/Genebio/scripts-qiime2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9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264</Words>
  <Application>Microsoft Office PowerPoint</Application>
  <PresentationFormat>Широкоэкранный</PresentationFormat>
  <Paragraphs>67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Why to make scripts in qiime2?</vt:lpstr>
      <vt:lpstr>Qiime2 log:</vt:lpstr>
      <vt:lpstr>Shell script = to do list for qiime2</vt:lpstr>
      <vt:lpstr>Презентация PowerPoint</vt:lpstr>
      <vt:lpstr>Презентация PowerPoint</vt:lpstr>
      <vt:lpstr>Презентация PowerPoint</vt:lpstr>
      <vt:lpstr>Ancom vs. ALDeX2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scripts in qiime2?</dc:title>
  <dc:creator>Евгений Тихонов</dc:creator>
  <cp:lastModifiedBy>Евгений Тихонов</cp:lastModifiedBy>
  <cp:revision>18</cp:revision>
  <dcterms:created xsi:type="dcterms:W3CDTF">2020-02-11T11:11:54Z</dcterms:created>
  <dcterms:modified xsi:type="dcterms:W3CDTF">2020-02-11T15:24:54Z</dcterms:modified>
</cp:coreProperties>
</file>