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913A-E6C5-4A17-BBFF-FDB37FEAD7B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7662-4236-40DC-A1EF-B7DA53EC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913A-E6C5-4A17-BBFF-FDB37FEAD7B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7662-4236-40DC-A1EF-B7DA53EC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8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913A-E6C5-4A17-BBFF-FDB37FEAD7B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7662-4236-40DC-A1EF-B7DA53EC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4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913A-E6C5-4A17-BBFF-FDB37FEAD7B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7662-4236-40DC-A1EF-B7DA53EC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3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913A-E6C5-4A17-BBFF-FDB37FEAD7B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7662-4236-40DC-A1EF-B7DA53EC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5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913A-E6C5-4A17-BBFF-FDB37FEAD7B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7662-4236-40DC-A1EF-B7DA53EC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3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913A-E6C5-4A17-BBFF-FDB37FEAD7B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7662-4236-40DC-A1EF-B7DA53EC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9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913A-E6C5-4A17-BBFF-FDB37FEAD7B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7662-4236-40DC-A1EF-B7DA53EC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1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913A-E6C5-4A17-BBFF-FDB37FEAD7B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7662-4236-40DC-A1EF-B7DA53EC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913A-E6C5-4A17-BBFF-FDB37FEAD7B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7662-4236-40DC-A1EF-B7DA53EC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3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913A-E6C5-4A17-BBFF-FDB37FEAD7B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7662-4236-40DC-A1EF-B7DA53EC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3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7913A-E6C5-4A17-BBFF-FDB37FEAD7B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87662-4236-40DC-A1EF-B7DA53EC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9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ok128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0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909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Compositional analysis: </a:t>
            </a:r>
            <a:r>
              <a:rPr lang="en-US" b="1" dirty="0" err="1" smtClean="0"/>
              <a:t>bko</a:t>
            </a:r>
            <a:r>
              <a:rPr lang="en-US" b="1" dirty="0" smtClean="0"/>
              <a:t> vs. </a:t>
            </a:r>
            <a:r>
              <a:rPr lang="en-US" b="1" dirty="0" err="1" smtClean="0"/>
              <a:t>wt</a:t>
            </a:r>
            <a:endParaRPr lang="en-US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05519"/>
            <a:ext cx="4963886" cy="40503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177" y="984634"/>
            <a:ext cx="4697154" cy="3892165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722576"/>
              </p:ext>
            </p:extLst>
          </p:nvPr>
        </p:nvGraphicFramePr>
        <p:xfrm>
          <a:off x="846908" y="5712007"/>
          <a:ext cx="10515601" cy="783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61676">
                  <a:extLst>
                    <a:ext uri="{9D8B030D-6E8A-4147-A177-3AD203B41FA5}">
                      <a16:colId xmlns:a16="http://schemas.microsoft.com/office/drawing/2014/main" val="2130301199"/>
                    </a:ext>
                  </a:extLst>
                </a:gridCol>
                <a:gridCol w="853295">
                  <a:extLst>
                    <a:ext uri="{9D8B030D-6E8A-4147-A177-3AD203B41FA5}">
                      <a16:colId xmlns:a16="http://schemas.microsoft.com/office/drawing/2014/main" val="1986196318"/>
                    </a:ext>
                  </a:extLst>
                </a:gridCol>
                <a:gridCol w="740358">
                  <a:extLst>
                    <a:ext uri="{9D8B030D-6E8A-4147-A177-3AD203B41FA5}">
                      <a16:colId xmlns:a16="http://schemas.microsoft.com/office/drawing/2014/main" val="1006854660"/>
                    </a:ext>
                  </a:extLst>
                </a:gridCol>
                <a:gridCol w="665068">
                  <a:extLst>
                    <a:ext uri="{9D8B030D-6E8A-4147-A177-3AD203B41FA5}">
                      <a16:colId xmlns:a16="http://schemas.microsoft.com/office/drawing/2014/main" val="3082679202"/>
                    </a:ext>
                  </a:extLst>
                </a:gridCol>
                <a:gridCol w="665068">
                  <a:extLst>
                    <a:ext uri="{9D8B030D-6E8A-4147-A177-3AD203B41FA5}">
                      <a16:colId xmlns:a16="http://schemas.microsoft.com/office/drawing/2014/main" val="1785707480"/>
                    </a:ext>
                  </a:extLst>
                </a:gridCol>
                <a:gridCol w="665068">
                  <a:extLst>
                    <a:ext uri="{9D8B030D-6E8A-4147-A177-3AD203B41FA5}">
                      <a16:colId xmlns:a16="http://schemas.microsoft.com/office/drawing/2014/main" val="118452396"/>
                    </a:ext>
                  </a:extLst>
                </a:gridCol>
                <a:gridCol w="665068">
                  <a:extLst>
                    <a:ext uri="{9D8B030D-6E8A-4147-A177-3AD203B41FA5}">
                      <a16:colId xmlns:a16="http://schemas.microsoft.com/office/drawing/2014/main" val="3626417433"/>
                    </a:ext>
                  </a:extLst>
                </a:gridCol>
              </a:tblGrid>
              <a:tr h="1957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OTU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rab.win.bko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rab.win.wt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diff.btw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diff.win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effect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effectLst/>
                        </a:rPr>
                        <a:t>P value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extLst>
                  <a:ext uri="{0D108BD9-81ED-4DB2-BD59-A6C34878D82A}">
                    <a16:rowId xmlns:a16="http://schemas.microsoft.com/office/drawing/2014/main" val="3288672837"/>
                  </a:ext>
                </a:extLst>
              </a:tr>
              <a:tr h="1957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k__Bacteria;p__Bacteroidetes;c__Bacteroidia;o__Bacteroidales;f__Bacteroidaceae;g__Bacteroides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1.02419217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10.023716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9.138394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5.049377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1.679245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</a:rPr>
                        <a:t>1.17E-06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extLst>
                  <a:ext uri="{0D108BD9-81ED-4DB2-BD59-A6C34878D82A}">
                    <a16:rowId xmlns:a16="http://schemas.microsoft.com/office/drawing/2014/main" val="3174183619"/>
                  </a:ext>
                </a:extLst>
              </a:tr>
              <a:tr h="1957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k__Bacteria;p__Bacteroidetes;c__Bacteroidia;o__Bacteroidales;f__Prevotellaceae;g__Prevotella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2.41945411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8.0776529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5.674893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2.764129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</a:rPr>
                        <a:t>1.91669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1.01E-07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extLst>
                  <a:ext uri="{0D108BD9-81ED-4DB2-BD59-A6C34878D82A}">
                    <a16:rowId xmlns:a16="http://schemas.microsoft.com/office/drawing/2014/main" val="842204798"/>
                  </a:ext>
                </a:extLst>
              </a:tr>
              <a:tr h="1957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k__</a:t>
                      </a:r>
                      <a:r>
                        <a:rPr lang="en-US" sz="1200" b="1" u="none" strike="noStrike" dirty="0" err="1">
                          <a:effectLst/>
                        </a:rPr>
                        <a:t>Bacteria;p</a:t>
                      </a:r>
                      <a:r>
                        <a:rPr lang="en-US" sz="1200" b="1" u="none" strike="noStrike" dirty="0">
                          <a:effectLst/>
                        </a:rPr>
                        <a:t>__</a:t>
                      </a:r>
                      <a:r>
                        <a:rPr lang="en-US" sz="1200" b="1" u="none" strike="noStrike" dirty="0" err="1">
                          <a:effectLst/>
                        </a:rPr>
                        <a:t>Deferribacteres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-8.38645044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-3.019321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5.320643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4.562689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</a:rPr>
                        <a:t>1.064646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0.000119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extLst>
                  <a:ext uri="{0D108BD9-81ED-4DB2-BD59-A6C34878D82A}">
                    <a16:rowId xmlns:a16="http://schemas.microsoft.com/office/drawing/2014/main" val="3037037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99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815" y="2350585"/>
            <a:ext cx="6651075" cy="41598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3380" y="2500537"/>
            <a:ext cx="561975" cy="514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74873" y="1025022"/>
            <a:ext cx="338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Beta-diversity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15645" y="1475515"/>
            <a:ext cx="410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PCoA</a:t>
            </a:r>
            <a:r>
              <a:rPr lang="en-US" dirty="0" smtClean="0"/>
              <a:t>: Weighted </a:t>
            </a:r>
            <a:r>
              <a:rPr lang="en-US" dirty="0" err="1" smtClean="0"/>
              <a:t>UniFrac</a:t>
            </a:r>
            <a:r>
              <a:rPr lang="en-US" dirty="0" smtClean="0"/>
              <a:t> (</a:t>
            </a:r>
            <a:r>
              <a:rPr lang="en-US" dirty="0" smtClean="0"/>
              <a:t>P=0.002)</a:t>
            </a:r>
            <a:endParaRPr lang="en-US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Genotypes: </a:t>
            </a:r>
            <a:r>
              <a:rPr lang="en-US" dirty="0" err="1" smtClean="0"/>
              <a:t>wt</a:t>
            </a:r>
            <a:r>
              <a:rPr lang="en-US" dirty="0" smtClean="0"/>
              <a:t> </a:t>
            </a:r>
            <a:r>
              <a:rPr lang="en-US" dirty="0" smtClean="0"/>
              <a:t>vs. </a:t>
            </a:r>
            <a:r>
              <a:rPr lang="en-US" dirty="0" err="1" smtClean="0"/>
              <a:t>bko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0263" y="1690688"/>
            <a:ext cx="338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Alpha-diversity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0263" y="2758889"/>
            <a:ext cx="338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 significant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7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909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Compositional analysis: </a:t>
            </a:r>
            <a:r>
              <a:rPr lang="en-US" b="1" dirty="0" err="1" smtClean="0"/>
              <a:t>bko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during the experiment</a:t>
            </a:r>
            <a:endParaRPr lang="en-US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t="748" r="1660"/>
          <a:stretch/>
        </p:blipFill>
        <p:spPr>
          <a:xfrm>
            <a:off x="2196058" y="1262742"/>
            <a:ext cx="8254228" cy="541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7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56380" y="1199575"/>
            <a:ext cx="338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Beta-diversity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97152" y="1650068"/>
            <a:ext cx="410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PCoA</a:t>
            </a:r>
            <a:r>
              <a:rPr lang="en-US" dirty="0" smtClean="0"/>
              <a:t>: Weighted </a:t>
            </a:r>
            <a:r>
              <a:rPr lang="en-US" dirty="0" err="1" smtClean="0"/>
              <a:t>UniFrac</a:t>
            </a:r>
            <a:r>
              <a:rPr lang="en-US" dirty="0" smtClean="0"/>
              <a:t> (</a:t>
            </a:r>
            <a:r>
              <a:rPr lang="en-US" dirty="0" smtClean="0"/>
              <a:t>P=0.001)</a:t>
            </a:r>
            <a:endParaRPr lang="en-US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Genotype: </a:t>
            </a:r>
            <a:r>
              <a:rPr lang="en-US" b="1" dirty="0" err="1" smtClean="0"/>
              <a:t>bko</a:t>
            </a:r>
            <a:r>
              <a:rPr lang="en-US" b="1" dirty="0" smtClean="0"/>
              <a:t> during the experiment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070560"/>
            <a:ext cx="338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Alpha-diversity</a:t>
            </a:r>
            <a:endParaRPr lang="en-US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801" y="2534194"/>
            <a:ext cx="5520442" cy="350560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00" y="2324430"/>
            <a:ext cx="609600" cy="12382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56081" y="1431531"/>
            <a:ext cx="338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 significant</a:t>
            </a:r>
            <a:endParaRPr lang="en-US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29" y="1942691"/>
            <a:ext cx="1789588" cy="118300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3140" y="1866761"/>
            <a:ext cx="1898196" cy="125893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429" y="3445814"/>
            <a:ext cx="1789588" cy="119531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3140" y="3445814"/>
            <a:ext cx="1815854" cy="119531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380" y="5068388"/>
            <a:ext cx="1800637" cy="119647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02477" y="2781396"/>
            <a:ext cx="56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d0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43482" y="2768893"/>
            <a:ext cx="56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d4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302476" y="4297425"/>
            <a:ext cx="56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d9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848732" y="4297424"/>
            <a:ext cx="56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d15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302475" y="5982532"/>
            <a:ext cx="56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d21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721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909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Compositional analysis: </a:t>
            </a:r>
            <a:r>
              <a:rPr lang="en-US" b="1" dirty="0" err="1" smtClean="0"/>
              <a:t>wt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during the experiment</a:t>
            </a:r>
            <a:endParaRPr lang="en-US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34" y="1320310"/>
            <a:ext cx="8208237" cy="537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427" y="2637844"/>
            <a:ext cx="5728573" cy="38441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60883" y="1199575"/>
            <a:ext cx="338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Beta-diversity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801655" y="1650068"/>
            <a:ext cx="410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PCoA</a:t>
            </a:r>
            <a:r>
              <a:rPr lang="en-US" dirty="0" smtClean="0"/>
              <a:t>: Weighted </a:t>
            </a:r>
            <a:r>
              <a:rPr lang="en-US" dirty="0" err="1" smtClean="0"/>
              <a:t>UniFrac</a:t>
            </a:r>
            <a:r>
              <a:rPr lang="en-US" dirty="0" smtClean="0"/>
              <a:t> (</a:t>
            </a:r>
            <a:r>
              <a:rPr lang="en-US" dirty="0" smtClean="0"/>
              <a:t>P=0.004)</a:t>
            </a:r>
            <a:endParaRPr lang="en-US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Genotype: </a:t>
            </a:r>
            <a:r>
              <a:rPr lang="en-US" b="1" dirty="0" err="1" smtClean="0"/>
              <a:t>wt</a:t>
            </a:r>
            <a:r>
              <a:rPr lang="en-US" b="1" dirty="0" smtClean="0"/>
              <a:t> during the experiment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3497" y="956231"/>
            <a:ext cx="338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Alpha-diversity</a:t>
            </a:r>
            <a:endParaRPr lang="en-US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812" y="2699706"/>
            <a:ext cx="609600" cy="12382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3497" y="1314348"/>
            <a:ext cx="338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 significant</a:t>
            </a:r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97" y="1798888"/>
            <a:ext cx="2024081" cy="135129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714" y="1827919"/>
            <a:ext cx="1954151" cy="130399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497" y="3390318"/>
            <a:ext cx="2024081" cy="1350666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3713" y="3431425"/>
            <a:ext cx="1954151" cy="1309559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954" y="5060630"/>
            <a:ext cx="2024081" cy="134425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567542" y="2824140"/>
            <a:ext cx="56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d0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08547" y="2811637"/>
            <a:ext cx="56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d4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567541" y="4340169"/>
            <a:ext cx="56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d9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113797" y="4340168"/>
            <a:ext cx="56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d15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67540" y="6025276"/>
            <a:ext cx="56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d21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0847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136</Words>
  <Application>Microsoft Office PowerPoint</Application>
  <PresentationFormat>Широкоэкранный</PresentationFormat>
  <Paragraphs>57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ok128</vt:lpstr>
      <vt:lpstr>Compositional analysis: bko vs. wt</vt:lpstr>
      <vt:lpstr>Genotypes: wt vs. bko</vt:lpstr>
      <vt:lpstr>Compositional analysis: bko  during the experiment</vt:lpstr>
      <vt:lpstr>Genotype: bko during the experiment</vt:lpstr>
      <vt:lpstr>Compositional analysis: wt  during the experiment</vt:lpstr>
      <vt:lpstr>Genotype: wt during the 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ok128</dc:title>
  <dc:creator>Евгений Тихонов</dc:creator>
  <cp:lastModifiedBy>Евгений Тихонов</cp:lastModifiedBy>
  <cp:revision>13</cp:revision>
  <dcterms:created xsi:type="dcterms:W3CDTF">2020-02-09T13:42:34Z</dcterms:created>
  <dcterms:modified xsi:type="dcterms:W3CDTF">2020-02-09T17:51:47Z</dcterms:modified>
</cp:coreProperties>
</file>