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3"/>
    <p:sldId id="258" r:id="rId4"/>
    <p:sldId id="268" r:id="rId5"/>
    <p:sldId id="259" r:id="rId6"/>
    <p:sldId id="264" r:id="rId7"/>
    <p:sldId id="261" r:id="rId8"/>
    <p:sldId id="269" r:id="rId9"/>
    <p:sldId id="262" r:id="rId10"/>
    <p:sldId id="278" r:id="rId11"/>
    <p:sldId id="270" r:id="rId12"/>
    <p:sldId id="266" r:id="rId13"/>
    <p:sldId id="267" r:id="rId14"/>
    <p:sldId id="271" r:id="rId15"/>
    <p:sldId id="283"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98"/>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4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image" Target="../media/image2.png"/><Relationship Id="rId5" Type="http://schemas.openxmlformats.org/officeDocument/2006/relationships/tags" Target="../tags/tag66.xml"/><Relationship Id="rId4" Type="http://schemas.openxmlformats.org/officeDocument/2006/relationships/image" Target="../media/image1.jpeg"/><Relationship Id="rId3" Type="http://schemas.openxmlformats.org/officeDocument/2006/relationships/tags" Target="../tags/tag65.xml"/><Relationship Id="rId2" Type="http://schemas.openxmlformats.org/officeDocument/2006/relationships/tags" Target="../tags/tag64.xml"/><Relationship Id="rId11" Type="http://schemas.openxmlformats.org/officeDocument/2006/relationships/slideLayout" Target="../slideLayouts/slideLayout1.xml"/><Relationship Id="rId10" Type="http://schemas.openxmlformats.org/officeDocument/2006/relationships/tags" Target="../tags/tag69.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image" Target="../media/image6.png"/><Relationship Id="rId7" Type="http://schemas.openxmlformats.org/officeDocument/2006/relationships/tags" Target="../tags/tag102.xml"/><Relationship Id="rId6" Type="http://schemas.openxmlformats.org/officeDocument/2006/relationships/image" Target="../media/image11.png"/><Relationship Id="rId5" Type="http://schemas.openxmlformats.org/officeDocument/2006/relationships/tags" Target="../tags/tag101.xml"/><Relationship Id="rId4" Type="http://schemas.openxmlformats.org/officeDocument/2006/relationships/image" Target="../media/image15.png"/><Relationship Id="rId3" Type="http://schemas.openxmlformats.org/officeDocument/2006/relationships/tags" Target="../tags/tag100.xml"/><Relationship Id="rId2" Type="http://schemas.openxmlformats.org/officeDocument/2006/relationships/image" Target="../media/image14.png"/><Relationship Id="rId11" Type="http://schemas.openxmlformats.org/officeDocument/2006/relationships/slideLayout" Target="../slideLayouts/slideLayout2.xml"/><Relationship Id="rId10" Type="http://schemas.openxmlformats.org/officeDocument/2006/relationships/tags" Target="../tags/tag104.xml"/><Relationship Id="rId1" Type="http://schemas.openxmlformats.org/officeDocument/2006/relationships/tags" Target="../tags/tag99.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6.xml"/><Relationship Id="rId2" Type="http://schemas.openxmlformats.org/officeDocument/2006/relationships/image" Target="../media/image15.png"/><Relationship Id="rId1" Type="http://schemas.openxmlformats.org/officeDocument/2006/relationships/tags" Target="../tags/tag105.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10.xml"/><Relationship Id="rId6" Type="http://schemas.openxmlformats.org/officeDocument/2006/relationships/image" Target="../media/image4.png"/><Relationship Id="rId5" Type="http://schemas.openxmlformats.org/officeDocument/2006/relationships/tags" Target="../tags/tag109.xml"/><Relationship Id="rId4" Type="http://schemas.openxmlformats.org/officeDocument/2006/relationships/image" Target="../media/image17.png"/><Relationship Id="rId3" Type="http://schemas.openxmlformats.org/officeDocument/2006/relationships/tags" Target="../tags/tag108.xml"/><Relationship Id="rId2" Type="http://schemas.openxmlformats.org/officeDocument/2006/relationships/image" Target="../media/image16.png"/><Relationship Id="rId1" Type="http://schemas.openxmlformats.org/officeDocument/2006/relationships/tags" Target="../tags/tag107.xml"/></Relationships>
</file>

<file path=ppt/slides/_rels/slide13.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image" Target="../media/image2.png"/><Relationship Id="rId5" Type="http://schemas.openxmlformats.org/officeDocument/2006/relationships/tags" Target="../tags/tag114.xml"/><Relationship Id="rId4" Type="http://schemas.openxmlformats.org/officeDocument/2006/relationships/image" Target="../media/image1.jpeg"/><Relationship Id="rId3" Type="http://schemas.openxmlformats.org/officeDocument/2006/relationships/tags" Target="../tags/tag113.xml"/><Relationship Id="rId2" Type="http://schemas.openxmlformats.org/officeDocument/2006/relationships/tags" Target="../tags/tag112.xml"/><Relationship Id="rId11" Type="http://schemas.openxmlformats.org/officeDocument/2006/relationships/slideLayout" Target="../slideLayouts/slideLayout1.xml"/><Relationship Id="rId10" Type="http://schemas.openxmlformats.org/officeDocument/2006/relationships/tags" Target="../tags/tag117.xml"/><Relationship Id="rId1" Type="http://schemas.openxmlformats.org/officeDocument/2006/relationships/tags" Target="../tags/tag111.xml"/></Relationships>
</file>

<file path=ppt/slides/_rels/slide14.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6" Type="http://schemas.openxmlformats.org/officeDocument/2006/relationships/slideLayout" Target="../slideLayouts/slideLayout7.xml"/><Relationship Id="rId25" Type="http://schemas.openxmlformats.org/officeDocument/2006/relationships/tags" Target="../tags/tag141.xml"/><Relationship Id="rId24" Type="http://schemas.openxmlformats.org/officeDocument/2006/relationships/image" Target="../media/image18.png"/><Relationship Id="rId23" Type="http://schemas.openxmlformats.org/officeDocument/2006/relationships/tags" Target="../tags/tag140.xml"/><Relationship Id="rId22" Type="http://schemas.openxmlformats.org/officeDocument/2006/relationships/tags" Target="../tags/tag139.xml"/><Relationship Id="rId21" Type="http://schemas.openxmlformats.org/officeDocument/2006/relationships/tags" Target="../tags/tag138.xml"/><Relationship Id="rId20" Type="http://schemas.openxmlformats.org/officeDocument/2006/relationships/tags" Target="../tags/tag137.xml"/><Relationship Id="rId2" Type="http://schemas.openxmlformats.org/officeDocument/2006/relationships/tags" Target="../tags/tag119.xml"/><Relationship Id="rId19" Type="http://schemas.openxmlformats.org/officeDocument/2006/relationships/tags" Target="../tags/tag136.xml"/><Relationship Id="rId18" Type="http://schemas.openxmlformats.org/officeDocument/2006/relationships/tags" Target="../tags/tag135.xml"/><Relationship Id="rId17" Type="http://schemas.openxmlformats.org/officeDocument/2006/relationships/tags" Target="../tags/tag134.xml"/><Relationship Id="rId16" Type="http://schemas.openxmlformats.org/officeDocument/2006/relationships/tags" Target="../tags/tag133.xml"/><Relationship Id="rId15" Type="http://schemas.openxmlformats.org/officeDocument/2006/relationships/tags" Target="../tags/tag132.xml"/><Relationship Id="rId14" Type="http://schemas.openxmlformats.org/officeDocument/2006/relationships/tags" Target="../tags/tag131.xml"/><Relationship Id="rId13" Type="http://schemas.openxmlformats.org/officeDocument/2006/relationships/tags" Target="../tags/tag130.xml"/><Relationship Id="rId12" Type="http://schemas.openxmlformats.org/officeDocument/2006/relationships/tags" Target="../tags/tag129.xml"/><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tags" Target="../tags/tag118.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3.xml"/><Relationship Id="rId5" Type="http://schemas.openxmlformats.org/officeDocument/2006/relationships/image" Target="../media/image3.png"/><Relationship Id="rId4" Type="http://schemas.openxmlformats.org/officeDocument/2006/relationships/tags" Target="../tags/tag72.xml"/><Relationship Id="rId3" Type="http://schemas.openxmlformats.org/officeDocument/2006/relationships/image" Target="../media/image4.png"/><Relationship Id="rId2" Type="http://schemas.openxmlformats.org/officeDocument/2006/relationships/tags" Target="../tags/tag71.xml"/><Relationship Id="rId1" Type="http://schemas.openxmlformats.org/officeDocument/2006/relationships/tags" Target="../tags/tag70.xml"/></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1.bin"/><Relationship Id="rId8" Type="http://schemas.openxmlformats.org/officeDocument/2006/relationships/tags" Target="../tags/tag78.xml"/><Relationship Id="rId7" Type="http://schemas.openxmlformats.org/officeDocument/2006/relationships/image" Target="../media/image6.png"/><Relationship Id="rId6" Type="http://schemas.openxmlformats.org/officeDocument/2006/relationships/tags" Target="../tags/tag77.xml"/><Relationship Id="rId5" Type="http://schemas.openxmlformats.org/officeDocument/2006/relationships/image" Target="../media/image3.png"/><Relationship Id="rId4" Type="http://schemas.openxmlformats.org/officeDocument/2006/relationships/tags" Target="../tags/tag76.xml"/><Relationship Id="rId3" Type="http://schemas.openxmlformats.org/officeDocument/2006/relationships/image" Target="../media/image5.png"/><Relationship Id="rId2" Type="http://schemas.openxmlformats.org/officeDocument/2006/relationships/tags" Target="../tags/tag75.xml"/><Relationship Id="rId12" Type="http://schemas.openxmlformats.org/officeDocument/2006/relationships/vmlDrawing" Target="../drawings/vmlDrawing1.vml"/><Relationship Id="rId11" Type="http://schemas.openxmlformats.org/officeDocument/2006/relationships/slideLayout" Target="../slideLayouts/slideLayout2.xml"/><Relationship Id="rId10" Type="http://schemas.openxmlformats.org/officeDocument/2006/relationships/image" Target="../media/image7.wmf"/><Relationship Id="rId1" Type="http://schemas.openxmlformats.org/officeDocument/2006/relationships/tags" Target="../tags/tag74.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1.xml"/><Relationship Id="rId4" Type="http://schemas.openxmlformats.org/officeDocument/2006/relationships/image" Target="../media/image8.jpeg"/><Relationship Id="rId3" Type="http://schemas.openxmlformats.org/officeDocument/2006/relationships/tags" Target="../tags/tag80.xml"/><Relationship Id="rId2" Type="http://schemas.openxmlformats.org/officeDocument/2006/relationships/image" Target="../media/image1.jpeg"/><Relationship Id="rId1" Type="http://schemas.openxmlformats.org/officeDocument/2006/relationships/tags" Target="../tags/tag79.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image" Target="../media/image2.png"/><Relationship Id="rId1" Type="http://schemas.openxmlformats.org/officeDocument/2006/relationships/tags" Target="../tags/tag8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8.xml"/><Relationship Id="rId4" Type="http://schemas.openxmlformats.org/officeDocument/2006/relationships/image" Target="../media/image10.png"/><Relationship Id="rId3" Type="http://schemas.openxmlformats.org/officeDocument/2006/relationships/tags" Target="../tags/tag87.xml"/><Relationship Id="rId2" Type="http://schemas.openxmlformats.org/officeDocument/2006/relationships/image" Target="../media/image9.png"/><Relationship Id="rId1" Type="http://schemas.openxmlformats.org/officeDocument/2006/relationships/tags" Target="../tags/tag86.xml"/></Relationships>
</file>

<file path=ppt/slides/_rels/slide7.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image" Target="../media/image13.png"/><Relationship Id="rId7" Type="http://schemas.openxmlformats.org/officeDocument/2006/relationships/tags" Target="../tags/tag93.xml"/><Relationship Id="rId6" Type="http://schemas.openxmlformats.org/officeDocument/2006/relationships/image" Target="../media/image12.png"/><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image" Target="../media/image11.png"/><Relationship Id="rId10" Type="http://schemas.openxmlformats.org/officeDocument/2006/relationships/slideLayout" Target="../slideLayouts/slideLayout2.xml"/><Relationship Id="rId1" Type="http://schemas.openxmlformats.org/officeDocument/2006/relationships/tags" Target="../tags/tag8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8.xml"/><Relationship Id="rId4" Type="http://schemas.openxmlformats.org/officeDocument/2006/relationships/image" Target="../media/image4.png"/><Relationship Id="rId3" Type="http://schemas.openxmlformats.org/officeDocument/2006/relationships/tags" Target="../tags/tag97.xml"/><Relationship Id="rId2" Type="http://schemas.openxmlformats.org/officeDocument/2006/relationships/image" Target="../media/image6.png"/><Relationship Id="rId1" Type="http://schemas.openxmlformats.org/officeDocument/2006/relationships/tags" Target="../tags/tag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2152650"/>
          </a:xfrm>
        </p:spPr>
        <p:txBody>
          <a:bodyPr/>
          <a:p>
            <a:r>
              <a:rPr lang="zh-CN" altLang="zh-CN"/>
              <a:t>第一节</a:t>
            </a:r>
            <a:r>
              <a:rPr lang="en-US" altLang="zh-CN"/>
              <a:t> </a:t>
            </a:r>
            <a:r>
              <a:rPr lang="zh-CN" altLang="zh-CN"/>
              <a:t>言和语的关系</a:t>
            </a:r>
            <a:endParaRPr lang="zh-CN" altLang="zh-CN"/>
          </a:p>
        </p:txBody>
      </p:sp>
      <p:sp>
        <p:nvSpPr>
          <p:cNvPr id="3" name="副标题 2"/>
          <p:cNvSpPr>
            <a:spLocks noGrp="1"/>
          </p:cNvSpPr>
          <p:nvPr>
            <p:ph type="subTitle" idx="1"/>
            <p:custDataLst>
              <p:tags r:id="rId2"/>
            </p:custDataLst>
          </p:nvPr>
        </p:nvSpPr>
        <p:spPr>
          <a:xfrm>
            <a:off x="1198880" y="2985135"/>
            <a:ext cx="9799320" cy="2047875"/>
          </a:xfrm>
        </p:spPr>
        <p:txBody>
          <a:bodyPr/>
          <a:p>
            <a:r>
              <a:rPr lang="zh-CN" altLang="en-US"/>
              <a:t>《融智学导读》和《新版融智学》第一章和第</a:t>
            </a:r>
            <a:r>
              <a:rPr lang="en-US" altLang="zh-CN"/>
              <a:t>11</a:t>
            </a:r>
            <a:r>
              <a:rPr lang="zh-CN" altLang="en-US"/>
              <a:t>章结合的细化升华</a:t>
            </a:r>
            <a:endParaRPr lang="zh-CN" altLang="en-US"/>
          </a:p>
        </p:txBody>
      </p:sp>
      <p:sp>
        <p:nvSpPr>
          <p:cNvPr id="4" name="文本框 3"/>
          <p:cNvSpPr txBox="1"/>
          <p:nvPr/>
        </p:nvSpPr>
        <p:spPr>
          <a:xfrm>
            <a:off x="71755" y="6039485"/>
            <a:ext cx="12191365" cy="337185"/>
          </a:xfrm>
          <a:prstGeom prst="rect">
            <a:avLst/>
          </a:prstGeom>
          <a:noFill/>
        </p:spPr>
        <p:txBody>
          <a:bodyPr wrap="square" rtlCol="0" anchor="t">
            <a:spAutoFit/>
          </a:bodyPr>
          <a:p>
            <a:pPr algn="ctr"/>
            <a:r>
              <a:rPr lang="zh-CN" altLang="en-US" sz="1600" dirty="0">
                <a:sym typeface="+mn-ea"/>
              </a:rPr>
              <a:t>《融智学导读》著作者《新版融智学》讲席教授：邹晓辉（清华大学在线课堂融智学公益课）</a:t>
            </a:r>
            <a:endParaRPr lang="zh-CN" altLang="en-US" sz="1600" dirty="0">
              <a:sym typeface="+mn-ea"/>
            </a:endParaRPr>
          </a:p>
        </p:txBody>
      </p:sp>
      <p:sp>
        <p:nvSpPr>
          <p:cNvPr id="5" name="文本框 4"/>
          <p:cNvSpPr txBox="1"/>
          <p:nvPr/>
        </p:nvSpPr>
        <p:spPr>
          <a:xfrm>
            <a:off x="1198880" y="914400"/>
            <a:ext cx="9796780" cy="368300"/>
          </a:xfrm>
          <a:prstGeom prst="rect">
            <a:avLst/>
          </a:prstGeom>
          <a:noFill/>
        </p:spPr>
        <p:txBody>
          <a:bodyPr wrap="square" rtlCol="0">
            <a:spAutoFit/>
          </a:bodyPr>
          <a:p>
            <a:r>
              <a:rPr lang="en-US" altLang="zh-CN"/>
              <a:t>2023</a:t>
            </a:r>
            <a:r>
              <a:rPr lang="zh-CN" altLang="en-US"/>
              <a:t>开启</a:t>
            </a:r>
            <a:r>
              <a:rPr lang="zh-CN" altLang="en-US" dirty="0">
                <a:sym typeface="+mn-ea"/>
              </a:rPr>
              <a:t>本硕博</a:t>
            </a:r>
            <a:r>
              <a:rPr lang="zh-CN" altLang="en-US"/>
              <a:t>融智学讲席，旨在温故知新且继往开来</a:t>
            </a:r>
            <a:endParaRPr lang="zh-CN" altLang="en-US"/>
          </a:p>
        </p:txBody>
      </p:sp>
      <p:pic>
        <p:nvPicPr>
          <p:cNvPr id="14" name="图片 13" descr="言和语的关系-by-邹晓辉-2002"/>
          <p:cNvPicPr>
            <a:picLocks noChangeAspect="1"/>
          </p:cNvPicPr>
          <p:nvPr>
            <p:custDataLst>
              <p:tags r:id="rId3"/>
            </p:custDataLst>
          </p:nvPr>
        </p:nvPicPr>
        <p:blipFill>
          <a:blip r:embed="rId4"/>
          <a:stretch>
            <a:fillRect/>
          </a:stretch>
        </p:blipFill>
        <p:spPr>
          <a:xfrm>
            <a:off x="628015" y="3540760"/>
            <a:ext cx="3169285" cy="2498725"/>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3797300" y="3734435"/>
            <a:ext cx="7661910" cy="2111375"/>
          </a:xfrm>
          <a:prstGeom prst="rect">
            <a:avLst/>
          </a:prstGeom>
        </p:spPr>
      </p:pic>
      <p:sp>
        <p:nvSpPr>
          <p:cNvPr id="9" name="文本框 8"/>
          <p:cNvSpPr txBox="1"/>
          <p:nvPr/>
        </p:nvSpPr>
        <p:spPr>
          <a:xfrm>
            <a:off x="6678930" y="3898900"/>
            <a:ext cx="1824990" cy="275590"/>
          </a:xfrm>
          <a:prstGeom prst="rect">
            <a:avLst/>
          </a:prstGeom>
          <a:noFill/>
        </p:spPr>
        <p:txBody>
          <a:bodyPr wrap="square" rtlCol="0">
            <a:spAutoFit/>
          </a:bodyPr>
          <a:p>
            <a:pPr algn="ctr"/>
            <a:r>
              <a:rPr lang="zh-CN" altLang="en-US" sz="1200">
                <a:solidFill>
                  <a:srgbClr val="00B050"/>
                </a:solidFill>
              </a:rPr>
              <a:t>隐含外汉双语乃至多语</a:t>
            </a:r>
            <a:endParaRPr lang="zh-CN" altLang="en-US" sz="1200">
              <a:solidFill>
                <a:srgbClr val="00B050"/>
              </a:solidFill>
            </a:endParaRPr>
          </a:p>
        </p:txBody>
      </p:sp>
      <p:sp>
        <p:nvSpPr>
          <p:cNvPr id="10" name="文本框 9"/>
          <p:cNvSpPr txBox="1"/>
          <p:nvPr>
            <p:custDataLst>
              <p:tags r:id="rId7"/>
            </p:custDataLst>
          </p:nvPr>
        </p:nvSpPr>
        <p:spPr>
          <a:xfrm>
            <a:off x="2422525" y="3870960"/>
            <a:ext cx="1824990" cy="275590"/>
          </a:xfrm>
          <a:prstGeom prst="rect">
            <a:avLst/>
          </a:prstGeom>
          <a:noFill/>
        </p:spPr>
        <p:txBody>
          <a:bodyPr wrap="square" rtlCol="0">
            <a:spAutoFit/>
          </a:bodyPr>
          <a:p>
            <a:pPr algn="ctr"/>
            <a:r>
              <a:rPr lang="zh-CN" altLang="en-US" sz="1200">
                <a:solidFill>
                  <a:srgbClr val="00B050"/>
                </a:solidFill>
              </a:rPr>
              <a:t>表现出人类的通用智力</a:t>
            </a:r>
            <a:endParaRPr lang="zh-CN" altLang="en-US" sz="1200">
              <a:solidFill>
                <a:srgbClr val="00B050"/>
              </a:solidFill>
            </a:endParaRPr>
          </a:p>
        </p:txBody>
      </p:sp>
      <p:pic>
        <p:nvPicPr>
          <p:cNvPr id="1073742854" name="图片 1073742853"/>
          <p:cNvPicPr>
            <a:picLocks noChangeAspect="1"/>
          </p:cNvPicPr>
          <p:nvPr>
            <p:custDataLst>
              <p:tags r:id="rId8"/>
            </p:custDataLst>
          </p:nvPr>
        </p:nvPicPr>
        <p:blipFill>
          <a:blip r:embed="rId9"/>
          <a:stretch>
            <a:fillRect/>
          </a:stretch>
        </p:blipFill>
        <p:spPr>
          <a:xfrm>
            <a:off x="7510145" y="0"/>
            <a:ext cx="3785235" cy="2072005"/>
          </a:xfrm>
          <a:prstGeom prst="rect">
            <a:avLst/>
          </a:prstGeom>
          <a:noFill/>
          <a:ln w="9525">
            <a:noFill/>
          </a:ln>
        </p:spPr>
      </p:pic>
    </p:spTree>
    <p:custDataLst>
      <p:tags r:id="rId10"/>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7518400" y="3444240"/>
            <a:ext cx="4297680" cy="2651760"/>
          </a:xfrm>
          <a:prstGeom prst="rect">
            <a:avLst/>
          </a:prstGeom>
        </p:spPr>
      </p:pic>
      <p:sp>
        <p:nvSpPr>
          <p:cNvPr id="2" name="标题 1"/>
          <p:cNvSpPr>
            <a:spLocks noGrp="1"/>
          </p:cNvSpPr>
          <p:nvPr>
            <p:ph type="title"/>
          </p:nvPr>
        </p:nvSpPr>
        <p:spPr>
          <a:xfrm>
            <a:off x="608400" y="350590"/>
            <a:ext cx="10969200" cy="705600"/>
          </a:xfrm>
        </p:spPr>
        <p:txBody>
          <a:bodyPr/>
          <a:p>
            <a:r>
              <a:rPr lang="zh-CN" altLang="en-US"/>
              <a:t>人机各自的语言特点</a:t>
            </a:r>
            <a:endParaRPr lang="zh-CN" altLang="en-US"/>
          </a:p>
        </p:txBody>
      </p:sp>
      <p:sp>
        <p:nvSpPr>
          <p:cNvPr id="3" name="内容占位符 2"/>
          <p:cNvSpPr>
            <a:spLocks noGrp="1"/>
          </p:cNvSpPr>
          <p:nvPr>
            <p:ph idx="1"/>
          </p:nvPr>
        </p:nvSpPr>
        <p:spPr>
          <a:xfrm>
            <a:off x="608330" y="967740"/>
            <a:ext cx="10968990" cy="5281930"/>
          </a:xfrm>
        </p:spPr>
        <p:txBody>
          <a:bodyPr/>
          <a:p>
            <a:pPr>
              <a:lnSpc>
                <a:spcPct val="150000"/>
              </a:lnSpc>
            </a:pPr>
            <a:r>
              <a:rPr lang="zh-CN" altLang="en-US" b="1">
                <a:solidFill>
                  <a:srgbClr val="0070C0"/>
                </a:solidFill>
              </a:rPr>
              <a:t>言和语的关系</a:t>
            </a:r>
            <a:r>
              <a:rPr lang="zh-CN" altLang="en-US"/>
              <a:t>（</a:t>
            </a:r>
            <a:r>
              <a:rPr lang="zh-CN" altLang="en-US">
                <a:solidFill>
                  <a:srgbClr val="FF0000"/>
                </a:solidFill>
              </a:rPr>
              <a:t>人类语言</a:t>
            </a:r>
            <a:r>
              <a:rPr lang="zh-CN" altLang="en-US" b="1">
                <a:solidFill>
                  <a:srgbClr val="FF0000"/>
                </a:solidFill>
              </a:rPr>
              <a:t>有</a:t>
            </a:r>
            <a:r>
              <a:rPr lang="zh-CN" altLang="en-US">
                <a:solidFill>
                  <a:srgbClr val="FF0000"/>
                </a:solidFill>
              </a:rPr>
              <a:t>组字成语的</a:t>
            </a:r>
            <a:r>
              <a:rPr lang="zh-CN" altLang="en-US" b="1">
                <a:solidFill>
                  <a:srgbClr val="FF0000"/>
                </a:solidFill>
              </a:rPr>
              <a:t>典</a:t>
            </a:r>
            <a:r>
              <a:rPr lang="zh-CN" altLang="en-US">
                <a:solidFill>
                  <a:srgbClr val="FF0000"/>
                </a:solidFill>
              </a:rPr>
              <a:t>例：</a:t>
            </a:r>
            <a:r>
              <a:rPr lang="zh-CN" altLang="en-US" b="1">
                <a:solidFill>
                  <a:srgbClr val="FF0000"/>
                </a:solidFill>
              </a:rPr>
              <a:t>汉字</a:t>
            </a:r>
            <a:r>
              <a:rPr lang="zh-CN" altLang="en-US">
                <a:solidFill>
                  <a:srgbClr val="FF0000"/>
                </a:solidFill>
              </a:rPr>
              <a:t>汉语</a:t>
            </a:r>
            <a:r>
              <a:rPr lang="zh-CN" altLang="en-US"/>
              <a:t>）</a:t>
            </a:r>
            <a:endParaRPr lang="zh-CN" altLang="en-US"/>
          </a:p>
          <a:p>
            <a:pPr>
              <a:lnSpc>
                <a:spcPct val="150000"/>
              </a:lnSpc>
            </a:pPr>
            <a:endParaRPr lang="zh-CN" altLang="en-US"/>
          </a:p>
          <a:p>
            <a:pPr>
              <a:lnSpc>
                <a:spcPct val="150000"/>
              </a:lnSpc>
            </a:pPr>
            <a:endParaRPr lang="zh-CN" altLang="en-US"/>
          </a:p>
          <a:p>
            <a:pPr>
              <a:lnSpc>
                <a:spcPct val="150000"/>
              </a:lnSpc>
            </a:pPr>
            <a:endParaRPr lang="zh-CN" altLang="en-US"/>
          </a:p>
          <a:p>
            <a:pPr>
              <a:lnSpc>
                <a:spcPct val="150000"/>
              </a:lnSpc>
            </a:pPr>
            <a:endParaRPr lang="zh-CN" altLang="en-US"/>
          </a:p>
          <a:p>
            <a:pPr>
              <a:lnSpc>
                <a:spcPct val="150000"/>
              </a:lnSpc>
            </a:pPr>
            <a:r>
              <a:rPr lang="zh-CN" altLang="en-US" b="1">
                <a:solidFill>
                  <a:srgbClr val="0070C0"/>
                </a:solidFill>
              </a:rPr>
              <a:t>人机交互界面</a:t>
            </a:r>
            <a:endParaRPr lang="zh-CN" altLang="en-US">
              <a:solidFill>
                <a:srgbClr val="0070C0"/>
              </a:solidFill>
            </a:endParaRPr>
          </a:p>
          <a:p>
            <a:pPr marL="0" indent="0">
              <a:lnSpc>
                <a:spcPct val="150000"/>
              </a:lnSpc>
              <a:buNone/>
            </a:pPr>
            <a:r>
              <a:rPr lang="zh-CN" altLang="en-US">
                <a:solidFill>
                  <a:srgbClr val="0070C0"/>
                </a:solidFill>
              </a:rPr>
              <a:t>最优化</a:t>
            </a:r>
            <a:r>
              <a:rPr lang="zh-CN" altLang="en-US" b="1">
                <a:solidFill>
                  <a:srgbClr val="0070C0"/>
                </a:solidFill>
              </a:rPr>
              <a:t>字库</a:t>
            </a:r>
            <a:r>
              <a:rPr lang="zh-CN" altLang="en-US">
                <a:solidFill>
                  <a:srgbClr val="0070C0"/>
                </a:solidFill>
              </a:rPr>
              <a:t>原理</a:t>
            </a:r>
            <a:endParaRPr lang="zh-CN" altLang="en-US">
              <a:solidFill>
                <a:srgbClr val="0070C0"/>
              </a:solidFill>
            </a:endParaRPr>
          </a:p>
          <a:p>
            <a:pPr marL="0" indent="0">
              <a:buNone/>
            </a:pPr>
            <a:r>
              <a:rPr lang="zh-CN" altLang="en-US" b="1">
                <a:solidFill>
                  <a:srgbClr val="0070C0"/>
                </a:solidFill>
              </a:rPr>
              <a:t>线串型</a:t>
            </a:r>
            <a:r>
              <a:rPr lang="zh-CN" altLang="en-US">
                <a:solidFill>
                  <a:srgbClr val="0070C0"/>
                </a:solidFill>
              </a:rPr>
              <a:t>结构的字</a:t>
            </a:r>
            <a:endParaRPr lang="zh-CN" altLang="en-US">
              <a:solidFill>
                <a:srgbClr val="0070C0"/>
              </a:solidFill>
            </a:endParaRPr>
          </a:p>
          <a:p>
            <a:pPr marL="0" indent="0">
              <a:buNone/>
            </a:pPr>
            <a:r>
              <a:rPr lang="zh-CN" altLang="en-US" b="1">
                <a:solidFill>
                  <a:srgbClr val="0070C0"/>
                </a:solidFill>
              </a:rPr>
              <a:t>层面型</a:t>
            </a:r>
            <a:r>
              <a:rPr lang="zh-CN" altLang="en-US">
                <a:solidFill>
                  <a:srgbClr val="0070C0"/>
                </a:solidFill>
              </a:rPr>
              <a:t>结构的字</a:t>
            </a:r>
            <a:endParaRPr lang="zh-CN" altLang="en-US">
              <a:solidFill>
                <a:srgbClr val="0070C0"/>
              </a:solidFill>
            </a:endParaRPr>
          </a:p>
          <a:p>
            <a:pPr marL="0" indent="0">
              <a:buNone/>
            </a:pPr>
            <a:r>
              <a:rPr lang="zh-CN" altLang="en-US" b="1">
                <a:solidFill>
                  <a:srgbClr val="C00000"/>
                </a:solidFill>
              </a:rPr>
              <a:t>言</a:t>
            </a:r>
            <a:r>
              <a:rPr lang="zh-CN" altLang="en-US">
                <a:solidFill>
                  <a:srgbClr val="C00000"/>
                </a:solidFill>
              </a:rPr>
              <a:t>（</a:t>
            </a:r>
            <a:r>
              <a:rPr lang="zh-CN" altLang="en-US" b="1">
                <a:solidFill>
                  <a:srgbClr val="C00000"/>
                </a:solidFill>
              </a:rPr>
              <a:t>单音节</a:t>
            </a:r>
            <a:r>
              <a:rPr lang="zh-CN" altLang="en-US">
                <a:solidFill>
                  <a:srgbClr val="C00000"/>
                </a:solidFill>
              </a:rPr>
              <a:t>的</a:t>
            </a:r>
            <a:r>
              <a:rPr lang="zh-CN" altLang="en-US" b="1">
                <a:solidFill>
                  <a:srgbClr val="C00000"/>
                </a:solidFill>
              </a:rPr>
              <a:t>字</a:t>
            </a:r>
            <a:r>
              <a:rPr lang="zh-CN" altLang="en-US">
                <a:solidFill>
                  <a:srgbClr val="C00000"/>
                </a:solidFill>
              </a:rPr>
              <a:t>）和</a:t>
            </a:r>
            <a:r>
              <a:rPr lang="zh-CN" altLang="en-US" b="1">
                <a:solidFill>
                  <a:srgbClr val="C00000"/>
                </a:solidFill>
              </a:rPr>
              <a:t>语</a:t>
            </a:r>
            <a:r>
              <a:rPr lang="zh-CN" altLang="en-US">
                <a:solidFill>
                  <a:srgbClr val="C00000"/>
                </a:solidFill>
              </a:rPr>
              <a:t>（</a:t>
            </a:r>
            <a:r>
              <a:rPr lang="zh-CN" altLang="en-US" b="1">
                <a:solidFill>
                  <a:srgbClr val="C00000"/>
                </a:solidFill>
              </a:rPr>
              <a:t>混音节</a:t>
            </a:r>
            <a:r>
              <a:rPr lang="zh-CN" altLang="en-US">
                <a:solidFill>
                  <a:srgbClr val="C00000"/>
                </a:solidFill>
              </a:rPr>
              <a:t>的</a:t>
            </a:r>
            <a:r>
              <a:rPr lang="zh-CN" altLang="en-US" b="1">
                <a:solidFill>
                  <a:srgbClr val="C00000"/>
                </a:solidFill>
              </a:rPr>
              <a:t>字组</a:t>
            </a:r>
            <a:r>
              <a:rPr lang="zh-CN" altLang="en-US">
                <a:solidFill>
                  <a:srgbClr val="C00000"/>
                </a:solidFill>
              </a:rPr>
              <a:t>）的</a:t>
            </a:r>
            <a:r>
              <a:rPr lang="zh-CN" altLang="en-US" b="1">
                <a:solidFill>
                  <a:srgbClr val="C00000"/>
                </a:solidFill>
              </a:rPr>
              <a:t>关系</a:t>
            </a:r>
            <a:r>
              <a:rPr lang="zh-CN" altLang="en-US">
                <a:solidFill>
                  <a:srgbClr val="C00000"/>
                </a:solidFill>
              </a:rPr>
              <a:t>（</a:t>
            </a:r>
            <a:r>
              <a:rPr lang="zh-CN" altLang="en-US" b="1">
                <a:solidFill>
                  <a:srgbClr val="C00000"/>
                </a:solidFill>
              </a:rPr>
              <a:t>结构化</a:t>
            </a:r>
            <a:r>
              <a:rPr lang="zh-CN" altLang="en-US">
                <a:solidFill>
                  <a:srgbClr val="C00000"/>
                </a:solidFill>
              </a:rPr>
              <a:t>）</a:t>
            </a:r>
            <a:r>
              <a:rPr lang="zh-CN" altLang="en-US" b="1">
                <a:solidFill>
                  <a:srgbClr val="C00000"/>
                </a:solidFill>
              </a:rPr>
              <a:t>数据</a:t>
            </a:r>
            <a:endParaRPr lang="zh-CN" altLang="en-US" b="1">
              <a:solidFill>
                <a:srgbClr val="C00000"/>
              </a:solidFill>
            </a:endParaRPr>
          </a:p>
        </p:txBody>
      </p:sp>
      <p:pic>
        <p:nvPicPr>
          <p:cNvPr id="4" name="图片 3"/>
          <p:cNvPicPr>
            <a:picLocks noChangeAspect="1"/>
          </p:cNvPicPr>
          <p:nvPr>
            <p:custDataLst>
              <p:tags r:id="rId3"/>
            </p:custDataLst>
          </p:nvPr>
        </p:nvPicPr>
        <p:blipFill>
          <a:blip r:embed="rId4"/>
          <a:stretch>
            <a:fillRect/>
          </a:stretch>
        </p:blipFill>
        <p:spPr>
          <a:xfrm>
            <a:off x="354330" y="1474470"/>
            <a:ext cx="7025640" cy="2080260"/>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7379970" y="350520"/>
            <a:ext cx="4427220" cy="3093720"/>
          </a:xfrm>
          <a:prstGeom prst="rect">
            <a:avLst/>
          </a:prstGeom>
        </p:spPr>
      </p:pic>
      <p:pic>
        <p:nvPicPr>
          <p:cNvPr id="6" name="图片 5"/>
          <p:cNvPicPr>
            <a:picLocks noChangeAspect="1"/>
          </p:cNvPicPr>
          <p:nvPr>
            <p:custDataLst>
              <p:tags r:id="rId7"/>
            </p:custDataLst>
          </p:nvPr>
        </p:nvPicPr>
        <p:blipFill>
          <a:blip r:embed="rId8"/>
          <a:stretch>
            <a:fillRect/>
          </a:stretch>
        </p:blipFill>
        <p:spPr>
          <a:xfrm>
            <a:off x="2536825" y="3676650"/>
            <a:ext cx="4981575" cy="1833245"/>
          </a:xfrm>
          <a:prstGeom prst="rect">
            <a:avLst/>
          </a:prstGeom>
        </p:spPr>
      </p:pic>
      <p:sp>
        <p:nvSpPr>
          <p:cNvPr id="8" name="文本框 7"/>
          <p:cNvSpPr txBox="1"/>
          <p:nvPr/>
        </p:nvSpPr>
        <p:spPr>
          <a:xfrm>
            <a:off x="6653530" y="3554730"/>
            <a:ext cx="965835" cy="737235"/>
          </a:xfrm>
          <a:prstGeom prst="rect">
            <a:avLst/>
          </a:prstGeom>
          <a:noFill/>
        </p:spPr>
        <p:txBody>
          <a:bodyPr wrap="square" rtlCol="0">
            <a:spAutoFit/>
          </a:bodyPr>
          <a:p>
            <a:pPr algn="ctr">
              <a:lnSpc>
                <a:spcPct val="150000"/>
              </a:lnSpc>
            </a:pPr>
            <a:r>
              <a:rPr lang="zh-CN" altLang="en-US" sz="1400">
                <a:solidFill>
                  <a:srgbClr val="FF0000"/>
                </a:solidFill>
              </a:rPr>
              <a:t>机器只认数字</a:t>
            </a:r>
            <a:endParaRPr lang="zh-CN" altLang="en-US" sz="1400">
              <a:solidFill>
                <a:srgbClr val="FF0000"/>
              </a:solidFill>
            </a:endParaRPr>
          </a:p>
        </p:txBody>
      </p:sp>
      <p:sp>
        <p:nvSpPr>
          <p:cNvPr id="9" name="文本框 8"/>
          <p:cNvSpPr txBox="1"/>
          <p:nvPr/>
        </p:nvSpPr>
        <p:spPr>
          <a:xfrm>
            <a:off x="8944610" y="2522220"/>
            <a:ext cx="1298575" cy="922020"/>
          </a:xfrm>
          <a:prstGeom prst="rect">
            <a:avLst/>
          </a:prstGeom>
          <a:noFill/>
        </p:spPr>
        <p:txBody>
          <a:bodyPr wrap="square" rtlCol="0">
            <a:spAutoFit/>
          </a:bodyPr>
          <a:p>
            <a:pPr>
              <a:lnSpc>
                <a:spcPct val="150000"/>
              </a:lnSpc>
            </a:pPr>
            <a:r>
              <a:rPr lang="zh-CN" altLang="en-US">
                <a:solidFill>
                  <a:srgbClr val="FF0000"/>
                </a:solidFill>
              </a:rPr>
              <a:t>人却懂得八言八语</a:t>
            </a:r>
            <a:endParaRPr lang="zh-CN" altLang="en-US">
              <a:solidFill>
                <a:srgbClr val="FF0000"/>
              </a:solidFill>
            </a:endParaRPr>
          </a:p>
        </p:txBody>
      </p:sp>
      <p:sp>
        <p:nvSpPr>
          <p:cNvPr id="10" name="文本框 9"/>
          <p:cNvSpPr txBox="1"/>
          <p:nvPr>
            <p:custDataLst>
              <p:tags r:id="rId9"/>
            </p:custDataLst>
          </p:nvPr>
        </p:nvSpPr>
        <p:spPr>
          <a:xfrm>
            <a:off x="71755" y="6249670"/>
            <a:ext cx="12191365" cy="337185"/>
          </a:xfrm>
          <a:prstGeom prst="rect">
            <a:avLst/>
          </a:prstGeom>
          <a:noFill/>
        </p:spPr>
        <p:txBody>
          <a:bodyPr wrap="square" rtlCol="0" anchor="t">
            <a:spAutoFit/>
          </a:bodyPr>
          <a:p>
            <a:pPr algn="ctr"/>
            <a:r>
              <a:rPr lang="zh-CN" altLang="en-US" sz="1600" dirty="0">
                <a:sym typeface="+mn-ea"/>
              </a:rPr>
              <a:t>《融智学导读》著作者《新版融智学》讲席教授：邹晓辉（清华大学在线课堂融智学公益课）</a:t>
            </a:r>
            <a:endParaRPr lang="zh-CN" altLang="en-US" sz="1600" dirty="0">
              <a:sym typeface="+mn-ea"/>
            </a:endParaRPr>
          </a:p>
        </p:txBody>
      </p:sp>
    </p:spTree>
    <p:custDataLst>
      <p:tags r:id="rId1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汉语是一个组字成语的典例系统</a:t>
            </a:r>
            <a:endParaRPr lang="zh-CN" altLang="en-US"/>
          </a:p>
        </p:txBody>
      </p:sp>
      <p:sp>
        <p:nvSpPr>
          <p:cNvPr id="3" name="内容占位符 2"/>
          <p:cNvSpPr>
            <a:spLocks noGrp="1"/>
          </p:cNvSpPr>
          <p:nvPr>
            <p:ph idx="1"/>
          </p:nvPr>
        </p:nvSpPr>
        <p:spPr>
          <a:xfrm>
            <a:off x="608330" y="1151890"/>
            <a:ext cx="10968990" cy="5097780"/>
          </a:xfrm>
        </p:spPr>
        <p:txBody>
          <a:bodyPr/>
          <a:p>
            <a:pPr>
              <a:lnSpc>
                <a:spcPct val="200000"/>
              </a:lnSpc>
            </a:pPr>
            <a:r>
              <a:rPr lang="zh-CN" altLang="en-US"/>
              <a:t>汉语是一个组字成语的典例系统。</a:t>
            </a:r>
            <a:r>
              <a:rPr lang="zh-CN" altLang="en-US">
                <a:solidFill>
                  <a:srgbClr val="00B050"/>
                </a:solidFill>
              </a:rPr>
              <a:t>在组字成语的过程中，八言八语的一系列标志、属性和特征，也就逐步地被发现并发掘了出来。</a:t>
            </a:r>
            <a:r>
              <a:rPr lang="zh-CN" altLang="en-US"/>
              <a:t>英语等西方语言的构词法，组词法，短语构造法和句法，随着文化融合的进程，与汉语的字法和章法，逐渐地交汇与融通融合在一起，造就了</a:t>
            </a:r>
            <a:r>
              <a:rPr lang="zh-CN" altLang="en-US">
                <a:solidFill>
                  <a:srgbClr val="00B050"/>
                </a:solidFill>
              </a:rPr>
              <a:t>汉字记录的多语</a:t>
            </a:r>
            <a:r>
              <a:rPr lang="zh-CN" altLang="en-US"/>
              <a:t>。</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06120" y="2943860"/>
            <a:ext cx="10589895" cy="3136265"/>
          </a:xfrm>
          <a:prstGeom prst="rect">
            <a:avLst/>
          </a:prstGeom>
        </p:spPr>
      </p:pic>
      <p:sp>
        <p:nvSpPr>
          <p:cNvPr id="5" name="文本框 4"/>
          <p:cNvSpPr txBox="1"/>
          <p:nvPr>
            <p:custDataLst>
              <p:tags r:id="rId3"/>
            </p:custDataLst>
          </p:nvPr>
        </p:nvSpPr>
        <p:spPr>
          <a:xfrm>
            <a:off x="71755" y="6155690"/>
            <a:ext cx="12191365" cy="337185"/>
          </a:xfrm>
          <a:prstGeom prst="rect">
            <a:avLst/>
          </a:prstGeom>
          <a:noFill/>
        </p:spPr>
        <p:txBody>
          <a:bodyPr wrap="square" rtlCol="0" anchor="t">
            <a:spAutoFit/>
          </a:bodyPr>
          <a:p>
            <a:pPr algn="ctr"/>
            <a:r>
              <a:rPr lang="zh-CN" altLang="en-US" sz="1600" dirty="0">
                <a:sym typeface="+mn-ea"/>
              </a:rPr>
              <a:t>《融智学导读》著作者《新版融智学》讲席教授：邹晓辉（清华大学在线课堂融智学公益课）</a:t>
            </a:r>
            <a:endParaRPr lang="zh-CN" altLang="en-US" sz="1600" dirty="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言语行为如何建构典例？</a:t>
            </a:r>
            <a:endParaRPr lang="zh-CN" altLang="en-US"/>
          </a:p>
        </p:txBody>
      </p:sp>
      <p:sp>
        <p:nvSpPr>
          <p:cNvPr id="3" name="内容占位符 2"/>
          <p:cNvSpPr>
            <a:spLocks noGrp="1"/>
          </p:cNvSpPr>
          <p:nvPr>
            <p:ph idx="1"/>
          </p:nvPr>
        </p:nvSpPr>
        <p:spPr>
          <a:xfrm>
            <a:off x="608330" y="1313180"/>
            <a:ext cx="10968990" cy="4936490"/>
          </a:xfrm>
        </p:spPr>
        <p:txBody>
          <a:bodyPr/>
          <a:p>
            <a:pPr marL="0" indent="0">
              <a:buNone/>
            </a:pPr>
            <a:r>
              <a:rPr lang="zh-CN" altLang="en-US"/>
              <a:t>言和语（涵盖：汉语，英汉双语，外汉教学过程中</a:t>
            </a:r>
            <a:endParaRPr lang="zh-CN" altLang="en-US"/>
          </a:p>
          <a:p>
            <a:pPr marL="0" indent="0">
              <a:buNone/>
            </a:pPr>
            <a:r>
              <a:rPr lang="zh-CN" altLang="en-US">
                <a:solidFill>
                  <a:srgbClr val="00B050"/>
                </a:solidFill>
              </a:rPr>
              <a:t>必然遭遇的</a:t>
            </a:r>
            <a:r>
              <a:rPr lang="zh-CN" altLang="en-US" b="1">
                <a:solidFill>
                  <a:srgbClr val="00B050"/>
                </a:solidFill>
              </a:rPr>
              <a:t>多语</a:t>
            </a:r>
            <a:r>
              <a:rPr lang="zh-CN" altLang="en-US"/>
              <a:t>，及其蕴含的不同思维方式，通过</a:t>
            </a:r>
            <a:endParaRPr lang="zh-CN" altLang="en-US"/>
          </a:p>
          <a:p>
            <a:pPr marL="0" indent="0">
              <a:buNone/>
            </a:pPr>
            <a:r>
              <a:rPr lang="zh-CN" altLang="en-US"/>
              <a:t>逻辑和数学的刚性法则抽象，通过双语</a:t>
            </a:r>
            <a:r>
              <a:rPr lang="zh-CN" altLang="en-US"/>
              <a:t>及多语同意</a:t>
            </a:r>
            <a:endParaRPr lang="zh-CN" altLang="en-US"/>
          </a:p>
          <a:p>
            <a:pPr marL="0" indent="0">
              <a:buNone/>
            </a:pPr>
            <a:r>
              <a:rPr lang="zh-CN" altLang="en-US"/>
              <a:t>并列的柔性法则实现翻译或解释，</a:t>
            </a:r>
            <a:r>
              <a:rPr lang="zh-CN" altLang="en-US"/>
              <a:t>选择满意途径）</a:t>
            </a:r>
            <a:endParaRPr lang="zh-CN" altLang="en-US"/>
          </a:p>
          <a:p>
            <a:pPr marL="0" indent="0">
              <a:buNone/>
            </a:pPr>
            <a:endParaRPr lang="zh-CN" altLang="en-US"/>
          </a:p>
        </p:txBody>
      </p:sp>
      <p:pic>
        <p:nvPicPr>
          <p:cNvPr id="5" name="图片 -2147482622"/>
          <p:cNvPicPr>
            <a:picLocks noChangeAspect="1"/>
          </p:cNvPicPr>
          <p:nvPr>
            <p:custDataLst>
              <p:tags r:id="rId1"/>
            </p:custDataLst>
          </p:nvPr>
        </p:nvPicPr>
        <p:blipFill>
          <a:blip r:embed="rId2"/>
          <a:stretch>
            <a:fillRect/>
          </a:stretch>
        </p:blipFill>
        <p:spPr>
          <a:xfrm>
            <a:off x="5742305" y="4347210"/>
            <a:ext cx="5662930" cy="1676400"/>
          </a:xfrm>
          <a:prstGeom prst="rect">
            <a:avLst/>
          </a:prstGeom>
          <a:noFill/>
          <a:ln w="9525">
            <a:noFill/>
          </a:ln>
        </p:spPr>
      </p:pic>
      <p:pic>
        <p:nvPicPr>
          <p:cNvPr id="1073742853" name="图片 1073742852"/>
          <p:cNvPicPr>
            <a:picLocks noChangeAspect="1"/>
          </p:cNvPicPr>
          <p:nvPr>
            <p:custDataLst>
              <p:tags r:id="rId3"/>
            </p:custDataLst>
          </p:nvPr>
        </p:nvPicPr>
        <p:blipFill>
          <a:blip r:embed="rId4"/>
          <a:stretch>
            <a:fillRect/>
          </a:stretch>
        </p:blipFill>
        <p:spPr>
          <a:xfrm>
            <a:off x="756920" y="3429635"/>
            <a:ext cx="4693285" cy="2593975"/>
          </a:xfrm>
          <a:prstGeom prst="rect">
            <a:avLst/>
          </a:prstGeom>
          <a:noFill/>
          <a:ln w="9525">
            <a:noFill/>
          </a:ln>
        </p:spPr>
      </p:pic>
      <p:pic>
        <p:nvPicPr>
          <p:cNvPr id="4" name="图片 3"/>
          <p:cNvPicPr>
            <a:picLocks noChangeAspect="1"/>
          </p:cNvPicPr>
          <p:nvPr>
            <p:custDataLst>
              <p:tags r:id="rId5"/>
            </p:custDataLst>
          </p:nvPr>
        </p:nvPicPr>
        <p:blipFill>
          <a:blip r:embed="rId6"/>
          <a:stretch>
            <a:fillRect/>
          </a:stretch>
        </p:blipFill>
        <p:spPr>
          <a:xfrm>
            <a:off x="6240145" y="668655"/>
            <a:ext cx="5259705" cy="3445510"/>
          </a:xfrm>
          <a:prstGeom prst="rect">
            <a:avLst/>
          </a:prstGeom>
        </p:spPr>
      </p:pic>
      <p:sp>
        <p:nvSpPr>
          <p:cNvPr id="6" name="文本框 5"/>
          <p:cNvSpPr txBox="1"/>
          <p:nvPr>
            <p:custDataLst>
              <p:tags r:id="rId7"/>
            </p:custDataLst>
          </p:nvPr>
        </p:nvSpPr>
        <p:spPr>
          <a:xfrm>
            <a:off x="71755" y="6153150"/>
            <a:ext cx="12191365" cy="337185"/>
          </a:xfrm>
          <a:prstGeom prst="rect">
            <a:avLst/>
          </a:prstGeom>
          <a:noFill/>
        </p:spPr>
        <p:txBody>
          <a:bodyPr wrap="square" rtlCol="0" anchor="t">
            <a:spAutoFit/>
          </a:bodyPr>
          <a:p>
            <a:pPr algn="ctr"/>
            <a:r>
              <a:rPr lang="zh-CN" altLang="en-US" sz="1600" dirty="0">
                <a:sym typeface="+mn-ea"/>
              </a:rPr>
              <a:t>《融智学导读》著作者《新版融智学》讲席教授：邹晓辉（清华大学在线课堂融智学公益课）</a:t>
            </a:r>
            <a:endParaRPr lang="zh-CN" altLang="en-US" sz="1600" dirty="0">
              <a:sym typeface="+mn-ea"/>
            </a:endParaRPr>
          </a:p>
        </p:txBody>
      </p:sp>
      <p:sp>
        <p:nvSpPr>
          <p:cNvPr id="7" name="文本框 6"/>
          <p:cNvSpPr txBox="1"/>
          <p:nvPr/>
        </p:nvSpPr>
        <p:spPr>
          <a:xfrm>
            <a:off x="5598160" y="3215640"/>
            <a:ext cx="2141855" cy="922020"/>
          </a:xfrm>
          <a:prstGeom prst="rect">
            <a:avLst/>
          </a:prstGeom>
          <a:noFill/>
        </p:spPr>
        <p:txBody>
          <a:bodyPr wrap="square" rtlCol="0">
            <a:spAutoFit/>
          </a:bodyPr>
          <a:p>
            <a:pPr>
              <a:lnSpc>
                <a:spcPct val="150000"/>
              </a:lnSpc>
            </a:pPr>
            <a:r>
              <a:rPr lang="zh-CN" altLang="en-US">
                <a:solidFill>
                  <a:srgbClr val="00B050"/>
                </a:solidFill>
              </a:rPr>
              <a:t>人类的基础文明是通用智力所依托的</a:t>
            </a:r>
            <a:endParaRPr lang="zh-CN" altLang="en-US">
              <a:solidFill>
                <a:srgbClr val="00B05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2152650"/>
          </a:xfrm>
        </p:spPr>
        <p:txBody>
          <a:bodyPr/>
          <a:p>
            <a:r>
              <a:rPr lang="zh-CN"/>
              <a:t>致谢</a:t>
            </a:r>
            <a:endParaRPr lang="zh-CN"/>
          </a:p>
        </p:txBody>
      </p:sp>
      <p:sp>
        <p:nvSpPr>
          <p:cNvPr id="3" name="副标题 2"/>
          <p:cNvSpPr>
            <a:spLocks noGrp="1"/>
          </p:cNvSpPr>
          <p:nvPr>
            <p:ph type="subTitle" idx="1"/>
            <p:custDataLst>
              <p:tags r:id="rId2"/>
            </p:custDataLst>
          </p:nvPr>
        </p:nvSpPr>
        <p:spPr>
          <a:xfrm>
            <a:off x="1198880" y="2985135"/>
            <a:ext cx="9799320" cy="2047875"/>
          </a:xfrm>
        </p:spPr>
        <p:txBody>
          <a:bodyPr/>
          <a:p>
            <a:r>
              <a:rPr lang="zh-CN" altLang="en-US"/>
              <a:t>《融智学导读》和《新版融智学》第一章和第</a:t>
            </a:r>
            <a:r>
              <a:rPr lang="en-US" altLang="zh-CN"/>
              <a:t>11</a:t>
            </a:r>
            <a:r>
              <a:rPr lang="zh-CN" altLang="en-US"/>
              <a:t>章结合的细化升华</a:t>
            </a:r>
            <a:endParaRPr lang="zh-CN" altLang="en-US"/>
          </a:p>
        </p:txBody>
      </p:sp>
      <p:sp>
        <p:nvSpPr>
          <p:cNvPr id="4" name="文本框 3"/>
          <p:cNvSpPr txBox="1"/>
          <p:nvPr/>
        </p:nvSpPr>
        <p:spPr>
          <a:xfrm>
            <a:off x="71755" y="6039485"/>
            <a:ext cx="12191365" cy="337185"/>
          </a:xfrm>
          <a:prstGeom prst="rect">
            <a:avLst/>
          </a:prstGeom>
          <a:noFill/>
        </p:spPr>
        <p:txBody>
          <a:bodyPr wrap="square" rtlCol="0" anchor="t">
            <a:spAutoFit/>
          </a:bodyPr>
          <a:p>
            <a:pPr algn="ctr"/>
            <a:r>
              <a:rPr lang="zh-CN" altLang="en-US" sz="1600" dirty="0">
                <a:sym typeface="+mn-ea"/>
              </a:rPr>
              <a:t>《融智学导读》著作者《新版融智学》讲席教授：邹晓辉（清华大学在线课堂融智学公益课）</a:t>
            </a:r>
            <a:endParaRPr lang="zh-CN" altLang="en-US" sz="1600" dirty="0">
              <a:sym typeface="+mn-ea"/>
            </a:endParaRPr>
          </a:p>
        </p:txBody>
      </p:sp>
      <p:sp>
        <p:nvSpPr>
          <p:cNvPr id="5" name="文本框 4"/>
          <p:cNvSpPr txBox="1"/>
          <p:nvPr/>
        </p:nvSpPr>
        <p:spPr>
          <a:xfrm>
            <a:off x="1198880" y="914400"/>
            <a:ext cx="9796780" cy="368300"/>
          </a:xfrm>
          <a:prstGeom prst="rect">
            <a:avLst/>
          </a:prstGeom>
          <a:noFill/>
        </p:spPr>
        <p:txBody>
          <a:bodyPr wrap="square" rtlCol="0">
            <a:spAutoFit/>
          </a:bodyPr>
          <a:p>
            <a:r>
              <a:rPr lang="en-US" altLang="zh-CN"/>
              <a:t>2023</a:t>
            </a:r>
            <a:r>
              <a:rPr lang="zh-CN" altLang="en-US"/>
              <a:t>开启</a:t>
            </a:r>
            <a:r>
              <a:rPr lang="zh-CN" altLang="en-US" dirty="0">
                <a:sym typeface="+mn-ea"/>
              </a:rPr>
              <a:t>本硕博</a:t>
            </a:r>
            <a:r>
              <a:rPr lang="zh-CN" altLang="en-US"/>
              <a:t>融智学讲席，旨在温故知新且继往开来</a:t>
            </a:r>
            <a:endParaRPr lang="zh-CN" altLang="en-US"/>
          </a:p>
        </p:txBody>
      </p:sp>
      <p:pic>
        <p:nvPicPr>
          <p:cNvPr id="14" name="图片 13" descr="言和语的关系-by-邹晓辉-2002"/>
          <p:cNvPicPr>
            <a:picLocks noChangeAspect="1"/>
          </p:cNvPicPr>
          <p:nvPr>
            <p:custDataLst>
              <p:tags r:id="rId3"/>
            </p:custDataLst>
          </p:nvPr>
        </p:nvPicPr>
        <p:blipFill>
          <a:blip r:embed="rId4"/>
          <a:stretch>
            <a:fillRect/>
          </a:stretch>
        </p:blipFill>
        <p:spPr>
          <a:xfrm>
            <a:off x="628015" y="3540760"/>
            <a:ext cx="3169285" cy="2498725"/>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3797300" y="3734435"/>
            <a:ext cx="7661910" cy="2111375"/>
          </a:xfrm>
          <a:prstGeom prst="rect">
            <a:avLst/>
          </a:prstGeom>
        </p:spPr>
      </p:pic>
      <p:sp>
        <p:nvSpPr>
          <p:cNvPr id="9" name="文本框 8"/>
          <p:cNvSpPr txBox="1"/>
          <p:nvPr/>
        </p:nvSpPr>
        <p:spPr>
          <a:xfrm>
            <a:off x="6678930" y="3898900"/>
            <a:ext cx="1824990" cy="275590"/>
          </a:xfrm>
          <a:prstGeom prst="rect">
            <a:avLst/>
          </a:prstGeom>
          <a:noFill/>
        </p:spPr>
        <p:txBody>
          <a:bodyPr wrap="square" rtlCol="0">
            <a:spAutoFit/>
          </a:bodyPr>
          <a:p>
            <a:pPr algn="ctr"/>
            <a:r>
              <a:rPr lang="zh-CN" altLang="en-US" sz="1200">
                <a:solidFill>
                  <a:srgbClr val="00B050"/>
                </a:solidFill>
              </a:rPr>
              <a:t>隐含外汉双语乃至多语</a:t>
            </a:r>
            <a:endParaRPr lang="zh-CN" altLang="en-US" sz="1200">
              <a:solidFill>
                <a:srgbClr val="00B050"/>
              </a:solidFill>
            </a:endParaRPr>
          </a:p>
        </p:txBody>
      </p:sp>
      <p:sp>
        <p:nvSpPr>
          <p:cNvPr id="10" name="文本框 9"/>
          <p:cNvSpPr txBox="1"/>
          <p:nvPr>
            <p:custDataLst>
              <p:tags r:id="rId7"/>
            </p:custDataLst>
          </p:nvPr>
        </p:nvSpPr>
        <p:spPr>
          <a:xfrm>
            <a:off x="2422525" y="3870960"/>
            <a:ext cx="1824990" cy="275590"/>
          </a:xfrm>
          <a:prstGeom prst="rect">
            <a:avLst/>
          </a:prstGeom>
          <a:noFill/>
        </p:spPr>
        <p:txBody>
          <a:bodyPr wrap="square" rtlCol="0">
            <a:spAutoFit/>
          </a:bodyPr>
          <a:p>
            <a:pPr algn="ctr"/>
            <a:r>
              <a:rPr lang="zh-CN" altLang="en-US" sz="1200">
                <a:solidFill>
                  <a:srgbClr val="00B050"/>
                </a:solidFill>
              </a:rPr>
              <a:t>表现出人类的通用智力</a:t>
            </a:r>
            <a:endParaRPr lang="zh-CN" altLang="en-US" sz="1200">
              <a:solidFill>
                <a:srgbClr val="00B050"/>
              </a:solidFill>
            </a:endParaRPr>
          </a:p>
        </p:txBody>
      </p:sp>
      <p:pic>
        <p:nvPicPr>
          <p:cNvPr id="1073742854" name="图片 1073742853"/>
          <p:cNvPicPr>
            <a:picLocks noChangeAspect="1"/>
          </p:cNvPicPr>
          <p:nvPr>
            <p:custDataLst>
              <p:tags r:id="rId8"/>
            </p:custDataLst>
          </p:nvPr>
        </p:nvPicPr>
        <p:blipFill>
          <a:blip r:embed="rId9"/>
          <a:stretch>
            <a:fillRect/>
          </a:stretch>
        </p:blipFill>
        <p:spPr>
          <a:xfrm>
            <a:off x="7571740" y="721360"/>
            <a:ext cx="3785235" cy="2072005"/>
          </a:xfrm>
          <a:prstGeom prst="rect">
            <a:avLst/>
          </a:prstGeom>
          <a:noFill/>
          <a:ln w="9525">
            <a:noFill/>
          </a:ln>
        </p:spPr>
      </p:pic>
    </p:spTree>
    <p:custDataLst>
      <p:tags r:id="rId10"/>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1219200" y="635000"/>
            <a:ext cx="9753600" cy="214312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言和语的关系，歧义最多且最难理解的交汇点是：</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2"/>
            </p:custDataLst>
          </p:nvPr>
        </p:nvSpPr>
        <p:spPr>
          <a:xfrm>
            <a:off x="2438400" y="2785745"/>
            <a:ext cx="85344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言</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3"/>
            </p:custDataLst>
          </p:nvPr>
        </p:nvSpPr>
        <p:spPr>
          <a:xfrm>
            <a:off x="2438400" y="3642995"/>
            <a:ext cx="85344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单音节</a:t>
            </a:r>
            <a:endParaRPr lang="zh-CN" altLang="en-US" sz="2600">
              <a:solidFill>
                <a:srgbClr val="000000"/>
              </a:solidFill>
              <a:latin typeface="微软雅黑" panose="020B0503020204020204" charset="-122"/>
              <a:ea typeface="微软雅黑" panose="020B0503020204020204" charset="-122"/>
            </a:endParaRPr>
          </a:p>
        </p:txBody>
      </p:sp>
      <p:sp>
        <p:nvSpPr>
          <p:cNvPr id="8" name="文本框 7"/>
          <p:cNvSpPr txBox="1"/>
          <p:nvPr>
            <p:custDataLst>
              <p:tags r:id="rId4"/>
            </p:custDataLst>
          </p:nvPr>
        </p:nvSpPr>
        <p:spPr>
          <a:xfrm>
            <a:off x="2438400" y="4500245"/>
            <a:ext cx="85344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语</a:t>
            </a:r>
            <a:endParaRPr lang="zh-CN" altLang="en-US" sz="2600">
              <a:solidFill>
                <a:srgbClr val="000000"/>
              </a:solidFill>
              <a:latin typeface="微软雅黑" panose="020B0503020204020204" charset="-122"/>
              <a:ea typeface="微软雅黑" panose="020B0503020204020204" charset="-122"/>
            </a:endParaRPr>
          </a:p>
        </p:txBody>
      </p:sp>
      <p:sp>
        <p:nvSpPr>
          <p:cNvPr id="9" name="文本框 8"/>
          <p:cNvSpPr txBox="1"/>
          <p:nvPr>
            <p:custDataLst>
              <p:tags r:id="rId5"/>
            </p:custDataLst>
          </p:nvPr>
        </p:nvSpPr>
        <p:spPr>
          <a:xfrm>
            <a:off x="2438400" y="5357495"/>
            <a:ext cx="85344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混音节</a:t>
            </a:r>
            <a:endParaRPr lang="zh-CN" altLang="en-US" sz="2600">
              <a:solidFill>
                <a:srgbClr val="000000"/>
              </a:solidFill>
              <a:latin typeface="微软雅黑" panose="020B0503020204020204" charset="-122"/>
              <a:ea typeface="微软雅黑" panose="020B0503020204020204" charset="-122"/>
            </a:endParaRPr>
          </a:p>
        </p:txBody>
      </p:sp>
      <p:sp>
        <p:nvSpPr>
          <p:cNvPr id="10" name="椭圆 9"/>
          <p:cNvSpPr>
            <a:spLocks noChangeAspect="1"/>
          </p:cNvSpPr>
          <p:nvPr>
            <p:custDataLst>
              <p:tags r:id="rId6"/>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7"/>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2" name="椭圆 11"/>
          <p:cNvSpPr>
            <a:spLocks noChangeAspect="1"/>
          </p:cNvSpPr>
          <p:nvPr>
            <p:custDataLst>
              <p:tags r:id="rId8"/>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3" name="椭圆 12"/>
          <p:cNvSpPr>
            <a:spLocks noChangeAspect="1"/>
          </p:cNvSpPr>
          <p:nvPr>
            <p:custDataLst>
              <p:tags r:id="rId9"/>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4" name="圆角矩形 13"/>
          <p:cNvSpPr/>
          <p:nvPr>
            <p:custDataLst>
              <p:tags r:id="rId10"/>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sp>
        <p:nvSpPr>
          <p:cNvPr id="21" name="矩形 20"/>
          <p:cNvSpPr/>
          <p:nvPr>
            <p:custDataLst>
              <p:tags r:id="rId11"/>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FFFFFF"/>
              </a:solidFill>
            </a:endParaRPr>
          </a:p>
        </p:txBody>
      </p:sp>
      <p:sp>
        <p:nvSpPr>
          <p:cNvPr id="26" name="文本框 25"/>
          <p:cNvSpPr txBox="1"/>
          <p:nvPr>
            <p:custDataLst>
              <p:tags r:id="rId12"/>
            </p:custDataLst>
          </p:nvPr>
        </p:nvSpPr>
        <p:spPr>
          <a:xfrm>
            <a:off x="12661900" y="6326823"/>
            <a:ext cx="3662045" cy="460375"/>
          </a:xfrm>
          <a:prstGeom prst="rect">
            <a:avLst/>
          </a:prstGeom>
          <a:solidFill>
            <a:srgbClr val="FBFAEF"/>
          </a:solidFill>
          <a:ln w="12700">
            <a:noFill/>
          </a:ln>
        </p:spPr>
        <p:txBody>
          <a:bodyPr wrap="square" rtlCol="0" anchor="ctr">
            <a:spAutoFit/>
          </a:bodyPr>
          <a:p>
            <a:pPr lvl="0" algn="l">
              <a:buNone/>
            </a:pPr>
            <a:r>
              <a:rPr lang="zh-CN" altLang="en-US" sz="1200">
                <a:solidFill>
                  <a:srgbClr val="F84F41"/>
                </a:solidFill>
                <a:latin typeface="微软雅黑" panose="020B0503020204020204" charset="-122"/>
                <a:ea typeface="微软雅黑" panose="020B0503020204020204" charset="-122"/>
                <a:cs typeface="微软雅黑" panose="020B0503020204020204" charset="-122"/>
              </a:rPr>
              <a:t>可为此题添加文本、图片、公式等解析，且需将内容全部放在本区域内。正常使用需3.0以上版本</a:t>
            </a:r>
            <a:endParaRPr lang="zh-CN" altLang="en-US" sz="1200">
              <a:solidFill>
                <a:srgbClr val="F84F41"/>
              </a:solidFill>
              <a:latin typeface="微软雅黑" panose="020B0503020204020204" charset="-122"/>
              <a:ea typeface="微软雅黑" panose="020B0503020204020204" charset="-122"/>
              <a:cs typeface="微软雅黑" panose="020B0503020204020204" charset="-122"/>
            </a:endParaRPr>
          </a:p>
        </p:txBody>
      </p:sp>
      <p:sp>
        <p:nvSpPr>
          <p:cNvPr id="27" name="文本框 26"/>
          <p:cNvSpPr txBox="1"/>
          <p:nvPr>
            <p:custDataLst>
              <p:tags r:id="rId13"/>
            </p:custDataLst>
          </p:nvPr>
        </p:nvSpPr>
        <p:spPr>
          <a:xfrm>
            <a:off x="12827000" y="1270000"/>
            <a:ext cx="3331845" cy="398780"/>
          </a:xfrm>
          <a:prstGeom prst="rect">
            <a:avLst/>
          </a:prstGeom>
          <a:noFill/>
        </p:spPr>
        <p:txBody>
          <a:bodyPr wrap="square" rtlCol="0" anchor="t" anchorCtr="0">
            <a:spAutoFit/>
          </a:bodyPr>
          <a:p>
            <a:pPr lvl="0" algn="l">
              <a:buNone/>
            </a:pPr>
            <a:r>
              <a:rPr lang="zh-CN" altLang="en-US" sz="2000">
                <a:solidFill>
                  <a:srgbClr val="000000"/>
                </a:solidFill>
                <a:latin typeface="微软雅黑" panose="020B0503020204020204" charset="-122"/>
                <a:ea typeface="微软雅黑" panose="020B0503020204020204" charset="-122"/>
              </a:rPr>
              <a:t>单音节的字即言。</a:t>
            </a:r>
            <a:endParaRPr lang="zh-CN" altLang="en-US" sz="2000">
              <a:solidFill>
                <a:srgbClr val="000000"/>
              </a:solidFill>
              <a:latin typeface="微软雅黑" panose="020B0503020204020204" charset="-122"/>
              <a:ea typeface="微软雅黑" panose="020B0503020204020204" charset="-122"/>
            </a:endParaRPr>
          </a:p>
        </p:txBody>
      </p:sp>
      <p:grpSp>
        <p:nvGrpSpPr>
          <p:cNvPr id="19" name="组合 18"/>
          <p:cNvGrpSpPr/>
          <p:nvPr>
            <p:custDataLst>
              <p:tags r:id="rId14"/>
            </p:custDataLst>
          </p:nvPr>
        </p:nvGrpSpPr>
        <p:grpSpPr>
          <a:xfrm>
            <a:off x="0" y="0"/>
            <a:ext cx="12192000" cy="635000"/>
            <a:chOff x="0" y="0"/>
            <a:chExt cx="19200" cy="1000"/>
          </a:xfrm>
        </p:grpSpPr>
        <p:sp>
          <p:nvSpPr>
            <p:cNvPr id="15" name="TitleBackground"/>
            <p:cNvSpPr/>
            <p:nvPr>
              <p:custDataLst>
                <p:tags r:id="rId15"/>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ColorBlock"/>
            <p:cNvSpPr/>
            <p:nvPr>
              <p:custDataLst>
                <p:tags r:id="rId16"/>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TypeText"/>
            <p:cNvSpPr txBox="1"/>
            <p:nvPr>
              <p:custDataLst>
                <p:tags r:id="rId17"/>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8" name="TipText"/>
            <p:cNvSpPr txBox="1"/>
            <p:nvPr>
              <p:custDataLst>
                <p:tags r:id="rId18"/>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5分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grpSp>
        <p:nvGrpSpPr>
          <p:cNvPr id="25" name="组合 24"/>
          <p:cNvGrpSpPr/>
          <p:nvPr>
            <p:custDataLst>
              <p:tags r:id="rId19"/>
            </p:custDataLst>
          </p:nvPr>
        </p:nvGrpSpPr>
        <p:grpSpPr>
          <a:xfrm>
            <a:off x="12585700" y="0"/>
            <a:ext cx="3813810" cy="647700"/>
            <a:chOff x="19820" y="0"/>
            <a:chExt cx="6006" cy="1020"/>
          </a:xfrm>
        </p:grpSpPr>
        <p:sp>
          <p:nvSpPr>
            <p:cNvPr id="22" name="RemarkBack"/>
            <p:cNvSpPr/>
            <p:nvPr>
              <p:custDataLst>
                <p:tags r:id="rId20"/>
              </p:custDataLst>
            </p:nvPr>
          </p:nvSpPr>
          <p:spPr>
            <a:xfrm>
              <a:off x="19820" y="20"/>
              <a:ext cx="6007"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RemarkBlock"/>
            <p:cNvSpPr/>
            <p:nvPr>
              <p:custDataLst>
                <p:tags r:id="rId21"/>
              </p:custDataLst>
            </p:nvPr>
          </p:nvSpPr>
          <p:spPr>
            <a:xfrm>
              <a:off x="19820" y="2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RemarkTitleText"/>
            <p:cNvSpPr txBox="1"/>
            <p:nvPr>
              <p:custDataLst>
                <p:tags r:id="rId22"/>
              </p:custDataLst>
            </p:nvPr>
          </p:nvSpPr>
          <p:spPr>
            <a:xfrm>
              <a:off x="20200" y="0"/>
              <a:ext cx="3000" cy="1000"/>
            </a:xfrm>
            <a:prstGeom prst="rect">
              <a:avLst/>
            </a:prstGeom>
            <a:noFill/>
          </p:spPr>
          <p:txBody>
            <a:bodyPr wrap="none" rtlCol="0" anchor="ctr" anchorCtr="0">
              <a:noAutofit/>
            </a:bodyPr>
            <a:p>
              <a:pPr lvl="0" algn="l">
                <a:buNone/>
              </a:pPr>
              <a:r>
                <a:rPr lang="zh-CN" altLang="en-US">
                  <a:solidFill>
                    <a:srgbClr val="000000"/>
                  </a:solidFill>
                  <a:latin typeface="微软雅黑" panose="020B0503020204020204" charset="-122"/>
                  <a:ea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endParaRPr>
            </a:p>
          </p:txBody>
        </p:sp>
      </p:grpSp>
      <p:pic>
        <p:nvPicPr>
          <p:cNvPr id="4" name="图片 3" descr="tmpB0AA"/>
          <p:cNvPicPr>
            <a:picLocks noChangeAspect="1"/>
          </p:cNvPicPr>
          <p:nvPr>
            <p:custDataLst>
              <p:tags r:id="rId23"/>
            </p:custDataLst>
          </p:nvPr>
        </p:nvPicPr>
        <p:blipFill>
          <a:blip r:embed="rId24"/>
          <a:stretch>
            <a:fillRect/>
          </a:stretch>
        </p:blipFill>
        <p:spPr>
          <a:xfrm>
            <a:off x="10642600" y="63500"/>
            <a:ext cx="1422400" cy="508000"/>
          </a:xfrm>
          <a:prstGeom prst="rect">
            <a:avLst/>
          </a:prstGeom>
        </p:spPr>
      </p:pic>
    </p:spTree>
    <p:custDataLst>
      <p:tags r:id="rId2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1421130" cy="705485"/>
          </a:xfrm>
        </p:spPr>
        <p:txBody>
          <a:bodyPr/>
          <a:p>
            <a:r>
              <a:rPr lang="zh-CN" altLang="en-US"/>
              <a:t>目录</a:t>
            </a:r>
            <a:endParaRPr lang="zh-CN" altLang="en-US"/>
          </a:p>
        </p:txBody>
      </p:sp>
      <p:sp>
        <p:nvSpPr>
          <p:cNvPr id="3" name="内容占位符 2"/>
          <p:cNvSpPr>
            <a:spLocks noGrp="1"/>
          </p:cNvSpPr>
          <p:nvPr>
            <p:ph idx="1"/>
          </p:nvPr>
        </p:nvSpPr>
        <p:spPr>
          <a:xfrm>
            <a:off x="608330" y="1490345"/>
            <a:ext cx="10968990" cy="4662805"/>
          </a:xfrm>
        </p:spPr>
        <p:txBody>
          <a:bodyPr>
            <a:normAutofit lnSpcReduction="10000"/>
          </a:bodyPr>
          <a:p>
            <a:r>
              <a:rPr lang="zh-CN" altLang="en-US"/>
              <a:t>一、温故知行，继往开来，画龙点睛</a:t>
            </a:r>
            <a:endParaRPr lang="zh-CN" altLang="en-US"/>
          </a:p>
          <a:p>
            <a:r>
              <a:rPr lang="en-US" altLang="zh-CN"/>
              <a:t>1.1. </a:t>
            </a:r>
            <a:r>
              <a:rPr lang="zh-CN" altLang="en-US"/>
              <a:t>言和语的关系（第一章第一节）</a:t>
            </a:r>
            <a:endParaRPr lang="zh-CN" altLang="en-US"/>
          </a:p>
          <a:p>
            <a:r>
              <a:rPr lang="en-US" altLang="zh-CN"/>
              <a:t>1.2. </a:t>
            </a:r>
            <a:r>
              <a:rPr lang="zh-CN" altLang="en-US"/>
              <a:t>英汉双语（狭义双语思维训练）（第11章第一节）</a:t>
            </a:r>
            <a:endParaRPr lang="zh-CN" altLang="en-US"/>
          </a:p>
          <a:p>
            <a:r>
              <a:rPr lang="en-US" altLang="zh-CN"/>
              <a:t>1.3. </a:t>
            </a:r>
            <a:r>
              <a:rPr lang="zh-CN" altLang="en-US"/>
              <a:t>多语内涵（八言八语为突破口）（点睛：第一节）</a:t>
            </a:r>
            <a:endParaRPr lang="zh-CN" altLang="en-US"/>
          </a:p>
          <a:p>
            <a:r>
              <a:rPr lang="zh-CN" altLang="en-US"/>
              <a:t>二、如何理解汉字汉语的独特性：八言八语</a:t>
            </a:r>
            <a:endParaRPr lang="zh-CN" altLang="en-US"/>
          </a:p>
          <a:p>
            <a:r>
              <a:rPr lang="en-US" altLang="zh-CN"/>
              <a:t>2.1. </a:t>
            </a:r>
            <a:r>
              <a:rPr lang="zh-CN" altLang="en-US"/>
              <a:t>八言：音</a:t>
            </a:r>
            <a:r>
              <a:rPr lang="en-US" altLang="zh-CN"/>
              <a:t> </a:t>
            </a:r>
            <a:r>
              <a:rPr lang="zh-CN" altLang="en-US"/>
              <a:t>形</a:t>
            </a:r>
            <a:r>
              <a:rPr lang="en-US" altLang="zh-CN"/>
              <a:t> </a:t>
            </a:r>
            <a:r>
              <a:rPr lang="zh-CN" altLang="en-US"/>
              <a:t>象</a:t>
            </a:r>
            <a:r>
              <a:rPr lang="en-US" altLang="zh-CN"/>
              <a:t> </a:t>
            </a:r>
            <a:r>
              <a:rPr lang="zh-CN" altLang="en-US"/>
              <a:t>释</a:t>
            </a:r>
            <a:r>
              <a:rPr lang="en-US" altLang="zh-CN"/>
              <a:t> </a:t>
            </a:r>
            <a:r>
              <a:rPr lang="zh-CN" altLang="en-US"/>
              <a:t>实</a:t>
            </a:r>
            <a:r>
              <a:rPr lang="en-US" altLang="zh-CN"/>
              <a:t> </a:t>
            </a:r>
            <a:r>
              <a:rPr lang="zh-CN" altLang="en-US"/>
              <a:t>虚</a:t>
            </a:r>
            <a:r>
              <a:rPr lang="en-US" altLang="zh-CN"/>
              <a:t> </a:t>
            </a:r>
            <a:r>
              <a:rPr lang="zh-CN" altLang="en-US"/>
              <a:t>用</a:t>
            </a:r>
            <a:r>
              <a:rPr lang="en-US" altLang="zh-CN"/>
              <a:t> </a:t>
            </a:r>
            <a:r>
              <a:rPr lang="zh-CN" altLang="en-US"/>
              <a:t>解</a:t>
            </a:r>
            <a:endParaRPr lang="zh-CN" altLang="en-US"/>
          </a:p>
          <a:p>
            <a:r>
              <a:rPr lang="en-US" altLang="zh-CN"/>
              <a:t>2.2. 八语</a:t>
            </a:r>
            <a:r>
              <a:rPr lang="zh-CN" altLang="en-US"/>
              <a:t>：言</a:t>
            </a:r>
            <a:r>
              <a:rPr lang="en-US" altLang="zh-CN"/>
              <a:t> </a:t>
            </a:r>
            <a:r>
              <a:rPr lang="zh-CN" altLang="en-US"/>
              <a:t>辞</a:t>
            </a:r>
            <a:r>
              <a:rPr lang="en-US" altLang="zh-CN"/>
              <a:t> </a:t>
            </a:r>
            <a:r>
              <a:rPr lang="zh-CN" altLang="en-US"/>
              <a:t>链</a:t>
            </a:r>
            <a:r>
              <a:rPr lang="en-US" altLang="zh-CN"/>
              <a:t> </a:t>
            </a:r>
            <a:r>
              <a:rPr lang="zh-CN" altLang="en-US"/>
              <a:t>块</a:t>
            </a:r>
            <a:r>
              <a:rPr lang="en-US" altLang="zh-CN"/>
              <a:t> </a:t>
            </a:r>
            <a:r>
              <a:rPr lang="zh-CN" altLang="en-US"/>
              <a:t>读</a:t>
            </a:r>
            <a:r>
              <a:rPr lang="en-US" altLang="zh-CN"/>
              <a:t> </a:t>
            </a:r>
            <a:r>
              <a:rPr lang="zh-CN" altLang="en-US"/>
              <a:t>句</a:t>
            </a:r>
            <a:r>
              <a:rPr lang="en-US" altLang="zh-CN"/>
              <a:t> </a:t>
            </a:r>
            <a:r>
              <a:rPr lang="zh-CN" altLang="en-US"/>
              <a:t>段</a:t>
            </a:r>
            <a:r>
              <a:rPr lang="en-US" altLang="zh-CN"/>
              <a:t> </a:t>
            </a:r>
            <a:r>
              <a:rPr lang="zh-CN" altLang="en-US"/>
              <a:t>篇</a:t>
            </a:r>
            <a:endParaRPr lang="en-US" altLang="zh-CN"/>
          </a:p>
          <a:p>
            <a:r>
              <a:rPr lang="zh-CN" altLang="en-US"/>
              <a:t>三、语言科学的形字和文字科学的字形</a:t>
            </a:r>
            <a:endParaRPr lang="zh-CN" altLang="en-US"/>
          </a:p>
          <a:p>
            <a:r>
              <a:rPr lang="en-US" altLang="zh-CN"/>
              <a:t>3.1. </a:t>
            </a:r>
            <a:r>
              <a:rPr lang="zh-CN" altLang="en-US"/>
              <a:t>八言迭交于单音节的大小字符形式（汉字和拼音）</a:t>
            </a:r>
            <a:endParaRPr lang="zh-CN" altLang="en-US"/>
          </a:p>
          <a:p>
            <a:r>
              <a:rPr lang="en-US" altLang="zh-CN"/>
              <a:t>3.2. 语言科学的形字和文字科学的字形</a:t>
            </a:r>
            <a:r>
              <a:rPr lang="zh-CN" altLang="en-US"/>
              <a:t>（语言和文字）</a:t>
            </a:r>
            <a:endParaRPr lang="en-US" altLang="zh-CN"/>
          </a:p>
          <a:p>
            <a:endParaRPr lang="zh-CN" altLang="en-US"/>
          </a:p>
        </p:txBody>
      </p:sp>
      <p:sp>
        <p:nvSpPr>
          <p:cNvPr id="5" name="文本框 4"/>
          <p:cNvSpPr txBox="1"/>
          <p:nvPr>
            <p:custDataLst>
              <p:tags r:id="rId1"/>
            </p:custDataLst>
          </p:nvPr>
        </p:nvSpPr>
        <p:spPr>
          <a:xfrm>
            <a:off x="635" y="6186805"/>
            <a:ext cx="12191365" cy="337185"/>
          </a:xfrm>
          <a:prstGeom prst="rect">
            <a:avLst/>
          </a:prstGeom>
          <a:noFill/>
        </p:spPr>
        <p:txBody>
          <a:bodyPr wrap="square" rtlCol="0" anchor="t">
            <a:spAutoFit/>
          </a:bodyPr>
          <a:p>
            <a:pPr algn="ctr"/>
            <a:r>
              <a:rPr lang="zh-CN" altLang="en-US" sz="1600" dirty="0">
                <a:sym typeface="+mn-ea"/>
              </a:rPr>
              <a:t>《融智学导读》著作者《新版融智学》讲席教授：邹晓辉（清华大学在线课堂融智学公益课）</a:t>
            </a:r>
            <a:endParaRPr lang="zh-CN" altLang="en-US" sz="1600" dirty="0">
              <a:sym typeface="+mn-ea"/>
            </a:endParaRPr>
          </a:p>
        </p:txBody>
      </p:sp>
      <p:pic>
        <p:nvPicPr>
          <p:cNvPr id="4" name="图片 3"/>
          <p:cNvPicPr>
            <a:picLocks noChangeAspect="1"/>
          </p:cNvPicPr>
          <p:nvPr>
            <p:custDataLst>
              <p:tags r:id="rId2"/>
            </p:custDataLst>
          </p:nvPr>
        </p:nvPicPr>
        <p:blipFill>
          <a:blip r:embed="rId3"/>
          <a:stretch>
            <a:fillRect/>
          </a:stretch>
        </p:blipFill>
        <p:spPr>
          <a:xfrm>
            <a:off x="6851650" y="2475230"/>
            <a:ext cx="5259705" cy="3445510"/>
          </a:xfrm>
          <a:prstGeom prst="rect">
            <a:avLst/>
          </a:prstGeom>
        </p:spPr>
      </p:pic>
      <p:pic>
        <p:nvPicPr>
          <p:cNvPr id="1073742854" name="图片 1073742853"/>
          <p:cNvPicPr>
            <a:picLocks noChangeAspect="1"/>
          </p:cNvPicPr>
          <p:nvPr>
            <p:custDataLst>
              <p:tags r:id="rId4"/>
            </p:custDataLst>
          </p:nvPr>
        </p:nvPicPr>
        <p:blipFill>
          <a:blip r:embed="rId5"/>
          <a:stretch>
            <a:fillRect/>
          </a:stretch>
        </p:blipFill>
        <p:spPr>
          <a:xfrm>
            <a:off x="8179435" y="403860"/>
            <a:ext cx="3785235" cy="2072005"/>
          </a:xfrm>
          <a:prstGeom prst="rect">
            <a:avLst/>
          </a:prstGeom>
          <a:noFill/>
          <a:ln w="9525">
            <a:noFill/>
          </a:ln>
        </p:spPr>
      </p:pic>
      <p:sp>
        <p:nvSpPr>
          <p:cNvPr id="7" name="文本框 6"/>
          <p:cNvSpPr txBox="1"/>
          <p:nvPr>
            <p:custDataLst>
              <p:tags r:id="rId6"/>
            </p:custDataLst>
          </p:nvPr>
        </p:nvSpPr>
        <p:spPr>
          <a:xfrm>
            <a:off x="5701030" y="1207770"/>
            <a:ext cx="2141855" cy="922020"/>
          </a:xfrm>
          <a:prstGeom prst="rect">
            <a:avLst/>
          </a:prstGeom>
          <a:noFill/>
        </p:spPr>
        <p:txBody>
          <a:bodyPr wrap="square" rtlCol="0">
            <a:spAutoFit/>
          </a:bodyPr>
          <a:p>
            <a:pPr>
              <a:lnSpc>
                <a:spcPct val="150000"/>
              </a:lnSpc>
            </a:pPr>
            <a:r>
              <a:rPr lang="zh-CN" altLang="en-US">
                <a:solidFill>
                  <a:srgbClr val="00B050"/>
                </a:solidFill>
              </a:rPr>
              <a:t>人类的基础文明是通用智力所依托的</a:t>
            </a:r>
            <a:endParaRPr lang="zh-CN" altLang="en-US">
              <a:solidFill>
                <a:srgbClr val="00B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一、点睛</a:t>
            </a:r>
            <a:r>
              <a:rPr lang="zh-CN" altLang="en-US"/>
              <a:t>之笔</a:t>
            </a:r>
            <a:endParaRPr lang="zh-CN" altLang="en-US"/>
          </a:p>
        </p:txBody>
      </p:sp>
      <p:sp>
        <p:nvSpPr>
          <p:cNvPr id="3" name="内容占位符 2"/>
          <p:cNvSpPr>
            <a:spLocks noGrp="1"/>
          </p:cNvSpPr>
          <p:nvPr>
            <p:ph idx="1"/>
          </p:nvPr>
        </p:nvSpPr>
        <p:spPr/>
        <p:txBody>
          <a:bodyPr/>
          <a:p>
            <a:r>
              <a:rPr lang="zh-CN" altLang="en-US"/>
              <a:t>一、温故知行，继往开来，点睛</a:t>
            </a:r>
            <a:r>
              <a:rPr lang="zh-CN" altLang="en-US"/>
              <a:t>之笔</a:t>
            </a:r>
            <a:endParaRPr lang="zh-CN" altLang="en-US"/>
          </a:p>
          <a:p>
            <a:r>
              <a:rPr lang="zh-CN" altLang="en-US"/>
              <a:t>1.1. 言和语的关系（第一章第一节）</a:t>
            </a:r>
            <a:endParaRPr lang="zh-CN" altLang="en-US"/>
          </a:p>
          <a:p>
            <a:r>
              <a:rPr lang="zh-CN" altLang="en-US"/>
              <a:t>1.2. 英汉双语（狭义双语思维训练）（第11章第一节）</a:t>
            </a:r>
            <a:endParaRPr lang="zh-CN" altLang="en-US"/>
          </a:p>
          <a:p>
            <a:r>
              <a:rPr lang="zh-CN" altLang="en-US"/>
              <a:t>1.3. 多语内涵（八言八语为突破口）（点睛：第一节）</a:t>
            </a:r>
            <a:endParaRPr lang="zh-CN" altLang="en-US"/>
          </a:p>
        </p:txBody>
      </p:sp>
      <p:sp>
        <p:nvSpPr>
          <p:cNvPr id="5" name="文本框 4"/>
          <p:cNvSpPr txBox="1"/>
          <p:nvPr>
            <p:custDataLst>
              <p:tags r:id="rId1"/>
            </p:custDataLst>
          </p:nvPr>
        </p:nvSpPr>
        <p:spPr>
          <a:xfrm>
            <a:off x="635" y="6186805"/>
            <a:ext cx="12191365" cy="337185"/>
          </a:xfrm>
          <a:prstGeom prst="rect">
            <a:avLst/>
          </a:prstGeom>
          <a:noFill/>
        </p:spPr>
        <p:txBody>
          <a:bodyPr wrap="square" rtlCol="0" anchor="t">
            <a:spAutoFit/>
          </a:bodyPr>
          <a:p>
            <a:pPr algn="ctr"/>
            <a:r>
              <a:rPr lang="zh-CN" altLang="en-US" sz="1600" dirty="0">
                <a:sym typeface="+mn-ea"/>
              </a:rPr>
              <a:t>《融智学导读》著作者《新版融智学》讲席教授：邹晓辉（清华大学在线课堂融智学公益课）</a:t>
            </a:r>
            <a:endParaRPr lang="zh-CN" altLang="en-US" sz="1600" dirty="0">
              <a:sym typeface="+mn-ea"/>
            </a:endParaRPr>
          </a:p>
        </p:txBody>
      </p:sp>
      <p:pic>
        <p:nvPicPr>
          <p:cNvPr id="15" name="图片 15" descr="英汉比较-邹晓辉"/>
          <p:cNvPicPr>
            <a:picLocks noChangeAspect="1"/>
          </p:cNvPicPr>
          <p:nvPr>
            <p:custDataLst>
              <p:tags r:id="rId2"/>
            </p:custDataLst>
          </p:nvPr>
        </p:nvPicPr>
        <p:blipFill>
          <a:blip r:embed="rId3"/>
          <a:stretch>
            <a:fillRect/>
          </a:stretch>
        </p:blipFill>
        <p:spPr>
          <a:xfrm>
            <a:off x="6882130" y="2339975"/>
            <a:ext cx="4937760" cy="3648710"/>
          </a:xfrm>
          <a:prstGeom prst="rect">
            <a:avLst/>
          </a:prstGeom>
        </p:spPr>
      </p:pic>
      <p:pic>
        <p:nvPicPr>
          <p:cNvPr id="1073742854" name="图片 1073742853"/>
          <p:cNvPicPr>
            <a:picLocks noChangeAspect="1"/>
          </p:cNvPicPr>
          <p:nvPr>
            <p:custDataLst>
              <p:tags r:id="rId4"/>
            </p:custDataLst>
          </p:nvPr>
        </p:nvPicPr>
        <p:blipFill>
          <a:blip r:embed="rId5"/>
          <a:stretch>
            <a:fillRect/>
          </a:stretch>
        </p:blipFill>
        <p:spPr>
          <a:xfrm>
            <a:off x="5091430" y="409575"/>
            <a:ext cx="3528060" cy="1931035"/>
          </a:xfrm>
          <a:prstGeom prst="rect">
            <a:avLst/>
          </a:prstGeom>
          <a:noFill/>
          <a:ln w="9525">
            <a:noFill/>
          </a:ln>
        </p:spPr>
      </p:pic>
      <p:pic>
        <p:nvPicPr>
          <p:cNvPr id="6" name="图片 5"/>
          <p:cNvPicPr>
            <a:picLocks noChangeAspect="1"/>
          </p:cNvPicPr>
          <p:nvPr>
            <p:custDataLst>
              <p:tags r:id="rId6"/>
            </p:custDataLst>
          </p:nvPr>
        </p:nvPicPr>
        <p:blipFill>
          <a:blip r:embed="rId7"/>
          <a:stretch>
            <a:fillRect/>
          </a:stretch>
        </p:blipFill>
        <p:spPr>
          <a:xfrm>
            <a:off x="626110" y="3582670"/>
            <a:ext cx="6256020" cy="2302510"/>
          </a:xfrm>
          <a:prstGeom prst="rect">
            <a:avLst/>
          </a:prstGeom>
        </p:spPr>
      </p:pic>
      <p:sp>
        <p:nvSpPr>
          <p:cNvPr id="4" name="文本框 3"/>
          <p:cNvSpPr txBox="1"/>
          <p:nvPr/>
        </p:nvSpPr>
        <p:spPr>
          <a:xfrm>
            <a:off x="657860" y="3418840"/>
            <a:ext cx="3612515" cy="922020"/>
          </a:xfrm>
          <a:prstGeom prst="rect">
            <a:avLst/>
          </a:prstGeom>
          <a:noFill/>
        </p:spPr>
        <p:txBody>
          <a:bodyPr wrap="square" rtlCol="0">
            <a:spAutoFit/>
          </a:bodyPr>
          <a:p>
            <a:pPr algn="l">
              <a:lnSpc>
                <a:spcPct val="150000"/>
              </a:lnSpc>
            </a:pPr>
            <a:r>
              <a:rPr lang="zh-CN" altLang="en-US">
                <a:solidFill>
                  <a:srgbClr val="00B050"/>
                </a:solidFill>
              </a:rPr>
              <a:t>八言：音 形 象 释 实 虚 用 解</a:t>
            </a:r>
            <a:endParaRPr lang="zh-CN" altLang="en-US">
              <a:solidFill>
                <a:srgbClr val="00B050"/>
              </a:solidFill>
            </a:endParaRPr>
          </a:p>
          <a:p>
            <a:pPr algn="l">
              <a:lnSpc>
                <a:spcPct val="150000"/>
              </a:lnSpc>
            </a:pPr>
            <a:r>
              <a:rPr lang="zh-CN" altLang="en-US">
                <a:solidFill>
                  <a:srgbClr val="00B050"/>
                </a:solidFill>
              </a:rPr>
              <a:t>八语：言 辞 链 块 读 句 段 篇</a:t>
            </a:r>
            <a:endParaRPr lang="zh-CN" altLang="en-US">
              <a:solidFill>
                <a:srgbClr val="00B050"/>
              </a:solidFill>
            </a:endParaRPr>
          </a:p>
        </p:txBody>
      </p:sp>
      <p:graphicFrame>
        <p:nvGraphicFramePr>
          <p:cNvPr id="7" name="对象 6"/>
          <p:cNvGraphicFramePr/>
          <p:nvPr>
            <p:custDataLst>
              <p:tags r:id="rId8"/>
            </p:custDataLst>
          </p:nvPr>
        </p:nvGraphicFramePr>
        <p:xfrm>
          <a:off x="8754110" y="410210"/>
          <a:ext cx="2462530" cy="1834515"/>
        </p:xfrm>
        <a:graphic>
          <a:graphicData uri="http://schemas.openxmlformats.org/presentationml/2006/ole">
            <mc:AlternateContent xmlns:mc="http://schemas.openxmlformats.org/markup-compatibility/2006">
              <mc:Choice xmlns:v="urn:schemas-microsoft-com:vml" Requires="v">
                <p:oleObj spid="_x0000_s8" name="" r:id="rId9" imgW="2301240" imgH="1737360" progId="Paint.Picture">
                  <p:embed/>
                </p:oleObj>
              </mc:Choice>
              <mc:Fallback>
                <p:oleObj name="" r:id="rId9" imgW="2301240" imgH="1737360" progId="Paint.Picture">
                  <p:embed/>
                  <p:pic>
                    <p:nvPicPr>
                      <p:cNvPr id="0" name="图片 7"/>
                      <p:cNvPicPr/>
                      <p:nvPr/>
                    </p:nvPicPr>
                    <p:blipFill>
                      <a:blip r:embed="rId10"/>
                      <a:stretch>
                        <a:fillRect/>
                      </a:stretch>
                    </p:blipFill>
                    <p:spPr>
                      <a:xfrm>
                        <a:off x="8754110" y="410210"/>
                        <a:ext cx="2462530" cy="1834515"/>
                      </a:xfrm>
                      <a:prstGeom prst="rect">
                        <a:avLst/>
                      </a:prstGeom>
                    </p:spPr>
                  </p:pic>
                </p:oleObj>
              </mc:Fallback>
            </mc:AlternateContent>
          </a:graphicData>
        </a:graphic>
      </p:graphicFrame>
      <p:sp>
        <p:nvSpPr>
          <p:cNvPr id="9" name="文本框 8"/>
          <p:cNvSpPr txBox="1"/>
          <p:nvPr/>
        </p:nvSpPr>
        <p:spPr>
          <a:xfrm>
            <a:off x="770890" y="5695950"/>
            <a:ext cx="5146040" cy="368300"/>
          </a:xfrm>
          <a:prstGeom prst="rect">
            <a:avLst/>
          </a:prstGeom>
          <a:noFill/>
        </p:spPr>
        <p:txBody>
          <a:bodyPr wrap="square" rtlCol="0">
            <a:spAutoFit/>
          </a:bodyPr>
          <a:p>
            <a:r>
              <a:rPr lang="zh-CN" altLang="en-US">
                <a:solidFill>
                  <a:srgbClr val="00B050"/>
                </a:solidFill>
              </a:rPr>
              <a:t>如何从人类的通用智力</a:t>
            </a:r>
            <a:r>
              <a:rPr lang="zh-CN" altLang="en-US">
                <a:solidFill>
                  <a:srgbClr val="0070C0"/>
                </a:solidFill>
              </a:rPr>
              <a:t>延伸至机器通用人工智能？</a:t>
            </a:r>
            <a:endParaRPr lang="zh-CN" altLang="en-US">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1.1. 言和语的关系</a:t>
            </a:r>
            <a:endParaRPr lang="zh-CN" altLang="en-US"/>
          </a:p>
        </p:txBody>
      </p:sp>
      <p:sp>
        <p:nvSpPr>
          <p:cNvPr id="3" name="内容占位符 2"/>
          <p:cNvSpPr>
            <a:spLocks noGrp="1"/>
          </p:cNvSpPr>
          <p:nvPr>
            <p:ph idx="1"/>
          </p:nvPr>
        </p:nvSpPr>
        <p:spPr/>
        <p:txBody>
          <a:bodyPr>
            <a:normAutofit lnSpcReduction="20000"/>
          </a:bodyPr>
          <a:p>
            <a:r>
              <a:rPr lang="zh-CN" altLang="en-US" b="1">
                <a:sym typeface="+mn-ea"/>
              </a:rPr>
              <a:t>言和语的定义</a:t>
            </a:r>
            <a:r>
              <a:rPr lang="zh-CN" altLang="en-US">
                <a:sym typeface="+mn-ea"/>
              </a:rPr>
              <a:t>及其相互关系的</a:t>
            </a:r>
            <a:r>
              <a:rPr lang="zh-CN" altLang="en-US" b="1">
                <a:sym typeface="+mn-ea"/>
              </a:rPr>
              <a:t>理论模型</a:t>
            </a:r>
            <a:endParaRPr lang="zh-CN" altLang="en-US"/>
          </a:p>
          <a:p>
            <a:pPr marL="0" indent="0">
              <a:buNone/>
            </a:pPr>
            <a:r>
              <a:rPr lang="zh-CN" altLang="en-US" b="1">
                <a:sym typeface="+mn-ea"/>
              </a:rPr>
              <a:t>言</a:t>
            </a:r>
            <a:r>
              <a:rPr lang="zh-CN" altLang="en-US">
                <a:sym typeface="+mn-ea"/>
              </a:rPr>
              <a:t>即</a:t>
            </a:r>
            <a:r>
              <a:rPr lang="zh-CN" altLang="en-US" b="1">
                <a:sym typeface="+mn-ea"/>
              </a:rPr>
              <a:t>单音节</a:t>
            </a:r>
            <a:r>
              <a:rPr lang="zh-CN" altLang="en-US">
                <a:sym typeface="+mn-ea"/>
              </a:rPr>
              <a:t>的</a:t>
            </a:r>
            <a:r>
              <a:rPr lang="zh-CN" altLang="en-US" b="1">
                <a:sym typeface="+mn-ea"/>
              </a:rPr>
              <a:t>字</a:t>
            </a:r>
            <a:endParaRPr lang="zh-CN" altLang="en-US"/>
          </a:p>
          <a:p>
            <a:pPr marL="0" indent="0">
              <a:buNone/>
            </a:pPr>
            <a:r>
              <a:rPr lang="zh-CN" altLang="en-US">
                <a:sym typeface="+mn-ea"/>
              </a:rPr>
              <a:t>基本结构单位</a:t>
            </a:r>
            <a:endParaRPr lang="zh-CN" altLang="en-US"/>
          </a:p>
          <a:p>
            <a:pPr marL="0" indent="0">
              <a:buNone/>
            </a:pPr>
            <a:r>
              <a:rPr lang="zh-CN" altLang="en-US" b="1">
                <a:sym typeface="+mn-ea"/>
              </a:rPr>
              <a:t>语</a:t>
            </a:r>
            <a:r>
              <a:rPr lang="zh-CN" altLang="en-US">
                <a:sym typeface="+mn-ea"/>
              </a:rPr>
              <a:t>即</a:t>
            </a:r>
            <a:r>
              <a:rPr lang="zh-CN" altLang="en-US" b="1">
                <a:sym typeface="+mn-ea"/>
              </a:rPr>
              <a:t>混音节字组</a:t>
            </a:r>
            <a:endParaRPr lang="zh-CN" altLang="en-US"/>
          </a:p>
          <a:p>
            <a:pPr marL="0" indent="0">
              <a:buNone/>
            </a:pPr>
            <a:r>
              <a:rPr lang="zh-CN" altLang="en-US">
                <a:sym typeface="+mn-ea"/>
              </a:rPr>
              <a:t>派生结构单位</a:t>
            </a:r>
            <a:endParaRPr lang="zh-CN" altLang="en-US"/>
          </a:p>
          <a:p>
            <a:pPr marL="0" indent="0">
              <a:buNone/>
            </a:pPr>
            <a:r>
              <a:rPr lang="zh-CN" altLang="en-US" b="1">
                <a:sym typeface="+mn-ea"/>
              </a:rPr>
              <a:t>类</a:t>
            </a:r>
            <a:r>
              <a:rPr lang="en-US" altLang="zh-CN" b="1">
                <a:sym typeface="+mn-ea"/>
              </a:rPr>
              <a:t>1</a:t>
            </a:r>
            <a:r>
              <a:rPr lang="zh-CN" altLang="en-US">
                <a:sym typeface="+mn-ea"/>
              </a:rPr>
              <a:t>：</a:t>
            </a:r>
            <a:r>
              <a:rPr lang="zh-CN" altLang="en-US" b="1">
                <a:sym typeface="+mn-ea"/>
              </a:rPr>
              <a:t>自然</a:t>
            </a:r>
            <a:r>
              <a:rPr lang="zh-CN" altLang="en-US">
                <a:sym typeface="+mn-ea"/>
              </a:rPr>
              <a:t>语言</a:t>
            </a:r>
            <a:endParaRPr lang="zh-CN" altLang="en-US"/>
          </a:p>
          <a:p>
            <a:pPr marL="0" indent="0">
              <a:buNone/>
            </a:pPr>
            <a:r>
              <a:rPr lang="zh-CN" altLang="en-US" b="1">
                <a:sym typeface="+mn-ea"/>
              </a:rPr>
              <a:t>类</a:t>
            </a:r>
            <a:r>
              <a:rPr lang="en-US" altLang="zh-CN" b="1">
                <a:sym typeface="+mn-ea"/>
              </a:rPr>
              <a:t>2</a:t>
            </a:r>
            <a:r>
              <a:rPr lang="zh-CN" altLang="en-US">
                <a:sym typeface="+mn-ea"/>
              </a:rPr>
              <a:t>：</a:t>
            </a:r>
            <a:r>
              <a:rPr lang="zh-CN" altLang="en-US" b="1">
                <a:sym typeface="+mn-ea"/>
              </a:rPr>
              <a:t>机器</a:t>
            </a:r>
            <a:r>
              <a:rPr lang="zh-CN" altLang="en-US">
                <a:sym typeface="+mn-ea"/>
              </a:rPr>
              <a:t>语言</a:t>
            </a:r>
            <a:endParaRPr lang="zh-CN" altLang="en-US"/>
          </a:p>
          <a:p>
            <a:r>
              <a:rPr lang="zh-CN" altLang="en-US">
                <a:sym typeface="+mn-ea"/>
              </a:rPr>
              <a:t>图1-1.</a:t>
            </a:r>
            <a:r>
              <a:rPr lang="zh-CN" altLang="en-US" b="1">
                <a:sym typeface="+mn-ea"/>
              </a:rPr>
              <a:t> 言和语的关系</a:t>
            </a:r>
            <a:r>
              <a:rPr lang="zh-CN" altLang="en-US">
                <a:sym typeface="+mn-ea"/>
              </a:rPr>
              <a:t>在</a:t>
            </a:r>
            <a:r>
              <a:rPr lang="zh-CN" altLang="en-US" b="1">
                <a:sym typeface="+mn-ea"/>
              </a:rPr>
              <a:t>系统工程融智学</a:t>
            </a:r>
            <a:r>
              <a:rPr lang="zh-CN" altLang="en-US">
                <a:sym typeface="+mn-ea"/>
              </a:rPr>
              <a:t>特有的</a:t>
            </a:r>
            <a:r>
              <a:rPr lang="zh-CN" altLang="en-US" b="1">
                <a:sym typeface="+mn-ea"/>
              </a:rPr>
              <a:t>双重形式化</a:t>
            </a:r>
            <a:r>
              <a:rPr lang="zh-CN" altLang="en-US">
                <a:sym typeface="+mn-ea"/>
              </a:rPr>
              <a:t>数据库里</a:t>
            </a:r>
            <a:r>
              <a:rPr lang="zh-CN" altLang="en-US" b="1">
                <a:sym typeface="+mn-ea"/>
              </a:rPr>
              <a:t>展现</a:t>
            </a:r>
            <a:r>
              <a:rPr lang="zh-CN" altLang="en-US">
                <a:sym typeface="+mn-ea"/>
              </a:rPr>
              <a:t>并</a:t>
            </a:r>
            <a:r>
              <a:rPr lang="zh-CN" altLang="en-US" b="1">
                <a:sym typeface="+mn-ea"/>
              </a:rPr>
              <a:t>可检验</a:t>
            </a:r>
            <a:endParaRPr lang="zh-CN" altLang="en-US"/>
          </a:p>
          <a:p>
            <a:pPr marL="0" indent="0">
              <a:lnSpc>
                <a:spcPct val="150000"/>
              </a:lnSpc>
              <a:buNone/>
            </a:pPr>
            <a:r>
              <a:rPr lang="zh-CN" altLang="en-US" b="1">
                <a:sym typeface="+mn-ea"/>
              </a:rPr>
              <a:t>导读</a:t>
            </a:r>
            <a:r>
              <a:rPr lang="zh-CN" altLang="en-US">
                <a:sym typeface="+mn-ea"/>
              </a:rPr>
              <a:t>：语言学</a:t>
            </a:r>
            <a:r>
              <a:rPr lang="zh-CN" altLang="en-US" b="1">
                <a:sym typeface="+mn-ea"/>
              </a:rPr>
              <a:t>创立者</a:t>
            </a:r>
            <a:r>
              <a:rPr lang="zh-CN" altLang="en-US">
                <a:solidFill>
                  <a:srgbClr val="C00000"/>
                </a:solidFill>
                <a:sym typeface="+mn-ea"/>
              </a:rPr>
              <a:t>索绪尔</a:t>
            </a:r>
            <a:r>
              <a:rPr lang="zh-CN" altLang="en-US" b="1">
                <a:solidFill>
                  <a:srgbClr val="C00000"/>
                </a:solidFill>
                <a:sym typeface="+mn-ea"/>
              </a:rPr>
              <a:t>不仅区分了</a:t>
            </a:r>
            <a:r>
              <a:rPr lang="zh-CN" altLang="en-US">
                <a:solidFill>
                  <a:srgbClr val="C00000"/>
                </a:solidFill>
                <a:sym typeface="+mn-ea"/>
              </a:rPr>
              <a:t>语言和言语，</a:t>
            </a:r>
            <a:r>
              <a:rPr lang="zh-CN" altLang="en-US" b="1">
                <a:solidFill>
                  <a:srgbClr val="C00000"/>
                </a:solidFill>
                <a:sym typeface="+mn-ea"/>
              </a:rPr>
              <a:t>而且还发现了</a:t>
            </a:r>
            <a:r>
              <a:rPr lang="zh-CN" altLang="en-US">
                <a:solidFill>
                  <a:srgbClr val="C00000"/>
                </a:solidFill>
                <a:sym typeface="+mn-ea"/>
              </a:rPr>
              <a:t>语言与棋的系统相似性</a:t>
            </a:r>
            <a:r>
              <a:rPr lang="zh-CN" altLang="en-US">
                <a:sym typeface="+mn-ea"/>
              </a:rPr>
              <a:t>。这</a:t>
            </a:r>
            <a:r>
              <a:rPr lang="zh-CN" altLang="en-US" b="1">
                <a:sym typeface="+mn-ea"/>
              </a:rPr>
              <a:t>不仅为</a:t>
            </a:r>
            <a:r>
              <a:rPr lang="zh-CN" altLang="en-US" b="1">
                <a:solidFill>
                  <a:srgbClr val="0070C0"/>
                </a:solidFill>
                <a:sym typeface="+mn-ea"/>
              </a:rPr>
              <a:t>融智学</a:t>
            </a:r>
            <a:r>
              <a:rPr lang="zh-CN" altLang="en-US" b="1">
                <a:sym typeface="+mn-ea"/>
              </a:rPr>
              <a:t>奠定了</a:t>
            </a:r>
            <a:r>
              <a:rPr lang="zh-CN" altLang="en-US">
                <a:solidFill>
                  <a:srgbClr val="0070C0"/>
                </a:solidFill>
                <a:sym typeface="+mn-ea"/>
              </a:rPr>
              <a:t>再进一步区分</a:t>
            </a:r>
            <a:r>
              <a:rPr lang="zh-CN" altLang="en-US" b="1">
                <a:solidFill>
                  <a:srgbClr val="0070C0"/>
                </a:solidFill>
                <a:sym typeface="+mn-ea"/>
              </a:rPr>
              <a:t>言和语</a:t>
            </a:r>
            <a:r>
              <a:rPr lang="zh-CN" altLang="en-US">
                <a:sym typeface="+mn-ea"/>
              </a:rPr>
              <a:t>的</a:t>
            </a:r>
            <a:r>
              <a:rPr lang="zh-CN" altLang="en-US" b="1">
                <a:sym typeface="+mn-ea"/>
              </a:rPr>
              <a:t>理论基础</a:t>
            </a:r>
            <a:r>
              <a:rPr lang="zh-CN" altLang="en-US">
                <a:sym typeface="+mn-ea"/>
              </a:rPr>
              <a:t>，</a:t>
            </a:r>
            <a:r>
              <a:rPr lang="zh-CN" altLang="en-US" b="1">
                <a:sym typeface="+mn-ea"/>
              </a:rPr>
              <a:t>而且还为</a:t>
            </a:r>
            <a:r>
              <a:rPr lang="zh-CN" altLang="en-US">
                <a:sym typeface="+mn-ea"/>
              </a:rPr>
              <a:t>汉字棋和数字棋的结合</a:t>
            </a:r>
            <a:r>
              <a:rPr lang="zh-CN" altLang="en-US" b="1">
                <a:sym typeface="+mn-ea"/>
              </a:rPr>
              <a:t>而形成的</a:t>
            </a:r>
            <a:r>
              <a:rPr lang="zh-CN" altLang="en-US">
                <a:sym typeface="+mn-ea"/>
              </a:rPr>
              <a:t>双字棋</a:t>
            </a:r>
            <a:r>
              <a:rPr lang="zh-CN" altLang="en-US" b="1">
                <a:sym typeface="+mn-ea"/>
              </a:rPr>
              <a:t>发挥了</a:t>
            </a:r>
            <a:r>
              <a:rPr lang="zh-CN" altLang="en-US">
                <a:sym typeface="+mn-ea"/>
              </a:rPr>
              <a:t>积极的</a:t>
            </a:r>
            <a:r>
              <a:rPr lang="zh-CN" altLang="en-US" b="1">
                <a:sym typeface="+mn-ea"/>
              </a:rPr>
              <a:t>启迪作用</a:t>
            </a:r>
            <a:r>
              <a:rPr lang="zh-CN" altLang="en-US">
                <a:sym typeface="+mn-ea"/>
              </a:rPr>
              <a:t>。</a:t>
            </a:r>
            <a:r>
              <a:rPr lang="zh-CN" altLang="en-US">
                <a:solidFill>
                  <a:srgbClr val="FF0000"/>
                </a:solidFill>
                <a:sym typeface="+mn-ea"/>
              </a:rPr>
              <a:t>智能化双字棋盘软件（三类双语应用场景）</a:t>
            </a:r>
            <a:r>
              <a:rPr lang="zh-CN" altLang="en-US" b="1">
                <a:sym typeface="+mn-ea"/>
              </a:rPr>
              <a:t>将在第三章专门系统地来介绍</a:t>
            </a:r>
            <a:r>
              <a:rPr lang="zh-CN" altLang="en-US">
                <a:sym typeface="+mn-ea"/>
              </a:rPr>
              <a:t>。</a:t>
            </a:r>
            <a:endParaRPr lang="zh-CN" altLang="en-US"/>
          </a:p>
        </p:txBody>
      </p:sp>
      <p:pic>
        <p:nvPicPr>
          <p:cNvPr id="7" name="图片 6" descr="言和语的关系-by-邹晓辉-2002"/>
          <p:cNvPicPr>
            <a:picLocks noChangeAspect="1"/>
          </p:cNvPicPr>
          <p:nvPr>
            <p:custDataLst>
              <p:tags r:id="rId1"/>
            </p:custDataLst>
          </p:nvPr>
        </p:nvPicPr>
        <p:blipFill>
          <a:blip r:embed="rId2"/>
          <a:stretch>
            <a:fillRect/>
          </a:stretch>
        </p:blipFill>
        <p:spPr>
          <a:xfrm>
            <a:off x="2446020" y="1866900"/>
            <a:ext cx="3380105" cy="2665095"/>
          </a:xfrm>
          <a:prstGeom prst="rect">
            <a:avLst/>
          </a:prstGeom>
        </p:spPr>
      </p:pic>
      <p:pic>
        <p:nvPicPr>
          <p:cNvPr id="4" name="图片 3" descr="01-多种进制之间的换算关系实例一览表和广义双语支撑的三类双语数据库"/>
          <p:cNvPicPr>
            <a:picLocks noChangeAspect="1"/>
          </p:cNvPicPr>
          <p:nvPr>
            <p:custDataLst>
              <p:tags r:id="rId3"/>
            </p:custDataLst>
          </p:nvPr>
        </p:nvPicPr>
        <p:blipFill>
          <a:blip r:embed="rId4"/>
          <a:stretch>
            <a:fillRect/>
          </a:stretch>
        </p:blipFill>
        <p:spPr>
          <a:xfrm>
            <a:off x="5655945" y="134620"/>
            <a:ext cx="6536055" cy="4397375"/>
          </a:xfrm>
          <a:prstGeom prst="rect">
            <a:avLst/>
          </a:prstGeom>
        </p:spPr>
      </p:pic>
      <p:sp>
        <p:nvSpPr>
          <p:cNvPr id="5" name="文本框 4"/>
          <p:cNvSpPr txBox="1"/>
          <p:nvPr>
            <p:custDataLst>
              <p:tags r:id="rId5"/>
            </p:custDataLst>
          </p:nvPr>
        </p:nvSpPr>
        <p:spPr>
          <a:xfrm>
            <a:off x="635" y="6186805"/>
            <a:ext cx="12191365" cy="337185"/>
          </a:xfrm>
          <a:prstGeom prst="rect">
            <a:avLst/>
          </a:prstGeom>
          <a:noFill/>
        </p:spPr>
        <p:txBody>
          <a:bodyPr wrap="square" rtlCol="0" anchor="t">
            <a:spAutoFit/>
          </a:bodyPr>
          <a:p>
            <a:pPr algn="ctr"/>
            <a:r>
              <a:rPr lang="zh-CN" altLang="en-US" sz="1600" dirty="0">
                <a:sym typeface="+mn-ea"/>
              </a:rPr>
              <a:t>《融智学导读》著作者《新版融智学》讲席教授：邹晓辉（清华大学在线课堂融智学公益课）</a:t>
            </a:r>
            <a:endParaRPr lang="zh-CN" altLang="en-US" sz="16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1701165" y="1012825"/>
            <a:ext cx="8769985" cy="2416175"/>
          </a:xfrm>
          <a:prstGeom prst="rect">
            <a:avLst/>
          </a:prstGeom>
        </p:spPr>
      </p:pic>
      <p:sp>
        <p:nvSpPr>
          <p:cNvPr id="2" name="标题 1"/>
          <p:cNvSpPr>
            <a:spLocks noGrp="1"/>
          </p:cNvSpPr>
          <p:nvPr>
            <p:ph type="title"/>
          </p:nvPr>
        </p:nvSpPr>
        <p:spPr>
          <a:xfrm>
            <a:off x="608400" y="395040"/>
            <a:ext cx="10969200" cy="705600"/>
          </a:xfrm>
        </p:spPr>
        <p:txBody>
          <a:bodyPr>
            <a:normAutofit/>
          </a:bodyPr>
          <a:p>
            <a:r>
              <a:rPr lang="zh-CN" altLang="en-US"/>
              <a:t> 1.2. 英汉双语（狭义双语思维训练）</a:t>
            </a:r>
            <a:endParaRPr lang="zh-CN" altLang="en-US"/>
          </a:p>
        </p:txBody>
      </p:sp>
      <p:sp>
        <p:nvSpPr>
          <p:cNvPr id="3" name="内容占位符 2"/>
          <p:cNvSpPr>
            <a:spLocks noGrp="1"/>
          </p:cNvSpPr>
          <p:nvPr>
            <p:ph idx="1"/>
          </p:nvPr>
        </p:nvSpPr>
        <p:spPr>
          <a:xfrm>
            <a:off x="608330" y="1219200"/>
            <a:ext cx="10859770" cy="5367655"/>
          </a:xfrm>
        </p:spPr>
        <p:txBody>
          <a:bodyPr>
            <a:normAutofit/>
          </a:bodyPr>
          <a:p>
            <a:pPr marL="0" indent="0">
              <a:lnSpc>
                <a:spcPct val="150000"/>
              </a:lnSpc>
              <a:buNone/>
            </a:pPr>
            <a:endParaRPr lang="zh-CN" altLang="en-US"/>
          </a:p>
          <a:p>
            <a:pPr marL="0" indent="0">
              <a:lnSpc>
                <a:spcPct val="150000"/>
              </a:lnSpc>
              <a:buNone/>
            </a:pPr>
            <a:endParaRPr lang="zh-CN" altLang="en-US"/>
          </a:p>
          <a:p>
            <a:pPr marL="0" indent="0">
              <a:lnSpc>
                <a:spcPct val="150000"/>
              </a:lnSpc>
              <a:buNone/>
            </a:pPr>
            <a:endParaRPr lang="zh-CN" altLang="en-US"/>
          </a:p>
          <a:p>
            <a:pPr marL="0" indent="0">
              <a:lnSpc>
                <a:spcPct val="150000"/>
              </a:lnSpc>
              <a:buNone/>
            </a:pPr>
            <a:endParaRPr lang="zh-CN" altLang="en-US"/>
          </a:p>
          <a:p>
            <a:pPr marL="0" indent="0" algn="ctr">
              <a:lnSpc>
                <a:spcPct val="150000"/>
              </a:lnSpc>
              <a:buNone/>
            </a:pPr>
            <a:r>
              <a:rPr lang="zh-CN" altLang="en-US"/>
              <a:t>图 11-3 基于融智学的</a:t>
            </a:r>
            <a:r>
              <a:rPr lang="zh-CN" altLang="en-US">
                <a:solidFill>
                  <a:srgbClr val="FF0000"/>
                </a:solidFill>
              </a:rPr>
              <a:t>言和语的关系</a:t>
            </a:r>
            <a:r>
              <a:rPr lang="zh-CN" altLang="en-US"/>
              <a:t>原理而设计</a:t>
            </a:r>
            <a:r>
              <a:rPr lang="zh-CN" altLang="en-US">
                <a:solidFill>
                  <a:srgbClr val="0070C0"/>
                </a:solidFill>
              </a:rPr>
              <a:t>翻译和机译的</a:t>
            </a:r>
            <a:r>
              <a:rPr lang="zh-CN" altLang="en-US" b="1">
                <a:solidFill>
                  <a:srgbClr val="0070C0"/>
                </a:solidFill>
              </a:rPr>
              <a:t>蝴蝶模型</a:t>
            </a:r>
            <a:endParaRPr lang="zh-CN" altLang="en-US">
              <a:solidFill>
                <a:srgbClr val="0070C0"/>
              </a:solidFill>
            </a:endParaRPr>
          </a:p>
          <a:p>
            <a:pPr marL="0" indent="0">
              <a:lnSpc>
                <a:spcPct val="150000"/>
              </a:lnSpc>
              <a:buNone/>
            </a:pPr>
            <a:r>
              <a:rPr lang="zh-CN" altLang="en-US"/>
              <a:t>由图 11-3 可见，</a:t>
            </a:r>
            <a:r>
              <a:rPr lang="zh-CN" altLang="en-US">
                <a:solidFill>
                  <a:srgbClr val="7030A0"/>
                </a:solidFill>
              </a:rPr>
              <a:t>基于融智学的</a:t>
            </a:r>
            <a:r>
              <a:rPr lang="zh-CN" altLang="en-US" b="1">
                <a:solidFill>
                  <a:srgbClr val="7030A0"/>
                </a:solidFill>
              </a:rPr>
              <a:t>言和语的关系</a:t>
            </a:r>
            <a:r>
              <a:rPr lang="zh-CN" altLang="en-US">
                <a:solidFill>
                  <a:srgbClr val="7030A0"/>
                </a:solidFill>
              </a:rPr>
              <a:t>原理而设计</a:t>
            </a:r>
            <a:r>
              <a:rPr lang="zh-CN" altLang="en-US" b="1">
                <a:solidFill>
                  <a:srgbClr val="7030A0"/>
                </a:solidFill>
              </a:rPr>
              <a:t>翻译和机译的蝴蝶模型</a:t>
            </a:r>
            <a:r>
              <a:rPr lang="zh-CN" altLang="en-US"/>
              <a:t>，见：</a:t>
            </a:r>
            <a:r>
              <a:rPr lang="zh-CN" altLang="en-US" b="1"/>
              <a:t>一种崭新的机器翻译策略</a:t>
            </a:r>
            <a:r>
              <a:rPr lang="zh-CN" altLang="en-US"/>
              <a:t>，针对此前机器翻译依据的基本假设存在的问题</a:t>
            </a:r>
            <a:r>
              <a:rPr lang="zh-CN" altLang="en-US" b="1"/>
              <a:t>分别从普通语言学的研究对象</a:t>
            </a:r>
            <a:r>
              <a:rPr lang="zh-CN" altLang="en-US"/>
              <a:t>和</a:t>
            </a:r>
            <a:r>
              <a:rPr lang="zh-CN" altLang="en-US" b="1"/>
              <a:t>基本翻译策略的角度</a:t>
            </a:r>
            <a:r>
              <a:rPr lang="zh-CN" altLang="en-US"/>
              <a:t>论述了</a:t>
            </a:r>
            <a:r>
              <a:rPr lang="zh-CN" altLang="en-US" b="1"/>
              <a:t>一种崭新的机器翻译策略</a:t>
            </a:r>
            <a:r>
              <a:rPr lang="zh-CN" altLang="en-US"/>
              <a:t>。</a:t>
            </a:r>
            <a:r>
              <a:rPr lang="zh-CN" altLang="en-US">
                <a:solidFill>
                  <a:srgbClr val="7030A0"/>
                </a:solidFill>
              </a:rPr>
              <a:t>其</a:t>
            </a:r>
            <a:r>
              <a:rPr lang="zh-CN" altLang="en-US" b="1">
                <a:solidFill>
                  <a:srgbClr val="7030A0"/>
                </a:solidFill>
              </a:rPr>
              <a:t>优点</a:t>
            </a:r>
            <a:r>
              <a:rPr lang="zh-CN" altLang="en-US">
                <a:solidFill>
                  <a:srgbClr val="7030A0"/>
                </a:solidFill>
              </a:rPr>
              <a:t>不仅在于</a:t>
            </a:r>
            <a:r>
              <a:rPr lang="zh-CN" altLang="en-US" b="1">
                <a:solidFill>
                  <a:srgbClr val="7030A0"/>
                </a:solidFill>
              </a:rPr>
              <a:t>它能</a:t>
            </a:r>
            <a:r>
              <a:rPr lang="zh-CN" altLang="en-US">
                <a:solidFill>
                  <a:srgbClr val="7030A0"/>
                </a:solidFill>
              </a:rPr>
              <a:t>更有针对性地</a:t>
            </a:r>
            <a:r>
              <a:rPr lang="zh-CN" altLang="en-US" b="1">
                <a:solidFill>
                  <a:srgbClr val="7030A0"/>
                </a:solidFill>
              </a:rPr>
              <a:t>消解</a:t>
            </a:r>
            <a:r>
              <a:rPr lang="zh-CN" altLang="en-US">
                <a:solidFill>
                  <a:srgbClr val="7030A0"/>
                </a:solidFill>
              </a:rPr>
              <a:t>汉英双语转换</a:t>
            </a:r>
            <a:r>
              <a:rPr lang="zh-CN" altLang="en-US" b="1">
                <a:solidFill>
                  <a:srgbClr val="7030A0"/>
                </a:solidFill>
              </a:rPr>
              <a:t>必然遭遇的各种歧义</a:t>
            </a:r>
            <a:r>
              <a:rPr lang="zh-CN" altLang="en-US">
                <a:solidFill>
                  <a:srgbClr val="7030A0"/>
                </a:solidFill>
              </a:rPr>
              <a:t>，具体指</a:t>
            </a:r>
            <a:r>
              <a:rPr lang="zh-CN" altLang="en-US" b="1">
                <a:solidFill>
                  <a:srgbClr val="7030A0"/>
                </a:solidFill>
              </a:rPr>
              <a:t>语汇和语句两个层次</a:t>
            </a:r>
            <a:r>
              <a:rPr lang="zh-CN" altLang="en-US">
                <a:solidFill>
                  <a:srgbClr val="7030A0"/>
                </a:solidFill>
              </a:rPr>
              <a:t>多个结构单位</a:t>
            </a:r>
            <a:r>
              <a:rPr lang="zh-CN" altLang="en-US" b="1">
                <a:solidFill>
                  <a:srgbClr val="7030A0"/>
                </a:solidFill>
              </a:rPr>
              <a:t>对译的取舍</a:t>
            </a:r>
            <a:r>
              <a:rPr lang="zh-CN" altLang="en-US">
                <a:solidFill>
                  <a:srgbClr val="7030A0"/>
                </a:solidFill>
              </a:rPr>
              <a:t>问题</a:t>
            </a:r>
            <a:r>
              <a:rPr lang="zh-CN" altLang="en-US"/>
              <a:t>，而且还在于</a:t>
            </a:r>
            <a:r>
              <a:rPr lang="zh-CN" altLang="en-US">
                <a:solidFill>
                  <a:srgbClr val="0070C0"/>
                </a:solidFill>
              </a:rPr>
              <a:t>它</a:t>
            </a:r>
            <a:r>
              <a:rPr lang="zh-CN" altLang="en-US" b="1">
                <a:solidFill>
                  <a:srgbClr val="0070C0"/>
                </a:solidFill>
              </a:rPr>
              <a:t>既有利于</a:t>
            </a:r>
            <a:r>
              <a:rPr lang="zh-CN" altLang="en-US">
                <a:solidFill>
                  <a:srgbClr val="0070C0"/>
                </a:solidFill>
              </a:rPr>
              <a:t>计算机更恰当地处理自然语言</a:t>
            </a:r>
            <a:r>
              <a:rPr lang="zh-CN" altLang="en-US" b="1">
                <a:solidFill>
                  <a:srgbClr val="0070C0"/>
                </a:solidFill>
              </a:rPr>
              <a:t>也有利于</a:t>
            </a:r>
            <a:r>
              <a:rPr lang="zh-CN" altLang="en-US">
                <a:solidFill>
                  <a:srgbClr val="0070C0"/>
                </a:solidFill>
              </a:rPr>
              <a:t>自然人更方便地用计算机处理自然语言</a:t>
            </a:r>
            <a:r>
              <a:rPr lang="zh-CN" altLang="en-US"/>
              <a:t>。</a:t>
            </a:r>
            <a:endParaRPr lang="zh-CN" altLang="en-US"/>
          </a:p>
        </p:txBody>
      </p:sp>
      <p:sp>
        <p:nvSpPr>
          <p:cNvPr id="7" name="文本框 6"/>
          <p:cNvSpPr txBox="1"/>
          <p:nvPr>
            <p:custDataLst>
              <p:tags r:id="rId3"/>
            </p:custDataLst>
          </p:nvPr>
        </p:nvSpPr>
        <p:spPr>
          <a:xfrm>
            <a:off x="71755" y="6249670"/>
            <a:ext cx="12191365" cy="337185"/>
          </a:xfrm>
          <a:prstGeom prst="rect">
            <a:avLst/>
          </a:prstGeom>
          <a:noFill/>
        </p:spPr>
        <p:txBody>
          <a:bodyPr wrap="square" rtlCol="0" anchor="t">
            <a:spAutoFit/>
          </a:bodyPr>
          <a:p>
            <a:pPr algn="ctr"/>
            <a:r>
              <a:rPr lang="zh-CN" altLang="en-US" sz="1600" dirty="0">
                <a:sym typeface="+mn-ea"/>
              </a:rPr>
              <a:t>《融智学导读》著作者《新版融智学》讲席教授：邹晓辉（清华大学在线课堂融智学公益课）</a:t>
            </a:r>
            <a:endParaRPr lang="zh-CN" altLang="en-US" sz="1600" dirty="0">
              <a:sym typeface="+mn-ea"/>
            </a:endParaRPr>
          </a:p>
        </p:txBody>
      </p:sp>
      <p:sp>
        <p:nvSpPr>
          <p:cNvPr id="8" name="下箭头标注 7"/>
          <p:cNvSpPr/>
          <p:nvPr>
            <p:custDataLst>
              <p:tags r:id="rId4"/>
            </p:custDataLst>
          </p:nvPr>
        </p:nvSpPr>
        <p:spPr>
          <a:xfrm>
            <a:off x="4817745" y="1219200"/>
            <a:ext cx="2440940" cy="582930"/>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b="1">
                <a:solidFill>
                  <a:srgbClr val="0070C0"/>
                </a:solidFill>
                <a:latin typeface="楷体" panose="02010609060101010101" charset="-122"/>
                <a:ea typeface="楷体" panose="02010609060101010101" charset="-122"/>
              </a:rPr>
              <a:t>语言</a:t>
            </a:r>
            <a:r>
              <a:rPr lang="zh-CN" altLang="en-US">
                <a:latin typeface="楷体" panose="02010609060101010101" charset="-122"/>
                <a:ea typeface="楷体" panose="02010609060101010101" charset="-122"/>
              </a:rPr>
              <a:t>、</a:t>
            </a:r>
            <a:r>
              <a:rPr lang="zh-CN" altLang="en-US" b="1">
                <a:solidFill>
                  <a:srgbClr val="00B050"/>
                </a:solidFill>
                <a:latin typeface="楷体" panose="02010609060101010101" charset="-122"/>
                <a:ea typeface="楷体" panose="02010609060101010101" charset="-122"/>
              </a:rPr>
              <a:t>知识</a:t>
            </a:r>
            <a:r>
              <a:rPr lang="zh-CN" altLang="en-US">
                <a:latin typeface="楷体" panose="02010609060101010101" charset="-122"/>
                <a:ea typeface="楷体" panose="02010609060101010101" charset="-122"/>
              </a:rPr>
              <a:t>、</a:t>
            </a:r>
            <a:r>
              <a:rPr lang="zh-CN" altLang="en-US" b="1">
                <a:solidFill>
                  <a:srgbClr val="C00000"/>
                </a:solidFill>
                <a:latin typeface="楷体" panose="02010609060101010101" charset="-122"/>
                <a:ea typeface="楷体" panose="02010609060101010101" charset="-122"/>
              </a:rPr>
              <a:t>软件</a:t>
            </a:r>
            <a:endParaRPr lang="zh-CN" altLang="en-US" b="1">
              <a:solidFill>
                <a:srgbClr val="C00000"/>
              </a:solidFill>
              <a:latin typeface="楷体" panose="02010609060101010101" charset="-122"/>
              <a:ea typeface="楷体" panose="02010609060101010101" charset="-122"/>
            </a:endParaRPr>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1.3. 多语内涵（以八言八语为突破点）（点睛：第一节）</a:t>
            </a:r>
            <a:endParaRPr lang="zh-CN" altLang="en-US"/>
          </a:p>
        </p:txBody>
      </p:sp>
      <p:sp>
        <p:nvSpPr>
          <p:cNvPr id="3" name="内容占位符 2"/>
          <p:cNvSpPr>
            <a:spLocks noGrp="1"/>
          </p:cNvSpPr>
          <p:nvPr>
            <p:ph idx="1"/>
          </p:nvPr>
        </p:nvSpPr>
        <p:spPr>
          <a:xfrm>
            <a:off x="608330" y="1144905"/>
            <a:ext cx="10968990" cy="5104765"/>
          </a:xfrm>
        </p:spPr>
        <p:txBody>
          <a:bodyPr/>
          <a:p>
            <a:pPr>
              <a:lnSpc>
                <a:spcPct val="200000"/>
              </a:lnSpc>
            </a:pPr>
            <a:r>
              <a:rPr lang="zh-CN" altLang="en-US"/>
              <a:t>从汉字汉语理论研究的（语言学、语言哲学、语言科学、语言技术和语言融智学）五个学术境界和（母语教学、对外汉语教学、中文信息处理、理论反思以及人机协作优化汉字汉语的三智双融实践）五个基本用途发现：八言八语及其蕴含的多语内涵（语言和言语集群的复杂性科学特征）通过测序定位（逻辑）、联动函数（数学）和广义翻译（三类双语），揭示人类通用智力的机理。</a:t>
            </a:r>
            <a:endParaRPr lang="zh-CN" altLang="en-US"/>
          </a:p>
        </p:txBody>
      </p:sp>
      <p:pic>
        <p:nvPicPr>
          <p:cNvPr id="10" name="图片 10" descr="八言"/>
          <p:cNvPicPr>
            <a:picLocks noChangeAspect="1"/>
          </p:cNvPicPr>
          <p:nvPr>
            <p:custDataLst>
              <p:tags r:id="rId1"/>
            </p:custDataLst>
          </p:nvPr>
        </p:nvPicPr>
        <p:blipFill>
          <a:blip r:embed="rId2"/>
          <a:stretch>
            <a:fillRect/>
          </a:stretch>
        </p:blipFill>
        <p:spPr>
          <a:xfrm>
            <a:off x="868680" y="3567430"/>
            <a:ext cx="5126990" cy="2489200"/>
          </a:xfrm>
          <a:prstGeom prst="rect">
            <a:avLst/>
          </a:prstGeom>
        </p:spPr>
      </p:pic>
      <p:pic>
        <p:nvPicPr>
          <p:cNvPr id="11" name="图片 11" descr="八语"/>
          <p:cNvPicPr>
            <a:picLocks noChangeAspect="1"/>
          </p:cNvPicPr>
          <p:nvPr>
            <p:custDataLst>
              <p:tags r:id="rId3"/>
            </p:custDataLst>
          </p:nvPr>
        </p:nvPicPr>
        <p:blipFill>
          <a:blip r:embed="rId4"/>
          <a:stretch>
            <a:fillRect/>
          </a:stretch>
        </p:blipFill>
        <p:spPr>
          <a:xfrm>
            <a:off x="6096000" y="3566160"/>
            <a:ext cx="5193665" cy="2490470"/>
          </a:xfrm>
          <a:prstGeom prst="rect">
            <a:avLst/>
          </a:prstGeom>
        </p:spPr>
      </p:pic>
      <p:sp>
        <p:nvSpPr>
          <p:cNvPr id="5" name="文本框 4"/>
          <p:cNvSpPr txBox="1"/>
          <p:nvPr>
            <p:custDataLst>
              <p:tags r:id="rId5"/>
            </p:custDataLst>
          </p:nvPr>
        </p:nvSpPr>
        <p:spPr>
          <a:xfrm>
            <a:off x="635" y="6186805"/>
            <a:ext cx="12191365" cy="337185"/>
          </a:xfrm>
          <a:prstGeom prst="rect">
            <a:avLst/>
          </a:prstGeom>
          <a:noFill/>
        </p:spPr>
        <p:txBody>
          <a:bodyPr wrap="square" rtlCol="0" anchor="t">
            <a:spAutoFit/>
          </a:bodyPr>
          <a:p>
            <a:pPr algn="ctr"/>
            <a:r>
              <a:rPr lang="zh-CN" altLang="en-US" sz="1600" dirty="0">
                <a:sym typeface="+mn-ea"/>
              </a:rPr>
              <a:t>《融智学导读》著作者《新版融智学》讲席教授：邹晓辉（清华大学在线课堂融智学公益课）</a:t>
            </a:r>
            <a:endParaRPr lang="zh-CN" altLang="en-US" sz="1600" dirty="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二、如何理解汉字汉语的独特性：八言八语</a:t>
            </a:r>
            <a:endParaRPr lang="zh-CN" altLang="en-US"/>
          </a:p>
        </p:txBody>
      </p:sp>
      <p:sp>
        <p:nvSpPr>
          <p:cNvPr id="3" name="内容占位符 2"/>
          <p:cNvSpPr>
            <a:spLocks noGrp="1"/>
          </p:cNvSpPr>
          <p:nvPr>
            <p:ph idx="1"/>
          </p:nvPr>
        </p:nvSpPr>
        <p:spPr/>
        <p:txBody>
          <a:bodyPr/>
          <a:p>
            <a:pPr marL="0" indent="0">
              <a:buNone/>
            </a:pPr>
            <a:r>
              <a:rPr lang="zh-CN" altLang="en-US"/>
              <a:t>如何理解汉字汉语的独特性：八言八语</a:t>
            </a:r>
            <a:endParaRPr lang="zh-CN" altLang="en-US"/>
          </a:p>
          <a:p>
            <a:pPr marL="0" indent="0">
              <a:buNone/>
            </a:pPr>
            <a:r>
              <a:rPr lang="zh-CN" altLang="en-US"/>
              <a:t>八言：音 形 象 释 实 虚 用 解</a:t>
            </a:r>
            <a:endParaRPr lang="zh-CN" altLang="en-US"/>
          </a:p>
          <a:p>
            <a:pPr marL="0" indent="0">
              <a:buNone/>
            </a:pPr>
            <a:r>
              <a:rPr lang="zh-CN" altLang="en-US"/>
              <a:t>八语：言 辞 链 块 读 句 段 篇</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5582285" y="1590040"/>
            <a:ext cx="5720080" cy="3997325"/>
          </a:xfrm>
          <a:prstGeom prst="rect">
            <a:avLst/>
          </a:prstGeom>
        </p:spPr>
      </p:pic>
      <p:sp>
        <p:nvSpPr>
          <p:cNvPr id="6" name="左箭头标注 6"/>
          <p:cNvSpPr/>
          <p:nvPr>
            <p:custDataLst>
              <p:tags r:id="rId3"/>
            </p:custDataLst>
          </p:nvPr>
        </p:nvSpPr>
        <p:spPr>
          <a:xfrm>
            <a:off x="7429500" y="4533265"/>
            <a:ext cx="2112010" cy="961390"/>
          </a:xfrm>
          <a:prstGeom prst="leftArrowCallou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0000"/>
              </a:lnSpc>
              <a:spcBef>
                <a:spcPts val="0"/>
              </a:spcBef>
              <a:spcAft>
                <a:spcPts val="0"/>
              </a:spcAft>
            </a:pPr>
            <a:r>
              <a:rPr lang="en-US" altLang="zh-CN" b="1" kern="100">
                <a:solidFill>
                  <a:srgbClr val="00B050"/>
                </a:solidFill>
                <a:latin typeface="楷体" panose="02010609060101010101" charset="-122"/>
                <a:ea typeface="楷体" panose="02010609060101010101" charset="-122"/>
                <a:cs typeface="楷体" panose="02010609060101010101" charset="-122"/>
                <a:sym typeface="Times New Roman" panose="02020603050405020304"/>
              </a:rPr>
              <a:t>理义法</a:t>
            </a:r>
            <a:endParaRPr lang="en-US" altLang="zh-CN" b="1" kern="100">
              <a:solidFill>
                <a:srgbClr val="00B050"/>
              </a:solidFill>
              <a:latin typeface="楷体" panose="02010609060101010101" charset="-122"/>
              <a:ea typeface="楷体" panose="02010609060101010101" charset="-122"/>
              <a:cs typeface="楷体" panose="02010609060101010101" charset="-122"/>
              <a:sym typeface="Times New Roman" panose="02020603050405020304"/>
            </a:endParaRPr>
          </a:p>
          <a:p>
            <a:pPr algn="ctr">
              <a:lnSpc>
                <a:spcPct val="100000"/>
              </a:lnSpc>
              <a:spcBef>
                <a:spcPts val="0"/>
              </a:spcBef>
              <a:spcAft>
                <a:spcPts val="0"/>
              </a:spcAft>
            </a:pPr>
            <a:r>
              <a:rPr lang="en-US" altLang="zh-CN" b="1" kern="100">
                <a:solidFill>
                  <a:schemeClr val="tx1"/>
                </a:solidFill>
                <a:latin typeface="楷体" panose="02010609060101010101" charset="-122"/>
                <a:ea typeface="楷体" panose="02010609060101010101" charset="-122"/>
                <a:cs typeface="楷体" panose="02010609060101010101" charset="-122"/>
                <a:sym typeface="Times New Roman" panose="02020603050405020304"/>
              </a:rPr>
              <a:t>底层逻辑</a:t>
            </a:r>
            <a:endParaRPr lang="en-US" altLang="zh-CN" b="1" kern="100">
              <a:solidFill>
                <a:schemeClr val="tx1"/>
              </a:solidFill>
              <a:latin typeface="楷体" panose="02010609060101010101" charset="-122"/>
              <a:ea typeface="楷体" panose="02010609060101010101" charset="-122"/>
              <a:cs typeface="楷体" panose="02010609060101010101" charset="-122"/>
              <a:sym typeface="Times New Roman" panose="02020603050405020304"/>
            </a:endParaRPr>
          </a:p>
        </p:txBody>
      </p:sp>
      <p:sp>
        <p:nvSpPr>
          <p:cNvPr id="7" name="下箭头标注 7"/>
          <p:cNvSpPr/>
          <p:nvPr>
            <p:custDataLst>
              <p:tags r:id="rId4"/>
            </p:custDataLst>
          </p:nvPr>
        </p:nvSpPr>
        <p:spPr>
          <a:xfrm>
            <a:off x="9135110" y="1741170"/>
            <a:ext cx="1229995" cy="930275"/>
          </a:xfrm>
          <a:prstGeom prst="downArrowCallou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spcBef>
                <a:spcPts val="0"/>
              </a:spcBef>
              <a:spcAft>
                <a:spcPts val="0"/>
              </a:spcAft>
            </a:pPr>
            <a:r>
              <a:rPr lang="en-US" altLang="zh-CN" b="1" kern="100">
                <a:solidFill>
                  <a:srgbClr val="00B050"/>
                </a:solidFill>
                <a:latin typeface="楷体" panose="02010609060101010101" charset="-122"/>
                <a:ea typeface="楷体" panose="02010609060101010101" charset="-122"/>
                <a:cs typeface="宋体" panose="02010600030101010101" pitchFamily="2" charset="-122"/>
                <a:sym typeface="Times New Roman" panose="02020603050405020304"/>
              </a:rPr>
              <a:t>载道之文</a:t>
            </a:r>
            <a:endParaRPr lang="en-US" altLang="zh-CN" b="1" kern="100">
              <a:solidFill>
                <a:srgbClr val="00B050"/>
              </a:solidFill>
              <a:latin typeface="楷体" panose="02010609060101010101" charset="-122"/>
              <a:ea typeface="楷体" panose="02010609060101010101" charset="-122"/>
              <a:cs typeface="宋体" panose="02010600030101010101" pitchFamily="2" charset="-122"/>
              <a:sym typeface="Times New Roman" panose="02020603050405020304"/>
            </a:endParaRPr>
          </a:p>
        </p:txBody>
      </p:sp>
      <p:sp>
        <p:nvSpPr>
          <p:cNvPr id="8" name="右弧形箭头 7"/>
          <p:cNvSpPr/>
          <p:nvPr/>
        </p:nvSpPr>
        <p:spPr>
          <a:xfrm>
            <a:off x="10382250" y="1976120"/>
            <a:ext cx="340360" cy="977265"/>
          </a:xfrm>
          <a:prstGeom prst="curvedLeftArrow">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solidFill>
                <a:schemeClr val="tx1"/>
              </a:solidFill>
            </a:endParaRPr>
          </a:p>
        </p:txBody>
      </p:sp>
      <p:sp>
        <p:nvSpPr>
          <p:cNvPr id="9" name="右弧形箭头 8"/>
          <p:cNvSpPr/>
          <p:nvPr/>
        </p:nvSpPr>
        <p:spPr>
          <a:xfrm flipV="1">
            <a:off x="11217910" y="1891030"/>
            <a:ext cx="452755" cy="2228215"/>
          </a:xfrm>
          <a:prstGeom prst="curvedLeftArrow">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solidFill>
                <a:schemeClr val="tx1"/>
              </a:solidFill>
            </a:endParaRPr>
          </a:p>
        </p:txBody>
      </p:sp>
      <p:sp>
        <p:nvSpPr>
          <p:cNvPr id="10" name="文本框 9"/>
          <p:cNvSpPr txBox="1"/>
          <p:nvPr/>
        </p:nvSpPr>
        <p:spPr>
          <a:xfrm>
            <a:off x="10739755" y="1490345"/>
            <a:ext cx="461010" cy="2306955"/>
          </a:xfrm>
          <a:prstGeom prst="rect">
            <a:avLst/>
          </a:prstGeom>
          <a:noFill/>
        </p:spPr>
        <p:txBody>
          <a:bodyPr wrap="square" rtlCol="0">
            <a:spAutoFit/>
          </a:bodyPr>
          <a:p>
            <a:r>
              <a:rPr lang="zh-CN" altLang="en-US" b="1">
                <a:solidFill>
                  <a:srgbClr val="00B050"/>
                </a:solidFill>
                <a:latin typeface="楷体" panose="02010609060101010101" charset="-122"/>
                <a:ea typeface="楷体" panose="02010609060101010101" charset="-122"/>
              </a:rPr>
              <a:t>古今中外融会贯通</a:t>
            </a:r>
            <a:endParaRPr lang="zh-CN" altLang="en-US" b="1">
              <a:solidFill>
                <a:srgbClr val="00B050"/>
              </a:solidFill>
              <a:latin typeface="楷体" panose="02010609060101010101" charset="-122"/>
              <a:ea typeface="楷体" panose="02010609060101010101" charset="-122"/>
            </a:endParaRPr>
          </a:p>
        </p:txBody>
      </p:sp>
      <p:pic>
        <p:nvPicPr>
          <p:cNvPr id="11" name="图片 2"/>
          <p:cNvPicPr>
            <a:picLocks noChangeAspect="1"/>
          </p:cNvPicPr>
          <p:nvPr>
            <p:custDataLst>
              <p:tags r:id="rId5"/>
            </p:custDataLst>
          </p:nvPr>
        </p:nvPicPr>
        <p:blipFill>
          <a:blip r:embed="rId6"/>
          <a:stretch>
            <a:fillRect/>
          </a:stretch>
        </p:blipFill>
        <p:spPr>
          <a:xfrm>
            <a:off x="670560" y="3023870"/>
            <a:ext cx="5086350" cy="2858770"/>
          </a:xfrm>
          <a:prstGeom prst="rect">
            <a:avLst/>
          </a:prstGeom>
          <a:noFill/>
          <a:ln>
            <a:noFill/>
          </a:ln>
        </p:spPr>
      </p:pic>
      <p:pic>
        <p:nvPicPr>
          <p:cNvPr id="12" name="图片 1"/>
          <p:cNvPicPr>
            <a:picLocks noChangeAspect="1"/>
          </p:cNvPicPr>
          <p:nvPr>
            <p:custDataLst>
              <p:tags r:id="rId7"/>
            </p:custDataLst>
          </p:nvPr>
        </p:nvPicPr>
        <p:blipFill>
          <a:blip r:embed="rId8"/>
          <a:stretch>
            <a:fillRect/>
          </a:stretch>
        </p:blipFill>
        <p:spPr>
          <a:xfrm>
            <a:off x="3987165" y="2266950"/>
            <a:ext cx="3322955" cy="1642110"/>
          </a:xfrm>
          <a:prstGeom prst="rect">
            <a:avLst/>
          </a:prstGeom>
          <a:noFill/>
          <a:ln>
            <a:noFill/>
          </a:ln>
        </p:spPr>
      </p:pic>
      <p:sp>
        <p:nvSpPr>
          <p:cNvPr id="13" name="下弧形箭头 12"/>
          <p:cNvSpPr/>
          <p:nvPr/>
        </p:nvSpPr>
        <p:spPr>
          <a:xfrm>
            <a:off x="4180205" y="5182870"/>
            <a:ext cx="1852930" cy="404495"/>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solidFill>
                <a:schemeClr val="tx1"/>
              </a:solidFill>
            </a:endParaRPr>
          </a:p>
        </p:txBody>
      </p:sp>
      <p:sp>
        <p:nvSpPr>
          <p:cNvPr id="14" name="右大括号 13"/>
          <p:cNvSpPr/>
          <p:nvPr/>
        </p:nvSpPr>
        <p:spPr>
          <a:xfrm rot="5400000">
            <a:off x="6363970" y="3223260"/>
            <a:ext cx="177165" cy="1194435"/>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p>
            <a:pPr algn="ctr"/>
            <a:endParaRPr lang="zh-CN" altLang="en-US"/>
          </a:p>
        </p:txBody>
      </p:sp>
      <p:sp>
        <p:nvSpPr>
          <p:cNvPr id="16" name="上箭头标注 15"/>
          <p:cNvSpPr/>
          <p:nvPr/>
        </p:nvSpPr>
        <p:spPr>
          <a:xfrm>
            <a:off x="5854700" y="5182870"/>
            <a:ext cx="1244600" cy="866775"/>
          </a:xfrm>
          <a:prstGeom prst="upArrowCallout">
            <a:avLst/>
          </a:prstGeom>
        </p:spPr>
        <p:style>
          <a:lnRef idx="2">
            <a:schemeClr val="accent3"/>
          </a:lnRef>
          <a:fillRef idx="1">
            <a:schemeClr val="lt1"/>
          </a:fillRef>
          <a:effectRef idx="0">
            <a:schemeClr val="accent3"/>
          </a:effectRef>
          <a:fontRef idx="minor">
            <a:schemeClr val="dk1"/>
          </a:fontRef>
        </p:style>
        <p:txBody>
          <a:bodyPr rtlCol="0" anchor="ctr"/>
          <a:p>
            <a:pPr algn="ctr"/>
            <a:r>
              <a:rPr lang="zh-CN" altLang="en-US" b="1">
                <a:solidFill>
                  <a:srgbClr val="00B050"/>
                </a:solidFill>
                <a:latin typeface="楷体" panose="02010609060101010101" charset="-122"/>
                <a:ea typeface="楷体" panose="02010609060101010101" charset="-122"/>
              </a:rPr>
              <a:t>载道之文</a:t>
            </a:r>
            <a:endParaRPr lang="zh-CN" altLang="en-US" b="1">
              <a:solidFill>
                <a:srgbClr val="00B050"/>
              </a:solidFill>
              <a:latin typeface="楷体" panose="02010609060101010101" charset="-122"/>
              <a:ea typeface="楷体" panose="02010609060101010101" charset="-122"/>
            </a:endParaRPr>
          </a:p>
        </p:txBody>
      </p:sp>
      <p:sp>
        <p:nvSpPr>
          <p:cNvPr id="17" name="文本框 16"/>
          <p:cNvSpPr txBox="1"/>
          <p:nvPr>
            <p:custDataLst>
              <p:tags r:id="rId9"/>
            </p:custDataLst>
          </p:nvPr>
        </p:nvSpPr>
        <p:spPr>
          <a:xfrm>
            <a:off x="635" y="6186805"/>
            <a:ext cx="12191365" cy="337185"/>
          </a:xfrm>
          <a:prstGeom prst="rect">
            <a:avLst/>
          </a:prstGeom>
          <a:noFill/>
        </p:spPr>
        <p:txBody>
          <a:bodyPr wrap="square" rtlCol="0" anchor="t">
            <a:spAutoFit/>
          </a:bodyPr>
          <a:p>
            <a:pPr algn="ctr"/>
            <a:r>
              <a:rPr lang="zh-CN" altLang="en-US" sz="1600" dirty="0">
                <a:sym typeface="+mn-ea"/>
              </a:rPr>
              <a:t>《融智学导读》著作者《新版融智学》讲席教授：邹晓辉（清华大学在线课堂融智学公益课）</a:t>
            </a:r>
            <a:endParaRPr lang="zh-CN" altLang="en-US" sz="1600" dirty="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外汉教学如何巧用汉字汉语的独特性：八言八语</a:t>
            </a:r>
            <a:endParaRPr lang="zh-CN" altLang="en-US"/>
          </a:p>
        </p:txBody>
      </p:sp>
      <p:sp>
        <p:nvSpPr>
          <p:cNvPr id="3" name="内容占位符 2"/>
          <p:cNvSpPr>
            <a:spLocks noGrp="1"/>
          </p:cNvSpPr>
          <p:nvPr>
            <p:ph idx="1"/>
          </p:nvPr>
        </p:nvSpPr>
        <p:spPr>
          <a:xfrm>
            <a:off x="608330" y="1243965"/>
            <a:ext cx="10968990" cy="5613400"/>
          </a:xfrm>
        </p:spPr>
        <p:txBody>
          <a:bodyPr>
            <a:normAutofit lnSpcReduction="10000"/>
          </a:bodyPr>
          <a:p>
            <a:pPr>
              <a:lnSpc>
                <a:spcPct val="200000"/>
              </a:lnSpc>
            </a:pPr>
            <a:r>
              <a:rPr lang="zh-CN" altLang="en-US" b="1"/>
              <a:t>旨在</a:t>
            </a:r>
            <a:r>
              <a:rPr lang="zh-CN" altLang="en-US"/>
              <a:t>介绍</a:t>
            </a:r>
            <a:r>
              <a:rPr lang="zh-CN" altLang="en-US" b="1"/>
              <a:t>融智学视域下</a:t>
            </a:r>
            <a:r>
              <a:rPr lang="zh-CN" altLang="en-US"/>
              <a:t>对外汉语教学新模式</a:t>
            </a:r>
            <a:r>
              <a:rPr lang="zh-CN" altLang="en-US" b="1"/>
              <a:t>如何巧用汉字汉语的独特性：八言八语</a:t>
            </a:r>
            <a:r>
              <a:rPr lang="zh-CN" altLang="en-US"/>
              <a:t>。其</a:t>
            </a:r>
            <a:r>
              <a:rPr lang="zh-CN" altLang="en-US" b="1"/>
              <a:t>方法</a:t>
            </a:r>
            <a:r>
              <a:rPr lang="zh-CN" altLang="en-US"/>
              <a:t>是：首先，介绍汉字汉语</a:t>
            </a:r>
            <a:r>
              <a:rPr lang="zh-CN" altLang="en-US" b="1"/>
              <a:t>理论研究</a:t>
            </a:r>
            <a:r>
              <a:rPr lang="zh-CN" altLang="en-US"/>
              <a:t>的</a:t>
            </a:r>
            <a:r>
              <a:rPr lang="zh-CN" altLang="en-US" b="1"/>
              <a:t>五个学术境界</a:t>
            </a:r>
            <a:r>
              <a:rPr lang="zh-CN" altLang="en-US"/>
              <a:t>和</a:t>
            </a:r>
            <a:r>
              <a:rPr lang="zh-CN" altLang="en-US" b="1"/>
              <a:t>五个基本用途</a:t>
            </a:r>
            <a:r>
              <a:rPr lang="zh-CN" altLang="en-US"/>
              <a:t>这样的</a:t>
            </a:r>
            <a:r>
              <a:rPr lang="zh-CN" altLang="en-US" b="1"/>
              <a:t>融智学研究范型</a:t>
            </a:r>
            <a:r>
              <a:rPr lang="zh-CN" altLang="en-US"/>
              <a:t>，尤其独到之处，包括融智学的</a:t>
            </a:r>
            <a:r>
              <a:rPr lang="zh-CN" altLang="en-US" b="1"/>
              <a:t>言和语的关系</a:t>
            </a:r>
            <a:r>
              <a:rPr lang="zh-CN" altLang="en-US"/>
              <a:t>基础理论研究，及其应用基础和应用研究。进而</a:t>
            </a:r>
            <a:r>
              <a:rPr lang="zh-CN" altLang="en-US" b="1"/>
              <a:t>分述</a:t>
            </a:r>
            <a:r>
              <a:rPr lang="zh-CN" altLang="en-US"/>
              <a:t>五个学术境界：语言学、语言哲学、</a:t>
            </a:r>
            <a:r>
              <a:rPr lang="zh-CN" altLang="en-US" b="1"/>
              <a:t>语言科学</a:t>
            </a:r>
            <a:r>
              <a:rPr lang="zh-CN" altLang="en-US"/>
              <a:t>、语言技术和</a:t>
            </a:r>
            <a:r>
              <a:rPr lang="zh-CN" altLang="en-US" b="1"/>
              <a:t>语言融智学</a:t>
            </a:r>
            <a:r>
              <a:rPr lang="zh-CN" altLang="en-US"/>
              <a:t>，</a:t>
            </a:r>
            <a:r>
              <a:rPr lang="zh-CN" altLang="en-US" b="1"/>
              <a:t>五个基本用途</a:t>
            </a:r>
            <a:r>
              <a:rPr lang="zh-CN" altLang="en-US"/>
              <a:t>：</a:t>
            </a:r>
            <a:r>
              <a:rPr lang="zh-CN" altLang="en-US" b="1"/>
              <a:t>母语</a:t>
            </a:r>
            <a:r>
              <a:rPr lang="zh-CN" altLang="en-US"/>
              <a:t>教学、对</a:t>
            </a:r>
            <a:r>
              <a:rPr lang="zh-CN" altLang="en-US" b="1"/>
              <a:t>外</a:t>
            </a:r>
            <a:r>
              <a:rPr lang="zh-CN" altLang="en-US"/>
              <a:t>汉</a:t>
            </a:r>
            <a:r>
              <a:rPr lang="zh-CN" altLang="en-US" b="1"/>
              <a:t>语</a:t>
            </a:r>
            <a:r>
              <a:rPr lang="zh-CN" altLang="en-US"/>
              <a:t>教学、</a:t>
            </a:r>
            <a:r>
              <a:rPr lang="zh-CN" altLang="en-US" b="1"/>
              <a:t>中文信息</a:t>
            </a:r>
            <a:r>
              <a:rPr lang="zh-CN" altLang="en-US"/>
              <a:t>处理、</a:t>
            </a:r>
            <a:r>
              <a:rPr lang="zh-CN" altLang="en-US" b="1"/>
              <a:t>理论</a:t>
            </a:r>
            <a:r>
              <a:rPr lang="zh-CN" altLang="en-US"/>
              <a:t>反思和</a:t>
            </a:r>
            <a:r>
              <a:rPr lang="zh-CN" altLang="en-US" b="1"/>
              <a:t>人机协作</a:t>
            </a:r>
            <a:r>
              <a:rPr lang="zh-CN" altLang="en-US"/>
              <a:t>优化汉字汉语的</a:t>
            </a:r>
            <a:r>
              <a:rPr lang="zh-CN" altLang="en-US" b="1"/>
              <a:t>三智双融</a:t>
            </a:r>
            <a:r>
              <a:rPr lang="zh-CN" altLang="en-US"/>
              <a:t>实践。最后，明确汉语</a:t>
            </a:r>
            <a:r>
              <a:rPr lang="zh-CN" altLang="en-US" b="1"/>
              <a:t>本体的独特性</a:t>
            </a:r>
            <a:r>
              <a:rPr lang="zh-CN" altLang="en-US"/>
              <a:t>在于</a:t>
            </a:r>
            <a:r>
              <a:rPr lang="zh-CN" altLang="en-US" b="1"/>
              <a:t>八言八语</a:t>
            </a:r>
            <a:r>
              <a:rPr lang="zh-CN" altLang="en-US"/>
              <a:t>及其</a:t>
            </a:r>
            <a:r>
              <a:rPr lang="zh-CN" altLang="en-US" b="1"/>
              <a:t>底层序位</a:t>
            </a:r>
            <a:r>
              <a:rPr lang="zh-CN" altLang="en-US"/>
              <a:t>逻辑。其</a:t>
            </a:r>
            <a:r>
              <a:rPr lang="zh-CN" altLang="en-US" b="1"/>
              <a:t>结果</a:t>
            </a:r>
            <a:r>
              <a:rPr lang="zh-CN" altLang="en-US"/>
              <a:t>是：不仅找到了汉字汉语</a:t>
            </a:r>
            <a:r>
              <a:rPr lang="zh-CN" altLang="en-US" b="1"/>
              <a:t>理论的优化方略</a:t>
            </a:r>
            <a:r>
              <a:rPr lang="zh-CN" altLang="en-US"/>
              <a:t>，而且，还发现了对外汉语教学在人类整个教育体系</a:t>
            </a:r>
            <a:r>
              <a:rPr lang="zh-CN" altLang="en-US" b="1"/>
              <a:t>知识大厦建构</a:t>
            </a:r>
            <a:r>
              <a:rPr lang="zh-CN" altLang="en-US"/>
              <a:t>过程中的独特作用。其</a:t>
            </a:r>
            <a:r>
              <a:rPr lang="zh-CN" altLang="en-US" b="1"/>
              <a:t>意义</a:t>
            </a:r>
            <a:r>
              <a:rPr lang="zh-CN" altLang="en-US"/>
              <a:t>在于：不仅找到了语言学</a:t>
            </a:r>
            <a:r>
              <a:rPr lang="zh-CN" altLang="en-US" b="1"/>
              <a:t>如何成为语言科学</a:t>
            </a:r>
            <a:r>
              <a:rPr lang="zh-CN" altLang="en-US"/>
              <a:t>的新途径，而且，还同时找到了教育学</a:t>
            </a:r>
            <a:r>
              <a:rPr lang="zh-CN" altLang="en-US" b="1"/>
              <a:t>怎样成为教育科学</a:t>
            </a:r>
            <a:r>
              <a:rPr lang="zh-CN" altLang="en-US"/>
              <a:t>的新途径：</a:t>
            </a:r>
            <a:r>
              <a:rPr lang="zh-CN" altLang="en-US" b="1"/>
              <a:t>外汉教学</a:t>
            </a:r>
            <a:r>
              <a:rPr lang="zh-CN" altLang="en-US"/>
              <a:t>将为实现</a:t>
            </a:r>
            <a:r>
              <a:rPr lang="zh-CN" altLang="en-US" b="1"/>
              <a:t>语言科学和教育科学</a:t>
            </a:r>
            <a:r>
              <a:rPr lang="zh-CN" altLang="en-US"/>
              <a:t>及</a:t>
            </a:r>
            <a:r>
              <a:rPr lang="zh-CN" altLang="en-US" b="1"/>
              <a:t>多学科</a:t>
            </a:r>
            <a:r>
              <a:rPr lang="zh-CN" altLang="en-US">
                <a:sym typeface="+mn-ea"/>
              </a:rPr>
              <a:t>宏微贯通</a:t>
            </a:r>
            <a:r>
              <a:rPr lang="zh-CN" altLang="en-US"/>
              <a:t>且</a:t>
            </a:r>
            <a:r>
              <a:rPr lang="zh-CN" altLang="en-US" b="1"/>
              <a:t>跨学科</a:t>
            </a:r>
            <a:r>
              <a:rPr lang="zh-CN" altLang="en-US">
                <a:sym typeface="+mn-ea"/>
              </a:rPr>
              <a:t>融通融合</a:t>
            </a:r>
            <a:r>
              <a:rPr lang="zh-CN" altLang="en-US"/>
              <a:t>的新模式。</a:t>
            </a:r>
            <a:endParaRPr lang="zh-CN" altLang="en-US"/>
          </a:p>
        </p:txBody>
      </p:sp>
      <p:sp>
        <p:nvSpPr>
          <p:cNvPr id="17" name="文本框 16"/>
          <p:cNvSpPr txBox="1"/>
          <p:nvPr>
            <p:custDataLst>
              <p:tags r:id="rId1"/>
            </p:custDataLst>
          </p:nvPr>
        </p:nvSpPr>
        <p:spPr>
          <a:xfrm>
            <a:off x="635" y="6186805"/>
            <a:ext cx="12191365" cy="337185"/>
          </a:xfrm>
          <a:prstGeom prst="rect">
            <a:avLst/>
          </a:prstGeom>
          <a:noFill/>
        </p:spPr>
        <p:txBody>
          <a:bodyPr wrap="square" rtlCol="0" anchor="t">
            <a:spAutoFit/>
          </a:bodyPr>
          <a:p>
            <a:pPr algn="ctr"/>
            <a:r>
              <a:rPr lang="zh-CN" altLang="en-US" sz="1600" dirty="0">
                <a:sym typeface="+mn-ea"/>
              </a:rPr>
              <a:t>《融智学导读》著作者《新版融智学》讲席教授：邹晓辉（清华大学在线课堂融智学公益课）</a:t>
            </a:r>
            <a:endParaRPr lang="zh-CN" altLang="en-US" sz="1600" dirty="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三、语言科学的形字和文字科学的字形</a:t>
            </a:r>
            <a:endParaRPr lang="zh-CN" altLang="en-US"/>
          </a:p>
        </p:txBody>
      </p:sp>
      <p:sp>
        <p:nvSpPr>
          <p:cNvPr id="3" name="内容占位符 2"/>
          <p:cNvSpPr>
            <a:spLocks noGrp="1"/>
          </p:cNvSpPr>
          <p:nvPr>
            <p:ph idx="1"/>
          </p:nvPr>
        </p:nvSpPr>
        <p:spPr>
          <a:xfrm>
            <a:off x="591185" y="1527810"/>
            <a:ext cx="10968990" cy="4835525"/>
          </a:xfrm>
        </p:spPr>
        <p:txBody>
          <a:bodyPr/>
          <a:p>
            <a:pPr marL="0" indent="0">
              <a:buNone/>
            </a:pPr>
            <a:r>
              <a:rPr lang="zh-CN" altLang="en-US"/>
              <a:t>语言科学的研究对象是音形迭交的汉字（线串型结构的音字为主导）区别于文字科学研究对象</a:t>
            </a:r>
            <a:r>
              <a:rPr lang="en-US" altLang="zh-CN"/>
              <a:t>-</a:t>
            </a:r>
            <a:r>
              <a:rPr lang="zh-CN" altLang="en-US"/>
              <a:t>字形</a:t>
            </a:r>
            <a:endParaRPr lang="zh-CN" altLang="en-US"/>
          </a:p>
          <a:p>
            <a:pPr marL="0" indent="0">
              <a:buNone/>
            </a:pPr>
            <a:r>
              <a:rPr lang="zh-CN" altLang="en-US"/>
              <a:t>八言</a:t>
            </a:r>
            <a:r>
              <a:rPr lang="zh-CN" altLang="en-US" b="1"/>
              <a:t>迭交于</a:t>
            </a:r>
            <a:r>
              <a:rPr lang="zh-CN" altLang="en-US"/>
              <a:t>单音节的</a:t>
            </a:r>
            <a:r>
              <a:rPr lang="zh-CN" altLang="en-US" b="1"/>
              <a:t>大小字符</a:t>
            </a:r>
            <a:r>
              <a:rPr lang="zh-CN" altLang="en-US"/>
              <a:t>形式（汉字和拼音）</a:t>
            </a:r>
            <a:endParaRPr lang="zh-CN" altLang="en-US"/>
          </a:p>
          <a:p>
            <a:pPr marL="0" indent="0">
              <a:buNone/>
            </a:pPr>
            <a:r>
              <a:rPr lang="zh-CN" altLang="en-US"/>
              <a:t>语言科学</a:t>
            </a:r>
            <a:r>
              <a:rPr lang="zh-CN" altLang="en-US" b="1"/>
              <a:t>音形字</a:t>
            </a:r>
            <a:r>
              <a:rPr lang="zh-CN" altLang="en-US"/>
              <a:t>和文字科学的</a:t>
            </a:r>
            <a:r>
              <a:rPr lang="zh-CN" altLang="en-US" b="1"/>
              <a:t>字形</a:t>
            </a:r>
            <a:r>
              <a:rPr lang="zh-CN" altLang="en-US"/>
              <a:t>（语言和文字）</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686435" y="3137535"/>
            <a:ext cx="5340985" cy="1965325"/>
          </a:xfrm>
          <a:prstGeom prst="rect">
            <a:avLst/>
          </a:prstGeom>
        </p:spPr>
      </p:pic>
      <p:sp>
        <p:nvSpPr>
          <p:cNvPr id="4" name="上箭头标注 3"/>
          <p:cNvSpPr/>
          <p:nvPr/>
        </p:nvSpPr>
        <p:spPr>
          <a:xfrm>
            <a:off x="800100" y="5102860"/>
            <a:ext cx="5165725" cy="761365"/>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solidFill>
                  <a:srgbClr val="00B050"/>
                </a:solidFill>
              </a:rPr>
              <a:t>（线串型结构的音字）序位（层面型结构的形字）</a:t>
            </a:r>
            <a:endParaRPr lang="zh-CN" altLang="en-US">
              <a:solidFill>
                <a:srgbClr val="00B050"/>
              </a:solidFill>
            </a:endParaRPr>
          </a:p>
        </p:txBody>
      </p:sp>
      <p:pic>
        <p:nvPicPr>
          <p:cNvPr id="5" name="图片 4"/>
          <p:cNvPicPr>
            <a:picLocks noChangeAspect="1"/>
          </p:cNvPicPr>
          <p:nvPr>
            <p:custDataLst>
              <p:tags r:id="rId3"/>
            </p:custDataLst>
          </p:nvPr>
        </p:nvPicPr>
        <p:blipFill>
          <a:blip r:embed="rId4"/>
          <a:stretch>
            <a:fillRect/>
          </a:stretch>
        </p:blipFill>
        <p:spPr>
          <a:xfrm>
            <a:off x="6300470" y="2418715"/>
            <a:ext cx="5259705" cy="3445510"/>
          </a:xfrm>
          <a:prstGeom prst="rect">
            <a:avLst/>
          </a:prstGeom>
        </p:spPr>
      </p:pic>
      <p:sp>
        <p:nvSpPr>
          <p:cNvPr id="7" name="右大括号 6"/>
          <p:cNvSpPr/>
          <p:nvPr/>
        </p:nvSpPr>
        <p:spPr>
          <a:xfrm>
            <a:off x="6027420" y="3228340"/>
            <a:ext cx="273050" cy="1874520"/>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p>
            <a:pPr algn="ctr"/>
            <a:endParaRPr lang="zh-CN" altLang="en-US"/>
          </a:p>
        </p:txBody>
      </p:sp>
      <p:sp>
        <p:nvSpPr>
          <p:cNvPr id="8" name="文本框 7"/>
          <p:cNvSpPr txBox="1"/>
          <p:nvPr/>
        </p:nvSpPr>
        <p:spPr>
          <a:xfrm>
            <a:off x="11032490" y="3137535"/>
            <a:ext cx="266700" cy="2584450"/>
          </a:xfrm>
          <a:prstGeom prst="rect">
            <a:avLst/>
          </a:prstGeom>
          <a:noFill/>
        </p:spPr>
        <p:txBody>
          <a:bodyPr wrap="square" rtlCol="0">
            <a:spAutoFit/>
          </a:bodyPr>
          <a:p>
            <a:r>
              <a:rPr lang="zh-CN" altLang="en-US">
                <a:solidFill>
                  <a:srgbClr val="00B050"/>
                </a:solidFill>
              </a:rPr>
              <a:t>言和语的关系被凸显</a:t>
            </a:r>
            <a:endParaRPr lang="zh-CN" altLang="en-US">
              <a:solidFill>
                <a:srgbClr val="00B050"/>
              </a:solidFill>
            </a:endParaRPr>
          </a:p>
        </p:txBody>
      </p:sp>
      <p:sp>
        <p:nvSpPr>
          <p:cNvPr id="17" name="文本框 16"/>
          <p:cNvSpPr txBox="1"/>
          <p:nvPr>
            <p:custDataLst>
              <p:tags r:id="rId5"/>
            </p:custDataLst>
          </p:nvPr>
        </p:nvSpPr>
        <p:spPr>
          <a:xfrm>
            <a:off x="635" y="6186805"/>
            <a:ext cx="12191365" cy="337185"/>
          </a:xfrm>
          <a:prstGeom prst="rect">
            <a:avLst/>
          </a:prstGeom>
          <a:noFill/>
        </p:spPr>
        <p:txBody>
          <a:bodyPr wrap="square" rtlCol="0" anchor="t">
            <a:spAutoFit/>
          </a:bodyPr>
          <a:p>
            <a:pPr algn="ctr"/>
            <a:r>
              <a:rPr lang="zh-CN" altLang="en-US" sz="1600" dirty="0">
                <a:sym typeface="+mn-ea"/>
              </a:rPr>
              <a:t>《融智学导读》著作者《新版融智学》讲席教授：邹晓辉（清华大学在线课堂融智学公益课）</a:t>
            </a:r>
            <a:endParaRPr lang="zh-CN" altLang="en-US" sz="1600" dirty="0">
              <a:sym typeface="+mn-ea"/>
            </a:endParaRPr>
          </a:p>
        </p:txBody>
      </p:sp>
      <p:sp>
        <p:nvSpPr>
          <p:cNvPr id="9" name="文本框 8"/>
          <p:cNvSpPr txBox="1"/>
          <p:nvPr/>
        </p:nvSpPr>
        <p:spPr>
          <a:xfrm>
            <a:off x="856615" y="3299460"/>
            <a:ext cx="2512695" cy="368300"/>
          </a:xfrm>
          <a:prstGeom prst="rect">
            <a:avLst/>
          </a:prstGeom>
          <a:noFill/>
        </p:spPr>
        <p:txBody>
          <a:bodyPr wrap="square" rtlCol="0">
            <a:spAutoFit/>
          </a:bodyPr>
          <a:p>
            <a:pPr algn="ctr"/>
            <a:r>
              <a:rPr lang="zh-CN" altLang="en-US">
                <a:solidFill>
                  <a:srgbClr val="00B050"/>
                </a:solidFill>
              </a:rPr>
              <a:t>组字成语的通用智力</a:t>
            </a:r>
            <a:endParaRPr lang="zh-CN" altLang="en-US">
              <a:solidFill>
                <a:srgbClr val="00B050"/>
              </a:solidFill>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wm#"/>
  <p:tag name="KSO_WM_TEMPLATE_CATEGORY" val="custom"/>
  <p:tag name="KSO_WM_TEMPLATE_INDEX" val="20205081"/>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1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8.xml><?xml version="1.0" encoding="utf-8"?>
<p:tagLst xmlns:p="http://schemas.openxmlformats.org/presentationml/2006/main">
  <p:tag name="RAINPROBLEM" val="ProblemBody"/>
</p:tagLst>
</file>

<file path=ppt/tags/tag119.xml><?xml version="1.0" encoding="utf-8"?>
<p:tagLst xmlns:p="http://schemas.openxmlformats.org/presentationml/2006/main">
  <p:tag name="RAINPROBLEM" val="ProblemIte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RAINPROBLEM" val="ProblemItem"/>
</p:tagLst>
</file>

<file path=ppt/tags/tag121.xml><?xml version="1.0" encoding="utf-8"?>
<p:tagLst xmlns:p="http://schemas.openxmlformats.org/presentationml/2006/main">
  <p:tag name="RAINPROBLEM" val="ProblemItem"/>
</p:tagLst>
</file>

<file path=ppt/tags/tag122.xml><?xml version="1.0" encoding="utf-8"?>
<p:tagLst xmlns:p="http://schemas.openxmlformats.org/presentationml/2006/main">
  <p:tag name="RAINPROBLEM" val="ProblemItem"/>
</p:tagLst>
</file>

<file path=ppt/tags/tag123.xml><?xml version="1.0" encoding="utf-8"?>
<p:tagLst xmlns:p="http://schemas.openxmlformats.org/presentationml/2006/main">
  <p:tag name="RAINPROBLEM" val="ProblemBullet"/>
  <p:tag name="RAINPROBLEMTYPE" val="MultipleChoice"/>
  <p:tag name="RAINBULLET" val="Correct"/>
</p:tagLst>
</file>

<file path=ppt/tags/tag124.xml><?xml version="1.0" encoding="utf-8"?>
<p:tagLst xmlns:p="http://schemas.openxmlformats.org/presentationml/2006/main">
  <p:tag name="RAINPROBLEM" val="ProblemBullet"/>
  <p:tag name="RAINPROBLEMTYPE" val="MultipleChoice"/>
  <p:tag name="RAINBULLET" val="Wrong"/>
</p:tagLst>
</file>

<file path=ppt/tags/tag125.xml><?xml version="1.0" encoding="utf-8"?>
<p:tagLst xmlns:p="http://schemas.openxmlformats.org/presentationml/2006/main">
  <p:tag name="RAINPROBLEM" val="ProblemBullet"/>
  <p:tag name="RAINPROBLEMTYPE" val="MultipleChoice"/>
  <p:tag name="RAINBULLET" val="Wrong"/>
</p:tagLst>
</file>

<file path=ppt/tags/tag126.xml><?xml version="1.0" encoding="utf-8"?>
<p:tagLst xmlns:p="http://schemas.openxmlformats.org/presentationml/2006/main">
  <p:tag name="RAINPROBLEM" val="ProblemBullet"/>
  <p:tag name="RAINPROBLEMTYPE" val="MultipleChoice"/>
  <p:tag name="RAINBULLET" val="Wrong"/>
</p:tagLst>
</file>

<file path=ppt/tags/tag127.xml><?xml version="1.0" encoding="utf-8"?>
<p:tagLst xmlns:p="http://schemas.openxmlformats.org/presentationml/2006/main">
  <p:tag name="RAINPROBLEM" val="ProblemSubmit"/>
  <p:tag name="RAINPROBLEMTYPE" val="MultipleChoice"/>
</p:tagLst>
</file>

<file path=ppt/tags/tag128.xml><?xml version="1.0" encoding="utf-8"?>
<p:tagLst xmlns:p="http://schemas.openxmlformats.org/presentationml/2006/main">
  <p:tag name="RAINPROBLEM" val="ProblemRemarkBoard"/>
</p:tagLst>
</file>

<file path=ppt/tags/tag129.xml><?xml version="1.0" encoding="utf-8"?>
<p:tagLst xmlns:p="http://schemas.openxmlformats.org/presentationml/2006/main">
  <p:tag name="PROBLEMREMARKTITLE" val="ProblemRemarkBoardTip"/>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RAINPROBLEM" val="ProblemRemark"/>
</p:tagLst>
</file>

<file path=ppt/tags/tag131.xml><?xml version="1.0" encoding="utf-8"?>
<p:tagLst xmlns:p="http://schemas.openxmlformats.org/presentationml/2006/main">
  <p:tag name="RAINPROBLEMTYPE" val="ProblemTypeMarker"/>
</p:tagLst>
</file>

<file path=ppt/tags/tag132.xml><?xml version="1.0" encoding="utf-8"?>
<p:tagLst xmlns:p="http://schemas.openxmlformats.org/presentationml/2006/main">
  <p:tag name="RAINPROBLEMTYPE" val="ProblemTypeMarker"/>
</p:tagLst>
</file>

<file path=ppt/tags/tag133.xml><?xml version="1.0" encoding="utf-8"?>
<p:tagLst xmlns:p="http://schemas.openxmlformats.org/presentationml/2006/main">
  <p:tag name="RAINPROBLEMTYPE" val="ProblemTypeMarker"/>
</p:tagLst>
</file>

<file path=ppt/tags/tag134.xml><?xml version="1.0" encoding="utf-8"?>
<p:tagLst xmlns:p="http://schemas.openxmlformats.org/presentationml/2006/main">
  <p:tag name="RAINPROBLEMTYPE" val="ProblemTypeMarker"/>
</p:tagLst>
</file>

<file path=ppt/tags/tag135.xml><?xml version="1.0" encoding="utf-8"?>
<p:tagLst xmlns:p="http://schemas.openxmlformats.org/presentationml/2006/main">
  <p:tag name="RAINPROBLEMTYPE" val="ProblemTypeMarker"/>
</p:tagLst>
</file>

<file path=ppt/tags/tag136.xml><?xml version="1.0" encoding="utf-8"?>
<p:tagLst xmlns:p="http://schemas.openxmlformats.org/presentationml/2006/main">
  <p:tag name="PROBLEMREMARKTITLE" val="ProblemRemarkBoardTitle"/>
</p:tagLst>
</file>

<file path=ppt/tags/tag137.xml><?xml version="1.0" encoding="utf-8"?>
<p:tagLst xmlns:p="http://schemas.openxmlformats.org/presentationml/2006/main">
  <p:tag name="PROBLEMREMARKTITLE" val="ProblemRemarkBoardTitle"/>
</p:tagLst>
</file>

<file path=ppt/tags/tag138.xml><?xml version="1.0" encoding="utf-8"?>
<p:tagLst xmlns:p="http://schemas.openxmlformats.org/presentationml/2006/main">
  <p:tag name="PROBLEMREMARKTITLE" val="ProblemRemarkBoardTitle"/>
</p:tagLst>
</file>

<file path=ppt/tags/tag139.xml><?xml version="1.0" encoding="utf-8"?>
<p:tagLst xmlns:p="http://schemas.openxmlformats.org/presentationml/2006/main">
  <p:tag name="PROBLEMREMARKTITLE" val="ProblemRemarkBoardTitle"/>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RAINPROBLEM" val="ProblemSetting"/>
  <p:tag name="RAINPROBLEMTYPE" val="MultipleChoice"/>
</p:tagLst>
</file>

<file path=ppt/tags/tag141.xml><?xml version="1.0" encoding="utf-8"?>
<p:tagLst xmlns:p="http://schemas.openxmlformats.org/presentationml/2006/main">
  <p:tag name="RAINPROBLEM" val="MultipleChoice"/>
  <p:tag name="PROBLEMSCORE" val="5.0"/>
  <p:tag name="PROBLEMHASREMARK" val="True"/>
  <p:tag name="PROBLEMREMARK" val="单音节的字即言。"/>
</p:tagLst>
</file>

<file path=ppt/tags/tag142.xml><?xml version="1.0" encoding="utf-8"?>
<p:tagLst xmlns:p="http://schemas.openxmlformats.org/presentationml/2006/main">
  <p:tag name="COMMONDATA" val="eyJoZGlkIjoiY2IwYWM0ZDliNWFlNjMzZGU1ZmE4OWQ4NzRhNjEyM2MifQ=="/>
  <p:tag name="KSO_WPP_MARK_KEY" val="b4f9730d-e286-48af-8271-0e760517dfb6"/>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2903</Words>
  <Application>WPS 演示</Application>
  <PresentationFormat>宽屏</PresentationFormat>
  <Paragraphs>192</Paragraphs>
  <Slides>14</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5" baseType="lpstr">
      <vt:lpstr>Arial</vt:lpstr>
      <vt:lpstr>宋体</vt:lpstr>
      <vt:lpstr>Wingdings</vt:lpstr>
      <vt:lpstr>Wingdings</vt:lpstr>
      <vt:lpstr>楷体</vt:lpstr>
      <vt:lpstr>Times New Roman</vt:lpstr>
      <vt:lpstr>微软雅黑</vt:lpstr>
      <vt:lpstr>Arial Unicode MS</vt:lpstr>
      <vt:lpstr>Calibri</vt:lpstr>
      <vt:lpstr>Office 主题​​</vt:lpstr>
      <vt:lpstr>Paint.Picture</vt:lpstr>
      <vt:lpstr>第一节 言和语的关系</vt:lpstr>
      <vt:lpstr>目录</vt:lpstr>
      <vt:lpstr>一、点睛之笔</vt:lpstr>
      <vt:lpstr>1.1. 言和语的关系</vt:lpstr>
      <vt:lpstr> 1.2. 英汉双语（狭义双语思维训练）</vt:lpstr>
      <vt:lpstr>1.3. 多语内涵（以八言八语为突破点）（点睛：第一节）</vt:lpstr>
      <vt:lpstr>二、如何理解汉字汉语的独特性：八言八语</vt:lpstr>
      <vt:lpstr>外汉教学如何巧用汉字汉语的独特性：八言八语</vt:lpstr>
      <vt:lpstr>三、语言科学的形字和文字科学的字形</vt:lpstr>
      <vt:lpstr>人机各自的语言特点</vt:lpstr>
      <vt:lpstr>汉语是一个组字成语的典例系统</vt:lpstr>
      <vt:lpstr>言语行为如何建构典例？</vt:lpstr>
      <vt:lpstr>致谢</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邹晓辉</cp:lastModifiedBy>
  <cp:revision>166</cp:revision>
  <dcterms:created xsi:type="dcterms:W3CDTF">2019-06-19T02:08:00Z</dcterms:created>
  <dcterms:modified xsi:type="dcterms:W3CDTF">2024-02-01T02:45:00Z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4A98E93D082A486BB7A25A7FE49FE2B2_13</vt:lpwstr>
  </property>
</Properties>
</file>