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8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6CA1-794D-40A6-92B2-392EB97FEE2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89DD-0716-411F-95AB-57F16FB24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03723" y="604300"/>
            <a:ext cx="5601546" cy="495130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05973" y="831208"/>
            <a:ext cx="5601546" cy="495130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70507" y="1014088"/>
            <a:ext cx="5601546" cy="495130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68162" y="2328110"/>
            <a:ext cx="4727788" cy="299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7708" y="2561793"/>
            <a:ext cx="4727788" cy="299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27894" y="2788701"/>
            <a:ext cx="4727788" cy="299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6082" y="636693"/>
            <a:ext cx="57031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err="1" smtClean="0"/>
              <a:t>GameRank</a:t>
            </a:r>
            <a:r>
              <a:rPr lang="de-DE" sz="1600" u="sng" dirty="0" smtClean="0"/>
              <a:t> </a:t>
            </a:r>
            <a:r>
              <a:rPr lang="de-DE" sz="1600" u="sng" dirty="0" err="1" smtClean="0"/>
              <a:t>Algorithm</a:t>
            </a:r>
            <a:endParaRPr lang="de-DE" sz="1600" u="sng" dirty="0" smtClean="0"/>
          </a:p>
          <a:p>
            <a:r>
              <a:rPr lang="de-DE" sz="1600" dirty="0" smtClean="0"/>
              <a:t>Input: </a:t>
            </a:r>
            <a:r>
              <a:rPr lang="de-DE" sz="1600" dirty="0" err="1" smtClean="0"/>
              <a:t>dataset</a:t>
            </a:r>
            <a:r>
              <a:rPr lang="de-DE" sz="1600" dirty="0" smtClean="0"/>
              <a:t> D, </a:t>
            </a:r>
            <a:r>
              <a:rPr lang="de-DE" sz="1600" dirty="0" err="1" smtClean="0"/>
              <a:t>team</a:t>
            </a:r>
            <a:r>
              <a:rPr lang="de-DE" sz="1600" dirty="0" smtClean="0"/>
              <a:t> </a:t>
            </a:r>
            <a:r>
              <a:rPr lang="de-DE" sz="1600" dirty="0" err="1" smtClean="0"/>
              <a:t>size</a:t>
            </a:r>
            <a:r>
              <a:rPr lang="de-DE" sz="1600" dirty="0" smtClean="0"/>
              <a:t> k, # </a:t>
            </a:r>
            <a:r>
              <a:rPr lang="de-DE" sz="1600" dirty="0" err="1" smtClean="0"/>
              <a:t>rounds</a:t>
            </a:r>
            <a:r>
              <a:rPr lang="de-DE" sz="1600" dirty="0" smtClean="0"/>
              <a:t> r, </a:t>
            </a:r>
            <a:br>
              <a:rPr lang="de-DE" sz="1600" dirty="0" smtClean="0"/>
            </a:br>
            <a:r>
              <a:rPr lang="de-DE" sz="1600" dirty="0" smtClean="0"/>
              <a:t>            </a:t>
            </a:r>
            <a:r>
              <a:rPr lang="de-DE" sz="1600" dirty="0" err="1" smtClean="0"/>
              <a:t>minimum</a:t>
            </a:r>
            <a:r>
              <a:rPr lang="de-DE" sz="1600" dirty="0" smtClean="0"/>
              <a:t> </a:t>
            </a:r>
            <a:r>
              <a:rPr lang="de-DE" sz="1600" dirty="0" err="1" smtClean="0"/>
              <a:t>evals</a:t>
            </a:r>
            <a:r>
              <a:rPr lang="de-DE" sz="1600" dirty="0" smtClean="0"/>
              <a:t> per </a:t>
            </a:r>
            <a:r>
              <a:rPr lang="de-DE" sz="1600" dirty="0" err="1" smtClean="0"/>
              <a:t>feature</a:t>
            </a:r>
            <a:r>
              <a:rPr lang="de-DE" sz="1600" dirty="0" smtClean="0"/>
              <a:t> l</a:t>
            </a:r>
          </a:p>
          <a:p>
            <a:r>
              <a:rPr lang="de-DE" sz="1600" dirty="0" smtClean="0"/>
              <a:t>Output: Maximum-</a:t>
            </a:r>
            <a:r>
              <a:rPr lang="de-DE" sz="1600" dirty="0" err="1" smtClean="0"/>
              <a:t>Likelihood</a:t>
            </a:r>
            <a:r>
              <a:rPr lang="de-DE" sz="1600" dirty="0" smtClean="0"/>
              <a:t> </a:t>
            </a:r>
            <a:r>
              <a:rPr lang="de-DE" sz="1600" dirty="0" err="1" smtClean="0"/>
              <a:t>estimate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per </a:t>
            </a:r>
            <a:r>
              <a:rPr lang="de-DE" sz="1600" dirty="0" err="1" smtClean="0"/>
              <a:t>feature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i="1" dirty="0" err="1" smtClean="0"/>
              <a:t>Algorithm</a:t>
            </a:r>
            <a:endParaRPr lang="de-DE" sz="1600" dirty="0" smtClean="0"/>
          </a:p>
          <a:p>
            <a:pPr marL="342900" indent="-342900">
              <a:buAutoNum type="arabicParenR"/>
            </a:pPr>
            <a:r>
              <a:rPr lang="de-DE" sz="1600" i="1" dirty="0" err="1" smtClean="0"/>
              <a:t>Generate</a:t>
            </a:r>
            <a:r>
              <a:rPr lang="de-DE" sz="1600" i="1" dirty="0" smtClean="0"/>
              <a:t> Match </a:t>
            </a:r>
            <a:r>
              <a:rPr lang="de-DE" sz="1600" i="1" dirty="0" err="1" smtClean="0"/>
              <a:t>matrix</a:t>
            </a:r>
            <a:r>
              <a:rPr lang="de-DE" sz="1600" i="1" dirty="0" smtClean="0"/>
              <a:t> M such </a:t>
            </a:r>
            <a:r>
              <a:rPr lang="de-DE" sz="1600" i="1" dirty="0" err="1" smtClean="0"/>
              <a:t>that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feature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participates</a:t>
            </a:r>
            <a:r>
              <a:rPr lang="de-DE" sz="1600" i="1" dirty="0" smtClean="0"/>
              <a:t> in l </a:t>
            </a:r>
            <a:r>
              <a:rPr lang="de-DE" sz="1600" i="1" dirty="0" err="1" smtClean="0"/>
              <a:t>matches</a:t>
            </a:r>
            <a:r>
              <a:rPr lang="de-DE" sz="1600" i="1" dirty="0" smtClean="0"/>
              <a:t>, </a:t>
            </a: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row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denotes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two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selections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k </a:t>
            </a:r>
            <a:r>
              <a:rPr lang="de-DE" sz="1600" i="1" dirty="0" err="1" smtClean="0"/>
              <a:t>flagged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by</a:t>
            </a:r>
            <a:r>
              <a:rPr lang="de-DE" sz="1600" i="1" dirty="0" smtClean="0"/>
              <a:t> {+1,-1}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0 </a:t>
            </a:r>
            <a:r>
              <a:rPr lang="de-DE" sz="1600" i="1" dirty="0" err="1" smtClean="0"/>
              <a:t>otherwise</a:t>
            </a:r>
            <a:endParaRPr lang="de-DE" sz="1600" i="1" dirty="0" smtClean="0"/>
          </a:p>
          <a:p>
            <a:pPr marL="342900" indent="-342900">
              <a:buAutoNum type="arabicParenR"/>
            </a:pPr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row</a:t>
            </a:r>
            <a:r>
              <a:rPr lang="de-DE" sz="1600" i="1" dirty="0" smtClean="0"/>
              <a:t> in M</a:t>
            </a:r>
          </a:p>
          <a:p>
            <a:pPr marL="800100" lvl="1" indent="-342900">
              <a:buAutoNum type="arabicParenR"/>
            </a:pPr>
            <a:r>
              <a:rPr lang="de-DE" sz="1600" i="1" dirty="0" err="1" smtClean="0"/>
              <a:t>For</a:t>
            </a:r>
            <a:r>
              <a:rPr lang="de-DE" sz="1600" i="1" dirty="0" smtClean="0"/>
              <a:t> r </a:t>
            </a:r>
            <a:r>
              <a:rPr lang="de-DE" sz="1600" i="1" dirty="0" err="1" smtClean="0"/>
              <a:t>rounds</a:t>
            </a:r>
            <a:r>
              <a:rPr lang="de-DE" sz="1600" i="1" dirty="0" smtClean="0"/>
              <a:t> do</a:t>
            </a:r>
          </a:p>
          <a:p>
            <a:pPr marL="1257300" lvl="2" indent="-342900">
              <a:buAutoNum type="arabicParenR"/>
            </a:pPr>
            <a:r>
              <a:rPr lang="de-DE" sz="1600" i="1" dirty="0" err="1" smtClean="0"/>
              <a:t>Randomly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permute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split</a:t>
            </a:r>
            <a:r>
              <a:rPr lang="de-DE" sz="1600" i="1" dirty="0" smtClean="0"/>
              <a:t> D </a:t>
            </a:r>
            <a:r>
              <a:rPr lang="de-DE" sz="1600" i="1" dirty="0" err="1" smtClean="0"/>
              <a:t>into</a:t>
            </a:r>
            <a:r>
              <a:rPr lang="de-DE" sz="1600" i="1" dirty="0" smtClean="0"/>
              <a:t> 50% </a:t>
            </a:r>
            <a:r>
              <a:rPr lang="de-DE" sz="1600" i="1" dirty="0" err="1" smtClean="0"/>
              <a:t>training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50% </a:t>
            </a:r>
            <a:r>
              <a:rPr lang="de-DE" sz="1600" i="1" dirty="0" err="1" smtClean="0"/>
              <a:t>validation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sets</a:t>
            </a:r>
            <a:endParaRPr lang="de-DE" sz="1600" i="1" dirty="0" smtClean="0"/>
          </a:p>
          <a:p>
            <a:pPr marL="1257300" lvl="2" indent="-342900">
              <a:buAutoNum type="arabicParenR"/>
            </a:pPr>
            <a:r>
              <a:rPr lang="de-DE" sz="1600" i="1" dirty="0" err="1" smtClean="0"/>
              <a:t>For</a:t>
            </a:r>
            <a:r>
              <a:rPr lang="de-DE" sz="1600" i="1" dirty="0" smtClean="0"/>
              <a:t> +1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-1 </a:t>
            </a:r>
            <a:r>
              <a:rPr lang="de-DE" sz="1600" i="1" dirty="0" err="1" smtClean="0"/>
              <a:t>selection</a:t>
            </a:r>
            <a:r>
              <a:rPr lang="de-DE" sz="1600" i="1" dirty="0" smtClean="0"/>
              <a:t>, fit </a:t>
            </a:r>
            <a:r>
              <a:rPr lang="de-DE" sz="1600" i="1" dirty="0" err="1" smtClean="0"/>
              <a:t>model</a:t>
            </a:r>
            <a:r>
              <a:rPr lang="de-DE" sz="1600" i="1" dirty="0" smtClean="0"/>
              <a:t> on </a:t>
            </a:r>
            <a:r>
              <a:rPr lang="de-DE" sz="1600" i="1" dirty="0" err="1" smtClean="0"/>
              <a:t>training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split</a:t>
            </a:r>
            <a:endParaRPr lang="de-DE" sz="1600" i="1" dirty="0" smtClean="0"/>
          </a:p>
          <a:p>
            <a:pPr marL="1257300" lvl="2" indent="-342900">
              <a:buAutoNum type="arabicParenR"/>
            </a:pPr>
            <a:r>
              <a:rPr lang="de-DE" sz="1600" i="1" dirty="0" err="1" smtClean="0"/>
              <a:t>For</a:t>
            </a:r>
            <a:r>
              <a:rPr lang="de-DE" sz="1600" i="1" dirty="0" smtClean="0"/>
              <a:t> +1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-1 </a:t>
            </a:r>
            <a:r>
              <a:rPr lang="de-DE" sz="1600" i="1" dirty="0" err="1" smtClean="0"/>
              <a:t>selection</a:t>
            </a:r>
            <a:r>
              <a:rPr lang="de-DE" sz="1600" i="1" dirty="0" smtClean="0"/>
              <a:t>, </a:t>
            </a:r>
            <a:r>
              <a:rPr lang="de-DE" sz="1600" i="1" dirty="0" err="1" smtClean="0"/>
              <a:t>evaluate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model</a:t>
            </a:r>
            <a:r>
              <a:rPr lang="de-DE" sz="1600" i="1" dirty="0" smtClean="0"/>
              <a:t> on </a:t>
            </a:r>
            <a:r>
              <a:rPr lang="de-DE" sz="1600" i="1" dirty="0" err="1" smtClean="0"/>
              <a:t>validation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split</a:t>
            </a:r>
            <a:endParaRPr lang="de-DE" sz="1600" i="1" dirty="0" smtClean="0"/>
          </a:p>
          <a:p>
            <a:pPr marL="1257300" lvl="2" indent="-342900">
              <a:buAutoNum type="arabicParenR"/>
            </a:pPr>
            <a:r>
              <a:rPr lang="de-DE" sz="1600" i="1" dirty="0" err="1" smtClean="0"/>
              <a:t>Determine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winning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team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add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one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point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to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its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records</a:t>
            </a:r>
            <a:endParaRPr lang="de-DE" sz="1600" i="1" dirty="0" smtClean="0"/>
          </a:p>
          <a:p>
            <a:pPr marL="342900" indent="-342900">
              <a:buAutoNum type="arabicParenR"/>
            </a:pPr>
            <a:r>
              <a:rPr lang="de-DE" sz="1600" i="1" dirty="0" smtClean="0"/>
              <a:t>Fit </a:t>
            </a:r>
            <a:r>
              <a:rPr lang="de-DE" sz="1600" i="1" dirty="0" err="1" smtClean="0"/>
              <a:t>scored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maximum-likelihood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model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Huang et al. (2008) </a:t>
            </a:r>
            <a:r>
              <a:rPr lang="de-DE" sz="1600" i="1" dirty="0" err="1" smtClean="0"/>
              <a:t>to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obtained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match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results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obtain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estimates</a:t>
            </a:r>
            <a:r>
              <a:rPr lang="de-DE" sz="1600" i="1" dirty="0" smtClean="0"/>
              <a:t> v (SE) per </a:t>
            </a:r>
            <a:r>
              <a:rPr lang="de-DE" sz="1600" i="1" dirty="0" err="1" smtClean="0"/>
              <a:t>feature</a:t>
            </a:r>
            <a:endParaRPr lang="de-DE" sz="1600" i="1" dirty="0" smtClean="0"/>
          </a:p>
          <a:p>
            <a:pPr marL="342900" indent="-342900">
              <a:buAutoNum type="arabicParenR"/>
            </a:pPr>
            <a:r>
              <a:rPr lang="de-DE" sz="1600" i="1" dirty="0" smtClean="0"/>
              <a:t>Best </a:t>
            </a:r>
            <a:r>
              <a:rPr lang="de-DE" sz="1600" i="1" dirty="0" err="1" smtClean="0"/>
              <a:t>selection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all </a:t>
            </a:r>
            <a:r>
              <a:rPr lang="de-DE" sz="1600" i="1" dirty="0" err="1" smtClean="0"/>
              <a:t>features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with</a:t>
            </a:r>
            <a:r>
              <a:rPr lang="de-DE" sz="1600" i="1" dirty="0" smtClean="0"/>
              <a:t> v &gt; 0, </a:t>
            </a:r>
            <a:r>
              <a:rPr lang="de-DE" sz="1600" i="1" dirty="0" err="1" smtClean="0"/>
              <a:t>then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selection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performance</a:t>
            </a:r>
            <a:r>
              <a:rPr lang="de-DE" sz="1600" i="1" dirty="0" smtClean="0"/>
              <a:t> T = </a:t>
            </a:r>
            <a:r>
              <a:rPr lang="de-DE" sz="1600" i="1" dirty="0" err="1" smtClean="0"/>
              <a:t>sum</a:t>
            </a:r>
            <a:r>
              <a:rPr lang="de-DE" sz="1600" i="1" dirty="0" smtClean="0"/>
              <a:t>( v ) </a:t>
            </a:r>
            <a:r>
              <a:rPr lang="de-DE" sz="1600" i="1" dirty="0" err="1" smtClean="0"/>
              <a:t>is</a:t>
            </a:r>
            <a:r>
              <a:rPr lang="de-DE" sz="1600" i="1" dirty="0" smtClean="0"/>
              <a:t> maximal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7870615" y="2991901"/>
            <a:ext cx="1761066" cy="75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 (50%)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70615" y="4058700"/>
            <a:ext cx="1761066" cy="758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Validation</a:t>
            </a:r>
            <a:r>
              <a:rPr lang="de-DE" dirty="0" smtClean="0"/>
              <a:t> (50%)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807788" y="3574407"/>
            <a:ext cx="1192107" cy="590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(+)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9083041" y="3201873"/>
            <a:ext cx="1232747" cy="714586"/>
          </a:xfrm>
          <a:prstGeom prst="arc">
            <a:avLst>
              <a:gd name="adj1" fmla="val 15658828"/>
              <a:gd name="adj2" fmla="val 2153125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flipV="1">
            <a:off x="9083041" y="3809782"/>
            <a:ext cx="1232747" cy="679025"/>
          </a:xfrm>
          <a:prstGeom prst="arc">
            <a:avLst>
              <a:gd name="adj1" fmla="val 15658828"/>
              <a:gd name="adj2" fmla="val 2153125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75791" y="4986646"/>
            <a:ext cx="1998132" cy="6807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Performance</a:t>
            </a:r>
          </a:p>
          <a:p>
            <a:pPr algn="ctr"/>
            <a:r>
              <a:rPr lang="de-DE" dirty="0" smtClean="0"/>
              <a:t>(+) </a:t>
            </a:r>
            <a:r>
              <a:rPr lang="de-DE" dirty="0" err="1" smtClean="0"/>
              <a:t>vs</a:t>
            </a:r>
            <a:r>
              <a:rPr lang="de-DE" dirty="0" smtClean="0"/>
              <a:t> (-)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32882" y="3574407"/>
            <a:ext cx="1192107" cy="590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(-)</a:t>
            </a:r>
            <a:endParaRPr lang="en-US" dirty="0"/>
          </a:p>
        </p:txBody>
      </p:sp>
      <p:sp>
        <p:nvSpPr>
          <p:cNvPr id="13" name="Arc 12"/>
          <p:cNvSpPr/>
          <p:nvPr/>
        </p:nvSpPr>
        <p:spPr>
          <a:xfrm flipH="1">
            <a:off x="7210209" y="3201873"/>
            <a:ext cx="1232747" cy="714586"/>
          </a:xfrm>
          <a:prstGeom prst="arc">
            <a:avLst>
              <a:gd name="adj1" fmla="val 15658828"/>
              <a:gd name="adj2" fmla="val 2153125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 flipV="1">
            <a:off x="7210209" y="3809782"/>
            <a:ext cx="1232747" cy="679025"/>
          </a:xfrm>
          <a:prstGeom prst="arc">
            <a:avLst>
              <a:gd name="adj1" fmla="val 15658828"/>
              <a:gd name="adj2" fmla="val 2153125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27894" y="2768288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 </a:t>
            </a:r>
            <a:r>
              <a:rPr lang="de-DE" dirty="0" err="1" smtClean="0">
                <a:solidFill>
                  <a:schemeClr val="bg1"/>
                </a:solidFill>
              </a:rPr>
              <a:t>rounds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59041" y="1547491"/>
            <a:ext cx="1192107" cy="590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Team </a:t>
            </a:r>
            <a:r>
              <a:rPr lang="de-DE" dirty="0" smtClean="0"/>
              <a:t>(+)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835813" y="1547491"/>
            <a:ext cx="1192107" cy="590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Team </a:t>
            </a:r>
            <a:r>
              <a:rPr lang="de-DE" dirty="0" smtClean="0"/>
              <a:t>(+)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flipH="1">
            <a:off x="8155094" y="2138462"/>
            <a:ext cx="1" cy="8144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431865" y="2141848"/>
            <a:ext cx="1" cy="8144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5973" y="1163102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l </a:t>
            </a:r>
            <a:r>
              <a:rPr lang="de-DE" b="1" dirty="0" err="1" smtClean="0">
                <a:solidFill>
                  <a:schemeClr val="bg1"/>
                </a:solidFill>
              </a:rPr>
              <a:t>matches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99957" y="6066985"/>
            <a:ext cx="3390058" cy="63184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Maximum-</a:t>
            </a:r>
            <a:r>
              <a:rPr lang="de-DE" dirty="0" err="1" smtClean="0"/>
              <a:t>Likelihood</a:t>
            </a:r>
            <a:r>
              <a:rPr lang="de-DE" dirty="0" smtClean="0"/>
              <a:t> Ranking Model (Huang et al., 2008)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774857" y="5674991"/>
            <a:ext cx="1" cy="432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32C057CEB67498E09E0759BBEBDEC" ma:contentTypeVersion="13" ma:contentTypeDescription="Create a new document." ma:contentTypeScope="" ma:versionID="dea621d7b8eee14d81cfbe916ceac429">
  <xsd:schema xmlns:xsd="http://www.w3.org/2001/XMLSchema" xmlns:xs="http://www.w3.org/2001/XMLSchema" xmlns:p="http://schemas.microsoft.com/office/2006/metadata/properties" xmlns:ns3="c586cf0e-969a-434e-a405-7a3dd1d91f8a" xmlns:ns4="b22b1f9d-242b-42f6-9f01-dd9db33947fa" targetNamespace="http://schemas.microsoft.com/office/2006/metadata/properties" ma:root="true" ma:fieldsID="1ce6a3a53804237118c3505bbc17a6e9" ns3:_="" ns4:_="">
    <xsd:import namespace="c586cf0e-969a-434e-a405-7a3dd1d91f8a"/>
    <xsd:import namespace="b22b1f9d-242b-42f6-9f01-dd9db33947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6cf0e-969a-434e-a405-7a3dd1d91f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b1f9d-242b-42f6-9f01-dd9db33947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9A30F2-622D-432F-8101-70D33209E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6cf0e-969a-434e-a405-7a3dd1d91f8a"/>
    <ds:schemaRef ds:uri="b22b1f9d-242b-42f6-9f01-dd9db339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BC41D-0E55-49BA-B3C3-BD7BE68D3B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E06AAE-D100-4BA2-ACC1-2643ADE5812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22b1f9d-242b-42f6-9f01-dd9db33947fa"/>
    <ds:schemaRef ds:uri="c586cf0e-969a-434e-a405-7a3dd1d91f8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Henneges, Carsten</dc:creator>
  <cp:lastModifiedBy>Henneges, Carsten</cp:lastModifiedBy>
  <cp:revision>6</cp:revision>
  <dcterms:created xsi:type="dcterms:W3CDTF">2021-10-21T13:41:29Z</dcterms:created>
  <dcterms:modified xsi:type="dcterms:W3CDTF">2021-10-21T14:29:21Z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0x010100DE832C057CEB67498E09E0759BBEBDEC</vt:lpwstr>
  </property>
</Properties>
</file>