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88" d="100"/>
          <a:sy n="88" d="100"/>
        </p:scale>
        <p:origin x="5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A864D-B9C2-4ED4-9469-C6DEB2696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8EBCD-A67A-4355-9BFF-993A0F248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166EE-B606-48FD-B43E-B1C87AEB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A5F-C3DE-4227-A0C5-F24A24BCC360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D99D3-9FA7-4AE1-99F4-E574C063A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C4B89-9342-4742-B580-8AB6C008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4165-3B58-43E8-A1B9-BE6AEDBB3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3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F465-17AF-4C10-9B44-02AC5B63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AA6AD-FF34-42AA-B5CD-B4781F88E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F3BCB-4FAA-4718-9F0B-D75CD2F5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A5F-C3DE-4227-A0C5-F24A24BCC360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3FF6C-4D44-4780-A961-B510D1A3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48851-4295-4BC5-9DC2-2390BFF7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4165-3B58-43E8-A1B9-BE6AEDBB3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1F32CA-6FCA-4203-AD68-1FD0E28C6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717C9-3F0C-4661-A207-81E3506F6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7F55D-1706-4276-9EEE-9BD8E0CB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A5F-C3DE-4227-A0C5-F24A24BCC360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52BED-B4A2-4DA6-95A9-C1E49F44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076C0-DDC0-43B4-8755-7D344F7E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4165-3B58-43E8-A1B9-BE6AEDBB3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8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40FB-0124-4AD7-A17E-336D67BC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7C5D3-3552-4BEF-91B5-65AFE083E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43755-DF62-4F40-856B-ED30519A7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A5F-C3DE-4227-A0C5-F24A24BCC360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B94FA-0EA1-4E07-AF7C-28FB7DDA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CAC7F-8D17-41A3-9348-1D3785B0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4165-3B58-43E8-A1B9-BE6AEDBB3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5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E5A78-27B8-45C8-B1BE-69E1081B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5B613-6182-4F5E-A10A-81AB1CBFD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EC74F-66DB-40DE-9BA7-83255AB72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A5F-C3DE-4227-A0C5-F24A24BCC360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8A747-8E99-4481-928C-C3975EA30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4B1FF-F0F4-49F6-9AB8-B3A8C4F4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4165-3B58-43E8-A1B9-BE6AEDBB3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5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ECE1-6BE8-4A23-8917-32DBD02B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850FA-C90A-4B27-ACBE-91C349767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245D2-4226-4749-B9B2-D3E51C0DD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F4164-0F48-469C-8FE2-070786EBB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A5F-C3DE-4227-A0C5-F24A24BCC360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27344-87C2-4021-929F-D9B8BAFA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AAB28-F26D-4DF6-A554-8D22EDC53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4165-3B58-43E8-A1B9-BE6AEDBB3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4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F5F3-6BCB-4FE6-A55F-7B308FF51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59C4B-FDA6-405A-B914-41427B3C8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994A4-14EE-4A80-98B8-C92CDA192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FD78E-ABFD-45DF-9083-B9E26F35B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614ED8-9EBF-40A3-9274-95DE51B22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8E2952-0FB3-4742-83A3-0CE767EBE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A5F-C3DE-4227-A0C5-F24A24BCC360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43146-52F3-4099-9651-C79EF79A2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9CEE43-5FDF-42DB-9757-DA33D7F36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4165-3B58-43E8-A1B9-BE6AEDBB3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0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464E-C13E-44D7-9699-A44525B9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678A28-6F2C-42BD-9BA6-7FC1BC2D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A5F-C3DE-4227-A0C5-F24A24BCC360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9A418-1247-419E-885E-EE115975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B17E8-EE0E-4CED-8148-93EFDF66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4165-3B58-43E8-A1B9-BE6AEDBB3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75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0C1537-1FD5-45C2-8D3A-48563C4F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A5F-C3DE-4227-A0C5-F24A24BCC360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015921-F8AD-46B2-BBD6-C2812012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AF6FD-58AA-4E22-B252-580D9AB11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4165-3B58-43E8-A1B9-BE6AEDBB3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5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98D80-CDCB-4A5F-9D97-AC1892701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3F467-D844-41F6-91EE-73A2E88AF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9CC48-EB1E-4D79-B5C5-6CE4BE833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BCB39-E8E9-4059-BDFD-CC2AFCB6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A5F-C3DE-4227-A0C5-F24A24BCC360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509D8-9175-4AB7-933D-BE29B1441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6D78B-92EE-4CA8-AD8C-49557BD0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4165-3B58-43E8-A1B9-BE6AEDBB3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7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6B5F-1F2D-48A7-8B61-9C619FE5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6FC460-E5D9-4F06-8D4A-2F11DA8E9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9F897-2B88-4EA0-B336-FAFF8E12C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81E1C-F046-4B50-AB8D-9CD28729B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A5F-C3DE-4227-A0C5-F24A24BCC360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24BD4-17B8-43CF-B6B0-45301355A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B7D55-5427-4072-8236-F07DD3BE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4165-3B58-43E8-A1B9-BE6AEDBB3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5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3ADA9A-1E42-4E3B-A9D9-7864F2EFB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AA4CD-7C7C-4D12-B82F-E2267AE32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753A8-10B7-461F-963F-F7F879EE2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80A5F-C3DE-4227-A0C5-F24A24BCC360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C3FE3-ED6E-48F6-A2E9-5C960CC7C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EEC5E-F97A-4E93-B1CD-5B509C1DA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B4165-3B58-43E8-A1B9-BE6AEDBB3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7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D98CD4-CE3A-4166-9EB8-4BD795C98CF9}"/>
              </a:ext>
            </a:extLst>
          </p:cNvPr>
          <p:cNvSpPr/>
          <p:nvPr/>
        </p:nvSpPr>
        <p:spPr>
          <a:xfrm>
            <a:off x="0" y="0"/>
            <a:ext cx="12192000" cy="1001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FILTERING AND ESTIMATING DENOVO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3EE9D1-3397-4FF1-B0DF-2CC68EB2DBB7}"/>
              </a:ext>
            </a:extLst>
          </p:cNvPr>
          <p:cNvSpPr/>
          <p:nvPr/>
        </p:nvSpPr>
        <p:spPr>
          <a:xfrm>
            <a:off x="60960" y="1236617"/>
            <a:ext cx="3466011" cy="6487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INPUT:NANOPORE VCF – TRIO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8343BC-B2ED-4D69-A7CB-AD13BBBAFAFF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793966" y="1885406"/>
            <a:ext cx="0" cy="94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06BDFE0-2C18-4BAB-8D8A-96976A171853}"/>
              </a:ext>
            </a:extLst>
          </p:cNvPr>
          <p:cNvSpPr/>
          <p:nvPr/>
        </p:nvSpPr>
        <p:spPr>
          <a:xfrm>
            <a:off x="60961" y="2825932"/>
            <a:ext cx="3466010" cy="731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REMOVING GL KI contigs </a:t>
            </a:r>
          </a:p>
          <a:p>
            <a:pPr algn="ctr"/>
            <a:r>
              <a:rPr lang="en-US" sz="1100" dirty="0"/>
              <a:t>RE &gt; 2</a:t>
            </a:r>
          </a:p>
          <a:p>
            <a:pPr algn="ctr"/>
            <a:r>
              <a:rPr lang="en-US" sz="1100" dirty="0"/>
              <a:t>GENOTYPE ! = 0/0 </a:t>
            </a:r>
          </a:p>
          <a:p>
            <a:pPr algn="ctr"/>
            <a:r>
              <a:rPr lang="en-US" sz="1100" dirty="0"/>
              <a:t>DUPHOLD filter can be added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4222798-8F28-45DA-BFA2-2563FC842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30930"/>
              </p:ext>
            </p:extLst>
          </p:nvPr>
        </p:nvGraphicFramePr>
        <p:xfrm>
          <a:off x="3526970" y="1236617"/>
          <a:ext cx="860407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153">
                  <a:extLst>
                    <a:ext uri="{9D8B030D-6E8A-4147-A177-3AD203B41FA5}">
                      <a16:colId xmlns:a16="http://schemas.microsoft.com/office/drawing/2014/main" val="1567280315"/>
                    </a:ext>
                  </a:extLst>
                </a:gridCol>
                <a:gridCol w="1229153">
                  <a:extLst>
                    <a:ext uri="{9D8B030D-6E8A-4147-A177-3AD203B41FA5}">
                      <a16:colId xmlns:a16="http://schemas.microsoft.com/office/drawing/2014/main" val="4074950068"/>
                    </a:ext>
                  </a:extLst>
                </a:gridCol>
                <a:gridCol w="1229153">
                  <a:extLst>
                    <a:ext uri="{9D8B030D-6E8A-4147-A177-3AD203B41FA5}">
                      <a16:colId xmlns:a16="http://schemas.microsoft.com/office/drawing/2014/main" val="4091223591"/>
                    </a:ext>
                  </a:extLst>
                </a:gridCol>
                <a:gridCol w="1229153">
                  <a:extLst>
                    <a:ext uri="{9D8B030D-6E8A-4147-A177-3AD203B41FA5}">
                      <a16:colId xmlns:a16="http://schemas.microsoft.com/office/drawing/2014/main" val="706837283"/>
                    </a:ext>
                  </a:extLst>
                </a:gridCol>
                <a:gridCol w="1229153">
                  <a:extLst>
                    <a:ext uri="{9D8B030D-6E8A-4147-A177-3AD203B41FA5}">
                      <a16:colId xmlns:a16="http://schemas.microsoft.com/office/drawing/2014/main" val="3457069935"/>
                    </a:ext>
                  </a:extLst>
                </a:gridCol>
                <a:gridCol w="1229153">
                  <a:extLst>
                    <a:ext uri="{9D8B030D-6E8A-4147-A177-3AD203B41FA5}">
                      <a16:colId xmlns:a16="http://schemas.microsoft.com/office/drawing/2014/main" val="309418400"/>
                    </a:ext>
                  </a:extLst>
                </a:gridCol>
                <a:gridCol w="1229153">
                  <a:extLst>
                    <a:ext uri="{9D8B030D-6E8A-4147-A177-3AD203B41FA5}">
                      <a16:colId xmlns:a16="http://schemas.microsoft.com/office/drawing/2014/main" val="1885526760"/>
                    </a:ext>
                  </a:extLst>
                </a:gridCol>
              </a:tblGrid>
              <a:tr h="3243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474539"/>
                  </a:ext>
                </a:extLst>
              </a:tr>
              <a:tr h="324395">
                <a:tc>
                  <a:txBody>
                    <a:bodyPr/>
                    <a:lstStyle/>
                    <a:p>
                      <a:r>
                        <a:rPr lang="en-US" dirty="0"/>
                        <a:t>Proband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1457665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96827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389200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1618124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3604964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3874940"/>
                  </a:ext>
                </a:extLst>
              </a:tr>
              <a:tr h="324395">
                <a:tc>
                  <a:txBody>
                    <a:bodyPr/>
                    <a:lstStyle/>
                    <a:p>
                      <a:r>
                        <a:rPr lang="en-US" dirty="0"/>
                        <a:t>Mother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1593380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87564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386254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1139643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3240339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2282834"/>
                  </a:ext>
                </a:extLst>
              </a:tr>
              <a:tr h="324395">
                <a:tc>
                  <a:txBody>
                    <a:bodyPr/>
                    <a:lstStyle/>
                    <a:p>
                      <a:r>
                        <a:rPr lang="en-US" dirty="0"/>
                        <a:t>Father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1709259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112387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362096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1607729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3836978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82097711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B2899A-6110-4AAB-A936-D1B53FB50692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 flipH="1">
            <a:off x="1793965" y="3557452"/>
            <a:ext cx="1" cy="1180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B1B577C-3CDA-43B2-A267-13EBE19CA21B}"/>
              </a:ext>
            </a:extLst>
          </p:cNvPr>
          <p:cNvSpPr/>
          <p:nvPr/>
        </p:nvSpPr>
        <p:spPr>
          <a:xfrm>
            <a:off x="60961" y="4737461"/>
            <a:ext cx="3466008" cy="731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SURVIVOR MERGE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EAD445-48D7-4645-A772-EEE8B16A537D}"/>
              </a:ext>
            </a:extLst>
          </p:cNvPr>
          <p:cNvSpPr txBox="1"/>
          <p:nvPr/>
        </p:nvSpPr>
        <p:spPr>
          <a:xfrm>
            <a:off x="398893" y="6962500"/>
            <a:ext cx="119411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a input we use NANOPORE trio. </a:t>
            </a:r>
            <a:r>
              <a:rPr lang="en-US" dirty="0" err="1"/>
              <a:t>Initally</a:t>
            </a:r>
            <a:r>
              <a:rPr lang="en-US" dirty="0"/>
              <a:t> we have huge amount of SVs. We only keep deletions that not in </a:t>
            </a:r>
          </a:p>
          <a:p>
            <a:r>
              <a:rPr lang="en-US" dirty="0"/>
              <a:t>GL and KI contigs, has supporting reads more than RE &gt; 2 and also variants genotyped as 0/0. More filtering </a:t>
            </a:r>
          </a:p>
          <a:p>
            <a:r>
              <a:rPr lang="en-US" dirty="0"/>
              <a:t>can be done with applying </a:t>
            </a:r>
            <a:r>
              <a:rPr lang="en-US" dirty="0" err="1"/>
              <a:t>duphold</a:t>
            </a:r>
            <a:r>
              <a:rPr lang="en-US" dirty="0"/>
              <a:t> read depth annotation. </a:t>
            </a:r>
          </a:p>
          <a:p>
            <a:r>
              <a:rPr lang="en-US" dirty="0"/>
              <a:t>Later we merged output of trio using SURVIVOR with </a:t>
            </a:r>
            <a:r>
              <a:rPr lang="en-US" dirty="0" err="1"/>
              <a:t>parameters:SURVIVOR</a:t>
            </a:r>
            <a:r>
              <a:rPr lang="en-US" dirty="0"/>
              <a:t> merge </a:t>
            </a:r>
            <a:r>
              <a:rPr lang="en-US" dirty="0" err="1"/>
              <a:t>nanopore.list</a:t>
            </a:r>
            <a:r>
              <a:rPr lang="en-US" dirty="0"/>
              <a:t> 1000 1 1 1 1 30 BAB_963.vcf</a:t>
            </a:r>
          </a:p>
          <a:p>
            <a:r>
              <a:rPr lang="en-US" dirty="0"/>
              <a:t>CNVs with SUPP_VEC(100) are </a:t>
            </a:r>
            <a:r>
              <a:rPr lang="en-US" dirty="0" err="1"/>
              <a:t>denovos</a:t>
            </a:r>
            <a:r>
              <a:rPr lang="en-US" dirty="0"/>
              <a:t>. In the table there are numbers.</a:t>
            </a:r>
          </a:p>
          <a:p>
            <a:endParaRPr lang="en-US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7840DED-F94B-4D23-99EC-34E118D10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72082"/>
              </p:ext>
            </p:extLst>
          </p:nvPr>
        </p:nvGraphicFramePr>
        <p:xfrm>
          <a:off x="3526968" y="2821578"/>
          <a:ext cx="860407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153">
                  <a:extLst>
                    <a:ext uri="{9D8B030D-6E8A-4147-A177-3AD203B41FA5}">
                      <a16:colId xmlns:a16="http://schemas.microsoft.com/office/drawing/2014/main" val="1567280315"/>
                    </a:ext>
                  </a:extLst>
                </a:gridCol>
                <a:gridCol w="1229153">
                  <a:extLst>
                    <a:ext uri="{9D8B030D-6E8A-4147-A177-3AD203B41FA5}">
                      <a16:colId xmlns:a16="http://schemas.microsoft.com/office/drawing/2014/main" val="4074950068"/>
                    </a:ext>
                  </a:extLst>
                </a:gridCol>
                <a:gridCol w="1229153">
                  <a:extLst>
                    <a:ext uri="{9D8B030D-6E8A-4147-A177-3AD203B41FA5}">
                      <a16:colId xmlns:a16="http://schemas.microsoft.com/office/drawing/2014/main" val="4091223591"/>
                    </a:ext>
                  </a:extLst>
                </a:gridCol>
                <a:gridCol w="1229153">
                  <a:extLst>
                    <a:ext uri="{9D8B030D-6E8A-4147-A177-3AD203B41FA5}">
                      <a16:colId xmlns:a16="http://schemas.microsoft.com/office/drawing/2014/main" val="706837283"/>
                    </a:ext>
                  </a:extLst>
                </a:gridCol>
                <a:gridCol w="1229153">
                  <a:extLst>
                    <a:ext uri="{9D8B030D-6E8A-4147-A177-3AD203B41FA5}">
                      <a16:colId xmlns:a16="http://schemas.microsoft.com/office/drawing/2014/main" val="3457069935"/>
                    </a:ext>
                  </a:extLst>
                </a:gridCol>
                <a:gridCol w="1229153">
                  <a:extLst>
                    <a:ext uri="{9D8B030D-6E8A-4147-A177-3AD203B41FA5}">
                      <a16:colId xmlns:a16="http://schemas.microsoft.com/office/drawing/2014/main" val="309418400"/>
                    </a:ext>
                  </a:extLst>
                </a:gridCol>
                <a:gridCol w="1229153">
                  <a:extLst>
                    <a:ext uri="{9D8B030D-6E8A-4147-A177-3AD203B41FA5}">
                      <a16:colId xmlns:a16="http://schemas.microsoft.com/office/drawing/2014/main" val="1885526760"/>
                    </a:ext>
                  </a:extLst>
                </a:gridCol>
              </a:tblGrid>
              <a:tr h="3243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474539"/>
                  </a:ext>
                </a:extLst>
              </a:tr>
              <a:tr h="324395">
                <a:tc>
                  <a:txBody>
                    <a:bodyPr/>
                    <a:lstStyle/>
                    <a:p>
                      <a:r>
                        <a:rPr lang="en-US" dirty="0"/>
                        <a:t>Proband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34536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74940"/>
                  </a:ext>
                </a:extLst>
              </a:tr>
              <a:tr h="324395">
                <a:tc>
                  <a:txBody>
                    <a:bodyPr/>
                    <a:lstStyle/>
                    <a:p>
                      <a:r>
                        <a:rPr lang="en-US" dirty="0"/>
                        <a:t>Mother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282834"/>
                  </a:ext>
                </a:extLst>
              </a:tr>
              <a:tr h="324395">
                <a:tc>
                  <a:txBody>
                    <a:bodyPr/>
                    <a:lstStyle/>
                    <a:p>
                      <a:r>
                        <a:rPr lang="en-US" dirty="0"/>
                        <a:t>Father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41581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97711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09472E5D-F86C-43DB-A69D-AA072285D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528484"/>
              </p:ext>
            </p:extLst>
          </p:nvPr>
        </p:nvGraphicFramePr>
        <p:xfrm>
          <a:off x="3526968" y="4737461"/>
          <a:ext cx="860407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153">
                  <a:extLst>
                    <a:ext uri="{9D8B030D-6E8A-4147-A177-3AD203B41FA5}">
                      <a16:colId xmlns:a16="http://schemas.microsoft.com/office/drawing/2014/main" val="1567280315"/>
                    </a:ext>
                  </a:extLst>
                </a:gridCol>
                <a:gridCol w="1229153">
                  <a:extLst>
                    <a:ext uri="{9D8B030D-6E8A-4147-A177-3AD203B41FA5}">
                      <a16:colId xmlns:a16="http://schemas.microsoft.com/office/drawing/2014/main" val="4074950068"/>
                    </a:ext>
                  </a:extLst>
                </a:gridCol>
                <a:gridCol w="1229153">
                  <a:extLst>
                    <a:ext uri="{9D8B030D-6E8A-4147-A177-3AD203B41FA5}">
                      <a16:colId xmlns:a16="http://schemas.microsoft.com/office/drawing/2014/main" val="4091223591"/>
                    </a:ext>
                  </a:extLst>
                </a:gridCol>
                <a:gridCol w="1229153">
                  <a:extLst>
                    <a:ext uri="{9D8B030D-6E8A-4147-A177-3AD203B41FA5}">
                      <a16:colId xmlns:a16="http://schemas.microsoft.com/office/drawing/2014/main" val="706837283"/>
                    </a:ext>
                  </a:extLst>
                </a:gridCol>
                <a:gridCol w="1229153">
                  <a:extLst>
                    <a:ext uri="{9D8B030D-6E8A-4147-A177-3AD203B41FA5}">
                      <a16:colId xmlns:a16="http://schemas.microsoft.com/office/drawing/2014/main" val="3457069935"/>
                    </a:ext>
                  </a:extLst>
                </a:gridCol>
                <a:gridCol w="1229153">
                  <a:extLst>
                    <a:ext uri="{9D8B030D-6E8A-4147-A177-3AD203B41FA5}">
                      <a16:colId xmlns:a16="http://schemas.microsoft.com/office/drawing/2014/main" val="309418400"/>
                    </a:ext>
                  </a:extLst>
                </a:gridCol>
                <a:gridCol w="1229153">
                  <a:extLst>
                    <a:ext uri="{9D8B030D-6E8A-4147-A177-3AD203B41FA5}">
                      <a16:colId xmlns:a16="http://schemas.microsoft.com/office/drawing/2014/main" val="1885526760"/>
                    </a:ext>
                  </a:extLst>
                </a:gridCol>
              </a:tblGrid>
              <a:tr h="3243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474539"/>
                  </a:ext>
                </a:extLst>
              </a:tr>
              <a:tr h="324395">
                <a:tc>
                  <a:txBody>
                    <a:bodyPr/>
                    <a:lstStyle/>
                    <a:p>
                      <a:r>
                        <a:rPr lang="en-US" dirty="0"/>
                        <a:t>FAM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86163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74940"/>
                  </a:ext>
                </a:extLst>
              </a:tr>
              <a:tr h="324395">
                <a:tc>
                  <a:txBody>
                    <a:bodyPr/>
                    <a:lstStyle/>
                    <a:p>
                      <a:r>
                        <a:rPr lang="en-US" dirty="0"/>
                        <a:t>DENOVO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18241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282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753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206</Words>
  <Application>Microsoft Office PowerPoint</Application>
  <PresentationFormat>Widescreen</PresentationFormat>
  <Paragraphs>86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Elbay Aliyev</dc:creator>
  <cp:lastModifiedBy>Elbay Aliyev</cp:lastModifiedBy>
  <cp:revision>11</cp:revision>
  <dcterms:created xsi:type="dcterms:W3CDTF">2019-10-12T18:39:25Z</dcterms:created>
  <dcterms:modified xsi:type="dcterms:W3CDTF">2019-10-13T17:15:20Z</dcterms:modified>
</cp:coreProperties>
</file>