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3" r:id="rId2"/>
    <p:sldId id="281" r:id="rId3"/>
    <p:sldId id="282" r:id="rId4"/>
    <p:sldId id="285" r:id="rId5"/>
    <p:sldId id="283" r:id="rId6"/>
    <p:sldId id="284" r:id="rId7"/>
    <p:sldId id="286" r:id="rId8"/>
    <p:sldId id="291" r:id="rId9"/>
    <p:sldId id="287" r:id="rId10"/>
    <p:sldId id="292" r:id="rId11"/>
    <p:sldId id="293" r:id="rId12"/>
    <p:sldId id="289" r:id="rId13"/>
    <p:sldId id="294" r:id="rId14"/>
    <p:sldId id="290" r:id="rId15"/>
    <p:sldId id="298" r:id="rId16"/>
  </p:sldIdLst>
  <p:sldSz cx="9144000" cy="6858000" type="screen4x3"/>
  <p:notesSz cx="7099300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26">
          <p15:clr>
            <a:srgbClr val="A4A3A4"/>
          </p15:clr>
        </p15:guide>
        <p15:guide id="2" pos="2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F0AEE8"/>
    <a:srgbClr val="30313C"/>
    <a:srgbClr val="D729C2"/>
    <a:srgbClr val="000000"/>
    <a:srgbClr val="126C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4"/>
    <p:restoredTop sz="96023"/>
  </p:normalViewPr>
  <p:slideViewPr>
    <p:cSldViewPr showGuides="1">
      <p:cViewPr varScale="1">
        <p:scale>
          <a:sx n="84" d="100"/>
          <a:sy n="84" d="100"/>
        </p:scale>
        <p:origin x="-1422" y="-90"/>
      </p:cViewPr>
      <p:guideLst>
        <p:guide orient="horz" pos="2126"/>
        <p:guide pos="2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B451B6-61D9-FD4E-8E55-ADCE47C2A02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581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03A280-2F75-E84C-B98E-F4777355B13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453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56371" cy="4343900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09618" y="1900909"/>
            <a:ext cx="8924763" cy="122452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682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dirty="0"/>
          </a:p>
        </p:txBody>
      </p:sp>
      <p:pic>
        <p:nvPicPr>
          <p:cNvPr id="5" name="图片 4" descr="千锋互联-横版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7490" y="784225"/>
            <a:ext cx="8557260" cy="473075"/>
          </a:xfrm>
        </p:spPr>
        <p:txBody>
          <a:bodyPr/>
          <a:lstStyle>
            <a:lvl1pPr algn="l">
              <a:defRPr sz="2400">
                <a:solidFill>
                  <a:srgbClr val="FF682F"/>
                </a:solidFill>
              </a:defRPr>
            </a:lvl1pPr>
          </a:lstStyle>
          <a:p>
            <a:r>
              <a:rPr lang="zh-CN" altLang="en-US"/>
              <a:t>摘要</a:t>
            </a:r>
          </a:p>
        </p:txBody>
      </p:sp>
      <p:sp>
        <p:nvSpPr>
          <p:cNvPr id="7" name="Shape 3"/>
          <p:cNvSpPr>
            <a:spLocks noGrp="1"/>
          </p:cNvSpPr>
          <p:nvPr>
            <p:ph type="body" idx="1" hasCustomPrompt="1"/>
          </p:nvPr>
        </p:nvSpPr>
        <p:spPr>
          <a:xfrm>
            <a:off x="237490" y="1652270"/>
            <a:ext cx="8557260" cy="49993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>
            <a:lvl1pPr marL="0" indent="0" eaLnBrk="1" fontAlgn="auto" latinLnBrk="0" hangingPunct="1">
              <a:spcBef>
                <a:spcPts val="0"/>
              </a:spcBef>
              <a:buNone/>
              <a:defRPr sz="2400">
                <a:solidFill>
                  <a:srgbClr val="FF682F"/>
                </a:solidFill>
                <a:ea typeface="宋体" panose="02010600030101010101" pitchFamily="2" charset="-122"/>
              </a:defRPr>
            </a:lvl1pPr>
            <a:lvl2pPr marL="343535" indent="0">
              <a:buNone/>
              <a:defRPr/>
            </a:lvl2pPr>
          </a:lstStyle>
          <a:p>
            <a:r>
              <a:rPr dirty="0"/>
              <a:t>内容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5963" y="1383040"/>
            <a:ext cx="9155927" cy="78064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8072" y="1941885"/>
            <a:ext cx="8207855" cy="3942726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2860" y="447040"/>
            <a:ext cx="9098280" cy="7829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pic>
        <p:nvPicPr>
          <p:cNvPr id="6" name="图片 5" descr="千锋互联-横版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32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861060" marR="0" indent="-43180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Char char="•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575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004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4433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17862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1291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4720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28149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1578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Django</a:t>
            </a:r>
            <a:r>
              <a:rPr lang="zh-CN" altLang="en-US">
                <a:ea typeface="宋体" panose="02010600030101010101" pitchFamily="2" charset="-122"/>
              </a:rPr>
              <a:t>视图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HttpResponse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属性</a:t>
            </a:r>
            <a:r>
              <a:rPr lang="en-US" altLang="zh-CN" dirty="0"/>
              <a:t>:	content			</a:t>
            </a:r>
            <a:r>
              <a:rPr lang="zh-CN" altLang="en-US" dirty="0"/>
              <a:t>返回的内容</a:t>
            </a:r>
          </a:p>
          <a:p>
            <a:r>
              <a:rPr lang="en-US" altLang="zh-CN" dirty="0"/>
              <a:t>	charset			</a:t>
            </a:r>
            <a:r>
              <a:rPr lang="zh-CN" altLang="en-US" dirty="0"/>
              <a:t>编码格式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status_code</a:t>
            </a:r>
            <a:r>
              <a:rPr lang="en-US" altLang="zh-CN" dirty="0"/>
              <a:t>			</a:t>
            </a:r>
            <a:r>
              <a:rPr lang="zh-CN" altLang="en-US" dirty="0"/>
              <a:t>响应状态码</a:t>
            </a:r>
            <a:r>
              <a:rPr lang="en-US" altLang="zh-CN" dirty="0"/>
              <a:t>(200,3xx,404,5xx)</a:t>
            </a:r>
          </a:p>
          <a:p>
            <a:r>
              <a:rPr lang="en-US" altLang="zh-CN" dirty="0"/>
              <a:t>	content-type			MIME</a:t>
            </a:r>
            <a:r>
              <a:rPr lang="zh-CN" altLang="en-US" dirty="0"/>
              <a:t>类型</a:t>
            </a:r>
          </a:p>
          <a:p>
            <a:r>
              <a:rPr lang="zh-CN" altLang="en-US" dirty="0"/>
              <a:t>方法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init</a:t>
            </a:r>
            <a:r>
              <a:rPr lang="en-US" altLang="zh-CN" dirty="0"/>
              <a:t>				</a:t>
            </a:r>
            <a:r>
              <a:rPr lang="zh-CN" altLang="en-US" dirty="0"/>
              <a:t>初始化内容</a:t>
            </a:r>
          </a:p>
          <a:p>
            <a:r>
              <a:rPr lang="en-US" altLang="zh-CN" dirty="0"/>
              <a:t>	write(xxx)			</a:t>
            </a:r>
            <a:r>
              <a:rPr lang="zh-CN" altLang="en-US" dirty="0"/>
              <a:t>直接写出文本</a:t>
            </a:r>
          </a:p>
          <a:p>
            <a:r>
              <a:rPr lang="en-US" altLang="zh-CN" dirty="0"/>
              <a:t>	flush()				</a:t>
            </a:r>
            <a:r>
              <a:rPr lang="zh-CN" altLang="en-US" dirty="0"/>
              <a:t>冲刷缓冲区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set_cookie</a:t>
            </a:r>
            <a:r>
              <a:rPr lang="en-US" altLang="zh-CN" dirty="0"/>
              <a:t>(</a:t>
            </a:r>
            <a:r>
              <a:rPr lang="en-US" altLang="zh-CN" dirty="0" err="1"/>
              <a:t>key,value</a:t>
            </a:r>
            <a:r>
              <a:rPr lang="en-US" altLang="zh-CN" dirty="0"/>
              <a:t>='xxx',</a:t>
            </a:r>
            <a:r>
              <a:rPr lang="en-US" altLang="zh-CN" dirty="0" err="1"/>
              <a:t>max_age</a:t>
            </a:r>
            <a:r>
              <a:rPr lang="en-US" altLang="zh-CN" dirty="0"/>
              <a:t>=</a:t>
            </a:r>
            <a:r>
              <a:rPr lang="en-US" altLang="zh-CN" dirty="0" err="1"/>
              <a:t>None,exprise</a:t>
            </a:r>
            <a:r>
              <a:rPr lang="en-US" altLang="zh-CN" dirty="0"/>
              <a:t>=None)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delete_cookie</a:t>
            </a:r>
            <a:r>
              <a:rPr lang="en-US" altLang="zh-CN" dirty="0" smtClean="0"/>
              <a:t>(key</a:t>
            </a:r>
            <a:r>
              <a:rPr lang="en-US" altLang="zh-CN" dirty="0"/>
              <a:t>)		</a:t>
            </a:r>
            <a:r>
              <a:rPr lang="zh-CN" altLang="en-US" dirty="0"/>
              <a:t>删除</a:t>
            </a:r>
            <a:r>
              <a:rPr lang="en-US" altLang="zh-CN" dirty="0"/>
              <a:t>cookie</a:t>
            </a:r>
            <a:r>
              <a:rPr lang="zh-CN" altLang="en-US" dirty="0"/>
              <a:t>，上面那个是设置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HttpResponse</a:t>
            </a:r>
            <a:r>
              <a:rPr lang="zh-CN" altLang="en-US">
                <a:ea typeface="宋体" panose="02010600030101010101" pitchFamily="2" charset="-122"/>
              </a:rPr>
              <a:t>子类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HttpResponseRedirect</a:t>
            </a:r>
            <a:endParaRPr lang="en-US" altLang="zh-CN" dirty="0"/>
          </a:p>
          <a:p>
            <a:r>
              <a:rPr lang="zh-CN" altLang="en-US" dirty="0"/>
              <a:t>响应重定向</a:t>
            </a:r>
            <a:r>
              <a:rPr lang="en-US" altLang="zh-CN" dirty="0"/>
              <a:t>:</a:t>
            </a:r>
            <a:r>
              <a:rPr lang="zh-CN" altLang="en-US" dirty="0"/>
              <a:t>可以实现服务器内部跳转</a:t>
            </a:r>
          </a:p>
          <a:p>
            <a:r>
              <a:rPr lang="en-US" altLang="zh-CN" dirty="0"/>
              <a:t>	return </a:t>
            </a:r>
            <a:r>
              <a:rPr lang="en-US" altLang="zh-CN" dirty="0" err="1"/>
              <a:t>HttpResponseRedict</a:t>
            </a:r>
            <a:r>
              <a:rPr lang="en-US" altLang="zh-CN" dirty="0"/>
              <a:t>('/grade/2017')</a:t>
            </a:r>
          </a:p>
          <a:p>
            <a:r>
              <a:rPr lang="zh-CN" altLang="en-US" dirty="0"/>
              <a:t>使用的时候推荐使用反向解析</a:t>
            </a:r>
          </a:p>
          <a:p>
            <a:endParaRPr lang="en-US" altLang="zh-CN" dirty="0"/>
          </a:p>
          <a:p>
            <a:r>
              <a:rPr lang="en-US" altLang="zh-CN" dirty="0" err="1"/>
              <a:t>JsonResponse</a:t>
            </a:r>
            <a:endParaRPr lang="en-US" altLang="zh-CN" dirty="0"/>
          </a:p>
          <a:p>
            <a:r>
              <a:rPr lang="zh-CN" altLang="en-US" dirty="0"/>
              <a:t>返回</a:t>
            </a:r>
            <a:r>
              <a:rPr lang="en-US" altLang="zh-CN" dirty="0" err="1"/>
              <a:t>Json</a:t>
            </a:r>
            <a:r>
              <a:rPr lang="zh-CN" altLang="en-US" dirty="0"/>
              <a:t>数据的请求，通常用在异步请求上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JsonResponse</a:t>
            </a:r>
            <a:r>
              <a:rPr lang="zh-CN" altLang="en-US" dirty="0"/>
              <a:t>（</a:t>
            </a:r>
            <a:r>
              <a:rPr lang="en-US" altLang="zh-CN" dirty="0" err="1"/>
              <a:t>dict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也可以使用</a:t>
            </a:r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</a:t>
            </a:r>
            <a:r>
              <a:rPr lang="zh-CN" altLang="en-US" dirty="0"/>
              <a:t>（</a:t>
            </a:r>
            <a:r>
              <a:rPr lang="en-US" altLang="zh-CN" dirty="0" err="1"/>
              <a:t>self,data</a:t>
            </a:r>
            <a:r>
              <a:rPr lang="zh-CN" altLang="en-US" dirty="0"/>
              <a:t>）设置数据</a:t>
            </a:r>
          </a:p>
          <a:p>
            <a:endParaRPr lang="zh-CN" altLang="en-US" dirty="0"/>
          </a:p>
          <a:p>
            <a:r>
              <a:rPr lang="en-US" altLang="zh-CN" dirty="0"/>
              <a:t>Content-type</a:t>
            </a:r>
            <a:r>
              <a:rPr lang="zh-CN" altLang="en-US" dirty="0"/>
              <a:t>是</a:t>
            </a:r>
            <a:r>
              <a:rPr lang="en-US" altLang="zh-CN" dirty="0"/>
              <a:t>application/</a:t>
            </a:r>
            <a:r>
              <a:rPr lang="en-US" altLang="zh-CN" dirty="0" err="1"/>
              <a:t>json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COOKIE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0970" y="1652270"/>
            <a:ext cx="8982075" cy="4999355"/>
          </a:xfrm>
        </p:spPr>
        <p:txBody>
          <a:bodyPr/>
          <a:lstStyle/>
          <a:p>
            <a:r>
              <a:rPr lang="zh-CN" altLang="en-US" dirty="0"/>
              <a:t>浏览器端的会话技术</a:t>
            </a:r>
          </a:p>
          <a:p>
            <a:endParaRPr lang="zh-CN" altLang="en-US" dirty="0"/>
          </a:p>
          <a:p>
            <a:r>
              <a:rPr lang="en-US" altLang="zh-CN" dirty="0"/>
              <a:t>cookie</a:t>
            </a:r>
            <a:r>
              <a:rPr lang="zh-CN" altLang="en-US" dirty="0"/>
              <a:t>本身由浏览器生成，通过</a:t>
            </a:r>
            <a:r>
              <a:rPr lang="en-US" altLang="zh-CN" dirty="0"/>
              <a:t>Response</a:t>
            </a:r>
            <a:r>
              <a:rPr lang="zh-CN" altLang="en-US" dirty="0"/>
              <a:t>将</a:t>
            </a:r>
            <a:r>
              <a:rPr lang="en-US" altLang="zh-CN" dirty="0"/>
              <a:t>cookie</a:t>
            </a:r>
            <a:r>
              <a:rPr lang="zh-CN" altLang="en-US" dirty="0"/>
              <a:t>写到浏览器上，下一次访问，浏览器会根据不同的规则携带</a:t>
            </a:r>
            <a:r>
              <a:rPr lang="en-US" altLang="zh-CN" dirty="0"/>
              <a:t>cookie</a:t>
            </a:r>
            <a:r>
              <a:rPr lang="zh-CN" altLang="en-US" dirty="0"/>
              <a:t>过来</a:t>
            </a:r>
          </a:p>
          <a:p>
            <a:endParaRPr lang="zh-CN" altLang="en-US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response.set_cookie</a:t>
            </a:r>
            <a:r>
              <a:rPr lang="en-US" altLang="zh-CN" dirty="0"/>
              <a:t>(</a:t>
            </a:r>
            <a:r>
              <a:rPr lang="en-US" altLang="zh-CN" dirty="0" err="1"/>
              <a:t>key,value</a:t>
            </a:r>
            <a:r>
              <a:rPr lang="en-US" altLang="zh-CN" dirty="0"/>
              <a:t>[,</a:t>
            </a:r>
            <a:r>
              <a:rPr lang="en-US" altLang="zh-CN" dirty="0" err="1">
                <a:sym typeface="+mn-ea"/>
              </a:rPr>
              <a:t>max_age</a:t>
            </a:r>
            <a:r>
              <a:rPr lang="en-US" altLang="zh-CN" dirty="0">
                <a:sym typeface="+mn-ea"/>
              </a:rPr>
              <a:t>=</a:t>
            </a:r>
            <a:r>
              <a:rPr lang="en-US" altLang="zh-CN" dirty="0" err="1">
                <a:sym typeface="+mn-ea"/>
              </a:rPr>
              <a:t>None,exprise</a:t>
            </a:r>
            <a:r>
              <a:rPr lang="en-US" altLang="zh-CN" dirty="0">
                <a:sym typeface="+mn-ea"/>
              </a:rPr>
              <a:t>=None</a:t>
            </a:r>
            <a:r>
              <a:rPr lang="en-US" altLang="zh-CN" dirty="0"/>
              <a:t>)]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request.GET.get</a:t>
            </a:r>
            <a:r>
              <a:rPr lang="en-US" altLang="zh-CN" dirty="0"/>
              <a:t>(</a:t>
            </a:r>
            <a:r>
              <a:rPr lang="en-US" altLang="zh-CN" dirty="0" err="1"/>
              <a:t>key,defaultvalue</a:t>
            </a:r>
            <a:r>
              <a:rPr lang="en-US" altLang="zh-CN" dirty="0"/>
              <a:t>)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cookie</a:t>
            </a:r>
            <a:r>
              <a:rPr lang="zh-CN" altLang="en-US" dirty="0"/>
              <a:t>不能跨浏览器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COOKIE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response.set_cookie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key,value,max_age</a:t>
            </a:r>
            <a:r>
              <a:rPr lang="en-US" altLang="zh-CN" dirty="0">
                <a:sym typeface="+mn-ea"/>
              </a:rPr>
              <a:t>=</a:t>
            </a:r>
            <a:r>
              <a:rPr lang="en-US" altLang="zh-CN" dirty="0" err="1">
                <a:sym typeface="+mn-ea"/>
              </a:rPr>
              <a:t>None,exprise</a:t>
            </a:r>
            <a:r>
              <a:rPr lang="en-US" altLang="zh-CN" dirty="0">
                <a:sym typeface="+mn-ea"/>
              </a:rPr>
              <a:t>=None)</a:t>
            </a:r>
            <a:endParaRPr lang="en-US" altLang="zh-CN" dirty="0"/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 err="1">
                <a:sym typeface="+mn-ea"/>
              </a:rPr>
              <a:t>max_age</a:t>
            </a:r>
            <a:r>
              <a:rPr lang="en-US" altLang="zh-CN" dirty="0">
                <a:sym typeface="+mn-ea"/>
              </a:rPr>
              <a:t>:	</a:t>
            </a:r>
            <a:r>
              <a:rPr lang="zh-CN" altLang="en-US" dirty="0">
                <a:sym typeface="+mn-ea"/>
              </a:rPr>
              <a:t>整数，指定</a:t>
            </a:r>
            <a:r>
              <a:rPr lang="en-US" altLang="zh-CN" dirty="0">
                <a:sym typeface="+mn-ea"/>
              </a:rPr>
              <a:t>cookie</a:t>
            </a:r>
            <a:r>
              <a:rPr lang="zh-CN" altLang="en-US" dirty="0">
                <a:sym typeface="+mn-ea"/>
              </a:rPr>
              <a:t>过期时间</a:t>
            </a:r>
            <a:endParaRPr lang="zh-CN" altLang="en-US" dirty="0"/>
          </a:p>
          <a:p>
            <a:r>
              <a:rPr lang="en-US" altLang="zh-CN" dirty="0" err="1">
                <a:sym typeface="+mn-ea"/>
              </a:rPr>
              <a:t>expries</a:t>
            </a:r>
            <a:r>
              <a:rPr lang="en-US" altLang="zh-CN" dirty="0">
                <a:sym typeface="+mn-ea"/>
              </a:rPr>
              <a:t>   : 	</a:t>
            </a:r>
            <a:r>
              <a:rPr lang="zh-CN" altLang="en-US" dirty="0">
                <a:sym typeface="+mn-ea"/>
              </a:rPr>
              <a:t>整数，指定过期时间，还支持是一个</a:t>
            </a:r>
            <a:r>
              <a:rPr lang="en-US" altLang="zh-CN" dirty="0" err="1">
                <a:sym typeface="+mn-ea"/>
              </a:rPr>
              <a:t>datetime</a:t>
            </a:r>
            <a:r>
              <a:rPr lang="zh-CN" altLang="en-US" dirty="0">
                <a:sym typeface="+mn-ea"/>
              </a:rPr>
              <a:t>或</a:t>
            </a:r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timedelta，可以指定一个具体日期时间</a:t>
            </a:r>
            <a:endParaRPr lang="zh-CN" altLang="en-US" dirty="0"/>
          </a:p>
          <a:p>
            <a:r>
              <a:rPr lang="en-US" altLang="zh-CN" dirty="0" err="1">
                <a:sym typeface="+mn-ea"/>
              </a:rPr>
              <a:t>max_age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 err="1">
                <a:sym typeface="+mn-ea"/>
              </a:rPr>
              <a:t>expries</a:t>
            </a:r>
            <a:r>
              <a:rPr lang="zh-CN" altLang="en-US" dirty="0">
                <a:sym typeface="+mn-ea"/>
              </a:rPr>
              <a:t>两个选一个指定</a:t>
            </a:r>
          </a:p>
          <a:p>
            <a:endParaRPr lang="zh-CN" altLang="en-US" dirty="0"/>
          </a:p>
          <a:p>
            <a:r>
              <a:rPr lang="zh-CN" altLang="en-US" dirty="0"/>
              <a:t>过期时间的几个关键时间</a:t>
            </a:r>
          </a:p>
          <a:p>
            <a:r>
              <a:rPr lang="en-US" altLang="zh-CN" dirty="0" err="1"/>
              <a:t>max_age</a:t>
            </a:r>
            <a:r>
              <a:rPr lang="en-US" altLang="zh-CN" dirty="0"/>
              <a:t> </a:t>
            </a:r>
            <a:r>
              <a:rPr lang="zh-CN" altLang="en-US" dirty="0"/>
              <a:t>设置为 </a:t>
            </a:r>
            <a:r>
              <a:rPr lang="en-US" altLang="zh-CN" dirty="0"/>
              <a:t>0 </a:t>
            </a:r>
            <a:r>
              <a:rPr lang="zh-CN" altLang="en-US" dirty="0"/>
              <a:t>浏览器关闭失效</a:t>
            </a:r>
          </a:p>
          <a:p>
            <a:r>
              <a:rPr lang="zh-CN" altLang="en-US" dirty="0"/>
              <a:t>设置为</a:t>
            </a:r>
            <a:r>
              <a:rPr lang="en-US" altLang="zh-CN" dirty="0"/>
              <a:t>None</a:t>
            </a:r>
            <a:r>
              <a:rPr lang="zh-CN" altLang="en-US" dirty="0"/>
              <a:t>永不过期</a:t>
            </a:r>
          </a:p>
          <a:p>
            <a:r>
              <a:rPr lang="zh-CN" altLang="en-US" dirty="0"/>
              <a:t>expires</a:t>
            </a:r>
            <a:r>
              <a:rPr lang="zh-CN" altLang="en-US" dirty="0" smtClean="0"/>
              <a:t>=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datetime</a:t>
            </a:r>
            <a:r>
              <a:rPr lang="en-US" altLang="zh-CN" dirty="0" smtClean="0"/>
              <a:t>.</a:t>
            </a:r>
            <a:r>
              <a:rPr lang="zh-CN" altLang="en-US" dirty="0" smtClean="0"/>
              <a:t>timedelta</a:t>
            </a:r>
            <a:r>
              <a:rPr lang="zh-CN" altLang="en-US" dirty="0"/>
              <a:t>(days=</a:t>
            </a:r>
            <a:r>
              <a:rPr lang="en-US" altLang="zh-CN" dirty="0"/>
              <a:t>10</a:t>
            </a:r>
            <a:r>
              <a:rPr lang="zh-CN" altLang="en-US" dirty="0"/>
              <a:t>) </a:t>
            </a:r>
            <a:r>
              <a:rPr lang="en-US" altLang="zh-CN" dirty="0"/>
              <a:t>10</a:t>
            </a:r>
            <a:r>
              <a:rPr lang="zh-CN" altLang="en-US" dirty="0"/>
              <a:t>天后过期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SESSION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7940" y="1642745"/>
            <a:ext cx="9088120" cy="4999355"/>
          </a:xfrm>
        </p:spPr>
        <p:txBody>
          <a:bodyPr/>
          <a:lstStyle/>
          <a:p>
            <a:r>
              <a:rPr lang="zh-CN" altLang="en-US" dirty="0"/>
              <a:t>服务器端会话技术</a:t>
            </a:r>
            <a:r>
              <a:rPr lang="en-US" altLang="zh-CN" dirty="0"/>
              <a:t>,</a:t>
            </a:r>
            <a:r>
              <a:rPr lang="zh-CN" altLang="en-US" dirty="0"/>
              <a:t>依赖于</a:t>
            </a:r>
            <a:r>
              <a:rPr lang="en-US" altLang="zh-CN" dirty="0"/>
              <a:t>cookie</a:t>
            </a:r>
          </a:p>
          <a:p>
            <a:endParaRPr lang="en-US" altLang="zh-CN" dirty="0"/>
          </a:p>
          <a:p>
            <a:r>
              <a:rPr lang="en-US" altLang="zh-CN" dirty="0" err="1"/>
              <a:t>django</a:t>
            </a:r>
            <a:r>
              <a:rPr lang="zh-CN" altLang="en-US" dirty="0"/>
              <a:t>中启用</a:t>
            </a:r>
            <a:r>
              <a:rPr lang="en-US" altLang="zh-CN" dirty="0"/>
              <a:t>SESSION</a:t>
            </a:r>
          </a:p>
          <a:p>
            <a:endParaRPr lang="en-US" altLang="zh-CN" dirty="0"/>
          </a:p>
          <a:p>
            <a:r>
              <a:rPr lang="en-US" altLang="zh-CN" dirty="0"/>
              <a:t>settings</a:t>
            </a:r>
            <a:r>
              <a:rPr lang="zh-CN" altLang="en-US" dirty="0"/>
              <a:t>中</a:t>
            </a:r>
          </a:p>
          <a:p>
            <a:r>
              <a:rPr lang="en-US" altLang="zh-CN" dirty="0"/>
              <a:t>	INSTALLED_APPS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		'</a:t>
            </a:r>
            <a:r>
              <a:rPr lang="en-US" altLang="zh-CN" dirty="0" err="1"/>
              <a:t>django.contrib.sessions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	MIDDLEWARE:</a:t>
            </a:r>
          </a:p>
          <a:p>
            <a:r>
              <a:rPr lang="en-US" altLang="zh-CN" dirty="0"/>
              <a:t>		'</a:t>
            </a:r>
            <a:r>
              <a:rPr lang="en-US" altLang="zh-CN" dirty="0" err="1"/>
              <a:t>django.contrib.sessions.middleware.SessionMiddleware</a:t>
            </a:r>
            <a:r>
              <a:rPr lang="en-US" altLang="zh-CN" dirty="0"/>
              <a:t>'</a:t>
            </a:r>
          </a:p>
          <a:p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 err="1"/>
              <a:t>HttpRequest</a:t>
            </a:r>
            <a:r>
              <a:rPr lang="zh-CN" altLang="en-US" dirty="0"/>
              <a:t>对象都有一个</a:t>
            </a:r>
            <a:r>
              <a:rPr lang="en-US" altLang="zh-CN" dirty="0"/>
              <a:t>session</a:t>
            </a:r>
            <a:r>
              <a:rPr lang="zh-CN" altLang="en-US" dirty="0"/>
              <a:t>属性，也是一个类字典对象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SESSION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常用操作</a:t>
            </a:r>
          </a:p>
          <a:p>
            <a:r>
              <a:rPr lang="en-US" altLang="zh-CN" dirty="0"/>
              <a:t>	get(</a:t>
            </a:r>
            <a:r>
              <a:rPr lang="en-US" altLang="zh-CN" dirty="0" err="1"/>
              <a:t>key,default</a:t>
            </a:r>
            <a:r>
              <a:rPr lang="en-US" altLang="zh-CN" dirty="0"/>
              <a:t>=None) </a:t>
            </a:r>
            <a:r>
              <a:rPr lang="zh-CN" altLang="en-US" dirty="0"/>
              <a:t>根据键获取会话的值</a:t>
            </a:r>
          </a:p>
          <a:p>
            <a:r>
              <a:rPr lang="en-US" altLang="zh-CN" dirty="0"/>
              <a:t>	clear() </a:t>
            </a:r>
            <a:r>
              <a:rPr lang="zh-CN" altLang="en-US" dirty="0"/>
              <a:t>清楚所有会话</a:t>
            </a:r>
          </a:p>
          <a:p>
            <a:r>
              <a:rPr lang="en-US" altLang="zh-CN" dirty="0"/>
              <a:t>	flush() </a:t>
            </a:r>
            <a:r>
              <a:rPr lang="zh-CN" altLang="en-US" dirty="0"/>
              <a:t>删除当前的会话数据并删除会话的</a:t>
            </a:r>
            <a:r>
              <a:rPr lang="en-US" altLang="zh-CN" dirty="0"/>
              <a:t>cookie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del </a:t>
            </a:r>
            <a:r>
              <a:rPr lang="en-US" altLang="zh-CN" dirty="0"/>
              <a:t>request['</a:t>
            </a:r>
            <a:r>
              <a:rPr lang="en-US" altLang="zh-CN" dirty="0" err="1"/>
              <a:t>session_id</a:t>
            </a:r>
            <a:r>
              <a:rPr lang="en-US" altLang="zh-CN" dirty="0"/>
              <a:t>'] </a:t>
            </a:r>
            <a:r>
              <a:rPr lang="zh-CN" altLang="en-US" dirty="0"/>
              <a:t>删除会话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session.session_key</a:t>
            </a:r>
            <a:r>
              <a:rPr lang="zh-CN" altLang="en-US" dirty="0"/>
              <a:t>获取</a:t>
            </a:r>
            <a:r>
              <a:rPr lang="en-US" altLang="zh-CN" dirty="0"/>
              <a:t>session</a:t>
            </a:r>
            <a:r>
              <a:rPr lang="zh-CN" altLang="en-US" dirty="0"/>
              <a:t>的</a:t>
            </a:r>
            <a:r>
              <a:rPr lang="en-US" altLang="zh-CN" dirty="0"/>
              <a:t>key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设置数据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sz="2800" dirty="0" err="1" smtClean="0"/>
              <a:t>request</a:t>
            </a:r>
            <a:r>
              <a:rPr lang="en-US" altLang="zh-CN" dirty="0" err="1" smtClean="0"/>
              <a:t>.session</a:t>
            </a:r>
            <a:r>
              <a:rPr lang="en-US" altLang="zh-CN" dirty="0" smtClean="0"/>
              <a:t>[‘user’] = username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数据存储到数据库中会进行编码使用的是</a:t>
            </a:r>
            <a:r>
              <a:rPr lang="en-US" altLang="zh-CN" dirty="0" smtClean="0"/>
              <a:t>Base64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视图概述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614805"/>
            <a:ext cx="8557260" cy="4780915"/>
          </a:xfrm>
        </p:spPr>
        <p:txBody>
          <a:bodyPr>
            <a:normAutofit fontScale="90000" lnSpcReduction="20000"/>
          </a:bodyPr>
          <a:lstStyle/>
          <a:p>
            <a:pPr marL="0" eaLnBrk="1" fontAlgn="auto" hangingPunct="1">
              <a:spcBef>
                <a:spcPts val="700"/>
              </a:spcBef>
            </a:pPr>
            <a:r>
              <a:rPr lang="en-US" altLang="zh-CN" dirty="0" err="1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中的视图主要用来接受</a:t>
            </a:r>
            <a:r>
              <a:rPr lang="en-US" altLang="zh-CN"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请求，并做出响应。</a:t>
            </a:r>
          </a:p>
          <a:p>
            <a:pPr marL="0" eaLnBrk="1" fontAlgn="auto" hangingPunct="1">
              <a:spcBef>
                <a:spcPts val="700"/>
              </a:spcBef>
            </a:pPr>
            <a:endParaRPr lang="en-US" altLang="zh-CN" dirty="0">
              <a:sym typeface="+mn-ea"/>
            </a:endParaRPr>
          </a:p>
          <a:p>
            <a:pPr marL="0" eaLnBrk="1" fontAlgn="auto" hangingPunct="1">
              <a:spcBef>
                <a:spcPts val="700"/>
              </a:spcBef>
            </a:pPr>
            <a:r>
              <a:rPr lang="zh-CN" altLang="en-US" dirty="0">
                <a:sym typeface="+mn-ea"/>
              </a:rPr>
              <a:t>视图的本质就是一个</a:t>
            </a:r>
            <a:r>
              <a:rPr lang="en-US" altLang="zh-CN" dirty="0">
                <a:sym typeface="+mn-ea"/>
              </a:rPr>
              <a:t>Python</a:t>
            </a:r>
            <a:r>
              <a:rPr lang="zh-CN" altLang="en-US" dirty="0">
                <a:sym typeface="+mn-ea"/>
              </a:rPr>
              <a:t>中的函数</a:t>
            </a:r>
          </a:p>
          <a:p>
            <a:pPr marL="0" eaLnBrk="1" fontAlgn="auto" hangingPunct="1">
              <a:spcBef>
                <a:spcPts val="700"/>
              </a:spcBef>
            </a:pPr>
            <a:endParaRPr lang="zh-CN" altLang="en-US" dirty="0">
              <a:sym typeface="+mn-ea"/>
            </a:endParaRPr>
          </a:p>
          <a:p>
            <a:pPr marL="0" eaLnBrk="1" fontAlgn="auto" hangingPunct="1">
              <a:spcBef>
                <a:spcPts val="700"/>
              </a:spcBef>
            </a:pPr>
            <a:endParaRPr lang="zh-CN" altLang="en-US" dirty="0">
              <a:sym typeface="+mn-ea"/>
            </a:endParaRPr>
          </a:p>
          <a:p>
            <a:pPr marL="0" eaLnBrk="1" fontAlgn="auto" hangingPunct="1">
              <a:spcBef>
                <a:spcPts val="700"/>
              </a:spcBef>
            </a:pPr>
            <a:r>
              <a:rPr lang="zh-CN" altLang="en-US" dirty="0">
                <a:sym typeface="+mn-ea"/>
              </a:rPr>
              <a:t>视图的响应分为两大类</a:t>
            </a: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以</a:t>
            </a:r>
            <a:r>
              <a:rPr lang="en-US" altLang="zh-CN" dirty="0" err="1">
                <a:sym typeface="+mn-ea"/>
              </a:rPr>
              <a:t>Json</a:t>
            </a:r>
            <a:r>
              <a:rPr lang="zh-CN" altLang="en-US" dirty="0">
                <a:sym typeface="+mn-ea"/>
              </a:rPr>
              <a:t>数据形势返回</a:t>
            </a: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以网页的形势返回</a:t>
            </a: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>
                <a:sym typeface="+mn-ea"/>
              </a:rPr>
              <a:t>		</a:t>
            </a:r>
            <a:r>
              <a:rPr lang="zh-CN" altLang="en-US" dirty="0">
                <a:sym typeface="+mn-ea"/>
              </a:rPr>
              <a:t>重定向到另一个网页</a:t>
            </a: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>
                <a:sym typeface="+mn-ea"/>
              </a:rPr>
              <a:t>		</a:t>
            </a:r>
            <a:r>
              <a:rPr lang="zh-CN" altLang="en-US" dirty="0">
                <a:sym typeface="+mn-ea"/>
              </a:rPr>
              <a:t>错误视图</a:t>
            </a:r>
            <a:r>
              <a:rPr lang="en-US" altLang="zh-CN" dirty="0">
                <a:sym typeface="+mn-ea"/>
              </a:rPr>
              <a:t>(40X,50X)</a:t>
            </a:r>
          </a:p>
          <a:p>
            <a:pPr marL="0" eaLnBrk="1" fontAlgn="auto" hangingPunct="1">
              <a:spcBef>
                <a:spcPts val="700"/>
              </a:spcBef>
            </a:pPr>
            <a:endParaRPr lang="en-US" altLang="zh-CN" dirty="0">
              <a:sym typeface="+mn-ea"/>
            </a:endParaRPr>
          </a:p>
          <a:p>
            <a:pPr marL="0" eaLnBrk="1" fontAlgn="auto" hangingPunct="1">
              <a:spcBef>
                <a:spcPts val="700"/>
              </a:spcBef>
            </a:pPr>
            <a:r>
              <a:rPr lang="zh-CN" altLang="en-US" dirty="0">
                <a:sym typeface="+mn-ea"/>
              </a:rPr>
              <a:t>视图响应过程</a:t>
            </a:r>
            <a:r>
              <a:rPr lang="en-US" altLang="zh-CN" dirty="0">
                <a:sym typeface="+mn-ea"/>
              </a:rPr>
              <a:t>: </a:t>
            </a:r>
            <a:r>
              <a:rPr lang="zh-CN" altLang="en-US" dirty="0">
                <a:sym typeface="+mn-ea"/>
              </a:rPr>
              <a:t>浏览器输入 </a:t>
            </a:r>
            <a:r>
              <a:rPr lang="en-US" altLang="zh-CN" dirty="0">
                <a:sym typeface="+mn-ea"/>
              </a:rPr>
              <a:t>-&gt;  </a:t>
            </a:r>
            <a:r>
              <a:rPr lang="en-US" altLang="zh-CN" dirty="0" err="1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获取信息并去掉</a:t>
            </a:r>
            <a:r>
              <a:rPr lang="en-US" altLang="zh-CN" dirty="0" err="1">
                <a:sym typeface="+mn-ea"/>
              </a:rPr>
              <a:t>ip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端口，剩下路径 </a:t>
            </a:r>
            <a:r>
              <a:rPr lang="en-US" altLang="zh-CN" dirty="0">
                <a:sym typeface="+mn-ea"/>
              </a:rPr>
              <a:t>-&gt; </a:t>
            </a:r>
            <a:r>
              <a:rPr lang="en-US" altLang="zh-CN" dirty="0" err="1">
                <a:sym typeface="+mn-ea"/>
              </a:rPr>
              <a:t>urls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路由匹配 </a:t>
            </a:r>
            <a:r>
              <a:rPr lang="en-US" altLang="zh-CN" dirty="0">
                <a:sym typeface="+mn-ea"/>
              </a:rPr>
              <a:t>- &gt; </a:t>
            </a:r>
            <a:r>
              <a:rPr lang="zh-CN" altLang="en-US" dirty="0">
                <a:sym typeface="+mn-ea"/>
              </a:rPr>
              <a:t>视图响应 </a:t>
            </a:r>
            <a:r>
              <a:rPr lang="en-US" altLang="zh-CN" dirty="0">
                <a:sym typeface="+mn-ea"/>
              </a:rPr>
              <a:t>-&gt; </a:t>
            </a:r>
            <a:r>
              <a:rPr lang="zh-CN" altLang="en-US" dirty="0">
                <a:sym typeface="+mn-ea"/>
              </a:rPr>
              <a:t>回馈到浏览器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url</a:t>
            </a:r>
            <a:r>
              <a:rPr lang="zh-CN" altLang="en-US">
                <a:ea typeface="宋体" panose="02010600030101010101" pitchFamily="2" charset="-122"/>
              </a:rPr>
              <a:t>配置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482090"/>
            <a:ext cx="8557260" cy="5387340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dirty="0"/>
              <a:t>配置流程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setting</a:t>
            </a:r>
            <a:r>
              <a:rPr lang="zh-CN" altLang="en-US" dirty="0"/>
              <a:t>中指定根级</a:t>
            </a:r>
            <a:r>
              <a:rPr lang="en-US" altLang="zh-CN" dirty="0" err="1"/>
              <a:t>url</a:t>
            </a:r>
            <a:r>
              <a:rPr lang="zh-CN" altLang="en-US" dirty="0"/>
              <a:t>配置文件，对应的属性</a:t>
            </a:r>
            <a:r>
              <a:rPr lang="en-US" altLang="zh-CN" dirty="0"/>
              <a:t>ROOT_URLCONF</a:t>
            </a:r>
          </a:p>
          <a:p>
            <a:endParaRPr lang="en-US" altLang="zh-CN" dirty="0"/>
          </a:p>
          <a:p>
            <a:r>
              <a:rPr lang="en-US" altLang="zh-CN" dirty="0" err="1"/>
              <a:t>urlpatterns</a:t>
            </a:r>
            <a:r>
              <a:rPr lang="zh-CN" altLang="en-US" dirty="0"/>
              <a:t>：一个</a:t>
            </a:r>
            <a:r>
              <a:rPr lang="en-US" altLang="zh-CN" dirty="0" err="1"/>
              <a:t>url</a:t>
            </a:r>
            <a:r>
              <a:rPr lang="zh-CN" altLang="en-US" dirty="0"/>
              <a:t>实例的列表，全在根配置搞定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内部由</a:t>
            </a:r>
            <a:r>
              <a:rPr lang="en-US" altLang="zh-CN" dirty="0" err="1"/>
              <a:t>url</a:t>
            </a:r>
            <a:r>
              <a:rPr lang="zh-CN" altLang="en-US" dirty="0"/>
              <a:t>组成（正则匹配路径）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url</a:t>
            </a:r>
            <a:r>
              <a:rPr lang="zh-CN" altLang="en-US" dirty="0"/>
              <a:t>（</a:t>
            </a:r>
            <a:r>
              <a:rPr lang="en-US" altLang="zh-CN" dirty="0" err="1"/>
              <a:t>r'^Learn</a:t>
            </a:r>
            <a:r>
              <a:rPr lang="en-US" altLang="zh-CN" dirty="0"/>
              <a:t>/',</a:t>
            </a:r>
            <a:r>
              <a:rPr lang="en-US" altLang="zh-CN" dirty="0" err="1"/>
              <a:t>views.learn</a:t>
            </a:r>
            <a:r>
              <a:rPr lang="zh-CN" altLang="en-US" dirty="0"/>
              <a:t>）</a:t>
            </a:r>
          </a:p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导入其它</a:t>
            </a:r>
            <a:r>
              <a:rPr lang="en-US" altLang="zh-CN" dirty="0" err="1">
                <a:sym typeface="+mn-ea"/>
              </a:rPr>
              <a:t>url</a:t>
            </a:r>
            <a:r>
              <a:rPr lang="zh-CN" altLang="en-US" dirty="0">
                <a:sym typeface="+mn-ea"/>
              </a:rPr>
              <a:t>配置</a:t>
            </a:r>
            <a:r>
              <a:rPr lang="en-US" altLang="zh-CN" dirty="0">
                <a:sym typeface="+mn-ea"/>
              </a:rPr>
              <a:t>:	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在应用中创建</a:t>
            </a:r>
            <a:r>
              <a:rPr lang="en-US" altLang="zh-CN" dirty="0">
                <a:sym typeface="+mn-ea"/>
              </a:rPr>
              <a:t>urls.py</a:t>
            </a:r>
            <a:r>
              <a:rPr lang="zh-CN" altLang="en-US" dirty="0">
                <a:sym typeface="+mn-ea"/>
              </a:rPr>
              <a:t>文件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编写匹配规则，在工程</a:t>
            </a:r>
            <a:r>
              <a:rPr lang="en-US" altLang="zh-CN" dirty="0">
                <a:sym typeface="+mn-ea"/>
              </a:rPr>
              <a:t>urls.py</a:t>
            </a:r>
            <a:r>
              <a:rPr lang="zh-CN" altLang="en-US" dirty="0">
                <a:sym typeface="+mn-ea"/>
              </a:rPr>
              <a:t>中进行导入包含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	from </a:t>
            </a:r>
            <a:r>
              <a:rPr lang="en-US" altLang="zh-CN" dirty="0" err="1">
                <a:sym typeface="+mn-ea"/>
              </a:rPr>
              <a:t>django.conf.urls</a:t>
            </a:r>
            <a:r>
              <a:rPr lang="en-US" altLang="zh-CN" dirty="0">
                <a:sym typeface="+mn-ea"/>
              </a:rPr>
              <a:t> import include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urlpatterns</a:t>
            </a:r>
            <a:r>
              <a:rPr lang="en-US" altLang="zh-CN" dirty="0">
                <a:sym typeface="+mn-ea"/>
              </a:rPr>
              <a:t> = [ </a:t>
            </a:r>
            <a:r>
              <a:rPr lang="en-US" altLang="zh-CN" dirty="0" err="1">
                <a:sym typeface="+mn-ea"/>
              </a:rPr>
              <a:t>url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r'^xxx</a:t>
            </a:r>
            <a:r>
              <a:rPr lang="en-US" altLang="zh-CN" dirty="0">
                <a:sym typeface="+mn-ea"/>
              </a:rPr>
              <a:t>/',include('</a:t>
            </a:r>
            <a:r>
              <a:rPr lang="en-US" altLang="zh-CN" dirty="0" err="1">
                <a:sym typeface="+mn-ea"/>
              </a:rPr>
              <a:t>App.urls</a:t>
            </a:r>
            <a:r>
              <a:rPr lang="en-US" altLang="zh-CN" dirty="0">
                <a:sym typeface="+mn-ea"/>
              </a:rPr>
              <a:t>')) ]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url</a:t>
            </a:r>
            <a:r>
              <a:rPr lang="zh-CN" altLang="en-US" dirty="0"/>
              <a:t>匹配正则注意事项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正则匹配时从上到下进行遍历，匹配到就不会继续向后查找了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匹配的正则前方不需要加反斜线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正则前需要加 （</a:t>
            </a:r>
            <a:r>
              <a:rPr lang="en-US" altLang="zh-CN" dirty="0"/>
              <a:t>r</a:t>
            </a:r>
            <a:r>
              <a:rPr lang="zh-CN" altLang="en-US" dirty="0"/>
              <a:t>）表示字符串不转义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</a:t>
            </a:r>
            <a:r>
              <a:rPr lang="en-US" altLang="zh-CN"/>
              <a:t>url</a:t>
            </a:r>
            <a:r>
              <a:rPr lang="zh-CN" altLang="en-US">
                <a:ea typeface="宋体" panose="02010600030101010101" pitchFamily="2" charset="-122"/>
              </a:rPr>
              <a:t>路径上的参数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1520190"/>
            <a:ext cx="8698865" cy="5131435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如果需要从</a:t>
            </a:r>
            <a:r>
              <a:rPr lang="en-US" altLang="zh-CN" dirty="0" err="1">
                <a:sym typeface="+mn-ea"/>
              </a:rPr>
              <a:t>url</a:t>
            </a:r>
            <a:r>
              <a:rPr lang="zh-CN" altLang="en-US" dirty="0">
                <a:sym typeface="+mn-ea"/>
              </a:rPr>
              <a:t>中获取一个值，需要对正则加小括号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url</a:t>
            </a:r>
            <a:r>
              <a:rPr lang="en-US" altLang="zh-CN" dirty="0"/>
              <a:t>(</a:t>
            </a:r>
            <a:r>
              <a:rPr lang="en-US" altLang="zh-CN" dirty="0" err="1"/>
              <a:t>r'^grade</a:t>
            </a:r>
            <a:r>
              <a:rPr lang="en-US" altLang="zh-CN" dirty="0"/>
              <a:t>/(\d+)$',</a:t>
            </a:r>
            <a:r>
              <a:rPr lang="en-US" altLang="zh-CN" dirty="0" err="1"/>
              <a:t>views.getStudents</a:t>
            </a:r>
            <a:r>
              <a:rPr lang="en-US" altLang="zh-CN" dirty="0"/>
              <a:t>),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注意，</a:t>
            </a:r>
            <a:r>
              <a:rPr lang="en-US" altLang="zh-CN" dirty="0" err="1"/>
              <a:t>url</a:t>
            </a:r>
            <a:r>
              <a:rPr lang="zh-CN" altLang="en-US" dirty="0"/>
              <a:t>匹配中添加了 </a:t>
            </a:r>
            <a:r>
              <a:rPr lang="en-US" altLang="zh-CN" dirty="0"/>
              <a:t>() </a:t>
            </a:r>
            <a:r>
              <a:rPr lang="zh-CN" altLang="en-US" dirty="0"/>
              <a:t>取参，在请求调用的函数中必须接收</a:t>
            </a:r>
            <a:r>
              <a:rPr lang="en-US" altLang="zh-CN" dirty="0"/>
              <a:t>	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getStudents</a:t>
            </a:r>
            <a:r>
              <a:rPr lang="en-US" altLang="zh-CN" dirty="0"/>
              <a:t>(</a:t>
            </a:r>
            <a:r>
              <a:rPr lang="en-US" altLang="zh-CN" dirty="0" err="1"/>
              <a:t>request,classId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</a:p>
          <a:p>
            <a:endParaRPr lang="en-US" altLang="zh-CN" dirty="0"/>
          </a:p>
          <a:p>
            <a:r>
              <a:rPr lang="zh-CN" altLang="en-US" dirty="0"/>
              <a:t>如果需要获取</a:t>
            </a:r>
            <a:r>
              <a:rPr lang="en-US" altLang="zh-CN" dirty="0" err="1"/>
              <a:t>url</a:t>
            </a:r>
            <a:r>
              <a:rPr lang="zh-CN" altLang="en-US" dirty="0"/>
              <a:t>路径中的多个参数，那就添加多个括号，默认按照顺序匹配路径名字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url</a:t>
            </a:r>
            <a:r>
              <a:rPr lang="en-US" altLang="zh-CN" dirty="0"/>
              <a:t>(</a:t>
            </a:r>
            <a:r>
              <a:rPr lang="en-US" altLang="zh-CN" dirty="0" err="1"/>
              <a:t>r'^news</a:t>
            </a:r>
            <a:r>
              <a:rPr lang="en-US" altLang="zh-CN" dirty="0"/>
              <a:t>/(\d{4})/(\d)+/(\d+)$',</a:t>
            </a:r>
            <a:r>
              <a:rPr lang="en-US" altLang="zh-CN" dirty="0" err="1"/>
              <a:t>views.getNews</a:t>
            </a:r>
            <a:r>
              <a:rPr lang="en-US" altLang="zh-CN" dirty="0"/>
              <a:t>),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匹配年月日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getNews</a:t>
            </a:r>
            <a:r>
              <a:rPr lang="en-US" altLang="zh-CN" dirty="0"/>
              <a:t>(</a:t>
            </a:r>
            <a:r>
              <a:rPr lang="en-US" altLang="zh-CN" dirty="0" err="1"/>
              <a:t>request,year,month,day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</a:p>
          <a:p>
            <a:endParaRPr lang="en-US" altLang="zh-CN" dirty="0"/>
          </a:p>
          <a:p>
            <a:r>
              <a:rPr lang="zh-CN" altLang="en-US" dirty="0"/>
              <a:t>参数也可以使用关键字参数形势</a:t>
            </a:r>
          </a:p>
          <a:p>
            <a:r>
              <a:rPr lang="en-US" altLang="zh-CN" sz="2000" dirty="0">
                <a:sym typeface="+mn-ea"/>
              </a:rPr>
              <a:t>     </a:t>
            </a:r>
            <a:r>
              <a:rPr lang="en-US" altLang="zh-CN" sz="2000" dirty="0" err="1">
                <a:sym typeface="+mn-ea"/>
              </a:rPr>
              <a:t>url</a:t>
            </a:r>
            <a:r>
              <a:rPr lang="en-US" altLang="zh-CN" sz="2000" dirty="0">
                <a:sym typeface="+mn-ea"/>
              </a:rPr>
              <a:t>(</a:t>
            </a:r>
            <a:r>
              <a:rPr lang="en-US" altLang="zh-CN" sz="2000" dirty="0" err="1">
                <a:sym typeface="+mn-ea"/>
              </a:rPr>
              <a:t>r'^news</a:t>
            </a:r>
            <a:r>
              <a:rPr lang="en-US" altLang="zh-CN" sz="2000" dirty="0">
                <a:sym typeface="+mn-ea"/>
              </a:rPr>
              <a:t>/(?P&lt;year&gt;\d{4})/(?P&lt;month&gt;\d)+/(?P&lt;day&gt;\d+)$',</a:t>
            </a:r>
            <a:r>
              <a:rPr lang="en-US" altLang="zh-CN" sz="2000" dirty="0" err="1">
                <a:sym typeface="+mn-ea"/>
              </a:rPr>
              <a:t>views.getNews</a:t>
            </a:r>
            <a:r>
              <a:rPr lang="en-US" altLang="zh-CN" sz="2000" dirty="0">
                <a:sym typeface="+mn-ea"/>
              </a:rPr>
              <a:t>),</a:t>
            </a:r>
            <a:endParaRPr lang="en-US" altLang="zh-CN" sz="20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url</a:t>
            </a:r>
            <a:r>
              <a:rPr lang="zh-CN" altLang="en-US">
                <a:ea typeface="宋体" panose="02010600030101010101" pitchFamily="2" charset="-122"/>
              </a:rPr>
              <a:t>反向解析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altLang="zh-CN" dirty="0" err="1"/>
              <a:t>url</a:t>
            </a:r>
            <a:r>
              <a:rPr lang="zh-CN" altLang="en-US" dirty="0"/>
              <a:t>反向解析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       在根</a:t>
            </a:r>
            <a:r>
              <a:rPr lang="en-US" altLang="zh-CN" dirty="0" err="1"/>
              <a:t>urls</a:t>
            </a:r>
            <a:r>
              <a:rPr lang="zh-CN" altLang="en-US" dirty="0"/>
              <a:t>中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url</a:t>
            </a:r>
            <a:r>
              <a:rPr lang="en-US" altLang="zh-CN" dirty="0"/>
              <a:t>(</a:t>
            </a:r>
            <a:r>
              <a:rPr lang="en-US" altLang="zh-CN" dirty="0" err="1"/>
              <a:t>r'^views</a:t>
            </a:r>
            <a:r>
              <a:rPr lang="en-US" altLang="zh-CN" dirty="0"/>
              <a:t>/', include('ViewsLearn.</a:t>
            </a:r>
            <a:r>
              <a:rPr lang="en-US" altLang="zh-CN" dirty="0" err="1"/>
              <a:t>urls</a:t>
            </a:r>
            <a:r>
              <a:rPr lang="en-US" altLang="zh-CN" dirty="0"/>
              <a:t>',namespace='view')),</a:t>
            </a:r>
          </a:p>
          <a:p>
            <a:r>
              <a:rPr lang="en-US" altLang="zh-CN" dirty="0"/>
              <a:t>       </a:t>
            </a:r>
            <a:r>
              <a:rPr lang="zh-CN" altLang="en-US" dirty="0"/>
              <a:t>在子</a:t>
            </a:r>
            <a:r>
              <a:rPr lang="en-US" altLang="zh-CN" dirty="0" err="1"/>
              <a:t>urls</a:t>
            </a:r>
            <a:r>
              <a:rPr lang="zh-CN" altLang="en-US" dirty="0"/>
              <a:t>中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url</a:t>
            </a:r>
            <a:r>
              <a:rPr lang="en-US" altLang="zh-CN" dirty="0"/>
              <a:t>(</a:t>
            </a:r>
            <a:r>
              <a:rPr lang="en-US" altLang="zh-CN" dirty="0" err="1"/>
              <a:t>r'^hello</a:t>
            </a:r>
            <a:r>
              <a:rPr lang="en-US" altLang="zh-CN" dirty="0"/>
              <a:t>/(\d+)',</a:t>
            </a:r>
            <a:r>
              <a:rPr lang="en-US" altLang="zh-CN" dirty="0" err="1"/>
              <a:t>views.hello,name</a:t>
            </a:r>
            <a:r>
              <a:rPr lang="en-US" altLang="zh-CN" dirty="0"/>
              <a:t>='</a:t>
            </a:r>
            <a:r>
              <a:rPr lang="en-US" altLang="zh-CN" dirty="0" err="1"/>
              <a:t>sayhello</a:t>
            </a:r>
            <a:r>
              <a:rPr lang="en-US" altLang="zh-CN" dirty="0"/>
              <a:t>'),</a:t>
            </a:r>
          </a:p>
          <a:p>
            <a:r>
              <a:rPr lang="zh-CN" altLang="en-US" dirty="0"/>
              <a:t>在模板中使用</a:t>
            </a:r>
          </a:p>
          <a:p>
            <a:r>
              <a:rPr lang="en-US" altLang="zh-CN" dirty="0"/>
              <a:t>	&lt;a </a:t>
            </a:r>
            <a:r>
              <a:rPr lang="en-US" altLang="zh-CN" dirty="0" err="1"/>
              <a:t>href</a:t>
            </a:r>
            <a:r>
              <a:rPr lang="en-US" altLang="zh-CN" dirty="0"/>
              <a:t>="{% </a:t>
            </a:r>
            <a:r>
              <a:rPr lang="en-US" altLang="zh-CN" dirty="0" err="1"/>
              <a:t>url</a:t>
            </a:r>
            <a:r>
              <a:rPr lang="en-US" altLang="zh-CN" dirty="0"/>
              <a:t> '</a:t>
            </a:r>
            <a:r>
              <a:rPr lang="en-US" altLang="zh-CN" dirty="0" err="1"/>
              <a:t>view:sayhello</a:t>
            </a:r>
            <a:r>
              <a:rPr lang="en-US" altLang="zh-CN" dirty="0"/>
              <a:t>'  year=2017 %}"&gt;Hello&lt;/a&gt;</a:t>
            </a:r>
          </a:p>
          <a:p>
            <a:r>
              <a:rPr lang="en-US" altLang="zh-CN" dirty="0"/>
              <a:t>	year </a:t>
            </a:r>
            <a:r>
              <a:rPr lang="zh-CN" altLang="en-US" dirty="0"/>
              <a:t>的位置如果不指定名称按顺序算，指定名称按</a:t>
            </a:r>
            <a:r>
              <a:rPr lang="en-US" altLang="zh-CN" dirty="0"/>
              <a:t>=</a:t>
            </a:r>
            <a:r>
              <a:rPr lang="zh-CN" altLang="en-US" dirty="0"/>
              <a:t>算</a:t>
            </a:r>
          </a:p>
          <a:p>
            <a:r>
              <a:rPr lang="zh-CN" altLang="en-US" dirty="0"/>
              <a:t>在视图中使用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HttpResponseRedirect</a:t>
            </a:r>
            <a:r>
              <a:rPr lang="en-US" altLang="zh-CN" dirty="0"/>
              <a:t>(reverse('</a:t>
            </a:r>
            <a:r>
              <a:rPr lang="en-US" altLang="zh-CN" dirty="0" err="1"/>
              <a:t>view:sayhello</a:t>
            </a:r>
            <a:r>
              <a:rPr lang="en-US" altLang="zh-CN" dirty="0"/>
              <a:t>',</a:t>
            </a:r>
            <a:r>
              <a:rPr lang="en-US" altLang="zh-CN" dirty="0" err="1"/>
              <a:t>kwargs</a:t>
            </a:r>
            <a:r>
              <a:rPr lang="en-US" altLang="zh-CN" dirty="0"/>
              <a:t>={}))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kwargs</a:t>
            </a:r>
            <a:r>
              <a:rPr lang="zh-CN" altLang="en-US" dirty="0"/>
              <a:t>是字典</a:t>
            </a:r>
          </a:p>
          <a:p>
            <a:endParaRPr lang="en-US" altLang="zh-CN" dirty="0"/>
          </a:p>
          <a:p>
            <a:r>
              <a:rPr lang="zh-CN" altLang="en-US" dirty="0"/>
              <a:t>使用反向解析优点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如果在视图，模板中使用硬编码连接，在</a:t>
            </a:r>
            <a:r>
              <a:rPr lang="en-US" altLang="zh-CN" dirty="0" err="1">
                <a:sym typeface="+mn-ea"/>
              </a:rPr>
              <a:t>url</a:t>
            </a:r>
            <a:r>
              <a:rPr lang="zh-CN" altLang="en-US" dirty="0">
                <a:sym typeface="+mn-ea"/>
              </a:rPr>
              <a:t>配置发生改变时，需要变更的代码会非常多，这样导致我们的代码结构不是很容易维护，使用反向解析可以提高我们代码的扩展性和可维护性。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视图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视图的本质就是一个函数</a:t>
            </a:r>
          </a:p>
          <a:p>
            <a:r>
              <a:rPr lang="zh-CN" altLang="en-US" dirty="0"/>
              <a:t>视图参数</a:t>
            </a:r>
            <a:r>
              <a:rPr lang="en-US" altLang="zh-CN" dirty="0"/>
              <a:t>:	1.</a:t>
            </a:r>
            <a:r>
              <a:rPr lang="zh-CN" altLang="en-US" dirty="0"/>
              <a:t>一个</a:t>
            </a:r>
            <a:r>
              <a:rPr lang="en-US" altLang="zh-CN" dirty="0" err="1"/>
              <a:t>HttpRequest</a:t>
            </a:r>
            <a:r>
              <a:rPr lang="zh-CN" altLang="en-US" dirty="0"/>
              <a:t>的实例</a:t>
            </a:r>
          </a:p>
          <a:p>
            <a:r>
              <a:rPr lang="en-US" altLang="zh-CN" dirty="0"/>
              <a:t>		2.</a:t>
            </a:r>
            <a:r>
              <a:rPr lang="zh-CN" altLang="en-US" dirty="0"/>
              <a:t>通过正则表达式获取过来的参数</a:t>
            </a:r>
          </a:p>
          <a:p>
            <a:r>
              <a:rPr lang="zh-CN" altLang="en-US" dirty="0"/>
              <a:t>位置</a:t>
            </a:r>
            <a:r>
              <a:rPr lang="en-US" altLang="zh-CN" dirty="0"/>
              <a:t>:</a:t>
            </a:r>
            <a:r>
              <a:rPr lang="zh-CN" altLang="en-US" dirty="0"/>
              <a:t>通常在应用下的</a:t>
            </a:r>
            <a:r>
              <a:rPr lang="en-US" altLang="zh-CN" dirty="0"/>
              <a:t>views.py</a:t>
            </a:r>
            <a:r>
              <a:rPr lang="zh-CN" altLang="en-US" dirty="0"/>
              <a:t>中定义</a:t>
            </a:r>
          </a:p>
          <a:p>
            <a:r>
              <a:rPr lang="zh-CN" altLang="en-US" dirty="0"/>
              <a:t>错误视图</a:t>
            </a:r>
            <a:r>
              <a:rPr lang="en-US" altLang="zh-CN" dirty="0"/>
              <a:t>:	1. 404</a:t>
            </a:r>
            <a:r>
              <a:rPr lang="zh-CN" altLang="en-US" dirty="0"/>
              <a:t>视图 （页面没找到）</a:t>
            </a:r>
            <a:endParaRPr lang="en-US" altLang="zh-CN" dirty="0"/>
          </a:p>
          <a:p>
            <a:r>
              <a:rPr lang="en-US" altLang="zh-CN" dirty="0"/>
              <a:t>		2. 400</a:t>
            </a:r>
            <a:r>
              <a:rPr lang="zh-CN" altLang="en-US" dirty="0"/>
              <a:t>视图 （客户操作错误）</a:t>
            </a:r>
            <a:endParaRPr lang="en-US" altLang="zh-CN" dirty="0"/>
          </a:p>
          <a:p>
            <a:r>
              <a:rPr lang="en-US" altLang="zh-CN" dirty="0"/>
              <a:t>		3. 500</a:t>
            </a:r>
            <a:r>
              <a:rPr lang="zh-CN" altLang="en-US" dirty="0"/>
              <a:t>视图（服务器内部错误）</a:t>
            </a:r>
          </a:p>
          <a:p>
            <a:r>
              <a:rPr lang="zh-CN" altLang="en-US" dirty="0"/>
              <a:t>自定义错误视图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在工程的</a:t>
            </a:r>
            <a:r>
              <a:rPr lang="en-US" altLang="zh-CN" dirty="0"/>
              <a:t>templates</a:t>
            </a:r>
            <a:r>
              <a:rPr lang="zh-CN" altLang="en-US" dirty="0"/>
              <a:t>文件夹下创建对应的错误文件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获取请求路径</a:t>
            </a:r>
            <a:r>
              <a:rPr lang="en-US" altLang="zh-CN" dirty="0"/>
              <a:t>{{ </a:t>
            </a:r>
            <a:r>
              <a:rPr lang="en-US" altLang="zh-CN" dirty="0" err="1"/>
              <a:t>request_path</a:t>
            </a:r>
            <a:r>
              <a:rPr lang="en-US" altLang="zh-CN" dirty="0"/>
              <a:t> }}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在文件中定义自己的错误样式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注意需要在关闭</a:t>
            </a:r>
            <a:r>
              <a:rPr lang="en-US" altLang="zh-CN" dirty="0"/>
              <a:t>Debug</a:t>
            </a:r>
            <a:r>
              <a:rPr lang="zh-CN" altLang="en-US" dirty="0"/>
              <a:t>的情况下才可以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没有关闭</a:t>
            </a:r>
            <a:r>
              <a:rPr lang="en-US" altLang="zh-CN" dirty="0"/>
              <a:t>Debug</a:t>
            </a:r>
            <a:r>
              <a:rPr lang="zh-CN" altLang="en-US" dirty="0"/>
              <a:t>的情况下会在界面中直接显示</a:t>
            </a:r>
            <a:r>
              <a:rPr lang="en-US" altLang="zh-CN" dirty="0"/>
              <a:t>log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HttpRequest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507490"/>
            <a:ext cx="8557260" cy="525907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服务器在接收到</a:t>
            </a:r>
            <a:r>
              <a:rPr lang="en-US" altLang="zh-CN" dirty="0"/>
              <a:t>Http</a:t>
            </a:r>
            <a:r>
              <a:rPr lang="zh-CN" altLang="en-US" dirty="0"/>
              <a:t>请求后，会根据报文创建</a:t>
            </a:r>
            <a:r>
              <a:rPr lang="en-US" altLang="zh-CN" dirty="0" err="1"/>
              <a:t>HttpRequest</a:t>
            </a:r>
            <a:r>
              <a:rPr lang="zh-CN" altLang="en-US" dirty="0"/>
              <a:t>对象</a:t>
            </a:r>
          </a:p>
          <a:p>
            <a:endParaRPr lang="zh-CN" altLang="en-US" dirty="0"/>
          </a:p>
          <a:p>
            <a:r>
              <a:rPr lang="zh-CN" altLang="en-US" dirty="0"/>
              <a:t>视图中的第一个参数就是</a:t>
            </a:r>
            <a:r>
              <a:rPr lang="en-US" altLang="zh-CN" dirty="0" err="1"/>
              <a:t>HttpRequest</a:t>
            </a:r>
            <a:r>
              <a:rPr lang="zh-CN" altLang="en-US" dirty="0"/>
              <a:t>对象</a:t>
            </a:r>
          </a:p>
          <a:p>
            <a:endParaRPr lang="zh-CN" altLang="en-US" dirty="0"/>
          </a:p>
          <a:p>
            <a:r>
              <a:rPr lang="en-US" altLang="zh-CN" dirty="0" err="1"/>
              <a:t>Django</a:t>
            </a:r>
            <a:r>
              <a:rPr lang="zh-CN" altLang="en-US" dirty="0"/>
              <a:t>框架会进行自己的包装，之后传递给视图</a:t>
            </a:r>
          </a:p>
          <a:p>
            <a:endParaRPr lang="zh-CN" altLang="en-US" dirty="0"/>
          </a:p>
          <a:p>
            <a:r>
              <a:rPr lang="zh-CN" altLang="en-US" dirty="0"/>
              <a:t>属性</a:t>
            </a:r>
            <a:r>
              <a:rPr lang="en-US" altLang="zh-CN" dirty="0"/>
              <a:t>:	path		</a:t>
            </a:r>
            <a:r>
              <a:rPr lang="zh-CN" altLang="en-US" dirty="0"/>
              <a:t>请求的完整路径</a:t>
            </a:r>
          </a:p>
          <a:p>
            <a:r>
              <a:rPr lang="en-US" altLang="zh-CN" dirty="0"/>
              <a:t>	method	</a:t>
            </a:r>
            <a:r>
              <a:rPr lang="zh-CN" altLang="en-US" dirty="0"/>
              <a:t>请求的方法，常用</a:t>
            </a:r>
            <a:r>
              <a:rPr lang="en-US" altLang="zh-CN" dirty="0"/>
              <a:t>GET,POST	</a:t>
            </a:r>
          </a:p>
          <a:p>
            <a:r>
              <a:rPr lang="en-US" altLang="zh-CN" dirty="0"/>
              <a:t>	encoding	</a:t>
            </a:r>
            <a:r>
              <a:rPr lang="zh-CN" altLang="en-US" dirty="0"/>
              <a:t>编码方式，常用</a:t>
            </a:r>
            <a:r>
              <a:rPr lang="en-US" altLang="zh-CN" dirty="0"/>
              <a:t>utf-8</a:t>
            </a:r>
          </a:p>
          <a:p>
            <a:r>
              <a:rPr lang="en-US" altLang="zh-CN" dirty="0"/>
              <a:t>	GET		</a:t>
            </a:r>
            <a:r>
              <a:rPr lang="zh-CN" altLang="en-US" dirty="0"/>
              <a:t>类似字典的参数，包含了</a:t>
            </a:r>
            <a:r>
              <a:rPr lang="en-US" altLang="zh-CN" dirty="0"/>
              <a:t>get</a:t>
            </a:r>
            <a:r>
              <a:rPr lang="zh-CN" altLang="en-US" dirty="0"/>
              <a:t>的所有参数</a:t>
            </a:r>
          </a:p>
          <a:p>
            <a:r>
              <a:rPr lang="en-US" altLang="zh-CN" dirty="0"/>
              <a:t>	POST		</a:t>
            </a:r>
            <a:r>
              <a:rPr lang="zh-CN" altLang="en-US" dirty="0"/>
              <a:t>类似字典的参数，包含了</a:t>
            </a:r>
            <a:r>
              <a:rPr lang="en-US" altLang="zh-CN" dirty="0"/>
              <a:t>post</a:t>
            </a:r>
            <a:r>
              <a:rPr lang="zh-CN" altLang="en-US" dirty="0"/>
              <a:t>所有参数</a:t>
            </a:r>
          </a:p>
          <a:p>
            <a:r>
              <a:rPr lang="en-US" altLang="zh-CN" dirty="0"/>
              <a:t>	FILES		</a:t>
            </a:r>
            <a:r>
              <a:rPr lang="zh-CN" altLang="en-US" dirty="0"/>
              <a:t>类似字典的参数，包含了上传的文件</a:t>
            </a:r>
          </a:p>
          <a:p>
            <a:r>
              <a:rPr lang="en-US" altLang="zh-CN" dirty="0"/>
              <a:t>	COOKIES	</a:t>
            </a:r>
            <a:r>
              <a:rPr lang="zh-CN" altLang="en-US" dirty="0"/>
              <a:t>字典，包含了所有</a:t>
            </a:r>
            <a:r>
              <a:rPr lang="en-US" altLang="zh-CN" dirty="0"/>
              <a:t>COOKIE</a:t>
            </a:r>
          </a:p>
          <a:p>
            <a:r>
              <a:rPr lang="en-US" altLang="zh-CN" dirty="0"/>
              <a:t>	session		</a:t>
            </a:r>
            <a:r>
              <a:rPr lang="zh-CN" altLang="en-US" dirty="0"/>
              <a:t>类似字典，表示会话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方法</a:t>
            </a:r>
            <a:r>
              <a:rPr lang="en-US" altLang="zh-CN" dirty="0"/>
              <a:t>: </a:t>
            </a:r>
            <a:r>
              <a:rPr lang="en-US" altLang="zh-CN" dirty="0" err="1"/>
              <a:t>is_ajax</a:t>
            </a:r>
            <a:r>
              <a:rPr lang="en-US" altLang="zh-CN" dirty="0"/>
              <a:t>()		</a:t>
            </a:r>
            <a:r>
              <a:rPr lang="zh-CN" altLang="en-US" dirty="0"/>
              <a:t>判断是否是</a:t>
            </a:r>
            <a:r>
              <a:rPr lang="en-US" altLang="zh-CN" dirty="0" err="1"/>
              <a:t>ajax</a:t>
            </a:r>
            <a:r>
              <a:rPr lang="en-US" altLang="zh-CN" dirty="0"/>
              <a:t>()</a:t>
            </a:r>
            <a:r>
              <a:rPr lang="zh-CN" altLang="en-US" dirty="0"/>
              <a:t>，通常用在移动端和</a:t>
            </a:r>
            <a:r>
              <a:rPr lang="en-US" altLang="zh-CN" dirty="0"/>
              <a:t>JS</a:t>
            </a:r>
            <a:r>
              <a:rPr lang="zh-CN" altLang="en-US" dirty="0"/>
              <a:t>中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QueryDict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类似字典的数据结构</a:t>
            </a:r>
          </a:p>
          <a:p>
            <a:endParaRPr lang="en-US" altLang="zh-CN" dirty="0"/>
          </a:p>
          <a:p>
            <a:r>
              <a:rPr lang="zh-CN" altLang="en-US" dirty="0"/>
              <a:t>与字典的区别，可以存在相同的键</a:t>
            </a:r>
          </a:p>
          <a:p>
            <a:endParaRPr lang="zh-CN" altLang="en-US" dirty="0"/>
          </a:p>
          <a:p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POST</a:t>
            </a:r>
            <a:r>
              <a:rPr lang="zh-CN" altLang="en-US" dirty="0"/>
              <a:t>都是</a:t>
            </a:r>
            <a:r>
              <a:rPr lang="en-US" altLang="zh-CN" dirty="0" err="1"/>
              <a:t>QueryDict</a:t>
            </a:r>
            <a:r>
              <a:rPr lang="zh-CN" altLang="en-US" dirty="0"/>
              <a:t>的对象</a:t>
            </a:r>
          </a:p>
          <a:p>
            <a:endParaRPr lang="zh-CN" altLang="en-US" dirty="0"/>
          </a:p>
          <a:p>
            <a:r>
              <a:rPr lang="en-US" altLang="zh-CN" dirty="0" err="1"/>
              <a:t>QueryDict</a:t>
            </a:r>
            <a:r>
              <a:rPr lang="zh-CN" altLang="en-US" dirty="0"/>
              <a:t>中数据获取方式</a:t>
            </a:r>
          </a:p>
          <a:p>
            <a:endParaRPr lang="en-US" altLang="zh-CN" dirty="0"/>
          </a:p>
          <a:p>
            <a:r>
              <a:rPr lang="en-US" altLang="zh-CN" dirty="0" err="1"/>
              <a:t>dict</a:t>
            </a:r>
            <a:r>
              <a:rPr lang="en-US" altLang="zh-CN" dirty="0"/>
              <a:t>['</a:t>
            </a:r>
            <a:r>
              <a:rPr lang="en-US" altLang="zh-CN" dirty="0" err="1"/>
              <a:t>uname</a:t>
            </a:r>
            <a:r>
              <a:rPr lang="en-US" altLang="zh-CN" dirty="0"/>
              <a:t>'] </a:t>
            </a:r>
            <a:r>
              <a:rPr lang="zh-CN" altLang="en-US" dirty="0"/>
              <a:t>或 </a:t>
            </a:r>
            <a:r>
              <a:rPr lang="en-US" altLang="zh-CN" dirty="0" err="1"/>
              <a:t>dict.get</a:t>
            </a:r>
            <a:r>
              <a:rPr lang="en-US" altLang="zh-CN" dirty="0"/>
              <a:t>('</a:t>
            </a:r>
            <a:r>
              <a:rPr lang="en-US" altLang="zh-CN" dirty="0" err="1"/>
              <a:t>uname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获取指定</a:t>
            </a:r>
            <a:r>
              <a:rPr lang="en-US" altLang="zh-CN" dirty="0"/>
              <a:t>key</a:t>
            </a:r>
            <a:r>
              <a:rPr lang="zh-CN" altLang="en-US" dirty="0"/>
              <a:t>对应的所有值</a:t>
            </a:r>
          </a:p>
          <a:p>
            <a:r>
              <a:rPr lang="en-US" altLang="zh-CN" dirty="0" err="1"/>
              <a:t>dict.getlist</a:t>
            </a:r>
            <a:r>
              <a:rPr lang="en-US" altLang="zh-CN" dirty="0"/>
              <a:t>('</a:t>
            </a:r>
            <a:r>
              <a:rPr lang="en-US" altLang="zh-CN" dirty="0" err="1"/>
              <a:t>uname</a:t>
            </a:r>
            <a:r>
              <a:rPr lang="en-US" altLang="zh-CN" dirty="0"/>
              <a:t>')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HttpResponse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服务器返回给客户端的数据</a:t>
            </a:r>
          </a:p>
          <a:p>
            <a:endParaRPr lang="zh-CN" altLang="en-US" dirty="0"/>
          </a:p>
          <a:p>
            <a:r>
              <a:rPr lang="en-US" altLang="zh-CN" dirty="0" err="1"/>
              <a:t>HttpResponse</a:t>
            </a:r>
            <a:r>
              <a:rPr lang="zh-CN" altLang="en-US" dirty="0"/>
              <a:t>由</a:t>
            </a:r>
            <a:r>
              <a:rPr lang="zh-CN" altLang="en-US" dirty="0" smtClean="0"/>
              <a:t>程序媛自己</a:t>
            </a:r>
            <a:r>
              <a:rPr lang="zh-CN" altLang="en-US" dirty="0"/>
              <a:t>创建</a:t>
            </a:r>
          </a:p>
          <a:p>
            <a:r>
              <a:rPr lang="en-US" altLang="zh-CN" dirty="0"/>
              <a:t>	1. </a:t>
            </a:r>
            <a:r>
              <a:rPr lang="zh-CN" altLang="en-US" dirty="0"/>
              <a:t>不使用模板，直接</a:t>
            </a:r>
            <a:r>
              <a:rPr lang="en-US" altLang="zh-CN" dirty="0" err="1"/>
              <a:t>HttpResponse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	2. </a:t>
            </a:r>
            <a:r>
              <a:rPr lang="zh-CN" altLang="en-US" dirty="0"/>
              <a:t>调用模板，进行渲染</a:t>
            </a:r>
          </a:p>
          <a:p>
            <a:r>
              <a:rPr lang="en-US" altLang="zh-CN" dirty="0"/>
              <a:t>		2.1 </a:t>
            </a:r>
            <a:r>
              <a:rPr lang="zh-CN" altLang="en-US" dirty="0"/>
              <a:t>先</a:t>
            </a:r>
            <a:r>
              <a:rPr lang="en-US" altLang="zh-CN" dirty="0"/>
              <a:t>load</a:t>
            </a:r>
            <a:r>
              <a:rPr lang="zh-CN" altLang="en-US" dirty="0"/>
              <a:t>模板，再渲染</a:t>
            </a:r>
          </a:p>
          <a:p>
            <a:r>
              <a:rPr lang="en-US" altLang="zh-CN" dirty="0"/>
              <a:t>		2.2 </a:t>
            </a:r>
            <a:r>
              <a:rPr lang="zh-CN" altLang="en-US" dirty="0"/>
              <a:t>直接使用</a:t>
            </a:r>
            <a:r>
              <a:rPr lang="en-US" altLang="zh-CN" dirty="0"/>
              <a:t>render</a:t>
            </a:r>
            <a:r>
              <a:rPr lang="zh-CN" altLang="en-US" dirty="0"/>
              <a:t>一步到位</a:t>
            </a:r>
          </a:p>
          <a:p>
            <a:endParaRPr lang="en-US" altLang="zh-CN" dirty="0"/>
          </a:p>
          <a:p>
            <a:r>
              <a:rPr lang="en-US" altLang="zh-CN" dirty="0"/>
              <a:t>render(</a:t>
            </a:r>
            <a:r>
              <a:rPr lang="en-US" altLang="zh-CN" dirty="0" err="1"/>
              <a:t>request,template_name</a:t>
            </a:r>
            <a:r>
              <a:rPr lang="en-US" altLang="zh-CN" dirty="0"/>
              <a:t>[,context])</a:t>
            </a:r>
          </a:p>
          <a:p>
            <a:r>
              <a:rPr lang="en-US" altLang="zh-CN" dirty="0"/>
              <a:t>request 		</a:t>
            </a:r>
            <a:r>
              <a:rPr lang="zh-CN" altLang="en-US" dirty="0"/>
              <a:t>请求体对象</a:t>
            </a:r>
          </a:p>
          <a:p>
            <a:r>
              <a:rPr lang="en-US" altLang="zh-CN" dirty="0" err="1"/>
              <a:t>template_name</a:t>
            </a:r>
            <a:r>
              <a:rPr lang="en-US" altLang="zh-CN" dirty="0"/>
              <a:t>	</a:t>
            </a:r>
            <a:r>
              <a:rPr lang="zh-CN" altLang="en-US" dirty="0"/>
              <a:t>模板路径</a:t>
            </a:r>
          </a:p>
          <a:p>
            <a:r>
              <a:rPr lang="en-US" altLang="zh-CN" dirty="0"/>
              <a:t>context		</a:t>
            </a:r>
            <a:r>
              <a:rPr lang="zh-CN" altLang="en-US" dirty="0"/>
              <a:t>字典参数，用来填坑</a:t>
            </a:r>
          </a:p>
          <a:p>
            <a:r>
              <a:rPr lang="en-US" altLang="zh-CN" dirty="0"/>
              <a:t>	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282</Words>
  <Application>Microsoft Office PowerPoint</Application>
  <PresentationFormat>全屏显示(4:3)</PresentationFormat>
  <Paragraphs>182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Django视图</vt:lpstr>
      <vt:lpstr>视图概述</vt:lpstr>
      <vt:lpstr>url配置</vt:lpstr>
      <vt:lpstr>获取url路径上的参数</vt:lpstr>
      <vt:lpstr>url反向解析</vt:lpstr>
      <vt:lpstr>视图</vt:lpstr>
      <vt:lpstr>HttpRequest</vt:lpstr>
      <vt:lpstr>QueryDict</vt:lpstr>
      <vt:lpstr>HttpResponse</vt:lpstr>
      <vt:lpstr>HttpResponse</vt:lpstr>
      <vt:lpstr>HttpResponse子类</vt:lpstr>
      <vt:lpstr>COOKIE</vt:lpstr>
      <vt:lpstr>COOKIE</vt:lpstr>
      <vt:lpstr>SESSION</vt:lpstr>
      <vt:lpstr>SESSION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user</cp:lastModifiedBy>
  <cp:revision>105</cp:revision>
  <dcterms:created xsi:type="dcterms:W3CDTF">2016-11-14T07:26:00Z</dcterms:created>
  <dcterms:modified xsi:type="dcterms:W3CDTF">2018-10-26T07:01:58Z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