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entury Gothic" panose="020B050202020202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4E7AE-3E49-40DE-96B8-1629AB9912D2}" v="59" dt="2024-06-10T15:38:53.298"/>
    <p1510:client id="{7EEC8CDF-9223-4C76-9409-F97B045E0346}" v="5" dt="2024-06-10T15:42:45.207"/>
    <p1510:client id="{9F9CD7CE-2044-469F-92A5-D34426D20945}" v="5" dt="2024-06-10T15:50:29.707"/>
    <p1510:client id="{F99C615C-0867-4266-A4C0-6B5214DE753F}" v="5" dt="2024-06-10T02:56:11.739"/>
  </p1510:revLst>
</p1510:revInfo>
</file>

<file path=ppt/tableStyles.xml><?xml version="1.0" encoding="utf-8"?>
<a:tblStyleLst xmlns:a="http://schemas.openxmlformats.org/drawingml/2006/main" def="{0088D3E3-8257-4212-9F26-7D52CD968F2F}">
  <a:tblStyle styleId="{0088D3E3-8257-4212-9F26-7D52CD968F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dya,Jai" userId="S::jv625@drexel.edu::070a7208-722a-43f4-887e-a76275513438" providerId="AD" clId="Web-{9F9CD7CE-2044-469F-92A5-D34426D20945}"/>
    <pc:docChg chg="modSld">
      <pc:chgData name="Vaidya,Jai" userId="S::jv625@drexel.edu::070a7208-722a-43f4-887e-a76275513438" providerId="AD" clId="Web-{9F9CD7CE-2044-469F-92A5-D34426D20945}" dt="2024-06-10T15:50:29.707" v="3" actId="20577"/>
      <pc:docMkLst>
        <pc:docMk/>
      </pc:docMkLst>
      <pc:sldChg chg="modSp">
        <pc:chgData name="Vaidya,Jai" userId="S::jv625@drexel.edu::070a7208-722a-43f4-887e-a76275513438" providerId="AD" clId="Web-{9F9CD7CE-2044-469F-92A5-D34426D20945}" dt="2024-06-10T15:49:28.457" v="1" actId="20577"/>
        <pc:sldMkLst>
          <pc:docMk/>
          <pc:sldMk cId="0" sldId="270"/>
        </pc:sldMkLst>
        <pc:spChg chg="mod">
          <ac:chgData name="Vaidya,Jai" userId="S::jv625@drexel.edu::070a7208-722a-43f4-887e-a76275513438" providerId="AD" clId="Web-{9F9CD7CE-2044-469F-92A5-D34426D20945}" dt="2024-06-10T15:49:28.457" v="1" actId="20577"/>
          <ac:spMkLst>
            <pc:docMk/>
            <pc:sldMk cId="0" sldId="270"/>
            <ac:spMk id="146" creationId="{00000000-0000-0000-0000-000000000000}"/>
          </ac:spMkLst>
        </pc:spChg>
      </pc:sldChg>
      <pc:sldChg chg="modSp">
        <pc:chgData name="Vaidya,Jai" userId="S::jv625@drexel.edu::070a7208-722a-43f4-887e-a76275513438" providerId="AD" clId="Web-{9F9CD7CE-2044-469F-92A5-D34426D20945}" dt="2024-06-10T15:50:29.707" v="3" actId="20577"/>
        <pc:sldMkLst>
          <pc:docMk/>
          <pc:sldMk cId="0" sldId="272"/>
        </pc:sldMkLst>
        <pc:spChg chg="mod">
          <ac:chgData name="Vaidya,Jai" userId="S::jv625@drexel.edu::070a7208-722a-43f4-887e-a76275513438" providerId="AD" clId="Web-{9F9CD7CE-2044-469F-92A5-D34426D20945}" dt="2024-06-10T15:50:29.707" v="3" actId="20577"/>
          <ac:spMkLst>
            <pc:docMk/>
            <pc:sldMk cId="0" sldId="272"/>
            <ac:spMk id="159" creationId="{00000000-0000-0000-0000-000000000000}"/>
          </ac:spMkLst>
        </pc:spChg>
      </pc:sldChg>
    </pc:docChg>
  </pc:docChgLst>
  <pc:docChgLst>
    <pc:chgData name="Vaidya,Jai" userId="S::jv625@drexel.edu::070a7208-722a-43f4-887e-a76275513438" providerId="AD" clId="Web-{55B4E7AE-3E49-40DE-96B8-1629AB9912D2}"/>
    <pc:docChg chg="modSld">
      <pc:chgData name="Vaidya,Jai" userId="S::jv625@drexel.edu::070a7208-722a-43f4-887e-a76275513438" providerId="AD" clId="Web-{55B4E7AE-3E49-40DE-96B8-1629AB9912D2}" dt="2024-06-10T15:38:28.952" v="54" actId="20577"/>
      <pc:docMkLst>
        <pc:docMk/>
      </pc:docMkLst>
      <pc:sldChg chg="modSp">
        <pc:chgData name="Vaidya,Jai" userId="S::jv625@drexel.edu::070a7208-722a-43f4-887e-a76275513438" providerId="AD" clId="Web-{55B4E7AE-3E49-40DE-96B8-1629AB9912D2}" dt="2024-06-10T15:35:09.454" v="2" actId="20577"/>
        <pc:sldMkLst>
          <pc:docMk/>
          <pc:sldMk cId="0" sldId="262"/>
        </pc:sldMkLst>
        <pc:spChg chg="mod">
          <ac:chgData name="Vaidya,Jai" userId="S::jv625@drexel.edu::070a7208-722a-43f4-887e-a76275513438" providerId="AD" clId="Web-{55B4E7AE-3E49-40DE-96B8-1629AB9912D2}" dt="2024-06-10T15:35:09.454" v="2" actId="20577"/>
          <ac:spMkLst>
            <pc:docMk/>
            <pc:sldMk cId="0" sldId="262"/>
            <ac:spMk id="92" creationId="{00000000-0000-0000-0000-000000000000}"/>
          </ac:spMkLst>
        </pc:spChg>
      </pc:sldChg>
      <pc:sldChg chg="modSp">
        <pc:chgData name="Vaidya,Jai" userId="S::jv625@drexel.edu::070a7208-722a-43f4-887e-a76275513438" providerId="AD" clId="Web-{55B4E7AE-3E49-40DE-96B8-1629AB9912D2}" dt="2024-06-10T15:35:49.723" v="5" actId="20577"/>
        <pc:sldMkLst>
          <pc:docMk/>
          <pc:sldMk cId="0" sldId="263"/>
        </pc:sldMkLst>
        <pc:spChg chg="mod">
          <ac:chgData name="Vaidya,Jai" userId="S::jv625@drexel.edu::070a7208-722a-43f4-887e-a76275513438" providerId="AD" clId="Web-{55B4E7AE-3E49-40DE-96B8-1629AB9912D2}" dt="2024-06-10T15:35:49.723" v="5" actId="20577"/>
          <ac:spMkLst>
            <pc:docMk/>
            <pc:sldMk cId="0" sldId="263"/>
            <ac:spMk id="98" creationId="{00000000-0000-0000-0000-000000000000}"/>
          </ac:spMkLst>
        </pc:spChg>
      </pc:sldChg>
      <pc:sldChg chg="modSp">
        <pc:chgData name="Vaidya,Jai" userId="S::jv625@drexel.edu::070a7208-722a-43f4-887e-a76275513438" providerId="AD" clId="Web-{55B4E7AE-3E49-40DE-96B8-1629AB9912D2}" dt="2024-06-10T15:36:07.583" v="12" actId="20577"/>
        <pc:sldMkLst>
          <pc:docMk/>
          <pc:sldMk cId="0" sldId="264"/>
        </pc:sldMkLst>
        <pc:spChg chg="mod">
          <ac:chgData name="Vaidya,Jai" userId="S::jv625@drexel.edu::070a7208-722a-43f4-887e-a76275513438" providerId="AD" clId="Web-{55B4E7AE-3E49-40DE-96B8-1629AB9912D2}" dt="2024-06-10T15:36:07.583" v="12" actId="20577"/>
          <ac:spMkLst>
            <pc:docMk/>
            <pc:sldMk cId="0" sldId="264"/>
            <ac:spMk id="103" creationId="{00000000-0000-0000-0000-000000000000}"/>
          </ac:spMkLst>
        </pc:spChg>
      </pc:sldChg>
      <pc:sldChg chg="modSp">
        <pc:chgData name="Vaidya,Jai" userId="S::jv625@drexel.edu::070a7208-722a-43f4-887e-a76275513438" providerId="AD" clId="Web-{55B4E7AE-3E49-40DE-96B8-1629AB9912D2}" dt="2024-06-10T15:36:20.037" v="15" actId="20577"/>
        <pc:sldMkLst>
          <pc:docMk/>
          <pc:sldMk cId="0" sldId="268"/>
        </pc:sldMkLst>
        <pc:spChg chg="mod">
          <ac:chgData name="Vaidya,Jai" userId="S::jv625@drexel.edu::070a7208-722a-43f4-887e-a76275513438" providerId="AD" clId="Web-{55B4E7AE-3E49-40DE-96B8-1629AB9912D2}" dt="2024-06-10T15:36:20.037" v="15" actId="20577"/>
          <ac:spMkLst>
            <pc:docMk/>
            <pc:sldMk cId="0" sldId="268"/>
            <ac:spMk id="132" creationId="{00000000-0000-0000-0000-000000000000}"/>
          </ac:spMkLst>
        </pc:spChg>
      </pc:sldChg>
      <pc:sldChg chg="modSp">
        <pc:chgData name="Vaidya,Jai" userId="S::jv625@drexel.edu::070a7208-722a-43f4-887e-a76275513438" providerId="AD" clId="Web-{55B4E7AE-3E49-40DE-96B8-1629AB9912D2}" dt="2024-06-10T15:37:33.714" v="52" actId="1076"/>
        <pc:sldMkLst>
          <pc:docMk/>
          <pc:sldMk cId="0" sldId="269"/>
        </pc:sldMkLst>
        <pc:spChg chg="mod">
          <ac:chgData name="Vaidya,Jai" userId="S::jv625@drexel.edu::070a7208-722a-43f4-887e-a76275513438" providerId="AD" clId="Web-{55B4E7AE-3E49-40DE-96B8-1629AB9912D2}" dt="2024-06-10T15:37:29.495" v="51" actId="14100"/>
          <ac:spMkLst>
            <pc:docMk/>
            <pc:sldMk cId="0" sldId="269"/>
            <ac:spMk id="139" creationId="{00000000-0000-0000-0000-000000000000}"/>
          </ac:spMkLst>
        </pc:spChg>
        <pc:graphicFrameChg chg="mod modGraphic">
          <ac:chgData name="Vaidya,Jai" userId="S::jv625@drexel.edu::070a7208-722a-43f4-887e-a76275513438" providerId="AD" clId="Web-{55B4E7AE-3E49-40DE-96B8-1629AB9912D2}" dt="2024-06-10T15:37:24.792" v="50" actId="1076"/>
          <ac:graphicFrameMkLst>
            <pc:docMk/>
            <pc:sldMk cId="0" sldId="269"/>
            <ac:graphicFrameMk id="140" creationId="{00000000-0000-0000-0000-000000000000}"/>
          </ac:graphicFrameMkLst>
        </pc:graphicFrameChg>
        <pc:graphicFrameChg chg="mod modGraphic">
          <ac:chgData name="Vaidya,Jai" userId="S::jv625@drexel.edu::070a7208-722a-43f4-887e-a76275513438" providerId="AD" clId="Web-{55B4E7AE-3E49-40DE-96B8-1629AB9912D2}" dt="2024-06-10T15:37:33.714" v="52" actId="1076"/>
          <ac:graphicFrameMkLst>
            <pc:docMk/>
            <pc:sldMk cId="0" sldId="269"/>
            <ac:graphicFrameMk id="141" creationId="{00000000-0000-0000-0000-000000000000}"/>
          </ac:graphicFrameMkLst>
        </pc:graphicFrameChg>
      </pc:sldChg>
      <pc:sldChg chg="modSp">
        <pc:chgData name="Vaidya,Jai" userId="S::jv625@drexel.edu::070a7208-722a-43f4-887e-a76275513438" providerId="AD" clId="Web-{55B4E7AE-3E49-40DE-96B8-1629AB9912D2}" dt="2024-06-10T15:38:28.952" v="54" actId="20577"/>
        <pc:sldMkLst>
          <pc:docMk/>
          <pc:sldMk cId="0" sldId="272"/>
        </pc:sldMkLst>
        <pc:spChg chg="mod">
          <ac:chgData name="Vaidya,Jai" userId="S::jv625@drexel.edu::070a7208-722a-43f4-887e-a76275513438" providerId="AD" clId="Web-{55B4E7AE-3E49-40DE-96B8-1629AB9912D2}" dt="2024-06-10T15:38:28.952" v="54" actId="20577"/>
          <ac:spMkLst>
            <pc:docMk/>
            <pc:sldMk cId="0" sldId="272"/>
            <ac:spMk id="159" creationId="{00000000-0000-0000-0000-000000000000}"/>
          </ac:spMkLst>
        </pc:spChg>
      </pc:sldChg>
    </pc:docChg>
  </pc:docChgLst>
  <pc:docChgLst>
    <pc:chgData name="Vaidya,Jai" userId="S::jv625@drexel.edu::070a7208-722a-43f4-887e-a76275513438" providerId="AD" clId="Web-{F99C615C-0867-4266-A4C0-6B5214DE753F}"/>
    <pc:docChg chg="modSld">
      <pc:chgData name="Vaidya,Jai" userId="S::jv625@drexel.edu::070a7208-722a-43f4-887e-a76275513438" providerId="AD" clId="Web-{F99C615C-0867-4266-A4C0-6B5214DE753F}" dt="2024-06-10T02:56:11.083" v="2" actId="20577"/>
      <pc:docMkLst>
        <pc:docMk/>
      </pc:docMkLst>
      <pc:sldChg chg="modSp">
        <pc:chgData name="Vaidya,Jai" userId="S::jv625@drexel.edu::070a7208-722a-43f4-887e-a76275513438" providerId="AD" clId="Web-{F99C615C-0867-4266-A4C0-6B5214DE753F}" dt="2024-06-10T02:54:06.796" v="0" actId="20577"/>
        <pc:sldMkLst>
          <pc:docMk/>
          <pc:sldMk cId="0" sldId="261"/>
        </pc:sldMkLst>
        <pc:spChg chg="mod">
          <ac:chgData name="Vaidya,Jai" userId="S::jv625@drexel.edu::070a7208-722a-43f4-887e-a76275513438" providerId="AD" clId="Web-{F99C615C-0867-4266-A4C0-6B5214DE753F}" dt="2024-06-10T02:54:06.796" v="0" actId="20577"/>
          <ac:spMkLst>
            <pc:docMk/>
            <pc:sldMk cId="0" sldId="261"/>
            <ac:spMk id="86" creationId="{00000000-0000-0000-0000-000000000000}"/>
          </ac:spMkLst>
        </pc:spChg>
      </pc:sldChg>
      <pc:sldChg chg="modSp">
        <pc:chgData name="Vaidya,Jai" userId="S::jv625@drexel.edu::070a7208-722a-43f4-887e-a76275513438" providerId="AD" clId="Web-{F99C615C-0867-4266-A4C0-6B5214DE753F}" dt="2024-06-10T02:56:11.083" v="2" actId="20577"/>
        <pc:sldMkLst>
          <pc:docMk/>
          <pc:sldMk cId="0" sldId="263"/>
        </pc:sldMkLst>
        <pc:spChg chg="mod">
          <ac:chgData name="Vaidya,Jai" userId="S::jv625@drexel.edu::070a7208-722a-43f4-887e-a76275513438" providerId="AD" clId="Web-{F99C615C-0867-4266-A4C0-6B5214DE753F}" dt="2024-06-10T02:56:11.083" v="2" actId="20577"/>
          <ac:spMkLst>
            <pc:docMk/>
            <pc:sldMk cId="0" sldId="263"/>
            <ac:spMk id="98" creationId="{00000000-0000-0000-0000-000000000000}"/>
          </ac:spMkLst>
        </pc:spChg>
      </pc:sldChg>
    </pc:docChg>
  </pc:docChgLst>
  <pc:docChgLst>
    <pc:chgData name="Vaidya,Jai" userId="S::jv625@drexel.edu::070a7208-722a-43f4-887e-a76275513438" providerId="AD" clId="Web-{7EEC8CDF-9223-4C76-9409-F97B045E0346}"/>
    <pc:docChg chg="modSld">
      <pc:chgData name="Vaidya,Jai" userId="S::jv625@drexel.edu::070a7208-722a-43f4-887e-a76275513438" providerId="AD" clId="Web-{7EEC8CDF-9223-4C76-9409-F97B045E0346}" dt="2024-06-10T15:42:45.207" v="3" actId="20577"/>
      <pc:docMkLst>
        <pc:docMk/>
      </pc:docMkLst>
      <pc:sldChg chg="modSp">
        <pc:chgData name="Vaidya,Jai" userId="S::jv625@drexel.edu::070a7208-722a-43f4-887e-a76275513438" providerId="AD" clId="Web-{7EEC8CDF-9223-4C76-9409-F97B045E0346}" dt="2024-06-10T15:42:06.346" v="1" actId="20577"/>
        <pc:sldMkLst>
          <pc:docMk/>
          <pc:sldMk cId="0" sldId="259"/>
        </pc:sldMkLst>
        <pc:spChg chg="mod">
          <ac:chgData name="Vaidya,Jai" userId="S::jv625@drexel.edu::070a7208-722a-43f4-887e-a76275513438" providerId="AD" clId="Web-{7EEC8CDF-9223-4C76-9409-F97B045E0346}" dt="2024-06-10T15:42:06.346" v="1" actId="20577"/>
          <ac:spMkLst>
            <pc:docMk/>
            <pc:sldMk cId="0" sldId="259"/>
            <ac:spMk id="72" creationId="{00000000-0000-0000-0000-000000000000}"/>
          </ac:spMkLst>
        </pc:spChg>
      </pc:sldChg>
      <pc:sldChg chg="modSp">
        <pc:chgData name="Vaidya,Jai" userId="S::jv625@drexel.edu::070a7208-722a-43f4-887e-a76275513438" providerId="AD" clId="Web-{7EEC8CDF-9223-4C76-9409-F97B045E0346}" dt="2024-06-10T15:42:45.207" v="3" actId="20577"/>
        <pc:sldMkLst>
          <pc:docMk/>
          <pc:sldMk cId="0" sldId="261"/>
        </pc:sldMkLst>
        <pc:spChg chg="mod">
          <ac:chgData name="Vaidya,Jai" userId="S::jv625@drexel.edu::070a7208-722a-43f4-887e-a76275513438" providerId="AD" clId="Web-{7EEC8CDF-9223-4C76-9409-F97B045E0346}" dt="2024-06-10T15:42:45.207" v="3" actId="20577"/>
          <ac:spMkLst>
            <pc:docMk/>
            <pc:sldMk cId="0" sldId="261"/>
            <ac:spMk id="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2bd33bfe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2bd33bfe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2bd33bfeb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2bd33bfeb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2bd33bfe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2bd33bfe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3606bf15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3606bf15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3606bf15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e3606bf1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3033c4b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3033c4b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bd33bfeb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bd33bfeb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bd33bfeb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bd33bfeb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e3033c4bc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e3033c4bc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Can be brief</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2bd33bfeb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2bd33bfeb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Just introduce don’t need to go through them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2bd33bf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2bd33bfe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2bd33bfeb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2bd33bfeb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2bd33bf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2bd33bf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2bd33bfe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2bd33bfe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3033c4bc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3033c4bc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2bd33bfe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2bd33bf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2bd33bfe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2bd33bfe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2bd33bfe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2bd33bfe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3033c4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e3033c4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7902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8026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000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a:t>”</a:t>
            </a:r>
          </a:p>
        </p:txBody>
      </p:sp>
    </p:spTree>
    <p:extLst>
      <p:ext uri="{BB962C8B-B14F-4D97-AF65-F5344CB8AC3E}">
        <p14:creationId xmlns:p14="http://schemas.microsoft.com/office/powerpoint/2010/main" val="1259105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2487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13286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77215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3835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686623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693812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3734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67314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2200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7065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595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2077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4487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13786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936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2218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002337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pdf/1307.5336" TargetMode="External"/><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solidFill>
                  <a:schemeClr val="lt1"/>
                </a:solidFill>
              </a:rPr>
              <a:t>Sentiment Analysis of Financial Statements</a:t>
            </a:r>
            <a:endParaRPr>
              <a:solidFill>
                <a:schemeClr val="lt1"/>
              </a:solidFill>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r" rtl="0">
              <a:lnSpc>
                <a:spcPct val="80000"/>
              </a:lnSpc>
              <a:spcBef>
                <a:spcPts val="0"/>
              </a:spcBef>
              <a:spcAft>
                <a:spcPts val="0"/>
              </a:spcAft>
              <a:buSzPts val="275"/>
              <a:buNone/>
            </a:pPr>
            <a:r>
              <a:rPr lang="en-GB" sz="1500">
                <a:solidFill>
                  <a:schemeClr val="lt1"/>
                </a:solidFill>
              </a:rPr>
              <a:t>Christian </a:t>
            </a:r>
            <a:r>
              <a:rPr lang="en-GB" sz="1500" err="1">
                <a:solidFill>
                  <a:schemeClr val="lt1"/>
                </a:solidFill>
              </a:rPr>
              <a:t>Ekwomadu</a:t>
            </a:r>
            <a:endParaRPr sz="1500">
              <a:solidFill>
                <a:schemeClr val="lt1"/>
              </a:solidFill>
            </a:endParaRPr>
          </a:p>
          <a:p>
            <a:pPr marL="0" lvl="0" indent="0" algn="r" rtl="0">
              <a:lnSpc>
                <a:spcPct val="80000"/>
              </a:lnSpc>
              <a:spcBef>
                <a:spcPts val="0"/>
              </a:spcBef>
              <a:spcAft>
                <a:spcPts val="0"/>
              </a:spcAft>
              <a:buSzPts val="275"/>
              <a:buNone/>
            </a:pPr>
            <a:r>
              <a:rPr lang="en-GB" sz="1500">
                <a:solidFill>
                  <a:schemeClr val="lt1"/>
                </a:solidFill>
              </a:rPr>
              <a:t>David Blankenship</a:t>
            </a:r>
            <a:endParaRPr sz="1500">
              <a:solidFill>
                <a:schemeClr val="lt1"/>
              </a:solidFill>
            </a:endParaRPr>
          </a:p>
          <a:p>
            <a:pPr marL="0" lvl="0" indent="0" algn="r" rtl="0">
              <a:lnSpc>
                <a:spcPct val="80000"/>
              </a:lnSpc>
              <a:spcBef>
                <a:spcPts val="0"/>
              </a:spcBef>
              <a:spcAft>
                <a:spcPts val="0"/>
              </a:spcAft>
              <a:buSzPts val="275"/>
              <a:buNone/>
            </a:pPr>
            <a:r>
              <a:rPr lang="en-GB" sz="1500">
                <a:solidFill>
                  <a:schemeClr val="lt1"/>
                </a:solidFill>
              </a:rPr>
              <a:t>Jai Vaidya</a:t>
            </a:r>
            <a:endParaRPr sz="1500">
              <a:solidFill>
                <a:schemeClr val="lt1"/>
              </a:solidFill>
            </a:endParaRPr>
          </a:p>
          <a:p>
            <a:pPr marL="0" lvl="0" indent="0" algn="r" rtl="0">
              <a:lnSpc>
                <a:spcPct val="80000"/>
              </a:lnSpc>
              <a:spcBef>
                <a:spcPts val="0"/>
              </a:spcBef>
              <a:spcAft>
                <a:spcPts val="0"/>
              </a:spcAft>
              <a:buSzPts val="275"/>
              <a:buNone/>
            </a:pPr>
            <a:r>
              <a:rPr lang="en-GB" sz="1500">
                <a:solidFill>
                  <a:schemeClr val="lt1"/>
                </a:solidFill>
              </a:rPr>
              <a:t>Nana Afua Martinson</a:t>
            </a:r>
            <a:endParaRPr sz="1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Project Baseline</a:t>
            </a:r>
            <a:endParaRPr>
              <a:solidFill>
                <a:schemeClr val="lt1"/>
              </a:solidFill>
            </a:endParaRPr>
          </a:p>
        </p:txBody>
      </p:sp>
      <p:sp>
        <p:nvSpPr>
          <p:cNvPr id="112" name="Google Shape;112;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1000"/>
              </a:spcAft>
              <a:buNone/>
            </a:pPr>
            <a:r>
              <a:rPr lang="en-GB" sz="1600" dirty="0">
                <a:solidFill>
                  <a:schemeClr val="lt1"/>
                </a:solidFill>
                <a:latin typeface="Roboto"/>
                <a:ea typeface="Roboto"/>
                <a:cs typeface="Roboto"/>
                <a:sym typeface="Roboto"/>
              </a:rPr>
              <a:t>The baselines we intended to use were the results in tables 4 and 5 of Malo et al. showing the accuracy, recall, precision, and F1-score of 5 different models for the dataset (shown in the next slide).</a:t>
            </a:r>
          </a:p>
          <a:p>
            <a:pPr marL="0" lvl="0" indent="0" algn="l" rtl="0">
              <a:spcBef>
                <a:spcPts val="1200"/>
              </a:spcBef>
              <a:spcAft>
                <a:spcPts val="1000"/>
              </a:spcAft>
              <a:buNone/>
            </a:pPr>
            <a:r>
              <a:rPr lang="en-GB" sz="1600" dirty="0">
                <a:solidFill>
                  <a:schemeClr val="lt1"/>
                </a:solidFill>
                <a:latin typeface="Roboto"/>
                <a:ea typeface="Roboto"/>
                <a:cs typeface="Roboto"/>
                <a:sym typeface="Roboto"/>
              </a:rPr>
              <a:t>We also intended to compare the results for the 4 different percentages of annotator agreement, those being 100%, 75%, 66%, and 50% agreement.</a:t>
            </a:r>
            <a:endParaRPr sz="1600" dirty="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86C2047E-42B2-4FC8-8D95-78F9446C1FAD}"/>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Project Baseline (contd.)</a:t>
            </a:r>
            <a:endParaRPr>
              <a:solidFill>
                <a:schemeClr val="lt1"/>
              </a:solidFill>
            </a:endParaRPr>
          </a:p>
        </p:txBody>
      </p:sp>
      <p:sp>
        <p:nvSpPr>
          <p:cNvPr id="118" name="Google Shape;118;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1000"/>
              </a:spcAft>
              <a:buNone/>
            </a:pPr>
            <a:endParaRPr sz="1600">
              <a:solidFill>
                <a:schemeClr val="lt1"/>
              </a:solidFill>
              <a:latin typeface="Roboto"/>
              <a:ea typeface="Roboto"/>
              <a:cs typeface="Roboto"/>
              <a:sym typeface="Roboto"/>
            </a:endParaRPr>
          </a:p>
        </p:txBody>
      </p:sp>
      <p:sp>
        <p:nvSpPr>
          <p:cNvPr id="120" name="Google Shape;120;p23"/>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9" name="Google Shape;119;p23"/>
          <p:cNvPicPr preferRelativeResize="0"/>
          <p:nvPr/>
        </p:nvPicPr>
        <p:blipFill>
          <a:blip r:embed="rId3">
            <a:alphaModFix/>
          </a:blip>
          <a:stretch>
            <a:fillRect/>
          </a:stretch>
        </p:blipFill>
        <p:spPr>
          <a:xfrm>
            <a:off x="311700" y="1152475"/>
            <a:ext cx="3999900" cy="3416400"/>
          </a:xfrm>
          <a:prstGeom prst="rect">
            <a:avLst/>
          </a:prstGeom>
          <a:noFill/>
          <a:ln>
            <a:noFill/>
          </a:ln>
        </p:spPr>
      </p:pic>
      <p:pic>
        <p:nvPicPr>
          <p:cNvPr id="121" name="Google Shape;121;p23"/>
          <p:cNvPicPr preferRelativeResize="0"/>
          <p:nvPr/>
        </p:nvPicPr>
        <p:blipFill>
          <a:blip r:embed="rId4">
            <a:alphaModFix/>
          </a:blip>
          <a:stretch>
            <a:fillRect/>
          </a:stretch>
        </p:blipFill>
        <p:spPr>
          <a:xfrm>
            <a:off x="4832400" y="1152475"/>
            <a:ext cx="3999900" cy="3463642"/>
          </a:xfrm>
          <a:prstGeom prst="rect">
            <a:avLst/>
          </a:prstGeom>
          <a:noFill/>
          <a:ln>
            <a:noFill/>
          </a:ln>
        </p:spPr>
      </p:pic>
      <p:sp>
        <p:nvSpPr>
          <p:cNvPr id="2" name="Slide Number Placeholder 1">
            <a:extLst>
              <a:ext uri="{FF2B5EF4-FFF2-40B4-BE49-F238E27FC236}">
                <a16:creationId xmlns:a16="http://schemas.microsoft.com/office/drawing/2014/main" id="{EE145265-80B8-335E-3332-5F972E460E27}"/>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Our Results</a:t>
            </a:r>
            <a:endParaRPr>
              <a:solidFill>
                <a:schemeClr val="lt1"/>
              </a:solidFill>
            </a:endParaRPr>
          </a:p>
        </p:txBody>
      </p:sp>
      <p:sp>
        <p:nvSpPr>
          <p:cNvPr id="127" name="Google Shape;127;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400" dirty="0">
                <a:solidFill>
                  <a:schemeClr val="lt1"/>
                </a:solidFill>
                <a:latin typeface="Roboto"/>
                <a:ea typeface="Roboto"/>
                <a:cs typeface="Roboto"/>
                <a:sym typeface="Roboto"/>
              </a:rPr>
              <a:t>Ultimately, we were unable to create a meaningful model that was able to seriously replicate or improve upon the results of Malo et al.</a:t>
            </a:r>
            <a:endParaRPr sz="1400" dirty="0">
              <a:solidFill>
                <a:schemeClr val="lt1"/>
              </a:solidFill>
              <a:latin typeface="Roboto"/>
              <a:ea typeface="Roboto"/>
              <a:cs typeface="Roboto"/>
              <a:sym typeface="Roboto"/>
            </a:endParaRPr>
          </a:p>
          <a:p>
            <a:pPr marL="0" lvl="0" indent="0" algn="l" rtl="0">
              <a:spcBef>
                <a:spcPts val="1200"/>
              </a:spcBef>
              <a:spcAft>
                <a:spcPts val="0"/>
              </a:spcAft>
              <a:buNone/>
            </a:pPr>
            <a:r>
              <a:rPr lang="en-GB" sz="1400" dirty="0">
                <a:solidFill>
                  <a:schemeClr val="lt1"/>
                </a:solidFill>
                <a:latin typeface="Roboto"/>
                <a:ea typeface="Roboto"/>
                <a:cs typeface="Roboto"/>
                <a:sym typeface="Roboto"/>
              </a:rPr>
              <a:t>We outline several issues we ran into below:</a:t>
            </a:r>
            <a:endParaRPr sz="1400" dirty="0">
              <a:solidFill>
                <a:schemeClr val="lt1"/>
              </a:solidFill>
              <a:latin typeface="Roboto"/>
              <a:ea typeface="Roboto"/>
              <a:cs typeface="Roboto"/>
              <a:sym typeface="Roboto"/>
            </a:endParaRPr>
          </a:p>
          <a:p>
            <a:pPr marL="457200" lvl="0" indent="-317500" algn="l" rtl="0">
              <a:spcBef>
                <a:spcPts val="1200"/>
              </a:spcBef>
              <a:spcAft>
                <a:spcPts val="0"/>
              </a:spcAft>
              <a:buClr>
                <a:schemeClr val="lt1"/>
              </a:buClr>
              <a:buSzPts val="1400"/>
              <a:buFont typeface="Roboto"/>
              <a:buChar char="●"/>
            </a:pPr>
            <a:r>
              <a:rPr lang="en-GB" sz="1400" dirty="0">
                <a:solidFill>
                  <a:schemeClr val="lt1"/>
                </a:solidFill>
                <a:latin typeface="Roboto"/>
                <a:ea typeface="Roboto"/>
                <a:cs typeface="Roboto"/>
                <a:sym typeface="Roboto"/>
              </a:rPr>
              <a:t>A very poor ability to predict neutral sentences.</a:t>
            </a:r>
            <a:endParaRPr sz="1400" dirty="0">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GB" dirty="0">
                <a:solidFill>
                  <a:schemeClr val="lt1"/>
                </a:solidFill>
                <a:latin typeface="Roboto"/>
                <a:ea typeface="Roboto"/>
                <a:cs typeface="Roboto"/>
                <a:sym typeface="Roboto"/>
              </a:rPr>
              <a:t>Our model is technically capable of predicting neutral as we occasionally saw runs with 1.0 precision, but 0.01 recall for neutral, suggesting one or a few data points were labelled neutral. </a:t>
            </a:r>
            <a:endParaRPr dirty="0">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GB" dirty="0">
                <a:solidFill>
                  <a:schemeClr val="lt1"/>
                </a:solidFill>
                <a:latin typeface="Roboto"/>
                <a:ea typeface="Roboto"/>
                <a:cs typeface="Roboto"/>
                <a:sym typeface="Roboto"/>
              </a:rPr>
              <a:t>Practically, however it was almost always no predications</a:t>
            </a:r>
            <a:endParaRPr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GB" sz="1400" dirty="0">
                <a:solidFill>
                  <a:schemeClr val="lt1"/>
                </a:solidFill>
                <a:latin typeface="Roboto"/>
                <a:ea typeface="Roboto"/>
                <a:cs typeface="Roboto"/>
                <a:sym typeface="Roboto"/>
              </a:rPr>
              <a:t>Exploding gradient even with very high gradient clipping.</a:t>
            </a:r>
            <a:endParaRPr sz="1400"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GB" sz="1400" dirty="0">
                <a:solidFill>
                  <a:schemeClr val="lt1"/>
                </a:solidFill>
                <a:latin typeface="Roboto"/>
                <a:ea typeface="Roboto"/>
                <a:cs typeface="Roboto"/>
                <a:sym typeface="Roboto"/>
              </a:rPr>
              <a:t>A tendency of our Encoder-Decoder to occasionally classify everything as positive</a:t>
            </a:r>
            <a:endParaRPr sz="1400" dirty="0">
              <a:solidFill>
                <a:schemeClr val="lt1"/>
              </a:solidFill>
              <a:latin typeface="Roboto"/>
              <a:ea typeface="Roboto"/>
              <a:cs typeface="Roboto"/>
              <a:sym typeface="Roboto"/>
            </a:endParaRPr>
          </a:p>
          <a:p>
            <a:pPr marL="914400" lvl="1" indent="-317500" algn="l" rtl="0">
              <a:spcBef>
                <a:spcPts val="0"/>
              </a:spcBef>
              <a:spcAft>
                <a:spcPts val="0"/>
              </a:spcAft>
              <a:buClr>
                <a:schemeClr val="lt1"/>
              </a:buClr>
              <a:buSzPts val="1400"/>
              <a:buFont typeface="Roboto"/>
              <a:buChar char="○"/>
            </a:pPr>
            <a:r>
              <a:rPr lang="en-GB" dirty="0">
                <a:solidFill>
                  <a:schemeClr val="lt1"/>
                </a:solidFill>
                <a:latin typeface="Roboto"/>
                <a:ea typeface="Roboto"/>
                <a:cs typeface="Roboto"/>
                <a:sym typeface="Roboto"/>
              </a:rPr>
              <a:t>In particular our final runs for this model it was completely unable to classify anything but positive.</a:t>
            </a:r>
            <a:endParaRPr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GB" sz="1400" dirty="0">
                <a:solidFill>
                  <a:schemeClr val="lt1"/>
                </a:solidFill>
                <a:latin typeface="Roboto"/>
                <a:ea typeface="Roboto"/>
                <a:cs typeface="Roboto"/>
                <a:sym typeface="Roboto"/>
              </a:rPr>
              <a:t>Extreme swings in values between runs even with the same hyperparameters</a:t>
            </a:r>
            <a:endParaRPr sz="1400" dirty="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59706031-2200-0B2E-2CF2-AC97188610EB}"/>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GB">
                <a:solidFill>
                  <a:schemeClr val="lt1"/>
                </a:solidFill>
              </a:rPr>
              <a:t>Our Results (</a:t>
            </a:r>
            <a:r>
              <a:rPr lang="en-GB" err="1">
                <a:solidFill>
                  <a:schemeClr val="lt1"/>
                </a:solidFill>
              </a:rPr>
              <a:t>contd</a:t>
            </a:r>
            <a:r>
              <a:rPr lang="en-GB">
                <a:solidFill>
                  <a:schemeClr val="lt1"/>
                </a:solidFill>
              </a:rPr>
              <a:t>)</a:t>
            </a:r>
            <a:endParaRPr>
              <a:solidFill>
                <a:schemeClr val="lt1"/>
              </a:solidFill>
            </a:endParaRPr>
          </a:p>
        </p:txBody>
      </p:sp>
      <p:sp>
        <p:nvSpPr>
          <p:cNvPr id="133" name="Google Shape;133;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solidFill>
                  <a:schemeClr val="lt1"/>
                </a:solidFill>
                <a:latin typeface="Roboto"/>
                <a:ea typeface="Roboto"/>
                <a:cs typeface="Roboto"/>
                <a:sym typeface="Roboto"/>
              </a:rPr>
              <a:t>A few other trends that we saw included:</a:t>
            </a:r>
            <a:endParaRPr sz="1600">
              <a:solidFill>
                <a:schemeClr val="lt1"/>
              </a:solidFill>
              <a:latin typeface="Roboto"/>
              <a:ea typeface="Roboto"/>
              <a:cs typeface="Roboto"/>
              <a:sym typeface="Roboto"/>
            </a:endParaRPr>
          </a:p>
          <a:p>
            <a:pPr marL="457200" lvl="0" indent="-330200" algn="l" rtl="0">
              <a:spcBef>
                <a:spcPts val="120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The Basic model was significantly more consistent when compared against the encoder-decoder method and was generally able to separate positive and negative results.</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The neutrals would be separated into either positive or negative bringing down the precision scores. As such precision was consistently lower than recall</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Occasionally we would even see very high or even perfect recall scores.</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Strictly speaking we do get competitive recall for positive and negative sentences.</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Word vector dimensionality and annotator agreement rates don’t seem to make much if any impact to our results.</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This is hard to say for certain due to the difficulty in assessing what better is in our results as we show on the next slide.</a:t>
            </a:r>
            <a:endParaRPr sz="1600">
              <a:solidFill>
                <a:schemeClr val="lt1"/>
              </a:solidFill>
              <a:latin typeface="Roboto"/>
              <a:ea typeface="Roboto"/>
              <a:cs typeface="Roboto"/>
              <a:sym typeface="Roboto"/>
            </a:endParaRPr>
          </a:p>
          <a:p>
            <a:pPr marL="0" lvl="0" indent="0" algn="l" rtl="0">
              <a:spcBef>
                <a:spcPts val="1200"/>
              </a:spcBef>
              <a:spcAft>
                <a:spcPts val="0"/>
              </a:spcAft>
              <a:buNone/>
            </a:pPr>
            <a:endParaRPr sz="1600">
              <a:solidFill>
                <a:schemeClr val="lt1"/>
              </a:solidFill>
              <a:latin typeface="Roboto"/>
              <a:ea typeface="Roboto"/>
              <a:cs typeface="Roboto"/>
              <a:sym typeface="Roboto"/>
            </a:endParaRPr>
          </a:p>
          <a:p>
            <a:pPr marL="0" lvl="0" indent="0" algn="l" rtl="0">
              <a:spcBef>
                <a:spcPts val="1200"/>
              </a:spcBef>
              <a:spcAft>
                <a:spcPts val="1000"/>
              </a:spcAft>
              <a:buNone/>
            </a:pPr>
            <a:endParaRPr sz="160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DA073348-72DC-236D-D8D7-3748F69C1E9E}"/>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What is Best?</a:t>
            </a:r>
            <a:endParaRPr>
              <a:solidFill>
                <a:schemeClr val="lt1"/>
              </a:solidFill>
            </a:endParaRPr>
          </a:p>
        </p:txBody>
      </p:sp>
      <p:sp>
        <p:nvSpPr>
          <p:cNvPr id="139" name="Google Shape;139;p26"/>
          <p:cNvSpPr txBox="1">
            <a:spLocks noGrp="1"/>
          </p:cNvSpPr>
          <p:nvPr>
            <p:ph type="body" idx="1"/>
          </p:nvPr>
        </p:nvSpPr>
        <p:spPr>
          <a:xfrm>
            <a:off x="311700" y="1152475"/>
            <a:ext cx="8520600" cy="142444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solidFill>
                  <a:schemeClr val="lt1"/>
                </a:solidFill>
                <a:latin typeface="Roboto"/>
                <a:ea typeface="Roboto"/>
                <a:cs typeface="Roboto"/>
                <a:sym typeface="Roboto"/>
              </a:rPr>
              <a:t>Below we show the results from the basic model for the 50 dim word vector and 200 dim word vector both where all annotators agrees. Both results are overall not very good since they fail to predict an entire category. There is also the question of whether recall or precision is more important when the model is failing as much as in this case. It simply isn’t clear what best is in this case.</a:t>
            </a:r>
            <a:endParaRPr sz="1600">
              <a:solidFill>
                <a:schemeClr val="lt1"/>
              </a:solidFill>
              <a:latin typeface="Roboto"/>
              <a:ea typeface="Roboto"/>
              <a:cs typeface="Roboto"/>
              <a:sym typeface="Roboto"/>
            </a:endParaRPr>
          </a:p>
          <a:p>
            <a:pPr marL="0" lvl="0" indent="0" algn="l" rtl="0">
              <a:spcBef>
                <a:spcPts val="1200"/>
              </a:spcBef>
              <a:spcAft>
                <a:spcPts val="0"/>
              </a:spcAft>
              <a:buNone/>
            </a:pPr>
            <a:endParaRPr sz="1600">
              <a:solidFill>
                <a:schemeClr val="lt1"/>
              </a:solidFill>
              <a:latin typeface="Roboto"/>
              <a:ea typeface="Roboto"/>
              <a:cs typeface="Roboto"/>
              <a:sym typeface="Roboto"/>
            </a:endParaRPr>
          </a:p>
          <a:p>
            <a:pPr marL="0" lvl="0" indent="0" algn="l" rtl="0">
              <a:spcBef>
                <a:spcPts val="1200"/>
              </a:spcBef>
              <a:spcAft>
                <a:spcPts val="1000"/>
              </a:spcAft>
              <a:buNone/>
            </a:pPr>
            <a:endParaRPr sz="1600">
              <a:solidFill>
                <a:schemeClr val="lt1"/>
              </a:solidFill>
              <a:latin typeface="Roboto"/>
              <a:ea typeface="Roboto"/>
              <a:cs typeface="Roboto"/>
              <a:sym typeface="Roboto"/>
            </a:endParaRPr>
          </a:p>
        </p:txBody>
      </p:sp>
      <p:graphicFrame>
        <p:nvGraphicFramePr>
          <p:cNvPr id="140" name="Google Shape;140;p26"/>
          <p:cNvGraphicFramePr/>
          <p:nvPr>
            <p:extLst>
              <p:ext uri="{D42A27DB-BD31-4B8C-83A1-F6EECF244321}">
                <p14:modId xmlns:p14="http://schemas.microsoft.com/office/powerpoint/2010/main" val="2823148413"/>
              </p:ext>
            </p:extLst>
          </p:nvPr>
        </p:nvGraphicFramePr>
        <p:xfrm>
          <a:off x="45808" y="2772761"/>
          <a:ext cx="4484000" cy="1554360"/>
        </p:xfrm>
        <a:graphic>
          <a:graphicData uri="http://schemas.openxmlformats.org/drawingml/2006/table">
            <a:tbl>
              <a:tblPr>
                <a:noFill/>
                <a:tableStyleId>{0088D3E3-8257-4212-9F26-7D52CD968F2F}</a:tableStyleId>
              </a:tblPr>
              <a:tblGrid>
                <a:gridCol w="1121000">
                  <a:extLst>
                    <a:ext uri="{9D8B030D-6E8A-4147-A177-3AD203B41FA5}">
                      <a16:colId xmlns:a16="http://schemas.microsoft.com/office/drawing/2014/main" val="20000"/>
                    </a:ext>
                  </a:extLst>
                </a:gridCol>
                <a:gridCol w="1121000">
                  <a:extLst>
                    <a:ext uri="{9D8B030D-6E8A-4147-A177-3AD203B41FA5}">
                      <a16:colId xmlns:a16="http://schemas.microsoft.com/office/drawing/2014/main" val="20001"/>
                    </a:ext>
                  </a:extLst>
                </a:gridCol>
                <a:gridCol w="1121000">
                  <a:extLst>
                    <a:ext uri="{9D8B030D-6E8A-4147-A177-3AD203B41FA5}">
                      <a16:colId xmlns:a16="http://schemas.microsoft.com/office/drawing/2014/main" val="20002"/>
                    </a:ext>
                  </a:extLst>
                </a:gridCol>
                <a:gridCol w="11210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solidFill>
                            <a:schemeClr val="tx1"/>
                          </a:solidFill>
                        </a:rPr>
                        <a:t>50dim</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Precision</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Recall</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F1</a:t>
                      </a:r>
                      <a:endParaRPr>
                        <a:solidFill>
                          <a:schemeClr val="tx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tx1"/>
                          </a:solidFill>
                        </a:rPr>
                        <a:t>Negative</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0.87</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0.73</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0.80</a:t>
                      </a:r>
                      <a:endParaRPr>
                        <a:solidFill>
                          <a:schemeClr val="tx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tx1"/>
                          </a:solidFill>
                        </a:rPr>
                        <a:t>Neutral</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0.00</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0.00</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0.00</a:t>
                      </a:r>
                      <a:endParaRPr>
                        <a:solidFill>
                          <a:schemeClr val="tx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tx1"/>
                          </a:solidFill>
                        </a:rPr>
                        <a:t>Positive</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0.28</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1.00</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0.44</a:t>
                      </a:r>
                      <a:endParaRPr>
                        <a:solidFill>
                          <a:schemeClr val="tx1"/>
                        </a:solidFill>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41" name="Google Shape;141;p26"/>
          <p:cNvGraphicFramePr/>
          <p:nvPr>
            <p:extLst>
              <p:ext uri="{D42A27DB-BD31-4B8C-83A1-F6EECF244321}">
                <p14:modId xmlns:p14="http://schemas.microsoft.com/office/powerpoint/2010/main" val="1650257551"/>
              </p:ext>
            </p:extLst>
          </p:nvPr>
        </p:nvGraphicFramePr>
        <p:xfrm>
          <a:off x="4573017" y="2772761"/>
          <a:ext cx="4484000" cy="1554360"/>
        </p:xfrm>
        <a:graphic>
          <a:graphicData uri="http://schemas.openxmlformats.org/drawingml/2006/table">
            <a:tbl>
              <a:tblPr>
                <a:noFill/>
                <a:tableStyleId>{0088D3E3-8257-4212-9F26-7D52CD968F2F}</a:tableStyleId>
              </a:tblPr>
              <a:tblGrid>
                <a:gridCol w="1121000">
                  <a:extLst>
                    <a:ext uri="{9D8B030D-6E8A-4147-A177-3AD203B41FA5}">
                      <a16:colId xmlns:a16="http://schemas.microsoft.com/office/drawing/2014/main" val="20000"/>
                    </a:ext>
                  </a:extLst>
                </a:gridCol>
                <a:gridCol w="1121000">
                  <a:extLst>
                    <a:ext uri="{9D8B030D-6E8A-4147-A177-3AD203B41FA5}">
                      <a16:colId xmlns:a16="http://schemas.microsoft.com/office/drawing/2014/main" val="20001"/>
                    </a:ext>
                  </a:extLst>
                </a:gridCol>
                <a:gridCol w="1121000">
                  <a:extLst>
                    <a:ext uri="{9D8B030D-6E8A-4147-A177-3AD203B41FA5}">
                      <a16:colId xmlns:a16="http://schemas.microsoft.com/office/drawing/2014/main" val="20002"/>
                    </a:ext>
                  </a:extLst>
                </a:gridCol>
                <a:gridCol w="1121000">
                  <a:extLst>
                    <a:ext uri="{9D8B030D-6E8A-4147-A177-3AD203B41FA5}">
                      <a16:colId xmlns:a16="http://schemas.microsoft.com/office/drawing/2014/main" val="20003"/>
                    </a:ext>
                  </a:extLst>
                </a:gridCol>
              </a:tblGrid>
              <a:tr h="349950">
                <a:tc>
                  <a:txBody>
                    <a:bodyPr/>
                    <a:lstStyle/>
                    <a:p>
                      <a:pPr marL="0" lvl="0" indent="0" algn="l" rtl="0">
                        <a:spcBef>
                          <a:spcPts val="0"/>
                        </a:spcBef>
                        <a:spcAft>
                          <a:spcPts val="0"/>
                        </a:spcAft>
                        <a:buNone/>
                      </a:pPr>
                      <a:r>
                        <a:rPr lang="en-GB">
                          <a:solidFill>
                            <a:schemeClr val="tx1"/>
                          </a:solidFill>
                        </a:rPr>
                        <a:t>200dim</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Precision</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Recall</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F1</a:t>
                      </a:r>
                      <a:endParaRPr>
                        <a:solidFill>
                          <a:schemeClr val="tx1"/>
                        </a:solidFill>
                      </a:endParaRPr>
                    </a:p>
                  </a:txBody>
                  <a:tcPr marL="91425" marR="91425" marT="91425" marB="91425"/>
                </a:tc>
                <a:extLst>
                  <a:ext uri="{0D108BD9-81ED-4DB2-BD59-A6C34878D82A}">
                    <a16:rowId xmlns:a16="http://schemas.microsoft.com/office/drawing/2014/main" val="10000"/>
                  </a:ext>
                </a:extLst>
              </a:tr>
              <a:tr h="363925">
                <a:tc>
                  <a:txBody>
                    <a:bodyPr/>
                    <a:lstStyle/>
                    <a:p>
                      <a:pPr marL="0" lvl="0" indent="0" algn="l" rtl="0">
                        <a:spcBef>
                          <a:spcPts val="0"/>
                        </a:spcBef>
                        <a:spcAft>
                          <a:spcPts val="0"/>
                        </a:spcAft>
                        <a:buNone/>
                      </a:pPr>
                      <a:r>
                        <a:rPr lang="en-GB">
                          <a:solidFill>
                            <a:schemeClr val="tx1"/>
                          </a:solidFill>
                        </a:rPr>
                        <a:t>Negative</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0.51</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0.98</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0.67</a:t>
                      </a:r>
                      <a:endParaRPr>
                        <a:solidFill>
                          <a:schemeClr val="tx1"/>
                        </a:solidFill>
                      </a:endParaRPr>
                    </a:p>
                  </a:txBody>
                  <a:tcPr marL="91425" marR="91425" marT="91425" marB="91425"/>
                </a:tc>
                <a:extLst>
                  <a:ext uri="{0D108BD9-81ED-4DB2-BD59-A6C34878D82A}">
                    <a16:rowId xmlns:a16="http://schemas.microsoft.com/office/drawing/2014/main" val="10001"/>
                  </a:ext>
                </a:extLst>
              </a:tr>
              <a:tr h="363925">
                <a:tc>
                  <a:txBody>
                    <a:bodyPr/>
                    <a:lstStyle/>
                    <a:p>
                      <a:pPr marL="0" lvl="0" indent="0" algn="l" rtl="0">
                        <a:spcBef>
                          <a:spcPts val="0"/>
                        </a:spcBef>
                        <a:spcAft>
                          <a:spcPts val="0"/>
                        </a:spcAft>
                        <a:buNone/>
                      </a:pPr>
                      <a:r>
                        <a:rPr lang="en-GB">
                          <a:solidFill>
                            <a:schemeClr val="tx1"/>
                          </a:solidFill>
                        </a:rPr>
                        <a:t>Neutral</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0.00</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0.00</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0.00</a:t>
                      </a:r>
                      <a:endParaRPr>
                        <a:solidFill>
                          <a:schemeClr val="tx1"/>
                        </a:solidFill>
                      </a:endParaRPr>
                    </a:p>
                  </a:txBody>
                  <a:tcPr marL="91425" marR="91425" marT="91425" marB="91425"/>
                </a:tc>
                <a:extLst>
                  <a:ext uri="{0D108BD9-81ED-4DB2-BD59-A6C34878D82A}">
                    <a16:rowId xmlns:a16="http://schemas.microsoft.com/office/drawing/2014/main" val="10002"/>
                  </a:ext>
                </a:extLst>
              </a:tr>
              <a:tr h="363925">
                <a:tc>
                  <a:txBody>
                    <a:bodyPr/>
                    <a:lstStyle/>
                    <a:p>
                      <a:pPr marL="0" lvl="0" indent="0" algn="l" rtl="0">
                        <a:spcBef>
                          <a:spcPts val="0"/>
                        </a:spcBef>
                        <a:spcAft>
                          <a:spcPts val="0"/>
                        </a:spcAft>
                        <a:buNone/>
                      </a:pPr>
                      <a:r>
                        <a:rPr lang="en-GB">
                          <a:solidFill>
                            <a:schemeClr val="tx1"/>
                          </a:solidFill>
                        </a:rPr>
                        <a:t>Positive</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0.31</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0.93</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GB">
                          <a:solidFill>
                            <a:schemeClr val="tx1"/>
                          </a:solidFill>
                        </a:rPr>
                        <a:t>0.47</a:t>
                      </a:r>
                      <a:endParaRPr>
                        <a:solidFill>
                          <a:schemeClr val="tx1"/>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D93C641D-F9F3-2998-B9DA-8FD891C8170C}"/>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Why the Divergence?</a:t>
            </a:r>
            <a:endParaRPr>
              <a:solidFill>
                <a:schemeClr val="lt1"/>
              </a:solidFill>
            </a:endParaRPr>
          </a:p>
        </p:txBody>
      </p:sp>
      <p:sp>
        <p:nvSpPr>
          <p:cNvPr id="146" name="Google Shape;146;p27"/>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0" lvl="0" indent="0" algn="l" rtl="0">
              <a:spcBef>
                <a:spcPts val="1200"/>
              </a:spcBef>
              <a:spcAft>
                <a:spcPts val="0"/>
              </a:spcAft>
              <a:buNone/>
            </a:pPr>
            <a:r>
              <a:rPr lang="en-GB" sz="1600">
                <a:solidFill>
                  <a:schemeClr val="lt1"/>
                </a:solidFill>
                <a:latin typeface="Roboto"/>
                <a:ea typeface="Roboto"/>
                <a:cs typeface="Roboto"/>
                <a:sym typeface="Roboto"/>
              </a:rPr>
              <a:t>We quote Malo et al below</a:t>
            </a:r>
            <a:endParaRPr sz="1600">
              <a:solidFill>
                <a:schemeClr val="lt1"/>
              </a:solidFill>
              <a:latin typeface="Roboto"/>
              <a:ea typeface="Roboto"/>
              <a:cs typeface="Roboto"/>
              <a:sym typeface="Roboto"/>
            </a:endParaRPr>
          </a:p>
          <a:p>
            <a:pPr marL="914400" lvl="1" indent="-297180" algn="l" rtl="0">
              <a:spcBef>
                <a:spcPts val="1200"/>
              </a:spcBef>
              <a:spcAft>
                <a:spcPts val="0"/>
              </a:spcAft>
              <a:buClr>
                <a:schemeClr val="lt1"/>
              </a:buClr>
              <a:buSzPct val="100000"/>
              <a:buFont typeface="Roboto"/>
              <a:buChar char="○"/>
            </a:pPr>
            <a:r>
              <a:rPr lang="en-GB" sz="1400">
                <a:solidFill>
                  <a:schemeClr val="lt1"/>
                </a:solidFill>
                <a:latin typeface="Roboto"/>
                <a:ea typeface="Roboto"/>
                <a:cs typeface="Roboto"/>
                <a:sym typeface="Roboto"/>
              </a:rPr>
              <a:t>When examining category specific agreements, we find a very high agreement (98.7%) for separating positive and negative sentences from each other. There is also a strong consensus (94.2%) for distinguishing neutral sentences from negative ones. However, separating positive sentences from neutral sentences appears to be more challenging, which is reflected as a lower average pairwise agreement (75.2%). This finding is somewhat predictable, since </a:t>
            </a:r>
            <a:r>
              <a:rPr lang="en-GB" sz="1400" b="1" i="1">
                <a:solidFill>
                  <a:schemeClr val="lt1"/>
                </a:solidFill>
                <a:latin typeface="Roboto"/>
                <a:ea typeface="Roboto"/>
                <a:cs typeface="Roboto"/>
                <a:sym typeface="Roboto"/>
              </a:rPr>
              <a:t>making a difference between commonly used company glitter and actual positive statements is not an easy job.</a:t>
            </a:r>
            <a:endParaRPr b="1" i="1">
              <a:solidFill>
                <a:schemeClr val="lt1"/>
              </a:solidFill>
              <a:latin typeface="Roboto"/>
              <a:ea typeface="Roboto"/>
              <a:cs typeface="Roboto"/>
            </a:endParaRPr>
          </a:p>
          <a:p>
            <a:pPr marL="0" lvl="0" indent="0" algn="l" rtl="0">
              <a:spcBef>
                <a:spcPts val="1200"/>
              </a:spcBef>
              <a:spcAft>
                <a:spcPts val="0"/>
              </a:spcAft>
              <a:buNone/>
            </a:pPr>
            <a:r>
              <a:rPr lang="en-GB" sz="1600">
                <a:solidFill>
                  <a:schemeClr val="lt1"/>
                </a:solidFill>
                <a:latin typeface="Roboto"/>
                <a:ea typeface="Roboto"/>
                <a:cs typeface="Roboto"/>
                <a:sym typeface="Roboto"/>
              </a:rPr>
              <a:t>Malo et al's paper was largely about getting around the fact that many of these phrases have every intention of sounding as positive as possible.</a:t>
            </a:r>
            <a:endParaRPr sz="1600">
              <a:solidFill>
                <a:schemeClr val="lt1"/>
              </a:solidFill>
              <a:latin typeface="Roboto"/>
              <a:ea typeface="Roboto"/>
              <a:cs typeface="Roboto"/>
              <a:sym typeface="Roboto"/>
            </a:endParaRPr>
          </a:p>
          <a:p>
            <a:pPr marL="0" lvl="0" indent="0" algn="l" rtl="0">
              <a:spcBef>
                <a:spcPts val="1200"/>
              </a:spcBef>
              <a:spcAft>
                <a:spcPts val="0"/>
              </a:spcAft>
              <a:buNone/>
            </a:pPr>
            <a:r>
              <a:rPr lang="en-GB" sz="1600">
                <a:solidFill>
                  <a:schemeClr val="lt1"/>
                </a:solidFill>
                <a:latin typeface="Roboto"/>
                <a:ea typeface="Roboto"/>
                <a:cs typeface="Roboto"/>
                <a:sym typeface="Roboto"/>
              </a:rPr>
              <a:t>Even outside of that </a:t>
            </a:r>
            <a:r>
              <a:rPr lang="en-GB" sz="1550">
                <a:solidFill>
                  <a:schemeClr val="lt1"/>
                </a:solidFill>
                <a:latin typeface="Roboto"/>
                <a:ea typeface="Roboto"/>
                <a:cs typeface="Roboto"/>
                <a:sym typeface="Roboto"/>
              </a:rPr>
              <a:t>many of the neutral and even negative sentences may use the same words as the positive ones. For example, “reduced profits” vs “reduced errors” both use “reduced” but have totally different connotations. The LPS method captures this with its rules, our method did not. Unfortunately, these were not provided in the original dataset.</a:t>
            </a:r>
            <a:endParaRPr sz="1550">
              <a:solidFill>
                <a:schemeClr val="lt1"/>
              </a:solidFill>
              <a:latin typeface="Roboto"/>
              <a:ea typeface="Roboto"/>
              <a:cs typeface="Roboto"/>
              <a:sym typeface="Roboto"/>
            </a:endParaRPr>
          </a:p>
          <a:p>
            <a:pPr marL="0" lvl="0" indent="0" algn="l" rtl="0">
              <a:spcBef>
                <a:spcPts val="1200"/>
              </a:spcBef>
              <a:spcAft>
                <a:spcPts val="0"/>
              </a:spcAft>
              <a:buNone/>
            </a:pPr>
            <a:r>
              <a:rPr lang="en-GB" sz="1550">
                <a:solidFill>
                  <a:schemeClr val="lt1"/>
                </a:solidFill>
                <a:latin typeface="Roboto"/>
                <a:ea typeface="Roboto"/>
                <a:cs typeface="Roboto"/>
                <a:sym typeface="Roboto"/>
              </a:rPr>
              <a:t>We note that we also do see that it is much easier to separate negative and positive sentences in our results as well.</a:t>
            </a:r>
            <a:endParaRPr sz="1550">
              <a:solidFill>
                <a:schemeClr val="lt1"/>
              </a:solidFill>
              <a:latin typeface="Roboto"/>
              <a:ea typeface="Roboto"/>
              <a:cs typeface="Roboto"/>
              <a:sym typeface="Roboto"/>
            </a:endParaRPr>
          </a:p>
          <a:p>
            <a:pPr marL="0" lvl="0" indent="0" algn="l" rtl="0">
              <a:spcBef>
                <a:spcPts val="1000"/>
              </a:spcBef>
              <a:spcAft>
                <a:spcPts val="1200"/>
              </a:spcAft>
              <a:buNone/>
            </a:pPr>
            <a:endParaRPr>
              <a:solidFill>
                <a:schemeClr val="lt1"/>
              </a:solidFill>
            </a:endParaRPr>
          </a:p>
        </p:txBody>
      </p:sp>
      <p:sp>
        <p:nvSpPr>
          <p:cNvPr id="2" name="Slide Number Placeholder 1">
            <a:extLst>
              <a:ext uri="{FF2B5EF4-FFF2-40B4-BE49-F238E27FC236}">
                <a16:creationId xmlns:a16="http://schemas.microsoft.com/office/drawing/2014/main" id="{1DF58F40-EB10-0460-5684-15A08019941D}"/>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Conclusion</a:t>
            </a:r>
            <a:endParaRPr>
              <a:solidFill>
                <a:schemeClr val="lt1"/>
              </a:solidFill>
            </a:endParaRPr>
          </a:p>
        </p:txBody>
      </p:sp>
      <p:sp>
        <p:nvSpPr>
          <p:cNvPr id="153" name="Google Shape;153;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1000"/>
              </a:spcAft>
              <a:buNone/>
            </a:pPr>
            <a:r>
              <a:rPr lang="en-GB" sz="1600">
                <a:solidFill>
                  <a:schemeClr val="lt1"/>
                </a:solidFill>
                <a:latin typeface="Roboto"/>
                <a:ea typeface="Roboto"/>
                <a:cs typeface="Roboto"/>
                <a:sym typeface="Roboto"/>
              </a:rPr>
              <a:t>Ultimately, we were unable to replicate or improve upon the results of Malo et al due to the various issues we have outlined within this presentation. We suspect that in order to improve upon the model that we developed a serious rework would be required adding additional information just as was done in the original paper.</a:t>
            </a:r>
            <a:endParaRPr sz="160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02543B0C-7E5B-83B8-4130-501569CD87E7}"/>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Future Scope</a:t>
            </a:r>
            <a:endParaRPr>
              <a:solidFill>
                <a:schemeClr val="lt1"/>
              </a:solidFill>
            </a:endParaRPr>
          </a:p>
        </p:txBody>
      </p:sp>
      <p:sp>
        <p:nvSpPr>
          <p:cNvPr id="159" name="Google Shape;159;p29"/>
          <p:cNvSpPr txBox="1">
            <a:spLocks noGrp="1"/>
          </p:cNvSpPr>
          <p:nvPr>
            <p:ph type="body" idx="1"/>
          </p:nvPr>
        </p:nvSpPr>
        <p:spPr>
          <a:prstGeom prst="rect">
            <a:avLst/>
          </a:prstGeom>
        </p:spPr>
        <p:txBody>
          <a:bodyPr spcFirstLastPara="1" wrap="square" lIns="91425" tIns="91425" rIns="91425" bIns="91425" anchor="t" anchorCtr="0">
            <a:noAutofit/>
          </a:bodyPr>
          <a:lstStyle/>
          <a:p>
            <a:pPr indent="-330200">
              <a:spcBef>
                <a:spcPts val="1200"/>
              </a:spcBef>
              <a:buClr>
                <a:schemeClr val="lt1"/>
              </a:buClr>
              <a:buSzPts val="1600"/>
              <a:buFont typeface="Roboto"/>
              <a:buChar char="●"/>
            </a:pPr>
            <a:r>
              <a:rPr lang="en-GB" sz="1600" dirty="0">
                <a:solidFill>
                  <a:schemeClr val="lt1"/>
                </a:solidFill>
                <a:latin typeface="Roboto"/>
                <a:ea typeface="Roboto"/>
                <a:cs typeface="Roboto"/>
                <a:sym typeface="Roboto"/>
              </a:rPr>
              <a:t>We had hoped to implement an attention-based version of our encoder-decoder but were unable to implement it in time. </a:t>
            </a:r>
            <a:endParaRPr sz="1600" dirty="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dirty="0">
                <a:solidFill>
                  <a:schemeClr val="lt1"/>
                </a:solidFill>
                <a:latin typeface="Roboto"/>
                <a:ea typeface="Roboto"/>
                <a:cs typeface="Roboto"/>
                <a:sym typeface="Roboto"/>
              </a:rPr>
              <a:t>Frankly, we remain </a:t>
            </a:r>
            <a:r>
              <a:rPr lang="en-GB" sz="1600" dirty="0" err="1">
                <a:solidFill>
                  <a:schemeClr val="lt1"/>
                </a:solidFill>
                <a:latin typeface="Roboto"/>
                <a:ea typeface="Roboto"/>
                <a:cs typeface="Roboto"/>
                <a:sym typeface="Roboto"/>
              </a:rPr>
              <a:t>skeptical</a:t>
            </a:r>
            <a:r>
              <a:rPr lang="en-GB" sz="1600" dirty="0">
                <a:solidFill>
                  <a:schemeClr val="lt1"/>
                </a:solidFill>
                <a:latin typeface="Roboto"/>
                <a:ea typeface="Roboto"/>
                <a:cs typeface="Roboto"/>
                <a:sym typeface="Roboto"/>
              </a:rPr>
              <a:t> that this model would see improved results due to the reasons we have already outlined without significant rework in the data preprocessing.</a:t>
            </a:r>
            <a:endParaRPr sz="1600" dirty="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dirty="0">
                <a:solidFill>
                  <a:schemeClr val="lt1"/>
                </a:solidFill>
                <a:latin typeface="Roboto"/>
                <a:ea typeface="Roboto"/>
                <a:cs typeface="Roboto"/>
                <a:sym typeface="Roboto"/>
              </a:rPr>
              <a:t>One possible way to improve our model would be to encode the </a:t>
            </a:r>
            <a:r>
              <a:rPr lang="en-GB" sz="1600" dirty="0" err="1">
                <a:solidFill>
                  <a:schemeClr val="lt1"/>
                </a:solidFill>
                <a:latin typeface="Roboto"/>
                <a:ea typeface="Roboto"/>
                <a:cs typeface="Roboto"/>
                <a:sym typeface="Roboto"/>
              </a:rPr>
              <a:t>phrasebank</a:t>
            </a:r>
            <a:r>
              <a:rPr lang="en-GB" sz="1600" dirty="0">
                <a:solidFill>
                  <a:schemeClr val="lt1"/>
                </a:solidFill>
                <a:latin typeface="Roboto"/>
                <a:ea typeface="Roboto"/>
                <a:cs typeface="Roboto"/>
                <a:sym typeface="Roboto"/>
              </a:rPr>
              <a:t> data with the same entity and directionality information as in Malo et al.</a:t>
            </a:r>
            <a:endParaRPr sz="1600" dirty="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dirty="0">
                <a:solidFill>
                  <a:schemeClr val="lt1"/>
                </a:solidFill>
                <a:latin typeface="Roboto"/>
                <a:ea typeface="Roboto"/>
                <a:cs typeface="Roboto"/>
                <a:sym typeface="Roboto"/>
              </a:rPr>
              <a:t>Trying this model on a binary sentiment dataset or one that has less incentive to obscure the actual nature of the data such as reviews by customers.</a:t>
            </a:r>
            <a:endParaRPr sz="1600" dirty="0">
              <a:solidFill>
                <a:schemeClr val="lt1"/>
              </a:solidFill>
              <a:latin typeface="Roboto"/>
              <a:ea typeface="Roboto"/>
              <a:cs typeface="Roboto"/>
              <a:sym typeface="Roboto"/>
            </a:endParaRPr>
          </a:p>
          <a:p>
            <a:pPr marL="0" lvl="0" indent="0" algn="l" rtl="0">
              <a:spcBef>
                <a:spcPts val="1200"/>
              </a:spcBef>
              <a:spcAft>
                <a:spcPts val="1000"/>
              </a:spcAft>
              <a:buNone/>
            </a:pPr>
            <a:endParaRPr sz="1600" dirty="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B5613118-DEC7-1492-9217-9D6FA6B132AB}"/>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800">
                <a:solidFill>
                  <a:schemeClr val="lt1"/>
                </a:solidFill>
              </a:rPr>
              <a:t>Split of Work</a:t>
            </a:r>
            <a:endParaRPr sz="3800">
              <a:solidFill>
                <a:schemeClr val="lt1"/>
              </a:solidFill>
            </a:endParaRPr>
          </a:p>
        </p:txBody>
      </p:sp>
      <p:sp>
        <p:nvSpPr>
          <p:cNvPr id="165" name="Google Shape;165;p30"/>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0" algn="l" rtl="0">
              <a:lnSpc>
                <a:spcPct val="95000"/>
              </a:lnSpc>
              <a:spcBef>
                <a:spcPts val="0"/>
              </a:spcBef>
              <a:spcAft>
                <a:spcPts val="0"/>
              </a:spcAft>
              <a:buNone/>
            </a:pPr>
            <a:r>
              <a:rPr lang="en-GB" sz="1400">
                <a:solidFill>
                  <a:schemeClr val="lt1"/>
                </a:solidFill>
              </a:rPr>
              <a:t>As team members we worked together on all portions, however we divided into 4 main areas of responsibility.</a:t>
            </a:r>
            <a:endParaRPr sz="1400">
              <a:solidFill>
                <a:schemeClr val="lt1"/>
              </a:solidFill>
            </a:endParaRPr>
          </a:p>
          <a:p>
            <a:pPr marL="0" lvl="0" indent="0" algn="l" rtl="0">
              <a:lnSpc>
                <a:spcPct val="95000"/>
              </a:lnSpc>
              <a:spcBef>
                <a:spcPts val="1200"/>
              </a:spcBef>
              <a:spcAft>
                <a:spcPts val="0"/>
              </a:spcAft>
              <a:buNone/>
            </a:pPr>
            <a:r>
              <a:rPr lang="en-GB" sz="1400">
                <a:solidFill>
                  <a:schemeClr val="lt1"/>
                </a:solidFill>
              </a:rPr>
              <a:t>Christian</a:t>
            </a:r>
            <a:endParaRPr sz="1400">
              <a:solidFill>
                <a:schemeClr val="lt1"/>
              </a:solidFill>
            </a:endParaRPr>
          </a:p>
          <a:p>
            <a:pPr marL="457200" lvl="0" indent="-317500" algn="l" rtl="0">
              <a:lnSpc>
                <a:spcPct val="95000"/>
              </a:lnSpc>
              <a:spcBef>
                <a:spcPts val="1200"/>
              </a:spcBef>
              <a:spcAft>
                <a:spcPts val="0"/>
              </a:spcAft>
              <a:buClr>
                <a:schemeClr val="lt1"/>
              </a:buClr>
              <a:buSzPts val="1400"/>
              <a:buChar char="●"/>
            </a:pPr>
            <a:r>
              <a:rPr lang="en-GB" sz="1400">
                <a:solidFill>
                  <a:schemeClr val="lt1"/>
                </a:solidFill>
              </a:rPr>
              <a:t>Training</a:t>
            </a:r>
            <a:endParaRPr sz="1400">
              <a:solidFill>
                <a:schemeClr val="lt1"/>
              </a:solidFill>
            </a:endParaRPr>
          </a:p>
          <a:p>
            <a:pPr marL="0" lvl="0" indent="0" algn="l" rtl="0">
              <a:lnSpc>
                <a:spcPct val="95000"/>
              </a:lnSpc>
              <a:spcBef>
                <a:spcPts val="1200"/>
              </a:spcBef>
              <a:spcAft>
                <a:spcPts val="0"/>
              </a:spcAft>
              <a:buNone/>
            </a:pPr>
            <a:r>
              <a:rPr lang="en-GB" sz="1400">
                <a:solidFill>
                  <a:schemeClr val="lt1"/>
                </a:solidFill>
              </a:rPr>
              <a:t>David</a:t>
            </a:r>
            <a:endParaRPr sz="1400">
              <a:solidFill>
                <a:schemeClr val="lt1"/>
              </a:solidFill>
            </a:endParaRPr>
          </a:p>
          <a:p>
            <a:pPr marL="457200" lvl="0" indent="-317500" algn="l" rtl="0">
              <a:lnSpc>
                <a:spcPct val="95000"/>
              </a:lnSpc>
              <a:spcBef>
                <a:spcPts val="1200"/>
              </a:spcBef>
              <a:spcAft>
                <a:spcPts val="0"/>
              </a:spcAft>
              <a:buClr>
                <a:schemeClr val="lt1"/>
              </a:buClr>
              <a:buSzPts val="1400"/>
              <a:buChar char="●"/>
            </a:pPr>
            <a:r>
              <a:rPr lang="en-GB" sz="1400">
                <a:solidFill>
                  <a:schemeClr val="lt1"/>
                </a:solidFill>
              </a:rPr>
              <a:t>Neural Methodology</a:t>
            </a:r>
            <a:endParaRPr sz="1400">
              <a:solidFill>
                <a:schemeClr val="lt1"/>
              </a:solidFill>
            </a:endParaRPr>
          </a:p>
          <a:p>
            <a:pPr marL="0" lvl="0" indent="0" algn="l" rtl="0">
              <a:lnSpc>
                <a:spcPct val="95000"/>
              </a:lnSpc>
              <a:spcBef>
                <a:spcPts val="1200"/>
              </a:spcBef>
              <a:spcAft>
                <a:spcPts val="0"/>
              </a:spcAft>
              <a:buNone/>
            </a:pPr>
            <a:r>
              <a:rPr lang="en-GB" sz="1400">
                <a:solidFill>
                  <a:schemeClr val="lt1"/>
                </a:solidFill>
              </a:rPr>
              <a:t>Nana</a:t>
            </a:r>
            <a:endParaRPr sz="1400">
              <a:solidFill>
                <a:schemeClr val="lt1"/>
              </a:solidFill>
            </a:endParaRPr>
          </a:p>
          <a:p>
            <a:pPr marL="457200" lvl="0" indent="-317500" algn="l" rtl="0">
              <a:lnSpc>
                <a:spcPct val="95000"/>
              </a:lnSpc>
              <a:spcBef>
                <a:spcPts val="1200"/>
              </a:spcBef>
              <a:spcAft>
                <a:spcPts val="0"/>
              </a:spcAft>
              <a:buClr>
                <a:schemeClr val="lt1"/>
              </a:buClr>
              <a:buSzPts val="1400"/>
              <a:buChar char="●"/>
            </a:pPr>
            <a:r>
              <a:rPr lang="en-GB" sz="1400">
                <a:solidFill>
                  <a:schemeClr val="lt1"/>
                </a:solidFill>
              </a:rPr>
              <a:t>Evaluation</a:t>
            </a:r>
            <a:endParaRPr sz="1400">
              <a:solidFill>
                <a:schemeClr val="lt1"/>
              </a:solidFill>
            </a:endParaRPr>
          </a:p>
          <a:p>
            <a:pPr marL="0" lvl="0" indent="0" algn="l" rtl="0">
              <a:lnSpc>
                <a:spcPct val="95000"/>
              </a:lnSpc>
              <a:spcBef>
                <a:spcPts val="1200"/>
              </a:spcBef>
              <a:spcAft>
                <a:spcPts val="0"/>
              </a:spcAft>
              <a:buNone/>
            </a:pPr>
            <a:r>
              <a:rPr lang="en-GB" sz="1400">
                <a:solidFill>
                  <a:schemeClr val="lt1"/>
                </a:solidFill>
              </a:rPr>
              <a:t>Jai</a:t>
            </a:r>
            <a:endParaRPr sz="1400">
              <a:solidFill>
                <a:schemeClr val="lt1"/>
              </a:solidFill>
            </a:endParaRPr>
          </a:p>
          <a:p>
            <a:pPr marL="457200" lvl="0" indent="-317500" algn="l" rtl="0">
              <a:lnSpc>
                <a:spcPct val="95000"/>
              </a:lnSpc>
              <a:spcBef>
                <a:spcPts val="1200"/>
              </a:spcBef>
              <a:spcAft>
                <a:spcPts val="0"/>
              </a:spcAft>
              <a:buClr>
                <a:schemeClr val="lt1"/>
              </a:buClr>
              <a:buSzPts val="1400"/>
              <a:buChar char="●"/>
            </a:pPr>
            <a:r>
              <a:rPr lang="en-GB" sz="1400">
                <a:solidFill>
                  <a:schemeClr val="lt1"/>
                </a:solidFill>
              </a:rPr>
              <a:t>Preprocessing</a:t>
            </a:r>
            <a:endParaRPr sz="1400">
              <a:solidFill>
                <a:schemeClr val="lt1"/>
              </a:solidFill>
            </a:endParaRPr>
          </a:p>
        </p:txBody>
      </p:sp>
      <p:sp>
        <p:nvSpPr>
          <p:cNvPr id="2" name="Slide Number Placeholder 1">
            <a:extLst>
              <a:ext uri="{FF2B5EF4-FFF2-40B4-BE49-F238E27FC236}">
                <a16:creationId xmlns:a16="http://schemas.microsoft.com/office/drawing/2014/main" id="{0A0AD55C-F456-B556-A8D0-8A0D3A370CED}"/>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Bibliography</a:t>
            </a:r>
            <a:endParaRPr>
              <a:solidFill>
                <a:schemeClr val="lt1"/>
              </a:solidFill>
            </a:endParaRPr>
          </a:p>
        </p:txBody>
      </p:sp>
      <p:sp>
        <p:nvSpPr>
          <p:cNvPr id="171" name="Google Shape;171;p3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Malo, Pekka, et al. (2013). Good Debt or Bad Debt: Detecting Semantic Orientations in Economic Texts - </a:t>
            </a:r>
            <a:r>
              <a:rPr lang="en-GB" sz="1600">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https://arxiv.org/pdf/1307.5336</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Wiebe, J., Wilson, T., &amp; Cardie, C., (2005). Annotating Expressions of Opinions and Emotions in Language. Language Resources and Evaluation, 39, 165-210.</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Pang, Lee., &amp; Vaithyanathan (2002). Thumbs up? Sentiment Classification using Machine Learning Techniques - https://arxiv.org/pdf/cs/0205070</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Loughran., &amp; McDonald∗ (2011). When Is a Liability Not a Liability? Textual Analysis, Dictionaries, and 10-Ks - https://www.uts.edu.au/sites/default/files/ADG_Cons2015_Loughran%20McDonald%20JE%202011.pdf</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Tetlock, P. (2007). Giving content to investor sentiment: The role of media in the stock market. Journal of Finance, 62, 1139–1168.</a:t>
            </a:r>
            <a:endParaRPr sz="160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42C3191D-3749-C457-1A31-8844D1E54CB5}"/>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Meet Our Team</a:t>
            </a:r>
            <a:endParaRPr>
              <a:solidFill>
                <a:schemeClr val="lt1"/>
              </a:solidFill>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04800" algn="l" rtl="0">
              <a:spcBef>
                <a:spcPts val="1200"/>
              </a:spcBef>
              <a:spcAft>
                <a:spcPts val="0"/>
              </a:spcAft>
              <a:buClr>
                <a:schemeClr val="lt1"/>
              </a:buClr>
              <a:buSzPts val="1200"/>
              <a:buFont typeface="Roboto"/>
              <a:buAutoNum type="arabicPeriod"/>
            </a:pPr>
            <a:r>
              <a:rPr lang="en-GB" sz="1200">
                <a:solidFill>
                  <a:schemeClr val="lt1"/>
                </a:solidFill>
                <a:latin typeface="Roboto"/>
                <a:ea typeface="Roboto"/>
                <a:cs typeface="Roboto"/>
                <a:sym typeface="Roboto"/>
              </a:rPr>
              <a:t>Christian Ekwomadu</a:t>
            </a:r>
            <a:endParaRPr sz="1200">
              <a:solidFill>
                <a:schemeClr val="lt1"/>
              </a:solidFill>
              <a:latin typeface="Roboto"/>
              <a:ea typeface="Roboto"/>
              <a:cs typeface="Roboto"/>
              <a:sym typeface="Roboto"/>
            </a:endParaRPr>
          </a:p>
          <a:p>
            <a:pPr marL="914400" lvl="1" indent="-304800" algn="l" rtl="0">
              <a:spcBef>
                <a:spcPts val="0"/>
              </a:spcBef>
              <a:spcAft>
                <a:spcPts val="0"/>
              </a:spcAft>
              <a:buClr>
                <a:schemeClr val="lt1"/>
              </a:buClr>
              <a:buSzPts val="1200"/>
              <a:buFont typeface="Roboto"/>
              <a:buAutoNum type="alphaLcPeriod"/>
            </a:pPr>
            <a:r>
              <a:rPr lang="en-GB" sz="1200">
                <a:solidFill>
                  <a:schemeClr val="lt1"/>
                </a:solidFill>
                <a:latin typeface="Roboto"/>
                <a:ea typeface="Roboto"/>
                <a:cs typeface="Roboto"/>
                <a:sym typeface="Roboto"/>
              </a:rPr>
              <a:t>Interests: Machine Learning, Data Analysis and Cloud Computing</a:t>
            </a:r>
            <a:endParaRPr sz="1200">
              <a:solidFill>
                <a:schemeClr val="lt1"/>
              </a:solidFill>
              <a:latin typeface="Roboto"/>
              <a:ea typeface="Roboto"/>
              <a:cs typeface="Roboto"/>
              <a:sym typeface="Roboto"/>
            </a:endParaRPr>
          </a:p>
          <a:p>
            <a:pPr marL="914400" lvl="1" indent="-304800" algn="l" rtl="0">
              <a:spcBef>
                <a:spcPts val="0"/>
              </a:spcBef>
              <a:spcAft>
                <a:spcPts val="0"/>
              </a:spcAft>
              <a:buClr>
                <a:schemeClr val="lt1"/>
              </a:buClr>
              <a:buSzPts val="1200"/>
              <a:buFont typeface="Roboto"/>
              <a:buAutoNum type="alphaLcPeriod"/>
            </a:pPr>
            <a:r>
              <a:rPr lang="en-GB" sz="1200">
                <a:solidFill>
                  <a:schemeClr val="lt1"/>
                </a:solidFill>
                <a:latin typeface="Roboto"/>
                <a:ea typeface="Roboto"/>
                <a:cs typeface="Roboto"/>
                <a:sym typeface="Roboto"/>
              </a:rPr>
              <a:t>Background: Last Quarter MSDS with a Bachelors in Management Information System. Previous Experience as a Data Science co-op at BGE</a:t>
            </a:r>
            <a:endParaRPr sz="1200">
              <a:solidFill>
                <a:schemeClr val="lt1"/>
              </a:solidFill>
              <a:latin typeface="Roboto"/>
              <a:ea typeface="Roboto"/>
              <a:cs typeface="Roboto"/>
              <a:sym typeface="Roboto"/>
            </a:endParaRPr>
          </a:p>
          <a:p>
            <a:pPr marL="457200" lvl="0" indent="-304800" algn="l" rtl="0">
              <a:spcBef>
                <a:spcPts val="0"/>
              </a:spcBef>
              <a:spcAft>
                <a:spcPts val="0"/>
              </a:spcAft>
              <a:buClr>
                <a:schemeClr val="lt1"/>
              </a:buClr>
              <a:buSzPts val="1200"/>
              <a:buFont typeface="Roboto"/>
              <a:buAutoNum type="arabicPeriod"/>
            </a:pPr>
            <a:r>
              <a:rPr lang="en-GB" sz="1200">
                <a:solidFill>
                  <a:schemeClr val="lt1"/>
                </a:solidFill>
                <a:latin typeface="Roboto"/>
                <a:ea typeface="Roboto"/>
                <a:cs typeface="Roboto"/>
                <a:sym typeface="Roboto"/>
              </a:rPr>
              <a:t>David Blankenship</a:t>
            </a:r>
            <a:endParaRPr sz="1200">
              <a:solidFill>
                <a:schemeClr val="lt1"/>
              </a:solidFill>
              <a:latin typeface="Roboto"/>
              <a:ea typeface="Roboto"/>
              <a:cs typeface="Roboto"/>
              <a:sym typeface="Roboto"/>
            </a:endParaRPr>
          </a:p>
          <a:p>
            <a:pPr marL="914400" marR="0" lvl="1" indent="-304800" algn="l" rtl="0">
              <a:lnSpc>
                <a:spcPct val="115000"/>
              </a:lnSpc>
              <a:spcBef>
                <a:spcPts val="0"/>
              </a:spcBef>
              <a:spcAft>
                <a:spcPts val="0"/>
              </a:spcAft>
              <a:buClr>
                <a:schemeClr val="lt1"/>
              </a:buClr>
              <a:buSzPts val="1200"/>
              <a:buFont typeface="Roboto"/>
              <a:buAutoNum type="alphaLcPeriod"/>
            </a:pPr>
            <a:r>
              <a:rPr lang="en-GB" sz="1200">
                <a:solidFill>
                  <a:schemeClr val="lt1"/>
                </a:solidFill>
                <a:latin typeface="Roboto"/>
                <a:ea typeface="Roboto"/>
                <a:cs typeface="Roboto"/>
                <a:sym typeface="Roboto"/>
              </a:rPr>
              <a:t>Interests: Application of AI/ML, Generative AI, NLP</a:t>
            </a:r>
            <a:endParaRPr sz="1200">
              <a:solidFill>
                <a:schemeClr val="lt1"/>
              </a:solidFill>
              <a:latin typeface="Roboto"/>
              <a:ea typeface="Roboto"/>
              <a:cs typeface="Roboto"/>
              <a:sym typeface="Roboto"/>
            </a:endParaRPr>
          </a:p>
          <a:p>
            <a:pPr marL="914400" marR="0" lvl="1" indent="-304800" algn="l" rtl="0">
              <a:lnSpc>
                <a:spcPct val="115000"/>
              </a:lnSpc>
              <a:spcBef>
                <a:spcPts val="0"/>
              </a:spcBef>
              <a:spcAft>
                <a:spcPts val="0"/>
              </a:spcAft>
              <a:buClr>
                <a:schemeClr val="lt1"/>
              </a:buClr>
              <a:buSzPts val="1200"/>
              <a:buFont typeface="Roboto"/>
              <a:buAutoNum type="alphaLcPeriod"/>
            </a:pPr>
            <a:r>
              <a:rPr lang="en-GB" sz="1200">
                <a:solidFill>
                  <a:schemeClr val="lt1"/>
                </a:solidFill>
                <a:latin typeface="Roboto"/>
                <a:ea typeface="Roboto"/>
                <a:cs typeface="Roboto"/>
                <a:sym typeface="Roboto"/>
              </a:rPr>
              <a:t>Background: 3rd quarter MSDS student with a Bachelors in Astrophysics. Prior Navy Officer in a highly technical field, now a veteran transitioning to a new civilian career.</a:t>
            </a:r>
            <a:endParaRPr sz="1200">
              <a:solidFill>
                <a:schemeClr val="lt1"/>
              </a:solidFill>
              <a:latin typeface="Roboto"/>
              <a:ea typeface="Roboto"/>
              <a:cs typeface="Roboto"/>
              <a:sym typeface="Roboto"/>
            </a:endParaRPr>
          </a:p>
          <a:p>
            <a:pPr marL="457200" lvl="0" indent="-304800" algn="l" rtl="0">
              <a:spcBef>
                <a:spcPts val="0"/>
              </a:spcBef>
              <a:spcAft>
                <a:spcPts val="0"/>
              </a:spcAft>
              <a:buClr>
                <a:schemeClr val="lt1"/>
              </a:buClr>
              <a:buSzPts val="1200"/>
              <a:buFont typeface="Roboto"/>
              <a:buAutoNum type="arabicPeriod"/>
            </a:pPr>
            <a:r>
              <a:rPr lang="en-GB" sz="1200">
                <a:solidFill>
                  <a:schemeClr val="lt1"/>
                </a:solidFill>
                <a:latin typeface="Roboto"/>
                <a:ea typeface="Roboto"/>
                <a:cs typeface="Roboto"/>
                <a:sym typeface="Roboto"/>
              </a:rPr>
              <a:t>Jai Vaidya</a:t>
            </a:r>
            <a:endParaRPr sz="1200">
              <a:solidFill>
                <a:schemeClr val="lt1"/>
              </a:solidFill>
              <a:latin typeface="Roboto"/>
              <a:ea typeface="Roboto"/>
              <a:cs typeface="Roboto"/>
              <a:sym typeface="Roboto"/>
            </a:endParaRPr>
          </a:p>
          <a:p>
            <a:pPr marL="914400" marR="0" lvl="1" indent="-304800" algn="l" rtl="0">
              <a:lnSpc>
                <a:spcPct val="115000"/>
              </a:lnSpc>
              <a:spcBef>
                <a:spcPts val="0"/>
              </a:spcBef>
              <a:spcAft>
                <a:spcPts val="0"/>
              </a:spcAft>
              <a:buClr>
                <a:schemeClr val="lt1"/>
              </a:buClr>
              <a:buSzPts val="1200"/>
              <a:buFont typeface="Roboto"/>
              <a:buAutoNum type="alphaLcPeriod"/>
            </a:pPr>
            <a:r>
              <a:rPr lang="en-GB" sz="1200">
                <a:solidFill>
                  <a:schemeClr val="lt1"/>
                </a:solidFill>
                <a:latin typeface="Roboto"/>
                <a:ea typeface="Roboto"/>
                <a:cs typeface="Roboto"/>
                <a:sym typeface="Roboto"/>
              </a:rPr>
              <a:t>Interests: Machine Learning, Neural Network, NLP</a:t>
            </a:r>
            <a:endParaRPr sz="1200">
              <a:solidFill>
                <a:schemeClr val="lt1"/>
              </a:solidFill>
              <a:latin typeface="Roboto"/>
              <a:ea typeface="Roboto"/>
              <a:cs typeface="Roboto"/>
              <a:sym typeface="Roboto"/>
            </a:endParaRPr>
          </a:p>
          <a:p>
            <a:pPr marL="914400" marR="0" lvl="1" indent="-304800" algn="l" rtl="0">
              <a:lnSpc>
                <a:spcPct val="115000"/>
              </a:lnSpc>
              <a:spcBef>
                <a:spcPts val="0"/>
              </a:spcBef>
              <a:spcAft>
                <a:spcPts val="0"/>
              </a:spcAft>
              <a:buClr>
                <a:schemeClr val="lt1"/>
              </a:buClr>
              <a:buSzPts val="1200"/>
              <a:buFont typeface="Roboto"/>
              <a:buAutoNum type="alphaLcPeriod"/>
            </a:pPr>
            <a:r>
              <a:rPr lang="en-GB" sz="1200">
                <a:solidFill>
                  <a:schemeClr val="lt1"/>
                </a:solidFill>
                <a:latin typeface="Roboto"/>
                <a:ea typeface="Roboto"/>
                <a:cs typeface="Roboto"/>
                <a:sym typeface="Roboto"/>
              </a:rPr>
              <a:t>Background: 2nd quarter MSDS student with Bachelors in Statistics with professional experience in Data Analytics</a:t>
            </a:r>
            <a:endParaRPr sz="1200">
              <a:solidFill>
                <a:schemeClr val="lt1"/>
              </a:solidFill>
              <a:latin typeface="Roboto"/>
              <a:ea typeface="Roboto"/>
              <a:cs typeface="Roboto"/>
              <a:sym typeface="Roboto"/>
            </a:endParaRPr>
          </a:p>
          <a:p>
            <a:pPr marL="457200" lvl="0" indent="-304800" algn="l" rtl="0">
              <a:spcBef>
                <a:spcPts val="0"/>
              </a:spcBef>
              <a:spcAft>
                <a:spcPts val="0"/>
              </a:spcAft>
              <a:buClr>
                <a:schemeClr val="lt1"/>
              </a:buClr>
              <a:buSzPts val="1200"/>
              <a:buFont typeface="Roboto"/>
              <a:buAutoNum type="arabicPeriod"/>
            </a:pPr>
            <a:r>
              <a:rPr lang="en-GB" sz="1200">
                <a:solidFill>
                  <a:schemeClr val="lt1"/>
                </a:solidFill>
                <a:latin typeface="Roboto"/>
                <a:ea typeface="Roboto"/>
                <a:cs typeface="Roboto"/>
                <a:sym typeface="Roboto"/>
              </a:rPr>
              <a:t>Nana Afua Martinson</a:t>
            </a:r>
            <a:endParaRPr sz="1200">
              <a:solidFill>
                <a:schemeClr val="lt1"/>
              </a:solidFill>
              <a:latin typeface="Roboto"/>
              <a:ea typeface="Roboto"/>
              <a:cs typeface="Roboto"/>
              <a:sym typeface="Roboto"/>
            </a:endParaRPr>
          </a:p>
          <a:p>
            <a:pPr marL="914400" marR="0" lvl="1" indent="-304800" algn="l" rtl="0">
              <a:lnSpc>
                <a:spcPct val="115000"/>
              </a:lnSpc>
              <a:spcBef>
                <a:spcPts val="0"/>
              </a:spcBef>
              <a:spcAft>
                <a:spcPts val="0"/>
              </a:spcAft>
              <a:buClr>
                <a:schemeClr val="lt1"/>
              </a:buClr>
              <a:buSzPts val="1200"/>
              <a:buFont typeface="Roboto"/>
              <a:buAutoNum type="alphaLcPeriod"/>
            </a:pPr>
            <a:r>
              <a:rPr lang="en-GB" sz="1200">
                <a:solidFill>
                  <a:schemeClr val="lt1"/>
                </a:solidFill>
                <a:latin typeface="Roboto"/>
                <a:ea typeface="Roboto"/>
                <a:cs typeface="Roboto"/>
                <a:sym typeface="Roboto"/>
              </a:rPr>
              <a:t>Interests: Machine Learning, Business Intelligence, Data Analysis</a:t>
            </a:r>
            <a:endParaRPr sz="1200">
              <a:solidFill>
                <a:schemeClr val="lt1"/>
              </a:solidFill>
              <a:latin typeface="Roboto"/>
              <a:ea typeface="Roboto"/>
              <a:cs typeface="Roboto"/>
              <a:sym typeface="Roboto"/>
            </a:endParaRPr>
          </a:p>
          <a:p>
            <a:pPr marL="914400" marR="0" lvl="1" indent="-304800" algn="l" rtl="0">
              <a:lnSpc>
                <a:spcPct val="115000"/>
              </a:lnSpc>
              <a:spcBef>
                <a:spcPts val="0"/>
              </a:spcBef>
              <a:spcAft>
                <a:spcPts val="0"/>
              </a:spcAft>
              <a:buClr>
                <a:schemeClr val="lt1"/>
              </a:buClr>
              <a:buSzPts val="1200"/>
              <a:buFont typeface="Roboto"/>
              <a:buAutoNum type="alphaLcPeriod"/>
            </a:pPr>
            <a:r>
              <a:rPr lang="en-GB" sz="1200">
                <a:solidFill>
                  <a:schemeClr val="lt1"/>
                </a:solidFill>
                <a:latin typeface="Roboto"/>
                <a:ea typeface="Roboto"/>
                <a:cs typeface="Roboto"/>
                <a:sym typeface="Roboto"/>
              </a:rPr>
              <a:t>Background: Last but one quarter MSDS with a background in the Healthcare and Pharmaceutical Industry</a:t>
            </a:r>
            <a:endParaRPr>
              <a:solidFill>
                <a:schemeClr val="lt1"/>
              </a:solidFill>
            </a:endParaRPr>
          </a:p>
        </p:txBody>
      </p:sp>
      <p:sp>
        <p:nvSpPr>
          <p:cNvPr id="2" name="Slide Number Placeholder 1">
            <a:extLst>
              <a:ext uri="{FF2B5EF4-FFF2-40B4-BE49-F238E27FC236}">
                <a16:creationId xmlns:a16="http://schemas.microsoft.com/office/drawing/2014/main" id="{473FAD7C-F30C-51E5-92FC-FDEE4A3ADB6E}"/>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solidFill>
                  <a:schemeClr val="lt1"/>
                </a:solidFill>
              </a:rPr>
              <a:t>Thank You</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Project Goal</a:t>
            </a:r>
            <a:endParaRPr>
              <a:solidFill>
                <a:schemeClr val="lt1"/>
              </a:solidFill>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600" dirty="0">
                <a:solidFill>
                  <a:schemeClr val="lt1"/>
                </a:solidFill>
                <a:latin typeface="Roboto"/>
                <a:ea typeface="Roboto"/>
                <a:cs typeface="Roboto"/>
                <a:sym typeface="Roboto"/>
              </a:rPr>
              <a:t>The goal for our project was be to take the finance </a:t>
            </a:r>
            <a:r>
              <a:rPr lang="en-GB" sz="1600" dirty="0" err="1">
                <a:solidFill>
                  <a:schemeClr val="lt1"/>
                </a:solidFill>
                <a:latin typeface="Roboto"/>
                <a:ea typeface="Roboto"/>
                <a:cs typeface="Roboto"/>
                <a:sym typeface="Roboto"/>
              </a:rPr>
              <a:t>phrasebank</a:t>
            </a:r>
            <a:r>
              <a:rPr lang="en-GB" sz="1600" dirty="0">
                <a:solidFill>
                  <a:schemeClr val="lt1"/>
                </a:solidFill>
                <a:latin typeface="Roboto"/>
                <a:ea typeface="Roboto"/>
                <a:cs typeface="Roboto"/>
                <a:sym typeface="Roboto"/>
              </a:rPr>
              <a:t> data put together by Malo et al. and develop a deep learning/neural network pipeline to classify the sentiment of the sentences in the dataset. The goal was to benchmark our results against the results of Malo et al., particularly the LPS method they developed.</a:t>
            </a:r>
            <a:endParaRPr sz="1600" dirty="0">
              <a:solidFill>
                <a:schemeClr val="lt1"/>
              </a:solidFill>
              <a:latin typeface="Roboto"/>
              <a:ea typeface="Roboto"/>
              <a:cs typeface="Roboto"/>
              <a:sym typeface="Roboto"/>
            </a:endParaRPr>
          </a:p>
          <a:p>
            <a:pPr marL="0" lvl="0" indent="0" algn="l" rtl="0">
              <a:spcBef>
                <a:spcPts val="1200"/>
              </a:spcBef>
              <a:spcAft>
                <a:spcPts val="1000"/>
              </a:spcAft>
              <a:buNone/>
            </a:pPr>
            <a:r>
              <a:rPr lang="en-GB" sz="1600" dirty="0">
                <a:solidFill>
                  <a:schemeClr val="lt1"/>
                </a:solidFill>
                <a:latin typeface="Roboto"/>
                <a:ea typeface="Roboto"/>
                <a:cs typeface="Roboto"/>
                <a:sym typeface="Roboto"/>
              </a:rPr>
              <a:t>The NLP task we used in this project was sentiment analysis in which we attempt to classify different sentences as positive, negative, or neutral.</a:t>
            </a:r>
            <a:endParaRPr sz="1600" dirty="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CD06045F-DB4B-84FD-8F99-F9341A849CFC}"/>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600">
                <a:solidFill>
                  <a:schemeClr val="lt1"/>
                </a:solidFill>
              </a:rPr>
              <a:t>Good Debt or Bad Debt: Detecting Semantic Orientation in Economic Texts</a:t>
            </a:r>
            <a:endParaRPr sz="1600">
              <a:solidFill>
                <a:schemeClr val="lt1"/>
              </a:solidFill>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solidFill>
                  <a:schemeClr val="lt1"/>
                </a:solidFill>
                <a:latin typeface="Roboto"/>
                <a:ea typeface="Roboto"/>
                <a:cs typeface="Roboto"/>
                <a:sym typeface="Roboto"/>
              </a:rPr>
              <a:t>Our data set is the financial </a:t>
            </a:r>
            <a:r>
              <a:rPr lang="en-GB" sz="1600" err="1">
                <a:solidFill>
                  <a:schemeClr val="lt1"/>
                </a:solidFill>
                <a:latin typeface="Roboto"/>
                <a:ea typeface="Roboto"/>
                <a:cs typeface="Roboto"/>
                <a:sym typeface="Roboto"/>
              </a:rPr>
              <a:t>phrasebank</a:t>
            </a:r>
            <a:r>
              <a:rPr lang="en-GB" sz="1600">
                <a:solidFill>
                  <a:schemeClr val="lt1"/>
                </a:solidFill>
                <a:latin typeface="Roboto"/>
                <a:ea typeface="Roboto"/>
                <a:cs typeface="Roboto"/>
                <a:sym typeface="Roboto"/>
              </a:rPr>
              <a:t> dataset available on </a:t>
            </a:r>
            <a:r>
              <a:rPr lang="en-GB" sz="1600" err="1">
                <a:solidFill>
                  <a:schemeClr val="lt1"/>
                </a:solidFill>
                <a:latin typeface="Roboto"/>
                <a:ea typeface="Roboto"/>
                <a:cs typeface="Roboto"/>
                <a:sym typeface="Roboto"/>
              </a:rPr>
              <a:t>huggingface</a:t>
            </a:r>
            <a:r>
              <a:rPr lang="en-GB" sz="1600">
                <a:solidFill>
                  <a:schemeClr val="lt1"/>
                </a:solidFill>
                <a:latin typeface="Roboto"/>
                <a:ea typeface="Roboto"/>
                <a:cs typeface="Roboto"/>
                <a:sym typeface="Roboto"/>
              </a:rPr>
              <a:t> at the following url: https://huggingface.co/datasets/financial_phrasebank.</a:t>
            </a:r>
            <a:endParaRPr sz="1600">
              <a:solidFill>
                <a:schemeClr val="lt1"/>
              </a:solidFill>
              <a:latin typeface="Roboto"/>
              <a:ea typeface="Roboto"/>
              <a:cs typeface="Roboto"/>
              <a:sym typeface="Roboto"/>
            </a:endParaRPr>
          </a:p>
          <a:p>
            <a:pPr marL="0" lvl="0" indent="0" algn="l" rtl="0">
              <a:spcBef>
                <a:spcPts val="1200"/>
              </a:spcBef>
              <a:spcAft>
                <a:spcPts val="0"/>
              </a:spcAft>
              <a:buNone/>
            </a:pPr>
            <a:r>
              <a:rPr lang="en-GB" sz="1600">
                <a:solidFill>
                  <a:schemeClr val="lt1"/>
                </a:solidFill>
                <a:latin typeface="Roboto"/>
                <a:ea typeface="Roboto"/>
                <a:cs typeface="Roboto"/>
                <a:sym typeface="Roboto"/>
              </a:rPr>
              <a:t>The dataset consists of ~5000 sentences with a corresponding label of sentiment (positive, negative, or neutral). Malo et al. had 16 annotators, vetted for domain knowledge, review finance news sentences for positive, negative, and neutral sentiment.</a:t>
            </a:r>
            <a:endParaRPr sz="1600">
              <a:solidFill>
                <a:schemeClr val="lt1"/>
              </a:solidFill>
              <a:latin typeface="Roboto"/>
              <a:ea typeface="Roboto"/>
              <a:cs typeface="Roboto"/>
              <a:sym typeface="Roboto"/>
            </a:endParaRPr>
          </a:p>
          <a:p>
            <a:pPr marL="0" lvl="0" indent="0" algn="l" rtl="0">
              <a:spcBef>
                <a:spcPts val="1200"/>
              </a:spcBef>
              <a:spcAft>
                <a:spcPts val="1000"/>
              </a:spcAft>
              <a:buNone/>
            </a:pPr>
            <a:r>
              <a:rPr lang="en-GB" sz="1600">
                <a:solidFill>
                  <a:schemeClr val="lt1"/>
                </a:solidFill>
                <a:latin typeface="Roboto"/>
                <a:ea typeface="Roboto"/>
                <a:cs typeface="Roboto"/>
                <a:sym typeface="Roboto"/>
              </a:rPr>
              <a:t>The data was collected from web-scraping, pre-processed to include only sentences including relevant language (finance phrases directionality of sentiment, etc), and then randomly sampled down to the ~5000 sentence dataset. It is further broken up by percentage of agreement; 100%, 75%, 66%, 50%.</a:t>
            </a:r>
            <a:endParaRPr sz="160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16A1F518-1539-C665-E950-D1037600B419}"/>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38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1600">
                <a:solidFill>
                  <a:schemeClr val="lt1"/>
                </a:solidFill>
              </a:rPr>
              <a:t>Good Debt or Bad Debt: Detecting Semantic Orientation in Economic Texts</a:t>
            </a:r>
          </a:p>
        </p:txBody>
      </p:sp>
      <p:sp>
        <p:nvSpPr>
          <p:cNvPr id="79" name="Google Shape;79;p17"/>
          <p:cNvSpPr txBox="1">
            <a:spLocks noGrp="1"/>
          </p:cNvSpPr>
          <p:nvPr>
            <p:ph type="body" idx="1"/>
          </p:nvPr>
        </p:nvSpPr>
        <p:spPr>
          <a:xfrm>
            <a:off x="311700" y="1152475"/>
            <a:ext cx="4378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solidFill>
                  <a:schemeClr val="lt1"/>
                </a:solidFill>
              </a:rPr>
              <a:t>For their analysis Malo et al. added extra context to the sentences by breaking them into entities, orientations and directionality features with additional rules for how they all interact.</a:t>
            </a:r>
          </a:p>
          <a:p>
            <a:pPr marL="0" lvl="0" indent="0" algn="l" rtl="0">
              <a:spcBef>
                <a:spcPts val="1200"/>
              </a:spcBef>
              <a:spcAft>
                <a:spcPts val="1200"/>
              </a:spcAft>
              <a:buNone/>
            </a:pPr>
            <a:r>
              <a:rPr lang="en-US">
                <a:solidFill>
                  <a:schemeClr val="lt1"/>
                </a:solidFill>
              </a:rPr>
              <a:t>They called this the Linearized-Phrase Structure (LPS) Model and it was developed to allow them to quantify portions in the sentence to determine the overall semantic orientation (positive, negative, or neutral).</a:t>
            </a:r>
          </a:p>
        </p:txBody>
      </p:sp>
      <p:pic>
        <p:nvPicPr>
          <p:cNvPr id="80" name="Google Shape;80;p17"/>
          <p:cNvPicPr preferRelativeResize="0"/>
          <p:nvPr/>
        </p:nvPicPr>
        <p:blipFill>
          <a:blip r:embed="rId3">
            <a:alphaModFix/>
          </a:blip>
          <a:stretch>
            <a:fillRect/>
          </a:stretch>
        </p:blipFill>
        <p:spPr>
          <a:xfrm>
            <a:off x="4690375" y="1051900"/>
            <a:ext cx="4141924" cy="3820525"/>
          </a:xfrm>
          <a:prstGeom prst="rect">
            <a:avLst/>
          </a:prstGeom>
          <a:noFill/>
          <a:ln>
            <a:noFill/>
          </a:ln>
        </p:spPr>
      </p:pic>
      <p:sp>
        <p:nvSpPr>
          <p:cNvPr id="2" name="Slide Number Placeholder 1">
            <a:extLst>
              <a:ext uri="{FF2B5EF4-FFF2-40B4-BE49-F238E27FC236}">
                <a16:creationId xmlns:a16="http://schemas.microsoft.com/office/drawing/2014/main" id="{746E5866-CD47-2B5E-998F-8E5342AA61F9}"/>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solidFill>
                  <a:schemeClr val="lt1"/>
                </a:solidFill>
              </a:rPr>
              <a:t>GloVe</a:t>
            </a:r>
            <a:r>
              <a:rPr lang="en-GB" dirty="0">
                <a:solidFill>
                  <a:schemeClr val="lt1"/>
                </a:solidFill>
              </a:rPr>
              <a:t> Premade Word Vectors</a:t>
            </a:r>
            <a:endParaRPr dirty="0">
              <a:solidFill>
                <a:schemeClr val="lt1"/>
              </a:solidFill>
            </a:endParaRPr>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spcBef>
                <a:spcPts val="1200"/>
              </a:spcBef>
              <a:buNone/>
            </a:pPr>
            <a:r>
              <a:rPr lang="en-GB" sz="1600" dirty="0">
                <a:solidFill>
                  <a:schemeClr val="lt1"/>
                </a:solidFill>
                <a:latin typeface="Roboto"/>
                <a:ea typeface="Roboto"/>
                <a:cs typeface="Roboto"/>
                <a:sym typeface="Roboto"/>
              </a:rPr>
              <a:t>In addition to the financial </a:t>
            </a:r>
            <a:r>
              <a:rPr lang="en-GB" sz="1600" dirty="0" err="1">
                <a:solidFill>
                  <a:schemeClr val="lt1"/>
                </a:solidFill>
                <a:latin typeface="Roboto"/>
                <a:ea typeface="Roboto"/>
                <a:cs typeface="Roboto"/>
                <a:sym typeface="Roboto"/>
              </a:rPr>
              <a:t>phrasebank</a:t>
            </a:r>
            <a:r>
              <a:rPr lang="en-GB" sz="1600" dirty="0">
                <a:solidFill>
                  <a:schemeClr val="lt1"/>
                </a:solidFill>
                <a:latin typeface="Roboto"/>
                <a:ea typeface="Roboto"/>
                <a:cs typeface="Roboto"/>
                <a:sym typeface="Roboto"/>
              </a:rPr>
              <a:t> data we used premade </a:t>
            </a:r>
            <a:r>
              <a:rPr lang="en-GB" sz="1600" dirty="0" err="1">
                <a:solidFill>
                  <a:schemeClr val="lt1"/>
                </a:solidFill>
                <a:latin typeface="Roboto"/>
                <a:ea typeface="Roboto"/>
                <a:cs typeface="Roboto"/>
                <a:sym typeface="Roboto"/>
              </a:rPr>
              <a:t>GloVe</a:t>
            </a:r>
            <a:r>
              <a:rPr lang="en-GB" sz="1600" dirty="0">
                <a:solidFill>
                  <a:schemeClr val="lt1"/>
                </a:solidFill>
                <a:latin typeface="Roboto"/>
                <a:ea typeface="Roboto"/>
                <a:cs typeface="Roboto"/>
                <a:sym typeface="Roboto"/>
              </a:rPr>
              <a:t> word vectors to embed our sentences.</a:t>
            </a:r>
            <a:endParaRPr sz="1600" dirty="0">
              <a:solidFill>
                <a:schemeClr val="lt1"/>
              </a:solidFill>
              <a:latin typeface="Roboto"/>
              <a:ea typeface="Roboto"/>
              <a:cs typeface="Roboto"/>
              <a:sym typeface="Roboto"/>
            </a:endParaRPr>
          </a:p>
          <a:p>
            <a:pPr marL="0" lvl="0" indent="0" algn="l" rtl="0">
              <a:spcBef>
                <a:spcPts val="1200"/>
              </a:spcBef>
              <a:spcAft>
                <a:spcPts val="0"/>
              </a:spcAft>
              <a:buNone/>
            </a:pPr>
            <a:r>
              <a:rPr lang="en-GB" sz="1600" dirty="0">
                <a:solidFill>
                  <a:schemeClr val="lt1"/>
                </a:solidFill>
                <a:latin typeface="Roboto"/>
                <a:ea typeface="Roboto"/>
                <a:cs typeface="Roboto"/>
                <a:sym typeface="Roboto"/>
              </a:rPr>
              <a:t>We used the 6B token model with 50, 100, 200, and 300 dimensions.</a:t>
            </a:r>
            <a:endParaRPr sz="1600" dirty="0">
              <a:solidFill>
                <a:schemeClr val="lt1"/>
              </a:solidFill>
              <a:latin typeface="Roboto"/>
              <a:ea typeface="Roboto"/>
              <a:cs typeface="Roboto"/>
              <a:sym typeface="Roboto"/>
            </a:endParaRPr>
          </a:p>
          <a:p>
            <a:pPr marL="0" lvl="0" indent="0" algn="l" rtl="0">
              <a:spcBef>
                <a:spcPts val="1200"/>
              </a:spcBef>
              <a:spcAft>
                <a:spcPts val="0"/>
              </a:spcAft>
              <a:buNone/>
            </a:pPr>
            <a:r>
              <a:rPr lang="en-GB" sz="1600" dirty="0">
                <a:solidFill>
                  <a:schemeClr val="lt1"/>
                </a:solidFill>
                <a:latin typeface="Roboto"/>
                <a:ea typeface="Roboto"/>
                <a:cs typeface="Roboto"/>
                <a:sym typeface="Roboto"/>
              </a:rPr>
              <a:t>It is available here: </a:t>
            </a:r>
            <a:r>
              <a:rPr lang="en-GB" sz="1600" u="sng" dirty="0">
                <a:solidFill>
                  <a:srgbClr val="002060"/>
                </a:solidFill>
                <a:latin typeface="Roboto"/>
                <a:ea typeface="Roboto"/>
                <a:cs typeface="Roboto"/>
                <a:sym typeface="Roboto"/>
              </a:rPr>
              <a:t>https://nlp.stanford.edu/projects/glove/</a:t>
            </a:r>
            <a:endParaRPr sz="1600" dirty="0">
              <a:solidFill>
                <a:srgbClr val="002060"/>
              </a:solidFill>
              <a:latin typeface="Roboto"/>
              <a:ea typeface="Roboto"/>
              <a:cs typeface="Roboto"/>
              <a:sym typeface="Roboto"/>
            </a:endParaRPr>
          </a:p>
          <a:p>
            <a:pPr marL="0" lvl="0" indent="0" algn="l" rtl="0">
              <a:spcBef>
                <a:spcPts val="1200"/>
              </a:spcBef>
              <a:spcAft>
                <a:spcPts val="1000"/>
              </a:spcAft>
              <a:buNone/>
            </a:pPr>
            <a:endParaRPr sz="1600" dirty="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AEC9CCAE-6098-3AB5-D383-90BD9E72D813}"/>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Data Pre-Processing</a:t>
            </a:r>
            <a:endParaRPr>
              <a:solidFill>
                <a:schemeClr val="lt1"/>
              </a:solidFill>
            </a:endParaRPr>
          </a:p>
        </p:txBody>
      </p:sp>
      <p:sp>
        <p:nvSpPr>
          <p:cNvPr id="92" name="Google Shape;92;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solidFill>
                  <a:schemeClr val="lt1"/>
                </a:solidFill>
                <a:latin typeface="Roboto"/>
                <a:ea typeface="Roboto"/>
                <a:cs typeface="Roboto"/>
                <a:sym typeface="Roboto"/>
              </a:rPr>
              <a:t>The initial </a:t>
            </a:r>
            <a:r>
              <a:rPr lang="en-GB" sz="1600" err="1">
                <a:solidFill>
                  <a:schemeClr val="lt1"/>
                </a:solidFill>
                <a:latin typeface="Roboto"/>
                <a:ea typeface="Roboto"/>
                <a:cs typeface="Roboto"/>
                <a:sym typeface="Roboto"/>
              </a:rPr>
              <a:t>phrasebank</a:t>
            </a:r>
            <a:r>
              <a:rPr lang="en-GB" sz="1600">
                <a:solidFill>
                  <a:schemeClr val="lt1"/>
                </a:solidFill>
                <a:latin typeface="Roboto"/>
                <a:ea typeface="Roboto"/>
                <a:cs typeface="Roboto"/>
                <a:sym typeface="Roboto"/>
              </a:rPr>
              <a:t> data is in the following form:</a:t>
            </a:r>
            <a:endParaRPr sz="1600">
              <a:solidFill>
                <a:schemeClr val="lt1"/>
              </a:solidFill>
              <a:latin typeface="Roboto"/>
              <a:ea typeface="Roboto"/>
              <a:cs typeface="Roboto"/>
              <a:sym typeface="Roboto"/>
            </a:endParaRPr>
          </a:p>
          <a:p>
            <a:pPr marL="457200" lvl="0" indent="-330200" algn="l" rtl="0">
              <a:spcBef>
                <a:spcPts val="120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According to Gran , the company has no plans to move all production to Russia , although that is where the company is growing .@neutral</a:t>
            </a:r>
            <a:endParaRPr sz="1600">
              <a:solidFill>
                <a:schemeClr val="lt1"/>
              </a:solidFill>
              <a:latin typeface="Roboto"/>
              <a:ea typeface="Roboto"/>
              <a:cs typeface="Roboto"/>
              <a:sym typeface="Roboto"/>
            </a:endParaRPr>
          </a:p>
          <a:p>
            <a:pPr marL="0" lvl="0" indent="0" algn="l" rtl="0">
              <a:spcBef>
                <a:spcPts val="1200"/>
              </a:spcBef>
              <a:spcAft>
                <a:spcPts val="0"/>
              </a:spcAft>
              <a:buNone/>
            </a:pPr>
            <a:r>
              <a:rPr lang="en-GB" sz="1600">
                <a:solidFill>
                  <a:schemeClr val="lt1"/>
                </a:solidFill>
                <a:latin typeface="Roboto"/>
                <a:ea typeface="Roboto"/>
                <a:cs typeface="Roboto"/>
                <a:sym typeface="Roboto"/>
              </a:rPr>
              <a:t>We split the data at the @ symbol, tokenize the data, and turn the sentiment labels into categorical labels 0, 1 and 2.</a:t>
            </a:r>
            <a:endParaRPr sz="1600">
              <a:solidFill>
                <a:schemeClr val="lt1"/>
              </a:solidFill>
              <a:latin typeface="Roboto"/>
              <a:ea typeface="Roboto"/>
              <a:cs typeface="Roboto"/>
              <a:sym typeface="Roboto"/>
            </a:endParaRPr>
          </a:p>
          <a:p>
            <a:pPr marL="0" lvl="0" indent="0" algn="l" rtl="0">
              <a:spcBef>
                <a:spcPts val="1200"/>
              </a:spcBef>
              <a:spcAft>
                <a:spcPts val="0"/>
              </a:spcAft>
              <a:buNone/>
            </a:pPr>
            <a:r>
              <a:rPr lang="en-GB" sz="1600">
                <a:solidFill>
                  <a:schemeClr val="lt1"/>
                </a:solidFill>
                <a:latin typeface="Roboto"/>
                <a:ea typeface="Roboto"/>
                <a:cs typeface="Roboto"/>
                <a:sym typeface="Roboto"/>
              </a:rPr>
              <a:t>We then create a vocab with an unknown and padding token and encode sequences padded out to the max sentence length in our dataset. We also turn these into tensors and split the data into a Train, Validate, and Test split</a:t>
            </a:r>
            <a:endParaRPr sz="1600">
              <a:solidFill>
                <a:schemeClr val="lt1"/>
              </a:solidFill>
              <a:latin typeface="Roboto"/>
              <a:ea typeface="Roboto"/>
              <a:cs typeface="Roboto"/>
              <a:sym typeface="Roboto"/>
            </a:endParaRPr>
          </a:p>
          <a:p>
            <a:pPr marL="0" lvl="0" indent="0" algn="l" rtl="0">
              <a:spcBef>
                <a:spcPts val="1200"/>
              </a:spcBef>
              <a:spcAft>
                <a:spcPts val="1000"/>
              </a:spcAft>
              <a:buNone/>
            </a:pPr>
            <a:r>
              <a:rPr lang="en-GB" sz="1600">
                <a:solidFill>
                  <a:schemeClr val="lt1"/>
                </a:solidFill>
                <a:latin typeface="Roboto"/>
                <a:ea typeface="Roboto"/>
                <a:cs typeface="Roboto"/>
                <a:sym typeface="Roboto"/>
              </a:rPr>
              <a:t>Finally, we create an embedding matrix for use in the Neural Network. Unknown words have randomly generated vectors.</a:t>
            </a:r>
            <a:endParaRPr sz="160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76D21248-CB1C-FAFF-A38D-E57769C4A043}"/>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lt1"/>
                </a:solidFill>
              </a:rPr>
              <a:t>Neural Methodology</a:t>
            </a:r>
            <a:endParaRPr>
              <a:solidFill>
                <a:schemeClr val="lt1"/>
              </a:solidFill>
            </a:endParaRPr>
          </a:p>
        </p:txBody>
      </p:sp>
      <p:sp>
        <p:nvSpPr>
          <p:cNvPr id="98" name="Google Shape;98;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600">
                <a:solidFill>
                  <a:schemeClr val="lt1"/>
                </a:solidFill>
                <a:latin typeface="Roboto"/>
                <a:ea typeface="Roboto"/>
                <a:cs typeface="Roboto"/>
                <a:sym typeface="Roboto"/>
              </a:rPr>
              <a:t>We attempted two methods for our neural methodology</a:t>
            </a:r>
            <a:endParaRPr sz="1600">
              <a:solidFill>
                <a:schemeClr val="lt1"/>
              </a:solidFill>
              <a:latin typeface="Roboto"/>
              <a:ea typeface="Roboto"/>
              <a:cs typeface="Roboto"/>
              <a:sym typeface="Roboto"/>
            </a:endParaRPr>
          </a:p>
          <a:p>
            <a:pPr marL="457200" lvl="0" indent="-330200" algn="l" rtl="0">
              <a:spcBef>
                <a:spcPts val="120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A Sequence-to-Sequence Encoder - Decoder model with GRU hidden layers</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The encoder is a bidirectional GRU</a:t>
            </a:r>
            <a:endParaRPr sz="1600">
              <a:solidFill>
                <a:schemeClr val="lt1"/>
              </a:solidFill>
              <a:latin typeface="Roboto"/>
              <a:ea typeface="Roboto"/>
              <a:cs typeface="Roboto"/>
              <a:sym typeface="Roboto"/>
            </a:endParaRPr>
          </a:p>
          <a:p>
            <a:pPr lvl="2" indent="-330200">
              <a:buClr>
                <a:schemeClr val="lt1"/>
              </a:buClr>
              <a:buSzPts val="1600"/>
              <a:buFont typeface="Roboto"/>
              <a:buChar char="■"/>
            </a:pPr>
            <a:r>
              <a:rPr lang="en-GB" sz="1600">
                <a:solidFill>
                  <a:schemeClr val="lt1"/>
                </a:solidFill>
                <a:latin typeface="Roboto"/>
                <a:ea typeface="Roboto"/>
                <a:cs typeface="Roboto"/>
                <a:sym typeface="Roboto"/>
              </a:rPr>
              <a:t>The GRU layers when greater than 1 have dropout</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The decoder is a unidirectional GRU</a:t>
            </a:r>
            <a:endParaRPr sz="1600">
              <a:solidFill>
                <a:schemeClr val="lt1"/>
              </a:solidFill>
              <a:latin typeface="Roboto"/>
              <a:ea typeface="Roboto"/>
              <a:cs typeface="Roboto"/>
              <a:sym typeface="Roboto"/>
            </a:endParaRPr>
          </a:p>
          <a:p>
            <a:pPr marL="1371600" lvl="2"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The GRU layers when greater than 1 and output layers have dropout</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A basic bidirectional GRU with dropout</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Both use the sequences from our preprocessing</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Both methods have word vector embeddings from </a:t>
            </a:r>
            <a:r>
              <a:rPr lang="en-GB" sz="1600" err="1">
                <a:solidFill>
                  <a:schemeClr val="lt1"/>
                </a:solidFill>
                <a:latin typeface="Roboto"/>
                <a:ea typeface="Roboto"/>
                <a:cs typeface="Roboto"/>
                <a:sym typeface="Roboto"/>
              </a:rPr>
              <a:t>GloVe</a:t>
            </a:r>
            <a:endParaRPr sz="1600" err="1">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Our training included both a learning rate and gradient clipping</a:t>
            </a:r>
            <a:endParaRPr sz="1600">
              <a:solidFill>
                <a:schemeClr val="lt1"/>
              </a:solidFill>
              <a:latin typeface="Roboto"/>
              <a:ea typeface="Roboto"/>
              <a:cs typeface="Roboto"/>
              <a:sym typeface="Roboto"/>
            </a:endParaRPr>
          </a:p>
          <a:p>
            <a:pPr marL="457200" lvl="0"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We use cross entropy loss and an Adam optimizer</a:t>
            </a:r>
            <a:endParaRPr sz="1600">
              <a:solidFill>
                <a:schemeClr val="lt1"/>
              </a:solidFill>
              <a:latin typeface="Roboto"/>
              <a:ea typeface="Roboto"/>
              <a:cs typeface="Roboto"/>
              <a:sym typeface="Roboto"/>
            </a:endParaRPr>
          </a:p>
        </p:txBody>
      </p:sp>
      <p:sp>
        <p:nvSpPr>
          <p:cNvPr id="2" name="Slide Number Placeholder 1">
            <a:extLst>
              <a:ext uri="{FF2B5EF4-FFF2-40B4-BE49-F238E27FC236}">
                <a16:creationId xmlns:a16="http://schemas.microsoft.com/office/drawing/2014/main" id="{1607D6F6-46E2-F106-1CA0-B4334C5E85C9}"/>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GB">
                <a:solidFill>
                  <a:schemeClr val="lt1"/>
                </a:solidFill>
              </a:rPr>
              <a:t>Neural Methodology (</a:t>
            </a:r>
            <a:r>
              <a:rPr lang="en-GB" err="1">
                <a:solidFill>
                  <a:schemeClr val="lt1"/>
                </a:solidFill>
              </a:rPr>
              <a:t>contd</a:t>
            </a:r>
            <a:r>
              <a:rPr lang="en-GB">
                <a:solidFill>
                  <a:schemeClr val="lt1"/>
                </a:solidFill>
              </a:rPr>
              <a:t>)</a:t>
            </a:r>
            <a:endParaRPr>
              <a:solidFill>
                <a:schemeClr val="lt1"/>
              </a:solidFill>
            </a:endParaRPr>
          </a:p>
        </p:txBody>
      </p:sp>
      <p:sp>
        <p:nvSpPr>
          <p:cNvPr id="104" name="Google Shape;104;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Encoder-Decoder</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hidden_size = 81</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gru_layers = 2</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dropout = 0.75</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batch_size = 32</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lr=0.01</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epochs=20</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clip=0.9</a:t>
            </a:r>
            <a:endParaRPr sz="1600">
              <a:solidFill>
                <a:schemeClr val="lt1"/>
              </a:solidFill>
              <a:latin typeface="Roboto"/>
              <a:ea typeface="Roboto"/>
              <a:cs typeface="Roboto"/>
              <a:sym typeface="Roboto"/>
            </a:endParaRPr>
          </a:p>
        </p:txBody>
      </p:sp>
      <p:sp>
        <p:nvSpPr>
          <p:cNvPr id="106" name="Google Shape;106;p21"/>
          <p:cNvSpPr txBox="1">
            <a:spLocks noGrp="1"/>
          </p:cNvSpPr>
          <p:nvPr>
            <p:ph type="body" idx="4294967295"/>
          </p:nvPr>
        </p:nvSpPr>
        <p:spPr>
          <a:xfrm>
            <a:off x="4884738" y="1152525"/>
            <a:ext cx="4259262" cy="34163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Basic Model</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hidden_size = 81</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gru_layers = 1</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dropout = 0.1</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batch_size = 32</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lr=0.01</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epochs=20</a:t>
            </a:r>
            <a:endParaRPr sz="1600">
              <a:solidFill>
                <a:schemeClr val="lt1"/>
              </a:solidFill>
              <a:latin typeface="Roboto"/>
              <a:ea typeface="Roboto"/>
              <a:cs typeface="Roboto"/>
              <a:sym typeface="Roboto"/>
            </a:endParaRPr>
          </a:p>
          <a:p>
            <a:pPr marL="914400" lvl="1" indent="-330200" algn="l" rtl="0">
              <a:spcBef>
                <a:spcPts val="0"/>
              </a:spcBef>
              <a:spcAft>
                <a:spcPts val="0"/>
              </a:spcAft>
              <a:buClr>
                <a:schemeClr val="lt1"/>
              </a:buClr>
              <a:buSzPts val="1600"/>
              <a:buFont typeface="Roboto"/>
              <a:buChar char="○"/>
            </a:pPr>
            <a:r>
              <a:rPr lang="en-GB" sz="1600">
                <a:solidFill>
                  <a:schemeClr val="lt1"/>
                </a:solidFill>
                <a:latin typeface="Roboto"/>
                <a:ea typeface="Roboto"/>
                <a:cs typeface="Roboto"/>
                <a:sym typeface="Roboto"/>
              </a:rPr>
              <a:t>clip=0.9</a:t>
            </a:r>
            <a:endParaRPr sz="1600">
              <a:solidFill>
                <a:schemeClr val="lt1"/>
              </a:solidFill>
              <a:latin typeface="Roboto"/>
              <a:ea typeface="Roboto"/>
              <a:cs typeface="Roboto"/>
              <a:sym typeface="Roboto"/>
            </a:endParaRPr>
          </a:p>
        </p:txBody>
      </p:sp>
      <p:sp>
        <p:nvSpPr>
          <p:cNvPr id="105" name="Google Shape;105;p21"/>
          <p:cNvSpPr txBox="1"/>
          <p:nvPr/>
        </p:nvSpPr>
        <p:spPr>
          <a:xfrm>
            <a:off x="5094850" y="2363225"/>
            <a:ext cx="400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2"/>
              </a:solidFill>
            </a:endParaRPr>
          </a:p>
        </p:txBody>
      </p:sp>
      <p:sp>
        <p:nvSpPr>
          <p:cNvPr id="2" name="Slide Number Placeholder 1">
            <a:extLst>
              <a:ext uri="{FF2B5EF4-FFF2-40B4-BE49-F238E27FC236}">
                <a16:creationId xmlns:a16="http://schemas.microsoft.com/office/drawing/2014/main" id="{9B49935B-64DA-FAEE-3FE2-C5D28B7C0B2A}"/>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101</TotalTime>
  <Words>1902</Words>
  <Application>Microsoft Office PowerPoint</Application>
  <PresentationFormat>On-screen Show (16:9)</PresentationFormat>
  <Paragraphs>173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Wingdings 3</vt:lpstr>
      <vt:lpstr>Roboto</vt:lpstr>
      <vt:lpstr>Arial</vt:lpstr>
      <vt:lpstr>Century Gothic</vt:lpstr>
      <vt:lpstr>Ion</vt:lpstr>
      <vt:lpstr>Sentiment Analysis of Financial Statements</vt:lpstr>
      <vt:lpstr>Meet Our Team</vt:lpstr>
      <vt:lpstr>Project Goal</vt:lpstr>
      <vt:lpstr>Good Debt or Bad Debt: Detecting Semantic Orientation in Economic Texts</vt:lpstr>
      <vt:lpstr>Good Debt or Bad Debt: Detecting Semantic Orientation in Economic Texts</vt:lpstr>
      <vt:lpstr>GloVe Premade Word Vectors</vt:lpstr>
      <vt:lpstr>Data Pre-Processing</vt:lpstr>
      <vt:lpstr>Neural Methodology</vt:lpstr>
      <vt:lpstr>Neural Methodology (contd)</vt:lpstr>
      <vt:lpstr>Project Baseline</vt:lpstr>
      <vt:lpstr>Project Baseline (contd.)</vt:lpstr>
      <vt:lpstr>Our Results</vt:lpstr>
      <vt:lpstr>Our Results (contd)</vt:lpstr>
      <vt:lpstr>What is Best?</vt:lpstr>
      <vt:lpstr>Why the Divergence?</vt:lpstr>
      <vt:lpstr>Conclusion</vt:lpstr>
      <vt:lpstr>Future Scope</vt:lpstr>
      <vt:lpstr>Split of Work</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Financial Statements</dc:title>
  <cp:lastModifiedBy>General Cow</cp:lastModifiedBy>
  <cp:revision>8</cp:revision>
  <dcterms:modified xsi:type="dcterms:W3CDTF">2024-06-10T23:54:47Z</dcterms:modified>
</cp:coreProperties>
</file>