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76" r:id="rId6"/>
    <p:sldId id="277" r:id="rId7"/>
    <p:sldId id="278" r:id="rId8"/>
    <p:sldId id="288" r:id="rId9"/>
    <p:sldId id="289" r:id="rId10"/>
    <p:sldId id="290" r:id="rId11"/>
    <p:sldId id="291" r:id="rId12"/>
    <p:sldId id="292" r:id="rId13"/>
    <p:sldId id="293" r:id="rId14"/>
    <p:sldId id="294" r:id="rId15"/>
    <p:sldId id="295" r:id="rId16"/>
    <p:sldId id="296" r:id="rId17"/>
    <p:sldId id="297" r:id="rId18"/>
    <p:sldId id="298" r:id="rId19"/>
    <p:sldId id="285"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95" d="100"/>
          <a:sy n="95" d="100"/>
        </p:scale>
        <p:origin x="163"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olad\Desktop\BellaBeat\Visualization\tracker%20usage.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lolad\Desktop\BellaBeat\Visualization\active%20minut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olad\Desktop\BellaBeat\Visualization\user%20category%20by%20steps.csv"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olad\Desktop\BellaBeat\Visualization\user%20steps%20time%20of%20the%20day.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olad\Desktop\BellaBeat\Visualization\steps%20calories%20per%20day.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olad\Desktop\BellaBeat\Visualization\sleep%20tim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GB" dirty="0"/>
              <a:t>User </a:t>
            </a:r>
            <a:r>
              <a:rPr lang="en-GB" dirty="0" smtClean="0"/>
              <a:t>Classification</a:t>
            </a:r>
            <a:endParaRPr lang="en-GB" dirty="0"/>
          </a:p>
        </c:rich>
      </c:tx>
      <c:layout>
        <c:manualLayout>
          <c:xMode val="edge"/>
          <c:yMode val="edge"/>
          <c:x val="0.23007221356688703"/>
          <c:y val="2.0430497469973604E-2"/>
        </c:manualLayout>
      </c:layout>
      <c:overlay val="0"/>
      <c:spPr>
        <a:noFill/>
        <a:ln>
          <a:noFill/>
        </a:ln>
        <a:effectLst/>
      </c:spPr>
    </c:title>
    <c:autoTitleDeleted val="0"/>
    <c:plotArea>
      <c:layout/>
      <c:doughnutChart>
        <c:varyColors val="1"/>
        <c:ser>
          <c:idx val="0"/>
          <c:order val="0"/>
          <c:tx>
            <c:strRef>
              <c:f>'tracker usage'!$B$1</c:f>
              <c:strCache>
                <c:ptCount val="1"/>
                <c:pt idx="0">
                  <c:v>Count</c:v>
                </c:pt>
              </c:strCache>
            </c:strRef>
          </c:tx>
          <c:dPt>
            <c:idx val="0"/>
            <c:bubble3D val="0"/>
            <c:spPr>
              <a:solidFill>
                <a:schemeClr val="accent4"/>
              </a:solidFill>
              <a:ln>
                <a:noFill/>
              </a:ln>
              <a:effectLst/>
            </c:spPr>
          </c:dPt>
          <c:dPt>
            <c:idx val="1"/>
            <c:bubble3D val="0"/>
            <c:spPr>
              <a:solidFill>
                <a:schemeClr val="accent2">
                  <a:lumMod val="60000"/>
                  <a:lumOff val="40000"/>
                </a:schemeClr>
              </a:solidFill>
              <a:ln>
                <a:noFill/>
              </a:ln>
              <a:effectLst/>
            </c:spPr>
          </c:dPt>
          <c:dPt>
            <c:idx val="2"/>
            <c:bubble3D val="0"/>
            <c:spPr>
              <a:solidFill>
                <a:schemeClr val="accent3"/>
              </a:solidFill>
              <a:ln>
                <a:noFill/>
              </a:ln>
              <a:effectLst/>
            </c:spPr>
          </c:dPt>
          <c:cat>
            <c:strRef>
              <c:f>'tracker usage'!$A$2:$A$4</c:f>
              <c:strCache>
                <c:ptCount val="3"/>
                <c:pt idx="0">
                  <c:v>Vigorous User</c:v>
                </c:pt>
                <c:pt idx="1">
                  <c:v>Moderate User</c:v>
                </c:pt>
                <c:pt idx="2">
                  <c:v>Gentle User</c:v>
                </c:pt>
              </c:strCache>
            </c:strRef>
          </c:cat>
          <c:val>
            <c:numRef>
              <c:f>'tracker usage'!$B$2:$B$4</c:f>
              <c:numCache>
                <c:formatCode>General</c:formatCode>
                <c:ptCount val="3"/>
                <c:pt idx="0">
                  <c:v>29</c:v>
                </c:pt>
                <c:pt idx="1">
                  <c:v>3</c:v>
                </c:pt>
                <c:pt idx="2">
                  <c:v>1</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GB" b="1">
                <a:solidFill>
                  <a:schemeClr val="tx1">
                    <a:lumMod val="50000"/>
                    <a:lumOff val="50000"/>
                  </a:schemeClr>
                </a:solidFill>
              </a:rPr>
              <a:t>ACTIVE</a:t>
            </a:r>
            <a:r>
              <a:rPr lang="en-GB" b="1" baseline="0">
                <a:solidFill>
                  <a:schemeClr val="tx1">
                    <a:lumMod val="50000"/>
                    <a:lumOff val="50000"/>
                  </a:schemeClr>
                </a:solidFill>
              </a:rPr>
              <a:t> MINUTE per DAY</a:t>
            </a:r>
            <a:endParaRPr lang="en-GB" b="1">
              <a:solidFill>
                <a:schemeClr val="tx1">
                  <a:lumMod val="50000"/>
                  <a:lumOff val="50000"/>
                </a:schemeClr>
              </a:solidFill>
            </a:endParaRPr>
          </a:p>
        </c:rich>
      </c:tx>
      <c:layout>
        <c:manualLayout>
          <c:xMode val="edge"/>
          <c:yMode val="edge"/>
          <c:x val="0.26785493591213722"/>
          <c:y val="4.0404040404040407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stacked"/>
        <c:varyColors val="0"/>
        <c:ser>
          <c:idx val="0"/>
          <c:order val="0"/>
          <c:tx>
            <c:strRef>
              <c:f>'active minute'!$B$1</c:f>
              <c:strCache>
                <c:ptCount val="1"/>
                <c:pt idx="0">
                  <c:v>VeryActiveMinutes</c:v>
                </c:pt>
              </c:strCache>
            </c:strRef>
          </c:tx>
          <c:spPr>
            <a:solidFill>
              <a:schemeClr val="accent1"/>
            </a:solidFill>
            <a:ln>
              <a:noFill/>
            </a:ln>
            <a:effectLst/>
          </c:spPr>
          <c:invertIfNegative val="0"/>
          <c:cat>
            <c:strRef>
              <c:f>'active minute'!$A$2:$A$8</c:f>
              <c:strCache>
                <c:ptCount val="7"/>
                <c:pt idx="0">
                  <c:v>Sun</c:v>
                </c:pt>
                <c:pt idx="1">
                  <c:v>Mon</c:v>
                </c:pt>
                <c:pt idx="2">
                  <c:v>Tue</c:v>
                </c:pt>
                <c:pt idx="3">
                  <c:v>Wed</c:v>
                </c:pt>
                <c:pt idx="4">
                  <c:v>Thu</c:v>
                </c:pt>
                <c:pt idx="5">
                  <c:v>Fri</c:v>
                </c:pt>
                <c:pt idx="6">
                  <c:v>Sat</c:v>
                </c:pt>
              </c:strCache>
            </c:strRef>
          </c:cat>
          <c:val>
            <c:numRef>
              <c:f>'active minute'!$B$2:$B$8</c:f>
              <c:numCache>
                <c:formatCode>General</c:formatCode>
                <c:ptCount val="7"/>
                <c:pt idx="0">
                  <c:v>19.98</c:v>
                </c:pt>
                <c:pt idx="1">
                  <c:v>23.11</c:v>
                </c:pt>
                <c:pt idx="2">
                  <c:v>22.95</c:v>
                </c:pt>
                <c:pt idx="3">
                  <c:v>20.78</c:v>
                </c:pt>
                <c:pt idx="4">
                  <c:v>19.41</c:v>
                </c:pt>
                <c:pt idx="5">
                  <c:v>20.059999999999999</c:v>
                </c:pt>
                <c:pt idx="6">
                  <c:v>21.92</c:v>
                </c:pt>
              </c:numCache>
            </c:numRef>
          </c:val>
        </c:ser>
        <c:ser>
          <c:idx val="1"/>
          <c:order val="1"/>
          <c:tx>
            <c:strRef>
              <c:f>'active minute'!$C$1</c:f>
              <c:strCache>
                <c:ptCount val="1"/>
                <c:pt idx="0">
                  <c:v>FairlyActiveMinutes</c:v>
                </c:pt>
              </c:strCache>
            </c:strRef>
          </c:tx>
          <c:spPr>
            <a:solidFill>
              <a:schemeClr val="accent2"/>
            </a:solidFill>
            <a:ln>
              <a:noFill/>
            </a:ln>
            <a:effectLst/>
          </c:spPr>
          <c:invertIfNegative val="0"/>
          <c:cat>
            <c:strRef>
              <c:f>'active minute'!$A$2:$A$8</c:f>
              <c:strCache>
                <c:ptCount val="7"/>
                <c:pt idx="0">
                  <c:v>Sun</c:v>
                </c:pt>
                <c:pt idx="1">
                  <c:v>Mon</c:v>
                </c:pt>
                <c:pt idx="2">
                  <c:v>Tue</c:v>
                </c:pt>
                <c:pt idx="3">
                  <c:v>Wed</c:v>
                </c:pt>
                <c:pt idx="4">
                  <c:v>Thu</c:v>
                </c:pt>
                <c:pt idx="5">
                  <c:v>Fri</c:v>
                </c:pt>
                <c:pt idx="6">
                  <c:v>Sat</c:v>
                </c:pt>
              </c:strCache>
            </c:strRef>
          </c:cat>
          <c:val>
            <c:numRef>
              <c:f>'active minute'!$C$2:$C$8</c:f>
              <c:numCache>
                <c:formatCode>General</c:formatCode>
                <c:ptCount val="7"/>
                <c:pt idx="0">
                  <c:v>14.53</c:v>
                </c:pt>
                <c:pt idx="1">
                  <c:v>14</c:v>
                </c:pt>
                <c:pt idx="2">
                  <c:v>14.34</c:v>
                </c:pt>
                <c:pt idx="3">
                  <c:v>13.1</c:v>
                </c:pt>
                <c:pt idx="4">
                  <c:v>11.96</c:v>
                </c:pt>
                <c:pt idx="5">
                  <c:v>12.11</c:v>
                </c:pt>
                <c:pt idx="6">
                  <c:v>15.2</c:v>
                </c:pt>
              </c:numCache>
            </c:numRef>
          </c:val>
        </c:ser>
        <c:ser>
          <c:idx val="2"/>
          <c:order val="2"/>
          <c:tx>
            <c:strRef>
              <c:f>'active minute'!$D$1</c:f>
              <c:strCache>
                <c:ptCount val="1"/>
                <c:pt idx="0">
                  <c:v>LightlyActiveMinutes</c:v>
                </c:pt>
              </c:strCache>
            </c:strRef>
          </c:tx>
          <c:spPr>
            <a:solidFill>
              <a:schemeClr val="accent3"/>
            </a:solidFill>
            <a:ln>
              <a:noFill/>
            </a:ln>
            <a:effectLst/>
          </c:spPr>
          <c:invertIfNegative val="0"/>
          <c:cat>
            <c:strRef>
              <c:f>'active minute'!$A$2:$A$8</c:f>
              <c:strCache>
                <c:ptCount val="7"/>
                <c:pt idx="0">
                  <c:v>Sun</c:v>
                </c:pt>
                <c:pt idx="1">
                  <c:v>Mon</c:v>
                </c:pt>
                <c:pt idx="2">
                  <c:v>Tue</c:v>
                </c:pt>
                <c:pt idx="3">
                  <c:v>Wed</c:v>
                </c:pt>
                <c:pt idx="4">
                  <c:v>Thu</c:v>
                </c:pt>
                <c:pt idx="5">
                  <c:v>Fri</c:v>
                </c:pt>
                <c:pt idx="6">
                  <c:v>Sat</c:v>
                </c:pt>
              </c:strCache>
            </c:strRef>
          </c:cat>
          <c:val>
            <c:numRef>
              <c:f>'active minute'!$D$2:$D$8</c:f>
              <c:numCache>
                <c:formatCode>General</c:formatCode>
                <c:ptCount val="7"/>
                <c:pt idx="0">
                  <c:v>173.98</c:v>
                </c:pt>
                <c:pt idx="1">
                  <c:v>192.06</c:v>
                </c:pt>
                <c:pt idx="2">
                  <c:v>197.34</c:v>
                </c:pt>
                <c:pt idx="3">
                  <c:v>189.85</c:v>
                </c:pt>
                <c:pt idx="4">
                  <c:v>185.42</c:v>
                </c:pt>
                <c:pt idx="5">
                  <c:v>204.2</c:v>
                </c:pt>
                <c:pt idx="6">
                  <c:v>207.15</c:v>
                </c:pt>
              </c:numCache>
            </c:numRef>
          </c:val>
        </c:ser>
        <c:ser>
          <c:idx val="3"/>
          <c:order val="3"/>
          <c:tx>
            <c:strRef>
              <c:f>'active minute'!$E$1</c:f>
              <c:strCache>
                <c:ptCount val="1"/>
                <c:pt idx="0">
                  <c:v>SedentaryMinutes</c:v>
                </c:pt>
              </c:strCache>
            </c:strRef>
          </c:tx>
          <c:spPr>
            <a:solidFill>
              <a:schemeClr val="accent4"/>
            </a:solidFill>
            <a:ln>
              <a:noFill/>
            </a:ln>
            <a:effectLst/>
          </c:spPr>
          <c:invertIfNegative val="0"/>
          <c:cat>
            <c:strRef>
              <c:f>'active minute'!$A$2:$A$8</c:f>
              <c:strCache>
                <c:ptCount val="7"/>
                <c:pt idx="0">
                  <c:v>Sun</c:v>
                </c:pt>
                <c:pt idx="1">
                  <c:v>Mon</c:v>
                </c:pt>
                <c:pt idx="2">
                  <c:v>Tue</c:v>
                </c:pt>
                <c:pt idx="3">
                  <c:v>Wed</c:v>
                </c:pt>
                <c:pt idx="4">
                  <c:v>Thu</c:v>
                </c:pt>
                <c:pt idx="5">
                  <c:v>Fri</c:v>
                </c:pt>
                <c:pt idx="6">
                  <c:v>Sat</c:v>
                </c:pt>
              </c:strCache>
            </c:strRef>
          </c:cat>
          <c:val>
            <c:numRef>
              <c:f>'active minute'!$E$2:$E$8</c:f>
              <c:numCache>
                <c:formatCode>General</c:formatCode>
                <c:ptCount val="7"/>
                <c:pt idx="0">
                  <c:v>990.26</c:v>
                </c:pt>
                <c:pt idx="1">
                  <c:v>1027.94</c:v>
                </c:pt>
                <c:pt idx="2">
                  <c:v>1007.36</c:v>
                </c:pt>
                <c:pt idx="3">
                  <c:v>989.48</c:v>
                </c:pt>
                <c:pt idx="4">
                  <c:v>961.99</c:v>
                </c:pt>
                <c:pt idx="5">
                  <c:v>1000.31</c:v>
                </c:pt>
                <c:pt idx="6">
                  <c:v>964.28</c:v>
                </c:pt>
              </c:numCache>
            </c:numRef>
          </c:val>
        </c:ser>
        <c:dLbls>
          <c:showLegendKey val="0"/>
          <c:showVal val="0"/>
          <c:showCatName val="0"/>
          <c:showSerName val="0"/>
          <c:showPercent val="0"/>
          <c:showBubbleSize val="0"/>
        </c:dLbls>
        <c:gapWidth val="300"/>
        <c:overlap val="100"/>
        <c:serLines>
          <c:spPr>
            <a:ln w="9525" cap="flat" cmpd="sng" algn="ctr">
              <a:solidFill>
                <a:schemeClr val="dk1">
                  <a:lumMod val="35000"/>
                  <a:lumOff val="65000"/>
                </a:schemeClr>
              </a:solidFill>
              <a:round/>
            </a:ln>
            <a:effectLst/>
          </c:spPr>
        </c:serLines>
        <c:axId val="586366472"/>
        <c:axId val="586366856"/>
      </c:barChart>
      <c:catAx>
        <c:axId val="58636647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a:t>Day</a:t>
                </a:r>
                <a:r>
                  <a:rPr lang="en-GB" baseline="0"/>
                  <a:t> of the Week</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586366856"/>
        <c:crosses val="autoZero"/>
        <c:auto val="1"/>
        <c:lblAlgn val="ctr"/>
        <c:lblOffset val="100"/>
        <c:noMultiLvlLbl val="0"/>
      </c:catAx>
      <c:valAx>
        <c:axId val="58636685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GB"/>
                  <a:t>Average</a:t>
                </a:r>
                <a:r>
                  <a:rPr lang="en-GB" baseline="0"/>
                  <a:t> Minute</a:t>
                </a:r>
                <a:endParaRPr lang="en-GB"/>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586366472"/>
        <c:crosses val="autoZero"/>
        <c:crossBetween val="between"/>
      </c:valAx>
      <c:spPr>
        <a:pattFill prst="ltDnDiag">
          <a:fgClr>
            <a:schemeClr val="dk1">
              <a:lumMod val="15000"/>
              <a:lumOff val="85000"/>
            </a:schemeClr>
          </a:fgClr>
          <a:bgClr>
            <a:schemeClr val="lt1"/>
          </a:bgClr>
        </a:patt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[user category by steps.csv]Sheet1!PivotTable1</c:name>
    <c:fmtId val="9"/>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GB"/>
              <a:t>User Category by Steps</a:t>
            </a:r>
          </a:p>
        </c:rich>
      </c:tx>
      <c:layout>
        <c:manualLayout>
          <c:xMode val="edge"/>
          <c:yMode val="edge"/>
          <c:x val="0.13773380844057095"/>
          <c:y val="2.918642495710514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Sheet1!$A$4:$A$8</c:f>
              <c:strCache>
                <c:ptCount val="4"/>
                <c:pt idx="0">
                  <c:v>Active User</c:v>
                </c:pt>
                <c:pt idx="1">
                  <c:v>Inactive User</c:v>
                </c:pt>
                <c:pt idx="2">
                  <c:v>Less-Active User</c:v>
                </c:pt>
                <c:pt idx="3">
                  <c:v>Moderatly-Active User</c:v>
                </c:pt>
              </c:strCache>
            </c:strRef>
          </c:cat>
          <c:val>
            <c:numRef>
              <c:f>Sheet1!$B$4:$B$8</c:f>
              <c:numCache>
                <c:formatCode>General</c:formatCode>
                <c:ptCount val="4"/>
                <c:pt idx="0">
                  <c:v>30803.32</c:v>
                </c:pt>
                <c:pt idx="1">
                  <c:v>13974.83</c:v>
                </c:pt>
                <c:pt idx="2">
                  <c:v>92159.920000000013</c:v>
                </c:pt>
                <c:pt idx="3">
                  <c:v>111197.91999999998</c:v>
                </c:pt>
              </c:numCache>
            </c:numRef>
          </c:val>
        </c:ser>
        <c:dLbls>
          <c:showLegendKey val="0"/>
          <c:showVal val="0"/>
          <c:showCatName val="0"/>
          <c:showSerName val="0"/>
          <c:showPercent val="1"/>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GB"/>
              <a:t>user</a:t>
            </a:r>
            <a:r>
              <a:rPr lang="en-GB" baseline="0"/>
              <a:t> steps</a:t>
            </a:r>
            <a:endParaRPr lang="en-GB"/>
          </a:p>
        </c:rich>
      </c:tx>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'user steps time of the day'!$A$2</c:f>
              <c:strCache>
                <c:ptCount val="1"/>
                <c:pt idx="0">
                  <c:v>EarlyMorning</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'user steps time of the day'!$B$1</c:f>
              <c:strCache>
                <c:ptCount val="1"/>
                <c:pt idx="0">
                  <c:v>StepTotal</c:v>
                </c:pt>
              </c:strCache>
            </c:strRef>
          </c:cat>
          <c:val>
            <c:numRef>
              <c:f>'user steps time of the day'!$B$2</c:f>
              <c:numCache>
                <c:formatCode>General</c:formatCode>
                <c:ptCount val="1"/>
                <c:pt idx="0">
                  <c:v>218913</c:v>
                </c:pt>
              </c:numCache>
            </c:numRef>
          </c:val>
        </c:ser>
        <c:ser>
          <c:idx val="1"/>
          <c:order val="1"/>
          <c:tx>
            <c:strRef>
              <c:f>'user steps time of the day'!$A$3</c:f>
              <c:strCache>
                <c:ptCount val="1"/>
                <c:pt idx="0">
                  <c:v>Morning</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cat>
            <c:strRef>
              <c:f>'user steps time of the day'!$B$1</c:f>
              <c:strCache>
                <c:ptCount val="1"/>
                <c:pt idx="0">
                  <c:v>StepTotal</c:v>
                </c:pt>
              </c:strCache>
            </c:strRef>
          </c:cat>
          <c:val>
            <c:numRef>
              <c:f>'user steps time of the day'!$B$3</c:f>
              <c:numCache>
                <c:formatCode>General</c:formatCode>
                <c:ptCount val="1"/>
                <c:pt idx="0">
                  <c:v>1957381</c:v>
                </c:pt>
              </c:numCache>
            </c:numRef>
          </c:val>
        </c:ser>
        <c:ser>
          <c:idx val="2"/>
          <c:order val="2"/>
          <c:tx>
            <c:strRef>
              <c:f>'user steps time of the day'!$A$4</c:f>
              <c:strCache>
                <c:ptCount val="1"/>
                <c:pt idx="0">
                  <c:v>Afternoon</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strRef>
              <c:f>'user steps time of the day'!$B$1</c:f>
              <c:strCache>
                <c:ptCount val="1"/>
                <c:pt idx="0">
                  <c:v>StepTotal</c:v>
                </c:pt>
              </c:strCache>
            </c:strRef>
          </c:cat>
          <c:val>
            <c:numRef>
              <c:f>'user steps time of the day'!$B$4</c:f>
              <c:numCache>
                <c:formatCode>General</c:formatCode>
                <c:ptCount val="1"/>
                <c:pt idx="0">
                  <c:v>3362661</c:v>
                </c:pt>
              </c:numCache>
            </c:numRef>
          </c:val>
        </c:ser>
        <c:ser>
          <c:idx val="3"/>
          <c:order val="3"/>
          <c:tx>
            <c:strRef>
              <c:f>'user steps time of the day'!$A$5</c:f>
              <c:strCache>
                <c:ptCount val="1"/>
                <c:pt idx="0">
                  <c:v>Evening</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cat>
            <c:strRef>
              <c:f>'user steps time of the day'!$B$1</c:f>
              <c:strCache>
                <c:ptCount val="1"/>
                <c:pt idx="0">
                  <c:v>StepTotal</c:v>
                </c:pt>
              </c:strCache>
            </c:strRef>
          </c:cat>
          <c:val>
            <c:numRef>
              <c:f>'user steps time of the day'!$B$5</c:f>
              <c:numCache>
                <c:formatCode>General</c:formatCode>
                <c:ptCount val="1"/>
                <c:pt idx="0">
                  <c:v>1453482</c:v>
                </c:pt>
              </c:numCache>
            </c:numRef>
          </c:val>
        </c:ser>
        <c:ser>
          <c:idx val="4"/>
          <c:order val="4"/>
          <c:tx>
            <c:strRef>
              <c:f>'user steps time of the day'!$A$6</c:f>
              <c:strCache>
                <c:ptCount val="1"/>
                <c:pt idx="0">
                  <c:v>Midnight</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cat>
            <c:strRef>
              <c:f>'user steps time of the day'!$B$1</c:f>
              <c:strCache>
                <c:ptCount val="1"/>
                <c:pt idx="0">
                  <c:v>StepTotal</c:v>
                </c:pt>
              </c:strCache>
            </c:strRef>
          </c:cat>
          <c:val>
            <c:numRef>
              <c:f>'user steps time of the day'!$B$6</c:f>
              <c:numCache>
                <c:formatCode>General</c:formatCode>
                <c:ptCount val="1"/>
                <c:pt idx="0">
                  <c:v>82919</c:v>
                </c:pt>
              </c:numCache>
            </c:numRef>
          </c:val>
        </c:ser>
        <c:dLbls>
          <c:showLegendKey val="0"/>
          <c:showVal val="0"/>
          <c:showCatName val="0"/>
          <c:showSerName val="0"/>
          <c:showPercent val="0"/>
          <c:showBubbleSize val="0"/>
        </c:dLbls>
        <c:gapWidth val="75"/>
        <c:overlap val="40"/>
        <c:axId val="586718208"/>
        <c:axId val="586718592"/>
      </c:barChart>
      <c:catAx>
        <c:axId val="58671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718592"/>
        <c:crosses val="autoZero"/>
        <c:auto val="1"/>
        <c:lblAlgn val="ctr"/>
        <c:lblOffset val="100"/>
        <c:noMultiLvlLbl val="0"/>
      </c:catAx>
      <c:valAx>
        <c:axId val="586718592"/>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7182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[steps calories per day.xlsx]Sheet1!PivotTable4</c:name>
    <c:fmtId val="23"/>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GB"/>
              <a:t>Steps &amp;</a:t>
            </a:r>
            <a:r>
              <a:rPr lang="en-GB" baseline="0"/>
              <a:t> calories per day</a:t>
            </a:r>
            <a:endParaRPr lang="en-GB"/>
          </a:p>
        </c:rich>
      </c:tx>
      <c:layout>
        <c:manualLayout>
          <c:xMode val="edge"/>
          <c:yMode val="edge"/>
          <c:x val="0.10269432103110017"/>
          <c:y val="1.7511858998739929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pivotFmt>
    </c:pivotFmts>
    <c:plotArea>
      <c:layout/>
      <c:barChart>
        <c:barDir val="bar"/>
        <c:grouping val="clustered"/>
        <c:varyColors val="0"/>
        <c:ser>
          <c:idx val="0"/>
          <c:order val="0"/>
          <c:tx>
            <c:strRef>
              <c:f>Sheet1!$B$1</c:f>
              <c:strCache>
                <c:ptCount val="1"/>
                <c:pt idx="0">
                  <c:v>Sum of TotalSteps</c:v>
                </c:pt>
              </c:strCache>
            </c:strRef>
          </c:tx>
          <c:spPr>
            <a:solidFill>
              <a:schemeClr val="accent4"/>
            </a:solidFill>
            <a:ln>
              <a:noFill/>
            </a:ln>
            <a:effectLst/>
          </c:spPr>
          <c:invertIfNegative val="0"/>
          <c:cat>
            <c:strRef>
              <c:f>Sheet1!$A$2:$A$9</c:f>
              <c:strCache>
                <c:ptCount val="7"/>
                <c:pt idx="0">
                  <c:v>Mon</c:v>
                </c:pt>
                <c:pt idx="1">
                  <c:v>Tue</c:v>
                </c:pt>
                <c:pt idx="2">
                  <c:v>Wed</c:v>
                </c:pt>
                <c:pt idx="3">
                  <c:v>Thu</c:v>
                </c:pt>
                <c:pt idx="4">
                  <c:v>Fri</c:v>
                </c:pt>
                <c:pt idx="5">
                  <c:v>Sat</c:v>
                </c:pt>
                <c:pt idx="6">
                  <c:v>Sun</c:v>
                </c:pt>
              </c:strCache>
            </c:strRef>
          </c:cat>
          <c:val>
            <c:numRef>
              <c:f>Sheet1!$B$2:$B$9</c:f>
              <c:numCache>
                <c:formatCode>General</c:formatCode>
                <c:ptCount val="7"/>
                <c:pt idx="0">
                  <c:v>249122.6667</c:v>
                </c:pt>
                <c:pt idx="1">
                  <c:v>263782.86670000007</c:v>
                </c:pt>
                <c:pt idx="2">
                  <c:v>247883.16670000003</c:v>
                </c:pt>
                <c:pt idx="3">
                  <c:v>237655.86670000001</c:v>
                </c:pt>
                <c:pt idx="4">
                  <c:v>241815.2501</c:v>
                </c:pt>
                <c:pt idx="5">
                  <c:v>265702.5833</c:v>
                </c:pt>
                <c:pt idx="6">
                  <c:v>222400.5833</c:v>
                </c:pt>
              </c:numCache>
            </c:numRef>
          </c:val>
        </c:ser>
        <c:ser>
          <c:idx val="1"/>
          <c:order val="1"/>
          <c:tx>
            <c:strRef>
              <c:f>Sheet1!$C$1</c:f>
              <c:strCache>
                <c:ptCount val="1"/>
                <c:pt idx="0">
                  <c:v>Sum of Calories</c:v>
                </c:pt>
              </c:strCache>
            </c:strRef>
          </c:tx>
          <c:spPr>
            <a:solidFill>
              <a:schemeClr val="accent3"/>
            </a:solidFill>
            <a:ln>
              <a:noFill/>
            </a:ln>
            <a:effectLst/>
          </c:spPr>
          <c:invertIfNegative val="0"/>
          <c:cat>
            <c:strRef>
              <c:f>Sheet1!$A$2:$A$9</c:f>
              <c:strCache>
                <c:ptCount val="7"/>
                <c:pt idx="0">
                  <c:v>Mon</c:v>
                </c:pt>
                <c:pt idx="1">
                  <c:v>Tue</c:v>
                </c:pt>
                <c:pt idx="2">
                  <c:v>Wed</c:v>
                </c:pt>
                <c:pt idx="3">
                  <c:v>Thu</c:v>
                </c:pt>
                <c:pt idx="4">
                  <c:v>Fri</c:v>
                </c:pt>
                <c:pt idx="5">
                  <c:v>Sat</c:v>
                </c:pt>
                <c:pt idx="6">
                  <c:v>Sun</c:v>
                </c:pt>
              </c:strCache>
            </c:strRef>
          </c:cat>
          <c:val>
            <c:numRef>
              <c:f>Sheet1!$C$2:$C$9</c:f>
              <c:numCache>
                <c:formatCode>General</c:formatCode>
                <c:ptCount val="7"/>
                <c:pt idx="0">
                  <c:v>73980.833333333328</c:v>
                </c:pt>
                <c:pt idx="1">
                  <c:v>77242.783333333326</c:v>
                </c:pt>
                <c:pt idx="2">
                  <c:v>75764.616666666654</c:v>
                </c:pt>
                <c:pt idx="3">
                  <c:v>72443.716666666645</c:v>
                </c:pt>
                <c:pt idx="4">
                  <c:v>75866.499999999985</c:v>
                </c:pt>
                <c:pt idx="5">
                  <c:v>75150.499999999985</c:v>
                </c:pt>
                <c:pt idx="6">
                  <c:v>72064.666666666657</c:v>
                </c:pt>
              </c:numCache>
            </c:numRef>
          </c:val>
        </c:ser>
        <c:dLbls>
          <c:showLegendKey val="0"/>
          <c:showVal val="0"/>
          <c:showCatName val="0"/>
          <c:showSerName val="0"/>
          <c:showPercent val="0"/>
          <c:showBubbleSize val="0"/>
        </c:dLbls>
        <c:gapWidth val="326"/>
        <c:overlap val="-58"/>
        <c:axId val="585275552"/>
        <c:axId val="585271632"/>
      </c:barChart>
      <c:catAx>
        <c:axId val="585275552"/>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271632"/>
        <c:crosses val="autoZero"/>
        <c:auto val="1"/>
        <c:lblAlgn val="ctr"/>
        <c:lblOffset val="100"/>
        <c:noMultiLvlLbl val="0"/>
      </c:catAx>
      <c:valAx>
        <c:axId val="585271632"/>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2755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a:t>SLEEP</a:t>
            </a:r>
            <a:r>
              <a:rPr lang="en-GB" b="1" baseline="0"/>
              <a:t> TIME per DAY</a:t>
            </a:r>
            <a:endParaRPr lang="en-GB" b="1"/>
          </a:p>
        </c:rich>
      </c:tx>
      <c:layout>
        <c:manualLayout>
          <c:xMode val="edge"/>
          <c:yMode val="edge"/>
          <c:x val="0.37615966754155733"/>
          <c:y val="6.018518518518518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'sleep time'!$B$1</c:f>
              <c:strCache>
                <c:ptCount val="1"/>
                <c:pt idx="0">
                  <c:v>TotalMinutesAsleep</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cat>
            <c:strRef>
              <c:f>'sleep time'!$A$2:$A$8</c:f>
              <c:strCache>
                <c:ptCount val="7"/>
                <c:pt idx="0">
                  <c:v>Sun</c:v>
                </c:pt>
                <c:pt idx="1">
                  <c:v>Mon</c:v>
                </c:pt>
                <c:pt idx="2">
                  <c:v>Tue</c:v>
                </c:pt>
                <c:pt idx="3">
                  <c:v>Wed</c:v>
                </c:pt>
                <c:pt idx="4">
                  <c:v>Thu</c:v>
                </c:pt>
                <c:pt idx="5">
                  <c:v>Fri</c:v>
                </c:pt>
                <c:pt idx="6">
                  <c:v>Sat</c:v>
                </c:pt>
              </c:strCache>
            </c:strRef>
          </c:cat>
          <c:val>
            <c:numRef>
              <c:f>'sleep time'!$B$2:$B$8</c:f>
              <c:numCache>
                <c:formatCode>General</c:formatCode>
                <c:ptCount val="7"/>
                <c:pt idx="0">
                  <c:v>452.74549999999999</c:v>
                </c:pt>
                <c:pt idx="1">
                  <c:v>418.82979999999998</c:v>
                </c:pt>
                <c:pt idx="2">
                  <c:v>404.5385</c:v>
                </c:pt>
                <c:pt idx="3">
                  <c:v>434.68180000000001</c:v>
                </c:pt>
                <c:pt idx="4">
                  <c:v>402.36919999999998</c:v>
                </c:pt>
                <c:pt idx="5">
                  <c:v>405.42110000000002</c:v>
                </c:pt>
                <c:pt idx="6">
                  <c:v>420.81029999999998</c:v>
                </c:pt>
              </c:numCache>
            </c:numRef>
          </c:val>
          <c:smooth val="0"/>
        </c:ser>
        <c:ser>
          <c:idx val="1"/>
          <c:order val="1"/>
          <c:tx>
            <c:strRef>
              <c:f>'sleep time'!$C$1</c:f>
              <c:strCache>
                <c:ptCount val="1"/>
                <c:pt idx="0">
                  <c:v>TotalTimeInBed</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'sleep time'!$A$2:$A$8</c:f>
              <c:strCache>
                <c:ptCount val="7"/>
                <c:pt idx="0">
                  <c:v>Sun</c:v>
                </c:pt>
                <c:pt idx="1">
                  <c:v>Mon</c:v>
                </c:pt>
                <c:pt idx="2">
                  <c:v>Tue</c:v>
                </c:pt>
                <c:pt idx="3">
                  <c:v>Wed</c:v>
                </c:pt>
                <c:pt idx="4">
                  <c:v>Thu</c:v>
                </c:pt>
                <c:pt idx="5">
                  <c:v>Fri</c:v>
                </c:pt>
                <c:pt idx="6">
                  <c:v>Sat</c:v>
                </c:pt>
              </c:strCache>
            </c:strRef>
          </c:cat>
          <c:val>
            <c:numRef>
              <c:f>'sleep time'!$C$2:$C$8</c:f>
              <c:numCache>
                <c:formatCode>General</c:formatCode>
                <c:ptCount val="7"/>
                <c:pt idx="0">
                  <c:v>503.50909999999999</c:v>
                </c:pt>
                <c:pt idx="1">
                  <c:v>456.17020000000002</c:v>
                </c:pt>
                <c:pt idx="2">
                  <c:v>443.29230000000001</c:v>
                </c:pt>
                <c:pt idx="3">
                  <c:v>470.03030000000001</c:v>
                </c:pt>
                <c:pt idx="4">
                  <c:v>435.8</c:v>
                </c:pt>
                <c:pt idx="5">
                  <c:v>445.05259999999998</c:v>
                </c:pt>
                <c:pt idx="6">
                  <c:v>461.27589999999998</c:v>
                </c:pt>
              </c:numCache>
            </c:numRef>
          </c:val>
          <c:smooth val="0"/>
        </c:ser>
        <c:ser>
          <c:idx val="2"/>
          <c:order val="2"/>
          <c:tx>
            <c:strRef>
              <c:f>'sleep time'!$D$1</c:f>
              <c:strCache>
                <c:ptCount val="1"/>
                <c:pt idx="0">
                  <c:v>TotalMinuteInBed_NotAsleep</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'sleep time'!$A$2:$A$8</c:f>
              <c:strCache>
                <c:ptCount val="7"/>
                <c:pt idx="0">
                  <c:v>Sun</c:v>
                </c:pt>
                <c:pt idx="1">
                  <c:v>Mon</c:v>
                </c:pt>
                <c:pt idx="2">
                  <c:v>Tue</c:v>
                </c:pt>
                <c:pt idx="3">
                  <c:v>Wed</c:v>
                </c:pt>
                <c:pt idx="4">
                  <c:v>Thu</c:v>
                </c:pt>
                <c:pt idx="5">
                  <c:v>Fri</c:v>
                </c:pt>
                <c:pt idx="6">
                  <c:v>Sat</c:v>
                </c:pt>
              </c:strCache>
            </c:strRef>
          </c:cat>
          <c:val>
            <c:numRef>
              <c:f>'sleep time'!$D$2:$D$8</c:f>
              <c:numCache>
                <c:formatCode>General</c:formatCode>
                <c:ptCount val="7"/>
                <c:pt idx="0">
                  <c:v>50.763599999999997</c:v>
                </c:pt>
                <c:pt idx="1">
                  <c:v>37.340400000000002</c:v>
                </c:pt>
                <c:pt idx="2">
                  <c:v>38.753799999999998</c:v>
                </c:pt>
                <c:pt idx="3">
                  <c:v>35.348500000000001</c:v>
                </c:pt>
                <c:pt idx="4">
                  <c:v>33.430799999999998</c:v>
                </c:pt>
                <c:pt idx="5">
                  <c:v>39.631599999999999</c:v>
                </c:pt>
                <c:pt idx="6">
                  <c:v>40.465499999999999</c:v>
                </c:pt>
              </c:numCache>
            </c:numRef>
          </c:val>
          <c:smooth val="0"/>
        </c:ser>
        <c:dLbls>
          <c:showLegendKey val="0"/>
          <c:showVal val="0"/>
          <c:showCatName val="0"/>
          <c:showSerName val="0"/>
          <c:showPercent val="0"/>
          <c:showBubbleSize val="0"/>
        </c:dLbls>
        <c:marker val="1"/>
        <c:smooth val="0"/>
        <c:axId val="585276728"/>
        <c:axId val="585272024"/>
      </c:lineChart>
      <c:catAx>
        <c:axId val="585276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272024"/>
        <c:crosses val="autoZero"/>
        <c:auto val="1"/>
        <c:lblAlgn val="ctr"/>
        <c:lblOffset val="100"/>
        <c:noMultiLvlLbl val="0"/>
      </c:catAx>
      <c:valAx>
        <c:axId val="585272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Average Minute</a:t>
                </a:r>
                <a:endParaRPr lang="en-GB"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2767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9/25/2022</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408571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9/25/2022</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9/25/2022</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err="1" smtClean="0">
                <a:solidFill>
                  <a:schemeClr val="bg1"/>
                </a:solidFill>
              </a:rPr>
              <a:t>BellaBeat</a:t>
            </a:r>
            <a:r>
              <a:rPr lang="en-US" b="1" dirty="0" smtClean="0">
                <a:solidFill>
                  <a:schemeClr val="bg1"/>
                </a:solidFill>
              </a:rPr>
              <a:t> Data Analysis</a:t>
            </a:r>
            <a:r>
              <a:rPr lang="en-US" dirty="0" smtClean="0">
                <a:solidFill>
                  <a:schemeClr val="bg1"/>
                </a:solidFill>
              </a:rPr>
              <a:t/>
            </a:r>
            <a:br>
              <a:rPr lang="en-US" dirty="0" smtClean="0">
                <a:solidFill>
                  <a:schemeClr val="bg1"/>
                </a:solidFill>
              </a:rPr>
            </a:br>
            <a:r>
              <a:rPr lang="en-US" sz="4000" dirty="0" smtClean="0">
                <a:solidFill>
                  <a:schemeClr val="accent4"/>
                </a:solidFill>
              </a:rPr>
              <a:t>Presentation</a:t>
            </a:r>
            <a:endParaRPr lang="en-US" dirty="0">
              <a:solidFill>
                <a:schemeClr val="accent4"/>
              </a:solidFill>
            </a:endParaRPr>
          </a:p>
        </p:txBody>
      </p:sp>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p:cNvSpPr txBox="1"/>
          <p:nvPr/>
        </p:nvSpPr>
        <p:spPr>
          <a:xfrm>
            <a:off x="0" y="6273225"/>
            <a:ext cx="4235116" cy="584775"/>
          </a:xfrm>
          <a:prstGeom prst="rect">
            <a:avLst/>
          </a:prstGeom>
          <a:noFill/>
        </p:spPr>
        <p:txBody>
          <a:bodyPr wrap="square" rtlCol="0">
            <a:spAutoFit/>
          </a:bodyPr>
          <a:lstStyle/>
          <a:p>
            <a:r>
              <a:rPr lang="en-US" sz="1600" dirty="0" smtClean="0">
                <a:solidFill>
                  <a:schemeClr val="bg1"/>
                </a:solidFill>
                <a:latin typeface="Comic Sans MS" panose="030F0702030302020204" pitchFamily="66" charset="0"/>
              </a:rPr>
              <a:t>Presented By: Salami </a:t>
            </a:r>
            <a:r>
              <a:rPr lang="en-US" sz="1600" dirty="0" err="1" smtClean="0">
                <a:solidFill>
                  <a:schemeClr val="bg1"/>
                </a:solidFill>
                <a:latin typeface="Comic Sans MS" panose="030F0702030302020204" pitchFamily="66" charset="0"/>
              </a:rPr>
              <a:t>Aleem</a:t>
            </a:r>
            <a:r>
              <a:rPr lang="en-US" sz="1600" dirty="0" smtClean="0">
                <a:solidFill>
                  <a:schemeClr val="bg1"/>
                </a:solidFill>
                <a:latin typeface="Comic Sans MS" panose="030F0702030302020204" pitchFamily="66" charset="0"/>
              </a:rPr>
              <a:t> </a:t>
            </a:r>
            <a:r>
              <a:rPr lang="en-US" sz="1600" dirty="0" err="1" smtClean="0">
                <a:solidFill>
                  <a:schemeClr val="bg1"/>
                </a:solidFill>
                <a:latin typeface="Comic Sans MS" panose="030F0702030302020204" pitchFamily="66" charset="0"/>
              </a:rPr>
              <a:t>Adedapo</a:t>
            </a:r>
            <a:endParaRPr lang="en-US" sz="1600" dirty="0" smtClean="0">
              <a:solidFill>
                <a:schemeClr val="bg1"/>
              </a:solidFill>
              <a:latin typeface="Comic Sans MS" panose="030F0702030302020204" pitchFamily="66" charset="0"/>
            </a:endParaRPr>
          </a:p>
          <a:p>
            <a:r>
              <a:rPr lang="en-US" sz="1600" dirty="0" smtClean="0">
                <a:solidFill>
                  <a:schemeClr val="bg1"/>
                </a:solidFill>
                <a:latin typeface="Comic Sans MS" panose="030F0702030302020204" pitchFamily="66" charset="0"/>
              </a:rPr>
              <a:t>Last Updated: September </a:t>
            </a:r>
            <a:r>
              <a:rPr lang="en-US" sz="1600" dirty="0" smtClean="0">
                <a:solidFill>
                  <a:schemeClr val="bg1"/>
                </a:solidFill>
                <a:latin typeface="Comic Sans MS" panose="030F0702030302020204" pitchFamily="66" charset="0"/>
              </a:rPr>
              <a:t>25</a:t>
            </a:r>
            <a:r>
              <a:rPr lang="en-US" sz="1600" dirty="0" smtClean="0">
                <a:solidFill>
                  <a:schemeClr val="bg1"/>
                </a:solidFill>
                <a:latin typeface="Comic Sans MS" panose="030F0702030302020204" pitchFamily="66" charset="0"/>
              </a:rPr>
              <a:t>th </a:t>
            </a:r>
            <a:r>
              <a:rPr lang="en-US" sz="1600" dirty="0" smtClean="0">
                <a:solidFill>
                  <a:schemeClr val="bg1"/>
                </a:solidFill>
                <a:latin typeface="Comic Sans MS" panose="030F0702030302020204" pitchFamily="66" charset="0"/>
              </a:rPr>
              <a:t>2022</a:t>
            </a:r>
            <a:endParaRPr lang="en-GB" sz="16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pPr marL="0" indent="0">
              <a:buNone/>
            </a:pPr>
            <a:r>
              <a:rPr lang="en-US" sz="2000" dirty="0">
                <a:latin typeface="Georgia" panose="02040502050405020303" pitchFamily="18" charset="0"/>
              </a:rPr>
              <a:t>Our graph reveals that the afternoon, from 12:00pm to 18:59pm, is when users  walk the most (have a higher steps count). and the least at 12:00 a.m. and 3:59 a.m.</a:t>
            </a:r>
            <a:endParaRPr lang="en-GB" sz="2000" dirty="0">
              <a:latin typeface="Georgia" panose="02040502050405020303"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998788636"/>
              </p:ext>
            </p:extLst>
          </p:nvPr>
        </p:nvGraphicFramePr>
        <p:xfrm>
          <a:off x="1275347" y="1825625"/>
          <a:ext cx="4896853"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04772"/>
            <a:ext cx="3939702" cy="6797"/>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321730" y="817538"/>
            <a:ext cx="38702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086225" y="301557"/>
            <a:ext cx="4140280" cy="1020025"/>
            <a:chOff x="6832600" y="1514475"/>
            <a:chExt cx="4140280" cy="939800"/>
          </a:xfrm>
        </p:grpSpPr>
        <p:sp>
          <p:nvSpPr>
            <p:cNvPr id="9"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VISUALIZATION AND FINDINGS</a:t>
              </a:r>
              <a:endParaRPr lang="en-US" sz="1600" dirty="0"/>
            </a:p>
          </p:txBody>
        </p:sp>
        <p:sp>
          <p:nvSpPr>
            <p:cNvPr id="10" name="Oval 9">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descr="Icons of bar chart and line graph.">
              <a:extLst>
                <a:ext uri="{FF2B5EF4-FFF2-40B4-BE49-F238E27FC236}">
                  <a16:creationId xmlns="" xmlns:a16="http://schemas.microsoft.com/office/drawing/2014/main" id="{044C3643-8A0E-47C1-BEB8-C73203B5E58D}"/>
                </a:ext>
              </a:extLst>
            </p:cNvPr>
            <p:cNvGrpSpPr/>
            <p:nvPr/>
          </p:nvGrpSpPr>
          <p:grpSpPr>
            <a:xfrm>
              <a:off x="7133464" y="1766880"/>
              <a:ext cx="347679" cy="347679"/>
              <a:chOff x="4319588" y="2492375"/>
              <a:chExt cx="287338" cy="287338"/>
            </a:xfrm>
            <a:solidFill>
              <a:schemeClr val="bg1"/>
            </a:solidFill>
          </p:grpSpPr>
          <p:sp>
            <p:nvSpPr>
              <p:cNvPr id="12"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27543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pPr marL="0" indent="0">
              <a:buNone/>
            </a:pPr>
            <a:r>
              <a:rPr lang="en-US" sz="2000" dirty="0" smtClean="0">
                <a:latin typeface="Georgia" panose="02040502050405020303" pitchFamily="18" charset="0"/>
              </a:rPr>
              <a:t> This </a:t>
            </a:r>
            <a:r>
              <a:rPr lang="en-US" sz="2000" dirty="0">
                <a:latin typeface="Georgia" panose="02040502050405020303" pitchFamily="18" charset="0"/>
              </a:rPr>
              <a:t>demonstrates that people walk more on Saturdays and less on Sundays. It also indicates that users burn the most calories during the weekdays and the least over the weekends.</a:t>
            </a:r>
            <a:endParaRPr lang="en-GB" sz="2000" dirty="0">
              <a:latin typeface="Georgia" panose="02040502050405020303"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2185417671"/>
              </p:ext>
            </p:extLst>
          </p:nvPr>
        </p:nvGraphicFramePr>
        <p:xfrm>
          <a:off x="716280" y="1825625"/>
          <a:ext cx="5455920" cy="4351337"/>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04772"/>
            <a:ext cx="3949430" cy="12766"/>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321730" y="817538"/>
            <a:ext cx="38702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102060" y="294759"/>
            <a:ext cx="4140280" cy="1020025"/>
            <a:chOff x="6832600" y="1514475"/>
            <a:chExt cx="4140280" cy="939800"/>
          </a:xfrm>
        </p:grpSpPr>
        <p:sp>
          <p:nvSpPr>
            <p:cNvPr id="11"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VISUALIZATION AND FINDINGS</a:t>
              </a:r>
              <a:endParaRPr lang="en-US" sz="1600" dirty="0"/>
            </a:p>
          </p:txBody>
        </p:sp>
        <p:sp>
          <p:nvSpPr>
            <p:cNvPr id="12" name="Oval 11">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descr="Icons of bar chart and line graph.">
              <a:extLst>
                <a:ext uri="{FF2B5EF4-FFF2-40B4-BE49-F238E27FC236}">
                  <a16:creationId xmlns="" xmlns:a16="http://schemas.microsoft.com/office/drawing/2014/main" id="{044C3643-8A0E-47C1-BEB8-C73203B5E58D}"/>
                </a:ext>
              </a:extLst>
            </p:cNvPr>
            <p:cNvGrpSpPr/>
            <p:nvPr/>
          </p:nvGrpSpPr>
          <p:grpSpPr>
            <a:xfrm>
              <a:off x="7133464" y="1766880"/>
              <a:ext cx="347679" cy="347679"/>
              <a:chOff x="4319588" y="2492375"/>
              <a:chExt cx="287338" cy="287338"/>
            </a:xfrm>
            <a:solidFill>
              <a:schemeClr val="bg1"/>
            </a:solidFill>
          </p:grpSpPr>
          <p:sp>
            <p:nvSpPr>
              <p:cNvPr id="14"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012740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pPr marL="0" indent="0">
              <a:buNone/>
            </a:pPr>
            <a:r>
              <a:rPr lang="en-US" sz="2000" dirty="0" smtClean="0">
                <a:latin typeface="Georgia" panose="02040502050405020303" pitchFamily="18" charset="0"/>
              </a:rPr>
              <a:t> On </a:t>
            </a:r>
            <a:r>
              <a:rPr lang="en-US" sz="2000" dirty="0">
                <a:latin typeface="Georgia" panose="02040502050405020303" pitchFamily="18" charset="0"/>
              </a:rPr>
              <a:t>Sunday, Wednesday, and Saturday, users sleeps the most, and on Thursday, the </a:t>
            </a:r>
            <a:r>
              <a:rPr lang="en-US" sz="2000" dirty="0" smtClean="0">
                <a:latin typeface="Georgia" panose="02040502050405020303" pitchFamily="18" charset="0"/>
              </a:rPr>
              <a:t>least. Additionally, </a:t>
            </a:r>
            <a:r>
              <a:rPr lang="en-US" sz="2000" dirty="0">
                <a:latin typeface="Georgia" panose="02040502050405020303" pitchFamily="18" charset="0"/>
              </a:rPr>
              <a:t>it demonstrates how most people spend their weekends lying in bed and not sleeping.</a:t>
            </a:r>
            <a:endParaRPr lang="en-GB" sz="2000" dirty="0">
              <a:latin typeface="Georgia" panose="02040502050405020303"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3086739176"/>
              </p:ext>
            </p:extLst>
          </p:nvPr>
        </p:nvGraphicFramePr>
        <p:xfrm>
          <a:off x="1371600" y="1825625"/>
          <a:ext cx="4800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11569"/>
            <a:ext cx="4007796" cy="15163"/>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321730" y="819150"/>
            <a:ext cx="38702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102060" y="301557"/>
            <a:ext cx="4140280" cy="1020025"/>
            <a:chOff x="6832600" y="1514475"/>
            <a:chExt cx="4140280" cy="939800"/>
          </a:xfrm>
        </p:grpSpPr>
        <p:sp>
          <p:nvSpPr>
            <p:cNvPr id="9"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VISUALIZATION AND FINDINGS</a:t>
              </a:r>
              <a:endParaRPr lang="en-US" sz="1600" dirty="0"/>
            </a:p>
          </p:txBody>
        </p:sp>
        <p:sp>
          <p:nvSpPr>
            <p:cNvPr id="10" name="Oval 9">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descr="Icons of bar chart and line graph.">
              <a:extLst>
                <a:ext uri="{FF2B5EF4-FFF2-40B4-BE49-F238E27FC236}">
                  <a16:creationId xmlns="" xmlns:a16="http://schemas.microsoft.com/office/drawing/2014/main" id="{044C3643-8A0E-47C1-BEB8-C73203B5E58D}"/>
                </a:ext>
              </a:extLst>
            </p:cNvPr>
            <p:cNvGrpSpPr/>
            <p:nvPr/>
          </p:nvGrpSpPr>
          <p:grpSpPr>
            <a:xfrm>
              <a:off x="7133464" y="1766880"/>
              <a:ext cx="347679" cy="347679"/>
              <a:chOff x="4319588" y="2492375"/>
              <a:chExt cx="287338" cy="287338"/>
            </a:xfrm>
            <a:solidFill>
              <a:schemeClr val="bg1"/>
            </a:solidFill>
          </p:grpSpPr>
          <p:sp>
            <p:nvSpPr>
              <p:cNvPr id="12"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280310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pPr marL="0" indent="0">
              <a:buNone/>
            </a:pPr>
            <a:r>
              <a:rPr lang="en-US" sz="2000" dirty="0">
                <a:latin typeface="Georgia" panose="02040502050405020303" pitchFamily="18" charset="0"/>
              </a:rPr>
              <a:t>This visualization demonstrates the strong relationship between users' total steps and calories.</a:t>
            </a:r>
            <a:endParaRPr lang="en-GB" sz="2000" dirty="0">
              <a:latin typeface="Georgia" panose="02040502050405020303" pitchFamily="18" charset="0"/>
            </a:endParaRPr>
          </a:p>
        </p:txBody>
      </p:sp>
      <p:cxnSp>
        <p:nvCxnSpPr>
          <p:cNvPr id="6" name="Straight Connector 5">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0477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404698" y="804772"/>
            <a:ext cx="3787302" cy="16462"/>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175017" y="302990"/>
            <a:ext cx="4140280" cy="1020025"/>
            <a:chOff x="6832600" y="1514475"/>
            <a:chExt cx="4140280" cy="939800"/>
          </a:xfrm>
        </p:grpSpPr>
        <p:sp>
          <p:nvSpPr>
            <p:cNvPr id="9"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VISUALIZATION AND FINDINGS</a:t>
              </a:r>
              <a:endParaRPr lang="en-US" sz="1600" dirty="0"/>
            </a:p>
          </p:txBody>
        </p:sp>
        <p:sp>
          <p:nvSpPr>
            <p:cNvPr id="10" name="Oval 9">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descr="Icons of bar chart and line graph.">
              <a:extLst>
                <a:ext uri="{FF2B5EF4-FFF2-40B4-BE49-F238E27FC236}">
                  <a16:creationId xmlns="" xmlns:a16="http://schemas.microsoft.com/office/drawing/2014/main" id="{044C3643-8A0E-47C1-BEB8-C73203B5E58D}"/>
                </a:ext>
              </a:extLst>
            </p:cNvPr>
            <p:cNvGrpSpPr/>
            <p:nvPr/>
          </p:nvGrpSpPr>
          <p:grpSpPr>
            <a:xfrm>
              <a:off x="7133464" y="1766880"/>
              <a:ext cx="347679" cy="347679"/>
              <a:chOff x="4319588" y="2492375"/>
              <a:chExt cx="287338" cy="287338"/>
            </a:xfrm>
            <a:solidFill>
              <a:schemeClr val="bg1"/>
            </a:solidFill>
          </p:grpSpPr>
          <p:sp>
            <p:nvSpPr>
              <p:cNvPr id="12"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327" y="1809164"/>
            <a:ext cx="5015873" cy="4105253"/>
          </a:xfrm>
          <a:prstGeom prst="rect">
            <a:avLst/>
          </a:prstGeom>
        </p:spPr>
      </p:pic>
    </p:spTree>
    <p:extLst>
      <p:ext uri="{BB962C8B-B14F-4D97-AF65-F5344CB8AC3E}">
        <p14:creationId xmlns:p14="http://schemas.microsoft.com/office/powerpoint/2010/main" val="247163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1224098" cy="4351338"/>
          </a:xfrm>
        </p:spPr>
        <p:txBody>
          <a:bodyPr>
            <a:normAutofit fontScale="92500" lnSpcReduction="10000"/>
          </a:bodyPr>
          <a:lstStyle/>
          <a:p>
            <a:r>
              <a:rPr lang="en-US" sz="2000" dirty="0">
                <a:latin typeface="Georgia" panose="02040502050405020303" pitchFamily="18" charset="0"/>
              </a:rPr>
              <a:t>Keeping in mind that the data set we utilized had sampling restrictions, I would suggest additional analyses utilizing </a:t>
            </a:r>
            <a:r>
              <a:rPr lang="en-US" sz="2000" dirty="0" err="1">
                <a:latin typeface="Georgia" panose="02040502050405020303" pitchFamily="18" charset="0"/>
              </a:rPr>
              <a:t>Bellabeat</a:t>
            </a:r>
            <a:r>
              <a:rPr lang="en-US" sz="2000" dirty="0">
                <a:latin typeface="Georgia" panose="02040502050405020303" pitchFamily="18" charset="0"/>
              </a:rPr>
              <a:t> data to get a complete view of users' preferences and aims when using the devices</a:t>
            </a:r>
            <a:r>
              <a:rPr lang="en-US" sz="2000" dirty="0" smtClean="0">
                <a:latin typeface="Georgia" panose="02040502050405020303" pitchFamily="18" charset="0"/>
              </a:rPr>
              <a:t>.</a:t>
            </a:r>
          </a:p>
          <a:p>
            <a:r>
              <a:rPr lang="en-US" sz="2000" dirty="0">
                <a:latin typeface="Georgia" panose="02040502050405020303" pitchFamily="18" charset="0"/>
              </a:rPr>
              <a:t>According to our data, users' steps and calories burned have a strong correlation. Only 45% of users walked between 8482 and 12263 steps daily on average.  thus </a:t>
            </a:r>
            <a:r>
              <a:rPr lang="en-US" sz="2000" dirty="0" err="1">
                <a:latin typeface="Georgia" panose="02040502050405020303" pitchFamily="18" charset="0"/>
              </a:rPr>
              <a:t>Bellabeat</a:t>
            </a:r>
            <a:r>
              <a:rPr lang="en-US" sz="2000" dirty="0">
                <a:latin typeface="Georgia" panose="02040502050405020303" pitchFamily="18" charset="0"/>
              </a:rPr>
              <a:t> may notify user that haven't reach their "average active" level to increase their daily step count</a:t>
            </a:r>
            <a:r>
              <a:rPr lang="en-US" sz="2000" dirty="0" smtClean="0">
                <a:latin typeface="Georgia" panose="02040502050405020303" pitchFamily="18" charset="0"/>
              </a:rPr>
              <a:t>.</a:t>
            </a:r>
          </a:p>
          <a:p>
            <a:r>
              <a:rPr lang="en-US" sz="2000" dirty="0">
                <a:latin typeface="Georgia" panose="02040502050405020303" pitchFamily="18" charset="0"/>
              </a:rPr>
              <a:t>To encourage and motivate exercise, the production team might provide a reward system based on the total number of steps taken daily, weekly, and monthly</a:t>
            </a:r>
            <a:r>
              <a:rPr lang="en-US" sz="2000" dirty="0" smtClean="0">
                <a:latin typeface="Georgia" panose="02040502050405020303" pitchFamily="18" charset="0"/>
              </a:rPr>
              <a:t>.</a:t>
            </a:r>
          </a:p>
          <a:p>
            <a:r>
              <a:rPr lang="en-US" sz="2000" dirty="0">
                <a:latin typeface="Georgia" panose="02040502050405020303" pitchFamily="18" charset="0"/>
              </a:rPr>
              <a:t>Users should be encouraged by the production team to participate in activities that require more than 1.5 METs</a:t>
            </a:r>
            <a:r>
              <a:rPr lang="en-US" sz="2000" dirty="0" smtClean="0">
                <a:latin typeface="Georgia" panose="02040502050405020303" pitchFamily="18" charset="0"/>
              </a:rPr>
              <a:t>.</a:t>
            </a:r>
          </a:p>
          <a:p>
            <a:r>
              <a:rPr lang="en-US" sz="2000" dirty="0">
                <a:latin typeface="Georgia" panose="02040502050405020303" pitchFamily="18" charset="0"/>
              </a:rPr>
              <a:t>Although we didn't see many issues with sleep in our data set, there are undoubtedly users who struggle with it. Therefore, the </a:t>
            </a:r>
            <a:r>
              <a:rPr lang="en-US" sz="2000" dirty="0" err="1">
                <a:latin typeface="Georgia" panose="02040502050405020303" pitchFamily="18" charset="0"/>
              </a:rPr>
              <a:t>Bellabeat</a:t>
            </a:r>
            <a:r>
              <a:rPr lang="en-US" sz="2000" dirty="0">
                <a:latin typeface="Georgia" panose="02040502050405020303" pitchFamily="18" charset="0"/>
              </a:rPr>
              <a:t> development team might include a feature that would let a user create a sleep schedule and warn them when it was time to go to bed based on that schedule</a:t>
            </a:r>
            <a:r>
              <a:rPr lang="en-US" sz="2000" dirty="0" smtClean="0">
                <a:latin typeface="Georgia" panose="02040502050405020303" pitchFamily="18" charset="0"/>
              </a:rPr>
              <a:t>.</a:t>
            </a:r>
          </a:p>
          <a:p>
            <a:r>
              <a:rPr lang="en-US" sz="2000" dirty="0">
                <a:latin typeface="Georgia" panose="02040502050405020303" pitchFamily="18" charset="0"/>
              </a:rPr>
              <a:t>The marketing team may </a:t>
            </a:r>
            <a:r>
              <a:rPr lang="en-US" sz="2000" dirty="0" smtClean="0">
                <a:latin typeface="Georgia" panose="02040502050405020303" pitchFamily="18" charset="0"/>
              </a:rPr>
              <a:t>pair </a:t>
            </a:r>
            <a:r>
              <a:rPr lang="en-US" sz="2000" dirty="0">
                <a:latin typeface="Georgia" panose="02040502050405020303" pitchFamily="18" charset="0"/>
              </a:rPr>
              <a:t>smart devices with a price reduction or a free subscription in order to increase the user base</a:t>
            </a:r>
            <a:r>
              <a:rPr lang="en-US" sz="2000" dirty="0" smtClean="0">
                <a:latin typeface="Georgia" panose="02040502050405020303" pitchFamily="18" charset="0"/>
              </a:rPr>
              <a:t>.</a:t>
            </a:r>
          </a:p>
        </p:txBody>
      </p:sp>
      <p:grpSp>
        <p:nvGrpSpPr>
          <p:cNvPr id="5" name="Group 4"/>
          <p:cNvGrpSpPr/>
          <p:nvPr/>
        </p:nvGrpSpPr>
        <p:grpSpPr>
          <a:xfrm>
            <a:off x="4206402" y="380377"/>
            <a:ext cx="3775116" cy="939800"/>
            <a:chOff x="7581900" y="3268500"/>
            <a:chExt cx="3775116" cy="939800"/>
          </a:xfrm>
        </p:grpSpPr>
        <p:sp>
          <p:nvSpPr>
            <p:cNvPr id="6"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6241"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RECCOMENDATIONS</a:t>
              </a:r>
              <a:endParaRPr lang="en-US" sz="1600" dirty="0"/>
            </a:p>
          </p:txBody>
        </p:sp>
        <p:sp>
          <p:nvSpPr>
            <p:cNvPr id="7" name="Oval 6">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581900" y="326850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7902087" y="353185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cxnSp>
        <p:nvCxnSpPr>
          <p:cNvPr id="9" name="Straight Connector 8">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1472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81472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05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1224098" cy="4351338"/>
          </a:xfrm>
        </p:spPr>
        <p:txBody>
          <a:bodyPr/>
          <a:lstStyle/>
          <a:p>
            <a:pPr marL="0" indent="0">
              <a:buNone/>
            </a:pPr>
            <a:r>
              <a:rPr lang="en-GB" sz="2000" dirty="0" smtClean="0">
                <a:latin typeface="Georgia" panose="02040502050405020303" pitchFamily="18" charset="0"/>
              </a:rPr>
              <a:t>The documentation to my cleaning and transformation process would be available in the GitHub repo below:</a:t>
            </a:r>
          </a:p>
          <a:p>
            <a:pPr marL="0" indent="0">
              <a:buNone/>
            </a:pPr>
            <a:endParaRPr lang="en-GB" dirty="0" smtClean="0"/>
          </a:p>
          <a:p>
            <a:pPr marL="0" indent="0">
              <a:buNone/>
            </a:pPr>
            <a:r>
              <a:rPr lang="en-GB" sz="2000" dirty="0">
                <a:solidFill>
                  <a:schemeClr val="accent4">
                    <a:lumMod val="75000"/>
                  </a:schemeClr>
                </a:solidFill>
                <a:latin typeface="Georgia" panose="02040502050405020303" pitchFamily="18" charset="0"/>
              </a:rPr>
              <a:t>https://lnkd.in/eJcTqwei</a:t>
            </a:r>
            <a:endParaRPr lang="en-GB" sz="2000" dirty="0">
              <a:solidFill>
                <a:schemeClr val="accent4">
                  <a:lumMod val="75000"/>
                </a:schemeClr>
              </a:solidFill>
              <a:latin typeface="Georgia" panose="02040502050405020303" pitchFamily="18" charset="0"/>
            </a:endParaRPr>
          </a:p>
        </p:txBody>
      </p:sp>
      <p:grpSp>
        <p:nvGrpSpPr>
          <p:cNvPr id="5" name="Group 4"/>
          <p:cNvGrpSpPr/>
          <p:nvPr/>
        </p:nvGrpSpPr>
        <p:grpSpPr>
          <a:xfrm>
            <a:off x="3944826" y="149885"/>
            <a:ext cx="4299712" cy="939800"/>
            <a:chOff x="6832600" y="5055576"/>
            <a:chExt cx="4299712" cy="939800"/>
          </a:xfrm>
        </p:grpSpPr>
        <p:sp>
          <p:nvSpPr>
            <p:cNvPr id="6"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7471537" y="514526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DOCUMMENTATION OF CLEANING PROCCESS</a:t>
              </a:r>
              <a:endParaRPr lang="en-US" sz="1600" dirty="0"/>
            </a:p>
          </p:txBody>
        </p:sp>
        <p:sp>
          <p:nvSpPr>
            <p:cNvPr id="7" name="Oval 6">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descr="Icon of human being and gear. ">
              <a:extLst>
                <a:ext uri="{FF2B5EF4-FFF2-40B4-BE49-F238E27FC236}">
                  <a16:creationId xmlns=""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9" name="Freeform 3673">
                <a:extLst>
                  <a:ext uri="{FF2B5EF4-FFF2-40B4-BE49-F238E27FC236}">
                    <a16:creationId xmlns=""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674">
                <a:extLst>
                  <a:ext uri="{FF2B5EF4-FFF2-40B4-BE49-F238E27FC236}">
                    <a16:creationId xmlns=""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1" name="Straight Connector 10">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7068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482519" y="522898"/>
            <a:ext cx="370948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189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SQL Query</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 xmlns:a16="http://schemas.microsoft.com/office/drawing/2014/main" id="{913AB221-FD8D-4664-9B4C-AE1B1660ECAA}"/>
              </a:ext>
            </a:extLst>
          </p:cNvPr>
          <p:cNvSpPr/>
          <p:nvPr/>
        </p:nvSpPr>
        <p:spPr>
          <a:xfrm>
            <a:off x="525597" y="1602568"/>
            <a:ext cx="11437803" cy="1218282"/>
          </a:xfrm>
          <a:prstGeom prst="rect">
            <a:avLst/>
          </a:prstGeom>
        </p:spPr>
        <p:txBody>
          <a:bodyPr wrap="square" lIns="0" tIns="0" rIns="0" bIns="0" anchor="t">
            <a:spAutoFit/>
          </a:bodyPr>
          <a:lstStyle/>
          <a:p>
            <a:pPr>
              <a:lnSpc>
                <a:spcPts val="1900"/>
              </a:lnSpc>
            </a:pPr>
            <a:r>
              <a:rPr lang="en-US" sz="2000" dirty="0" smtClean="0">
                <a:solidFill>
                  <a:schemeClr val="tx1">
                    <a:lumMod val="75000"/>
                    <a:lumOff val="25000"/>
                  </a:schemeClr>
                </a:solidFill>
                <a:latin typeface="Georgia" panose="02040502050405020303" pitchFamily="18" charset="0"/>
                <a:cs typeface="Segoe UI" panose="020B0502040204020203" pitchFamily="34" charset="0"/>
              </a:rPr>
              <a:t>The SQL Query to this project would also be available in my </a:t>
            </a:r>
            <a:r>
              <a:rPr lang="en-US" sz="2000" dirty="0" err="1" smtClean="0">
                <a:solidFill>
                  <a:schemeClr val="tx1">
                    <a:lumMod val="75000"/>
                    <a:lumOff val="25000"/>
                  </a:schemeClr>
                </a:solidFill>
                <a:latin typeface="Georgia" panose="02040502050405020303" pitchFamily="18" charset="0"/>
                <a:cs typeface="Segoe UI" panose="020B0502040204020203" pitchFamily="34" charset="0"/>
              </a:rPr>
              <a:t>Github</a:t>
            </a:r>
            <a:r>
              <a:rPr lang="en-US" sz="2000" dirty="0" smtClean="0">
                <a:solidFill>
                  <a:schemeClr val="tx1">
                    <a:lumMod val="75000"/>
                    <a:lumOff val="25000"/>
                  </a:schemeClr>
                </a:solidFill>
                <a:latin typeface="Georgia" panose="02040502050405020303" pitchFamily="18" charset="0"/>
                <a:cs typeface="Segoe UI" panose="020B0502040204020203" pitchFamily="34" charset="0"/>
              </a:rPr>
              <a:t> repo</a:t>
            </a:r>
            <a:r>
              <a:rPr lang="en-US" sz="2000" dirty="0" smtClean="0">
                <a:solidFill>
                  <a:schemeClr val="tx1">
                    <a:lumMod val="75000"/>
                    <a:lumOff val="25000"/>
                  </a:schemeClr>
                </a:solidFill>
                <a:latin typeface="Georgia" panose="02040502050405020303" pitchFamily="18" charset="0"/>
                <a:cs typeface="Segoe UI" panose="020B0502040204020203" pitchFamily="34" charset="0"/>
              </a:rPr>
              <a:t>:</a:t>
            </a:r>
          </a:p>
          <a:p>
            <a:pPr>
              <a:lnSpc>
                <a:spcPts val="1900"/>
              </a:lnSpc>
            </a:pPr>
            <a:endParaRPr lang="en-US" sz="2000" dirty="0">
              <a:solidFill>
                <a:schemeClr val="tx1">
                  <a:lumMod val="75000"/>
                  <a:lumOff val="25000"/>
                </a:schemeClr>
              </a:solidFill>
              <a:latin typeface="Georgia" panose="02040502050405020303" pitchFamily="18" charset="0"/>
              <a:cs typeface="Segoe UI" panose="020B0502040204020203" pitchFamily="34" charset="0"/>
            </a:endParaRPr>
          </a:p>
          <a:p>
            <a:pPr>
              <a:lnSpc>
                <a:spcPts val="1900"/>
              </a:lnSpc>
            </a:pPr>
            <a:endParaRPr lang="en-US" sz="2000" dirty="0" smtClean="0">
              <a:solidFill>
                <a:schemeClr val="tx1">
                  <a:lumMod val="75000"/>
                  <a:lumOff val="25000"/>
                </a:schemeClr>
              </a:solidFill>
              <a:latin typeface="Georgia" panose="02040502050405020303" pitchFamily="18" charset="0"/>
              <a:cs typeface="Segoe UI" panose="020B0502040204020203" pitchFamily="34" charset="0"/>
            </a:endParaRPr>
          </a:p>
          <a:p>
            <a:pPr>
              <a:lnSpc>
                <a:spcPts val="1900"/>
              </a:lnSpc>
            </a:pPr>
            <a:r>
              <a:rPr lang="en-US" sz="2000" dirty="0" smtClean="0">
                <a:solidFill>
                  <a:schemeClr val="accent3">
                    <a:lumMod val="75000"/>
                  </a:schemeClr>
                </a:solidFill>
                <a:latin typeface="Georgia" panose="02040502050405020303" pitchFamily="18" charset="0"/>
                <a:cs typeface="Segoe UI" panose="020B0502040204020203" pitchFamily="34" charset="0"/>
              </a:rPr>
              <a:t>https</a:t>
            </a:r>
            <a:r>
              <a:rPr lang="en-US" sz="2000" dirty="0">
                <a:solidFill>
                  <a:schemeClr val="accent3">
                    <a:lumMod val="75000"/>
                  </a:schemeClr>
                </a:solidFill>
                <a:latin typeface="Georgia" panose="02040502050405020303" pitchFamily="18" charset="0"/>
                <a:cs typeface="Segoe UI" panose="020B0502040204020203" pitchFamily="34" charset="0"/>
              </a:rPr>
              <a:t>://lnkd.in/eqXAiWE6</a:t>
            </a:r>
            <a:endParaRPr lang="en-US" sz="2000" dirty="0" smtClean="0">
              <a:solidFill>
                <a:schemeClr val="accent3">
                  <a:lumMod val="75000"/>
                </a:schemeClr>
              </a:solidFill>
              <a:latin typeface="Georgia" panose="02040502050405020303" pitchFamily="18" charset="0"/>
              <a:cs typeface="Segoe UI" panose="020B0502040204020203" pitchFamily="34" charset="0"/>
            </a:endParaRPr>
          </a:p>
          <a:p>
            <a:pPr>
              <a:lnSpc>
                <a:spcPts val="1900"/>
              </a:lnSpc>
            </a:pPr>
            <a:endParaRPr lang="en-US" sz="2000" dirty="0">
              <a:solidFill>
                <a:schemeClr val="tx1">
                  <a:lumMod val="75000"/>
                  <a:lumOff val="25000"/>
                </a:schemeClr>
              </a:solidFill>
              <a:latin typeface="Georgia" panose="02040502050405020303" pitchFamily="18" charset="0"/>
              <a:cs typeface="Segoe UI" panose="020B0502040204020203" pitchFamily="34" charset="0"/>
            </a:endParaRPr>
          </a:p>
        </p:txBody>
      </p:sp>
      <p:sp>
        <p:nvSpPr>
          <p:cNvPr id="2" name="Title 1" hidden="1">
            <a:extLst>
              <a:ext uri="{FF2B5EF4-FFF2-40B4-BE49-F238E27FC236}">
                <a16:creationId xmlns="" xmlns:a16="http://schemas.microsoft.com/office/drawing/2014/main" id="{09C05F0C-382F-476A-A0D2-932E111A7F9A}"/>
              </a:ext>
            </a:extLst>
          </p:cNvPr>
          <p:cNvSpPr>
            <a:spLocks noGrp="1"/>
          </p:cNvSpPr>
          <p:nvPr>
            <p:ph type="title"/>
          </p:nvPr>
        </p:nvSpPr>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0922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Contents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197271" y="2890674"/>
            <a:ext cx="1936193" cy="18112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a:t>
            </a:r>
            <a:r>
              <a:rPr lang="en-GB" b="1" dirty="0" smtClean="0"/>
              <a:t>eliverables</a:t>
            </a:r>
            <a:endParaRPr lang="en-US" b="1" dirty="0" smtClean="0">
              <a:latin typeface="+mj-lt"/>
            </a:endParaRPr>
          </a:p>
        </p:txBody>
      </p:sp>
      <p:sp>
        <p:nvSpPr>
          <p:cNvPr id="27" name="Rectangle: Rounded Corners 26">
            <a:extLst>
              <a:ext uri="{FF2B5EF4-FFF2-40B4-BE49-F238E27FC236}">
                <a16:creationId xmlns=""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SOURCE</a:t>
            </a:r>
            <a:endParaRPr lang="en-US" sz="1600" dirty="0"/>
          </a:p>
        </p:txBody>
      </p:sp>
      <p:sp>
        <p:nvSpPr>
          <p:cNvPr id="28" name="Oval 27">
            <a:extLst>
              <a:ext uri="{FF2B5EF4-FFF2-40B4-BE49-F238E27FC236}">
                <a16:creationId xmlns=""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6832600" y="1514475"/>
            <a:ext cx="4140280" cy="939800"/>
            <a:chOff x="6832600" y="1514475"/>
            <a:chExt cx="4140280" cy="939800"/>
          </a:xfrm>
        </p:grpSpPr>
        <p:sp>
          <p:nvSpPr>
            <p:cNvPr id="16"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VISUALIZATION AND FINDINGS</a:t>
              </a:r>
              <a:endParaRPr lang="en-US" sz="1600" dirty="0"/>
            </a:p>
          </p:txBody>
        </p:sp>
        <p:sp>
          <p:nvSpPr>
            <p:cNvPr id="15" name="Oval 14">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 xmlns:a16="http://schemas.microsoft.com/office/drawing/2014/main" id="{044C3643-8A0E-47C1-BEB8-C73203B5E58D}"/>
                </a:ext>
              </a:extLst>
            </p:cNvPr>
            <p:cNvGrpSpPr/>
            <p:nvPr/>
          </p:nvGrpSpPr>
          <p:grpSpPr>
            <a:xfrm>
              <a:off x="7133464" y="1766880"/>
              <a:ext cx="347679" cy="347679"/>
              <a:chOff x="4319588" y="2492375"/>
              <a:chExt cx="287338" cy="287338"/>
            </a:xfrm>
            <a:solidFill>
              <a:schemeClr val="bg1"/>
            </a:solidFill>
          </p:grpSpPr>
          <p:sp>
            <p:nvSpPr>
              <p:cNvPr id="32"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 name="Group 1"/>
          <p:cNvGrpSpPr/>
          <p:nvPr/>
        </p:nvGrpSpPr>
        <p:grpSpPr>
          <a:xfrm>
            <a:off x="1587500" y="1528446"/>
            <a:ext cx="3771900" cy="939800"/>
            <a:chOff x="1587500" y="1528446"/>
            <a:chExt cx="3771900" cy="939800"/>
          </a:xfrm>
        </p:grpSpPr>
        <p:sp>
          <p:nvSpPr>
            <p:cNvPr id="25"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BUSINESS TASK</a:t>
              </a:r>
              <a:endParaRPr lang="en-US" sz="1600" dirty="0"/>
            </a:p>
          </p:txBody>
        </p:sp>
        <p:sp>
          <p:nvSpPr>
            <p:cNvPr id="26" name="Oval 25">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2844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 xmlns:a16="http://schemas.microsoft.com/office/drawing/2014/main" id="{6FB02354-C73F-4DCF-8004-E9CCA66963EA}"/>
                </a:ext>
              </a:extLst>
            </p:cNvPr>
            <p:cNvSpPr>
              <a:spLocks noEditPoints="1"/>
            </p:cNvSpPr>
            <p:nvPr/>
          </p:nvSpPr>
          <p:spPr bwMode="auto">
            <a:xfrm>
              <a:off x="4716621" y="1802733"/>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7581900" y="3268500"/>
            <a:ext cx="3775116" cy="939800"/>
            <a:chOff x="7581900" y="3268500"/>
            <a:chExt cx="3775116" cy="939800"/>
          </a:xfrm>
        </p:grpSpPr>
        <p:sp>
          <p:nvSpPr>
            <p:cNvPr id="19"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6241"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RECCOMENDATIONS</a:t>
              </a:r>
              <a:endParaRPr lang="en-US" sz="1600" dirty="0"/>
            </a:p>
          </p:txBody>
        </p:sp>
        <p:sp>
          <p:nvSpPr>
            <p:cNvPr id="20" name="Oval 19">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581900" y="326850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7902087" y="353185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6832600" y="5055576"/>
            <a:ext cx="4299712" cy="939800"/>
            <a:chOff x="6832600" y="5055576"/>
            <a:chExt cx="4299712" cy="939800"/>
          </a:xfrm>
        </p:grpSpPr>
        <p:sp>
          <p:nvSpPr>
            <p:cNvPr id="21"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7471537" y="514526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DOCUMMENTATION OF CLEANING PROCCESS</a:t>
              </a:r>
              <a:endParaRPr lang="en-US" sz="1600" dirty="0"/>
            </a:p>
          </p:txBody>
        </p:sp>
        <p:sp>
          <p:nvSpPr>
            <p:cNvPr id="22" name="Oval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descr="Icon of human being and gear. ">
              <a:extLst>
                <a:ext uri="{FF2B5EF4-FFF2-40B4-BE49-F238E27FC236}">
                  <a16:creationId xmlns=""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 name="Group 2"/>
          <p:cNvGrpSpPr/>
          <p:nvPr/>
        </p:nvGrpSpPr>
        <p:grpSpPr>
          <a:xfrm>
            <a:off x="1587500" y="5055576"/>
            <a:ext cx="3771900" cy="939800"/>
            <a:chOff x="1587500" y="5055576"/>
            <a:chExt cx="3771900" cy="939800"/>
          </a:xfrm>
        </p:grpSpPr>
        <p:sp>
          <p:nvSpPr>
            <p:cNvPr id="29" name="Rectangle: Rounded Corners 28">
              <a:extLst>
                <a:ext uri="{FF2B5EF4-FFF2-40B4-BE49-F238E27FC236}">
                  <a16:creationId xmlns=""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ANALYSIS SUMMARY</a:t>
              </a:r>
              <a:endParaRPr lang="en-US" sz="1600" dirty="0"/>
            </a:p>
          </p:txBody>
        </p:sp>
        <p:sp>
          <p:nvSpPr>
            <p:cNvPr id="30" name="Oval 29">
              <a:extLst>
                <a:ext uri="{FF2B5EF4-FFF2-40B4-BE49-F238E27FC236}">
                  <a16:creationId xmlns=""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346" descr="Icon of box and whisker chart. ">
              <a:extLst>
                <a:ext uri="{FF2B5EF4-FFF2-40B4-BE49-F238E27FC236}">
                  <a16:creationId xmlns="" xmlns:a16="http://schemas.microsoft.com/office/drawing/2014/main" id="{D131817A-5B27-4718-8BAC-45C9CEDA45D9}"/>
                </a:ext>
              </a:extLst>
            </p:cNvPr>
            <p:cNvSpPr>
              <a:spLocks noEditPoints="1"/>
            </p:cNvSpPr>
            <p:nvPr/>
          </p:nvSpPr>
          <p:spPr bwMode="auto">
            <a:xfrm>
              <a:off x="4716621" y="533131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1034" name="Picture 10" descr="Image result for Data Sourc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3662" y="3440694"/>
            <a:ext cx="395928" cy="43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0922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Analysis Phases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2856620" y="3015760"/>
            <a:ext cx="4336142" cy="1827244"/>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925097" y="3052720"/>
            <a:ext cx="4336142" cy="175332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 xmlns:a16="http://schemas.microsoft.com/office/drawing/2014/main" id="{3F19BFA5-D0CA-4CF0-8499-504D956B6563}"/>
              </a:ext>
            </a:extLst>
          </p:cNvPr>
          <p:cNvSpPr/>
          <p:nvPr/>
        </p:nvSpPr>
        <p:spPr>
          <a:xfrm>
            <a:off x="31233" y="2885112"/>
            <a:ext cx="1909327" cy="247669"/>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51" name="Rectangle 50">
            <a:extLst>
              <a:ext uri="{FF2B5EF4-FFF2-40B4-BE49-F238E27FC236}">
                <a16:creationId xmlns="" xmlns:a16="http://schemas.microsoft.com/office/drawing/2014/main" id="{8AA18108-5B8B-4147-84A7-D30A16BEC4EA}"/>
              </a:ext>
            </a:extLst>
          </p:cNvPr>
          <p:cNvSpPr/>
          <p:nvPr/>
        </p:nvSpPr>
        <p:spPr>
          <a:xfrm>
            <a:off x="132081" y="3653603"/>
            <a:ext cx="1808480"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 xmlns:a16="http://schemas.microsoft.com/office/drawing/2014/main" id="{DEC447B3-FDD1-438D-A671-84CC56DF3DFC}"/>
              </a:ext>
            </a:extLst>
          </p:cNvPr>
          <p:cNvSpPr>
            <a:spLocks noEditPoints="1"/>
          </p:cNvSpPr>
          <p:nvPr/>
        </p:nvSpPr>
        <p:spPr bwMode="auto">
          <a:xfrm>
            <a:off x="802349" y="228025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Trapezoid 39">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986522" y="3031138"/>
            <a:ext cx="4336142" cy="1827244"/>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4791828" y="3052719"/>
            <a:ext cx="4336142" cy="175332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rapezoid 4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6734215" y="3015760"/>
            <a:ext cx="4336142" cy="1827244"/>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rapezoid 73">
            <a:extLst>
              <a:ext uri="{FF2B5EF4-FFF2-40B4-BE49-F238E27FC236}">
                <a16:creationId xmlns=""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8673010" y="3052721"/>
            <a:ext cx="4336142" cy="175332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6203519" y="2280251"/>
            <a:ext cx="1593858" cy="1593858"/>
          </a:xfrm>
          <a:prstGeom prst="donut">
            <a:avLst>
              <a:gd name="adj" fmla="val 1225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2322567" y="2290758"/>
            <a:ext cx="1593858" cy="1593858"/>
          </a:xfrm>
          <a:prstGeom prst="donut">
            <a:avLst>
              <a:gd name="adj" fmla="val 1225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4194698" y="2290758"/>
            <a:ext cx="1593858" cy="1594205"/>
          </a:xfrm>
          <a:prstGeom prst="donut">
            <a:avLst>
              <a:gd name="adj" fmla="val 1225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374625" y="2350902"/>
            <a:ext cx="1593858" cy="1593858"/>
          </a:xfrm>
          <a:prstGeom prst="donut">
            <a:avLst>
              <a:gd name="adj" fmla="val 1225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10044153" y="2212017"/>
            <a:ext cx="1593858" cy="1625927"/>
          </a:xfrm>
          <a:prstGeom prst="donut">
            <a:avLst>
              <a:gd name="adj" fmla="val 1225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8105518" y="2212017"/>
            <a:ext cx="1593858" cy="1593858"/>
          </a:xfrm>
          <a:prstGeom prst="donut">
            <a:avLst>
              <a:gd name="adj" fmla="val 1225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4" name="Group 83" descr="Icon of books. ">
            <a:extLst>
              <a:ext uri="{FF2B5EF4-FFF2-40B4-BE49-F238E27FC236}">
                <a16:creationId xmlns="" xmlns:a16="http://schemas.microsoft.com/office/drawing/2014/main" id="{8567F01D-3435-4405-B8A9-9C2446E042DD}"/>
              </a:ext>
            </a:extLst>
          </p:cNvPr>
          <p:cNvGrpSpPr/>
          <p:nvPr/>
        </p:nvGrpSpPr>
        <p:grpSpPr>
          <a:xfrm>
            <a:off x="2943254" y="2883947"/>
            <a:ext cx="344413" cy="382447"/>
            <a:chOff x="2608263" y="1920875"/>
            <a:chExt cx="258763" cy="287338"/>
          </a:xfrm>
          <a:solidFill>
            <a:schemeClr val="tx1"/>
          </a:solidFill>
        </p:grpSpPr>
        <p:sp>
          <p:nvSpPr>
            <p:cNvPr id="85" name="Rectangle 705">
              <a:extLst>
                <a:ext uri="{FF2B5EF4-FFF2-40B4-BE49-F238E27FC236}">
                  <a16:creationId xmlns=""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706">
              <a:extLst>
                <a:ext uri="{FF2B5EF4-FFF2-40B4-BE49-F238E27FC236}">
                  <a16:creationId xmlns=""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707">
              <a:extLst>
                <a:ext uri="{FF2B5EF4-FFF2-40B4-BE49-F238E27FC236}">
                  <a16:creationId xmlns=""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708">
              <a:extLst>
                <a:ext uri="{FF2B5EF4-FFF2-40B4-BE49-F238E27FC236}">
                  <a16:creationId xmlns=""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709">
              <a:extLst>
                <a:ext uri="{FF2B5EF4-FFF2-40B4-BE49-F238E27FC236}">
                  <a16:creationId xmlns=""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10">
              <a:extLst>
                <a:ext uri="{FF2B5EF4-FFF2-40B4-BE49-F238E27FC236}">
                  <a16:creationId xmlns=""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711">
              <a:extLst>
                <a:ext uri="{FF2B5EF4-FFF2-40B4-BE49-F238E27FC236}">
                  <a16:creationId xmlns=""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712">
              <a:extLst>
                <a:ext uri="{FF2B5EF4-FFF2-40B4-BE49-F238E27FC236}">
                  <a16:creationId xmlns=""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713">
              <a:extLst>
                <a:ext uri="{FF2B5EF4-FFF2-40B4-BE49-F238E27FC236}">
                  <a16:creationId xmlns=""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714">
              <a:extLst>
                <a:ext uri="{FF2B5EF4-FFF2-40B4-BE49-F238E27FC236}">
                  <a16:creationId xmlns=""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715">
              <a:extLst>
                <a:ext uri="{FF2B5EF4-FFF2-40B4-BE49-F238E27FC236}">
                  <a16:creationId xmlns=""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16">
              <a:extLst>
                <a:ext uri="{FF2B5EF4-FFF2-40B4-BE49-F238E27FC236}">
                  <a16:creationId xmlns=""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717">
              <a:extLst>
                <a:ext uri="{FF2B5EF4-FFF2-40B4-BE49-F238E27FC236}">
                  <a16:creationId xmlns=""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Rectangle 718">
              <a:extLst>
                <a:ext uri="{FF2B5EF4-FFF2-40B4-BE49-F238E27FC236}">
                  <a16:creationId xmlns=""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19">
              <a:extLst>
                <a:ext uri="{FF2B5EF4-FFF2-40B4-BE49-F238E27FC236}">
                  <a16:creationId xmlns=""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720">
              <a:extLst>
                <a:ext uri="{FF2B5EF4-FFF2-40B4-BE49-F238E27FC236}">
                  <a16:creationId xmlns=""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1" name="Freeform 23" descr="Icon of question mark"/>
          <p:cNvSpPr>
            <a:spLocks noEditPoints="1"/>
          </p:cNvSpPr>
          <p:nvPr/>
        </p:nvSpPr>
        <p:spPr bwMode="auto">
          <a:xfrm>
            <a:off x="1004238" y="2822713"/>
            <a:ext cx="377415" cy="443681"/>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71" descr="Icon of gears"/>
          <p:cNvSpPr>
            <a:spLocks noEditPoints="1"/>
          </p:cNvSpPr>
          <p:nvPr/>
        </p:nvSpPr>
        <p:spPr bwMode="auto">
          <a:xfrm>
            <a:off x="4735440" y="2878646"/>
            <a:ext cx="529750" cy="477780"/>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tx1"/>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07" name="Freeform 4346" descr="Icon of box and whisker chart. ">
            <a:extLst>
              <a:ext uri="{FF2B5EF4-FFF2-40B4-BE49-F238E27FC236}">
                <a16:creationId xmlns="" xmlns:a16="http://schemas.microsoft.com/office/drawing/2014/main" id="{D131817A-5B27-4718-8BAC-45C9CEDA45D9}"/>
              </a:ext>
            </a:extLst>
          </p:cNvPr>
          <p:cNvSpPr>
            <a:spLocks noEditPoints="1"/>
          </p:cNvSpPr>
          <p:nvPr/>
        </p:nvSpPr>
        <p:spPr bwMode="auto">
          <a:xfrm>
            <a:off x="6741806" y="2822713"/>
            <a:ext cx="457438" cy="443681"/>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5" descr="Icon of puzzle piece"/>
          <p:cNvSpPr>
            <a:spLocks/>
          </p:cNvSpPr>
          <p:nvPr/>
        </p:nvSpPr>
        <p:spPr bwMode="auto">
          <a:xfrm rot="2700000">
            <a:off x="10572909" y="2690415"/>
            <a:ext cx="536345" cy="564554"/>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tx1"/>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grpSp>
        <p:nvGrpSpPr>
          <p:cNvPr id="109" name="Group 108" descr="Icon of symbol representing email.">
            <a:extLst>
              <a:ext uri="{FF2B5EF4-FFF2-40B4-BE49-F238E27FC236}">
                <a16:creationId xmlns="" xmlns:a16="http://schemas.microsoft.com/office/drawing/2014/main" id="{20CE09B7-A9E8-4791-ABE4-6FEC5916661D}"/>
              </a:ext>
            </a:extLst>
          </p:cNvPr>
          <p:cNvGrpSpPr/>
          <p:nvPr/>
        </p:nvGrpSpPr>
        <p:grpSpPr>
          <a:xfrm>
            <a:off x="8650055" y="2801279"/>
            <a:ext cx="558745" cy="486547"/>
            <a:chOff x="11028363" y="771525"/>
            <a:chExt cx="285750" cy="285750"/>
          </a:xfrm>
          <a:solidFill>
            <a:schemeClr val="tx1"/>
          </a:solidFill>
        </p:grpSpPr>
        <p:sp>
          <p:nvSpPr>
            <p:cNvPr id="110" name="Freeform 3620">
              <a:extLst>
                <a:ext uri="{FF2B5EF4-FFF2-40B4-BE49-F238E27FC236}">
                  <a16:creationId xmlns=""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3621">
              <a:extLst>
                <a:ext uri="{FF2B5EF4-FFF2-40B4-BE49-F238E27FC236}">
                  <a16:creationId xmlns=""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3622">
              <a:extLst>
                <a:ext uri="{FF2B5EF4-FFF2-40B4-BE49-F238E27FC236}">
                  <a16:creationId xmlns=""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3">
              <a:extLst>
                <a:ext uri="{FF2B5EF4-FFF2-40B4-BE49-F238E27FC236}">
                  <a16:creationId xmlns=""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4">
              <a:extLst>
                <a:ext uri="{FF2B5EF4-FFF2-40B4-BE49-F238E27FC236}">
                  <a16:creationId xmlns=""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5">
              <a:extLst>
                <a:ext uri="{FF2B5EF4-FFF2-40B4-BE49-F238E27FC236}">
                  <a16:creationId xmlns=""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3" name="Rectangle 122">
            <a:extLst>
              <a:ext uri="{FF2B5EF4-FFF2-40B4-BE49-F238E27FC236}">
                <a16:creationId xmlns="" xmlns:a16="http://schemas.microsoft.com/office/drawing/2014/main" id="{6BEBF752-C33D-4EC4-8210-F7B1D3A10097}"/>
              </a:ext>
            </a:extLst>
          </p:cNvPr>
          <p:cNvSpPr/>
          <p:nvPr/>
        </p:nvSpPr>
        <p:spPr>
          <a:xfrm>
            <a:off x="507770" y="4638101"/>
            <a:ext cx="1371600" cy="246221"/>
          </a:xfrm>
          <a:prstGeom prst="rect">
            <a:avLst/>
          </a:prstGeom>
        </p:spPr>
        <p:txBody>
          <a:bodyPr wrap="square" lIns="0" tIns="0" rIns="0" bIns="0" anchor="ctr">
            <a:spAutoFit/>
          </a:bodyPr>
          <a:lstStyle/>
          <a:p>
            <a:pPr algn="ctr"/>
            <a:r>
              <a:rPr lang="en-US" sz="1600" b="1" dirty="0" smtClean="0"/>
              <a:t>ASK</a:t>
            </a:r>
            <a:endParaRPr lang="en-US" sz="1600" b="1" dirty="0"/>
          </a:p>
        </p:txBody>
      </p:sp>
      <p:sp>
        <p:nvSpPr>
          <p:cNvPr id="125" name="Rectangle 124">
            <a:extLst>
              <a:ext uri="{FF2B5EF4-FFF2-40B4-BE49-F238E27FC236}">
                <a16:creationId xmlns="" xmlns:a16="http://schemas.microsoft.com/office/drawing/2014/main" id="{6BEBF752-C33D-4EC4-8210-F7B1D3A10097}"/>
              </a:ext>
            </a:extLst>
          </p:cNvPr>
          <p:cNvSpPr/>
          <p:nvPr/>
        </p:nvSpPr>
        <p:spPr>
          <a:xfrm>
            <a:off x="2396893" y="4642496"/>
            <a:ext cx="1371600" cy="246221"/>
          </a:xfrm>
          <a:prstGeom prst="rect">
            <a:avLst/>
          </a:prstGeom>
        </p:spPr>
        <p:txBody>
          <a:bodyPr wrap="square" lIns="0" tIns="0" rIns="0" bIns="0" anchor="ctr">
            <a:spAutoFit/>
          </a:bodyPr>
          <a:lstStyle/>
          <a:p>
            <a:pPr algn="ctr"/>
            <a:r>
              <a:rPr lang="en-US" sz="1600" b="1" dirty="0" smtClean="0"/>
              <a:t>PREPARE</a:t>
            </a:r>
            <a:endParaRPr lang="en-US" sz="1600" b="1" dirty="0"/>
          </a:p>
        </p:txBody>
      </p:sp>
      <p:sp>
        <p:nvSpPr>
          <p:cNvPr id="126" name="Rectangle 125">
            <a:extLst>
              <a:ext uri="{FF2B5EF4-FFF2-40B4-BE49-F238E27FC236}">
                <a16:creationId xmlns="" xmlns:a16="http://schemas.microsoft.com/office/drawing/2014/main" id="{6BEBF752-C33D-4EC4-8210-F7B1D3A10097}"/>
              </a:ext>
            </a:extLst>
          </p:cNvPr>
          <p:cNvSpPr/>
          <p:nvPr/>
        </p:nvSpPr>
        <p:spPr>
          <a:xfrm>
            <a:off x="4305827" y="4638101"/>
            <a:ext cx="1371600" cy="246221"/>
          </a:xfrm>
          <a:prstGeom prst="rect">
            <a:avLst/>
          </a:prstGeom>
        </p:spPr>
        <p:txBody>
          <a:bodyPr wrap="square" lIns="0" tIns="0" rIns="0" bIns="0" anchor="ctr">
            <a:spAutoFit/>
          </a:bodyPr>
          <a:lstStyle/>
          <a:p>
            <a:pPr algn="ctr"/>
            <a:r>
              <a:rPr lang="en-US" sz="1600" b="1" dirty="0" smtClean="0"/>
              <a:t>PROCESS</a:t>
            </a:r>
            <a:endParaRPr lang="en-US" sz="1600" b="1" dirty="0"/>
          </a:p>
        </p:txBody>
      </p:sp>
      <p:sp>
        <p:nvSpPr>
          <p:cNvPr id="127" name="Rectangle 126">
            <a:extLst>
              <a:ext uri="{FF2B5EF4-FFF2-40B4-BE49-F238E27FC236}">
                <a16:creationId xmlns="" xmlns:a16="http://schemas.microsoft.com/office/drawing/2014/main" id="{6BEBF752-C33D-4EC4-8210-F7B1D3A10097}"/>
              </a:ext>
            </a:extLst>
          </p:cNvPr>
          <p:cNvSpPr/>
          <p:nvPr/>
        </p:nvSpPr>
        <p:spPr>
          <a:xfrm>
            <a:off x="6277688" y="4638101"/>
            <a:ext cx="1371600" cy="246221"/>
          </a:xfrm>
          <a:prstGeom prst="rect">
            <a:avLst/>
          </a:prstGeom>
        </p:spPr>
        <p:txBody>
          <a:bodyPr wrap="square" lIns="0" tIns="0" rIns="0" bIns="0" anchor="ctr">
            <a:spAutoFit/>
          </a:bodyPr>
          <a:lstStyle/>
          <a:p>
            <a:pPr algn="ctr"/>
            <a:r>
              <a:rPr lang="en-US" sz="1600" b="1" dirty="0" smtClean="0"/>
              <a:t>ANALYZE</a:t>
            </a:r>
            <a:endParaRPr lang="en-US" sz="1600" b="1" dirty="0"/>
          </a:p>
        </p:txBody>
      </p:sp>
      <p:sp>
        <p:nvSpPr>
          <p:cNvPr id="128" name="Rectangle 127">
            <a:extLst>
              <a:ext uri="{FF2B5EF4-FFF2-40B4-BE49-F238E27FC236}">
                <a16:creationId xmlns="" xmlns:a16="http://schemas.microsoft.com/office/drawing/2014/main" id="{6BEBF752-C33D-4EC4-8210-F7B1D3A10097}"/>
              </a:ext>
            </a:extLst>
          </p:cNvPr>
          <p:cNvSpPr/>
          <p:nvPr/>
        </p:nvSpPr>
        <p:spPr>
          <a:xfrm>
            <a:off x="8122565" y="4624112"/>
            <a:ext cx="1371600" cy="246221"/>
          </a:xfrm>
          <a:prstGeom prst="rect">
            <a:avLst/>
          </a:prstGeom>
        </p:spPr>
        <p:txBody>
          <a:bodyPr wrap="square" lIns="0" tIns="0" rIns="0" bIns="0" anchor="ctr">
            <a:spAutoFit/>
          </a:bodyPr>
          <a:lstStyle/>
          <a:p>
            <a:pPr algn="ctr"/>
            <a:r>
              <a:rPr lang="en-US" sz="1600" b="1" dirty="0" smtClean="0"/>
              <a:t>SHARE</a:t>
            </a:r>
            <a:endParaRPr lang="en-US" sz="1600" b="1" dirty="0"/>
          </a:p>
        </p:txBody>
      </p:sp>
      <p:sp>
        <p:nvSpPr>
          <p:cNvPr id="130" name="Rectangle 129">
            <a:extLst>
              <a:ext uri="{FF2B5EF4-FFF2-40B4-BE49-F238E27FC236}">
                <a16:creationId xmlns="" xmlns:a16="http://schemas.microsoft.com/office/drawing/2014/main" id="{6BEBF752-C33D-4EC4-8210-F7B1D3A10097}"/>
              </a:ext>
            </a:extLst>
          </p:cNvPr>
          <p:cNvSpPr/>
          <p:nvPr/>
        </p:nvSpPr>
        <p:spPr>
          <a:xfrm>
            <a:off x="10167135" y="4624111"/>
            <a:ext cx="1371600" cy="246221"/>
          </a:xfrm>
          <a:prstGeom prst="rect">
            <a:avLst/>
          </a:prstGeom>
        </p:spPr>
        <p:txBody>
          <a:bodyPr wrap="square" lIns="0" tIns="0" rIns="0" bIns="0" anchor="ctr">
            <a:spAutoFit/>
          </a:bodyPr>
          <a:lstStyle/>
          <a:p>
            <a:pPr algn="ctr"/>
            <a:r>
              <a:rPr lang="en-US" sz="1600" b="1" dirty="0" smtClean="0"/>
              <a:t>ACT</a:t>
            </a:r>
            <a:endParaRPr lang="en-US" sz="1600" b="1"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78203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0477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 xmlns:a16="http://schemas.microsoft.com/office/drawing/2014/main" id="{1A997C66-4ED4-4017-9439-1D07ED31D783}"/>
              </a:ext>
            </a:extLst>
          </p:cNvPr>
          <p:cNvSpPr/>
          <p:nvPr/>
        </p:nvSpPr>
        <p:spPr>
          <a:xfrm>
            <a:off x="416097" y="2026444"/>
            <a:ext cx="11750503" cy="497637"/>
          </a:xfrm>
          <a:prstGeom prst="rect">
            <a:avLst/>
          </a:prstGeom>
        </p:spPr>
        <p:txBody>
          <a:bodyPr wrap="square" lIns="0" tIns="0" rIns="0" bIns="0" anchor="t">
            <a:spAutoFit/>
          </a:bodyPr>
          <a:lstStyle/>
          <a:p>
            <a:pPr marL="285750" indent="-285750" algn="ctr">
              <a:lnSpc>
                <a:spcPts val="1900"/>
              </a:lnSpc>
              <a:buFont typeface="Courier New" panose="02070309020205020404" pitchFamily="49" charset="0"/>
              <a:buChar char="o"/>
            </a:pPr>
            <a:r>
              <a:rPr lang="en-US" sz="2400" dirty="0">
                <a:solidFill>
                  <a:schemeClr val="tx1">
                    <a:lumMod val="75000"/>
                    <a:lumOff val="25000"/>
                  </a:schemeClr>
                </a:solidFill>
                <a:latin typeface="Georgia" panose="02040502050405020303" pitchFamily="18" charset="0"/>
                <a:cs typeface="Segoe UI" panose="020B0502040204020203" pitchFamily="34" charset="0"/>
              </a:rPr>
              <a:t>Identify trends in how consumers utilize </a:t>
            </a:r>
            <a:r>
              <a:rPr lang="en-US" sz="2400" dirty="0" err="1">
                <a:solidFill>
                  <a:schemeClr val="tx1">
                    <a:lumMod val="75000"/>
                    <a:lumOff val="25000"/>
                  </a:schemeClr>
                </a:solidFill>
                <a:latin typeface="Georgia" panose="02040502050405020303" pitchFamily="18" charset="0"/>
                <a:cs typeface="Segoe UI" panose="020B0502040204020203" pitchFamily="34" charset="0"/>
              </a:rPr>
              <a:t>FitBit</a:t>
            </a:r>
            <a:r>
              <a:rPr lang="en-US" sz="2400" dirty="0">
                <a:solidFill>
                  <a:schemeClr val="tx1">
                    <a:lumMod val="75000"/>
                    <a:lumOff val="25000"/>
                  </a:schemeClr>
                </a:solidFill>
                <a:latin typeface="Georgia" panose="02040502050405020303" pitchFamily="18" charset="0"/>
                <a:cs typeface="Segoe UI" panose="020B0502040204020203" pitchFamily="34" charset="0"/>
              </a:rPr>
              <a:t> Fitness Tracker Data and how </a:t>
            </a:r>
            <a:r>
              <a:rPr lang="en-US" sz="2400" dirty="0" smtClean="0">
                <a:solidFill>
                  <a:schemeClr val="tx1">
                    <a:lumMod val="75000"/>
                    <a:lumOff val="25000"/>
                  </a:schemeClr>
                </a:solidFill>
                <a:latin typeface="Georgia" panose="02040502050405020303" pitchFamily="18" charset="0"/>
                <a:cs typeface="Segoe UI" panose="020B0502040204020203" pitchFamily="34" charset="0"/>
              </a:rPr>
              <a:t>these trends </a:t>
            </a:r>
            <a:r>
              <a:rPr lang="en-US" sz="2400" dirty="0">
                <a:solidFill>
                  <a:schemeClr val="tx1">
                    <a:lumMod val="75000"/>
                    <a:lumOff val="25000"/>
                  </a:schemeClr>
                </a:solidFill>
                <a:latin typeface="Georgia" panose="02040502050405020303" pitchFamily="18" charset="0"/>
                <a:cs typeface="Segoe UI" panose="020B0502040204020203" pitchFamily="34" charset="0"/>
              </a:rPr>
              <a:t>might aid boost new opportunity growth.</a:t>
            </a:r>
          </a:p>
        </p:txBody>
      </p:sp>
      <p:grpSp>
        <p:nvGrpSpPr>
          <p:cNvPr id="33" name="Group 32"/>
          <p:cNvGrpSpPr/>
          <p:nvPr/>
        </p:nvGrpSpPr>
        <p:grpSpPr>
          <a:xfrm>
            <a:off x="4219575" y="334872"/>
            <a:ext cx="3771900" cy="939800"/>
            <a:chOff x="1587500" y="1528446"/>
            <a:chExt cx="3771900" cy="939800"/>
          </a:xfrm>
        </p:grpSpPr>
        <p:sp>
          <p:nvSpPr>
            <p:cNvPr id="34"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BUSINESS TASK</a:t>
              </a:r>
              <a:endParaRPr lang="en-US" sz="1600" dirty="0"/>
            </a:p>
          </p:txBody>
        </p:sp>
        <p:sp>
          <p:nvSpPr>
            <p:cNvPr id="35" name="Oval 34">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2844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1676" descr="Icon of check box. ">
              <a:extLst>
                <a:ext uri="{FF2B5EF4-FFF2-40B4-BE49-F238E27FC236}">
                  <a16:creationId xmlns="" xmlns:a16="http://schemas.microsoft.com/office/drawing/2014/main" id="{6FB02354-C73F-4DCF-8004-E9CCA66963EA}"/>
                </a:ext>
              </a:extLst>
            </p:cNvPr>
            <p:cNvSpPr>
              <a:spLocks noEditPoints="1"/>
            </p:cNvSpPr>
            <p:nvPr/>
          </p:nvSpPr>
          <p:spPr bwMode="auto">
            <a:xfrm>
              <a:off x="4716621" y="1802733"/>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a:latin typeface="Georgia" panose="02040502050405020303" pitchFamily="18" charset="0"/>
              </a:rPr>
              <a:t> </a:t>
            </a:r>
            <a:r>
              <a:rPr lang="en-US" sz="2000" dirty="0" smtClean="0">
                <a:latin typeface="Georgia" panose="02040502050405020303" pitchFamily="18" charset="0"/>
              </a:rPr>
              <a:t>I </a:t>
            </a:r>
            <a:r>
              <a:rPr lang="en-US" sz="2000" dirty="0">
                <a:latin typeface="Georgia" panose="02040502050405020303" pitchFamily="18" charset="0"/>
              </a:rPr>
              <a:t>utilized Fitbit fitness tracker data. A data set made public by a third party via </a:t>
            </a:r>
            <a:r>
              <a:rPr lang="en-US" sz="2000" dirty="0" err="1">
                <a:latin typeface="Georgia" panose="02040502050405020303" pitchFamily="18" charset="0"/>
              </a:rPr>
              <a:t>mobius</a:t>
            </a:r>
            <a:r>
              <a:rPr lang="en-US" sz="2000" dirty="0">
                <a:latin typeface="Georgia" panose="02040502050405020303" pitchFamily="18" charset="0"/>
              </a:rPr>
              <a:t>. It is a month of data from 2016 beginning on 12/04/2016 and ending on 12/05/2016</a:t>
            </a:r>
            <a:r>
              <a:rPr lang="en-US" sz="2000" dirty="0" smtClean="0">
                <a:latin typeface="Georgia" panose="02040502050405020303" pitchFamily="18" charset="0"/>
              </a:rPr>
              <a:t>.</a:t>
            </a:r>
          </a:p>
          <a:p>
            <a:pPr marL="0" indent="0">
              <a:buNone/>
            </a:pPr>
            <a:r>
              <a:rPr lang="en-US" sz="2000" dirty="0">
                <a:latin typeface="Georgia" panose="02040502050405020303" pitchFamily="18" charset="0"/>
              </a:rPr>
              <a:t> The dataset is sampled biased since only 33 people were included in the dataset. It is also out of date because the dataset is 6 years old. There was no demographic information as the user age and gender were not given.</a:t>
            </a:r>
            <a:endParaRPr lang="en-US" sz="2000" dirty="0" smtClean="0">
              <a:latin typeface="Georgia" panose="02040502050405020303" pitchFamily="18" charset="0"/>
            </a:endParaRPr>
          </a:p>
          <a:p>
            <a:pPr marL="0" indent="0">
              <a:buNone/>
            </a:pPr>
            <a:endParaRPr lang="en-GB" dirty="0">
              <a:latin typeface="Georgia" panose="02040502050405020303" pitchFamily="18" charset="0"/>
            </a:endParaRPr>
          </a:p>
        </p:txBody>
      </p:sp>
      <p:cxnSp>
        <p:nvCxnSpPr>
          <p:cNvPr id="4" name="Straight Connector 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1753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Rounded Corners 26">
            <a:extLst>
              <a:ext uri="{FF2B5EF4-FFF2-40B4-BE49-F238E27FC236}">
                <a16:creationId xmlns=""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4265612" y="461156"/>
            <a:ext cx="3660775" cy="71276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SOURCE</a:t>
            </a:r>
            <a:endParaRPr lang="en-US" sz="1600" dirty="0"/>
          </a:p>
        </p:txBody>
      </p:sp>
      <p:pic>
        <p:nvPicPr>
          <p:cNvPr id="6" name="Picture 10" descr="Image result for Data Sourc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9301" y="598120"/>
            <a:ext cx="395928" cy="43883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81753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755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Georgia" panose="02040502050405020303" pitchFamily="18" charset="0"/>
              </a:rPr>
              <a:t> Out </a:t>
            </a:r>
            <a:r>
              <a:rPr lang="en-US" sz="2000" dirty="0">
                <a:latin typeface="Georgia" panose="02040502050405020303" pitchFamily="18" charset="0"/>
              </a:rPr>
              <a:t>of the 33 samples of the population we examined for our analysis, our analysis reveals that 72.73% of users use the tracker to monitor their sleeping behavior, 100% use it to monitor their step count, and just 24.24 % use it to monitor their weight loss.</a:t>
            </a:r>
            <a:endParaRPr lang="en-GB" sz="2000" dirty="0">
              <a:latin typeface="Georgia" panose="02040502050405020303" pitchFamily="18" charset="0"/>
            </a:endParaRPr>
          </a:p>
        </p:txBody>
      </p:sp>
      <p:cxnSp>
        <p:nvCxnSpPr>
          <p:cNvPr id="4" name="Straight Connector 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1753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81753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210050" y="381782"/>
            <a:ext cx="3771900" cy="939800"/>
            <a:chOff x="1587500" y="5055576"/>
            <a:chExt cx="3771900" cy="939800"/>
          </a:xfrm>
        </p:grpSpPr>
        <p:sp>
          <p:nvSpPr>
            <p:cNvPr id="7" name="Rectangle: Rounded Corners 28">
              <a:extLst>
                <a:ext uri="{FF2B5EF4-FFF2-40B4-BE49-F238E27FC236}">
                  <a16:creationId xmlns=""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ANALYSIS SUMMARY</a:t>
              </a:r>
              <a:endParaRPr lang="en-US" sz="1600" dirty="0"/>
            </a:p>
          </p:txBody>
        </p:sp>
        <p:sp>
          <p:nvSpPr>
            <p:cNvPr id="8" name="Oval 7">
              <a:extLst>
                <a:ext uri="{FF2B5EF4-FFF2-40B4-BE49-F238E27FC236}">
                  <a16:creationId xmlns=""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4346" descr="Icon of box and whisker chart. ">
              <a:extLst>
                <a:ext uri="{FF2B5EF4-FFF2-40B4-BE49-F238E27FC236}">
                  <a16:creationId xmlns="" xmlns:a16="http://schemas.microsoft.com/office/drawing/2014/main" id="{D131817A-5B27-4718-8BAC-45C9CEDA45D9}"/>
                </a:ext>
              </a:extLst>
            </p:cNvPr>
            <p:cNvSpPr>
              <a:spLocks noEditPoints="1"/>
            </p:cNvSpPr>
            <p:nvPr/>
          </p:nvSpPr>
          <p:spPr bwMode="auto">
            <a:xfrm>
              <a:off x="4716621" y="533131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9556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17538"/>
            <a:ext cx="3860800" cy="6816"/>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321730" y="817538"/>
            <a:ext cx="38702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025860" y="301557"/>
            <a:ext cx="4140280" cy="1020025"/>
            <a:chOff x="6832600" y="1514475"/>
            <a:chExt cx="4140280" cy="939800"/>
          </a:xfrm>
        </p:grpSpPr>
        <p:sp>
          <p:nvSpPr>
            <p:cNvPr id="7"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VISUALIZATION AND FINDINGS</a:t>
              </a:r>
              <a:endParaRPr lang="en-US" sz="1600" dirty="0"/>
            </a:p>
          </p:txBody>
        </p:sp>
        <p:sp>
          <p:nvSpPr>
            <p:cNvPr id="8" name="Oval 7">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descr="Icons of bar chart and line graph.">
              <a:extLst>
                <a:ext uri="{FF2B5EF4-FFF2-40B4-BE49-F238E27FC236}">
                  <a16:creationId xmlns="" xmlns:a16="http://schemas.microsoft.com/office/drawing/2014/main" id="{044C3643-8A0E-47C1-BEB8-C73203B5E58D}"/>
                </a:ext>
              </a:extLst>
            </p:cNvPr>
            <p:cNvGrpSpPr/>
            <p:nvPr/>
          </p:nvGrpSpPr>
          <p:grpSpPr>
            <a:xfrm>
              <a:off x="7133464" y="1766880"/>
              <a:ext cx="347679" cy="347679"/>
              <a:chOff x="4319588" y="2492375"/>
              <a:chExt cx="287338" cy="287338"/>
            </a:xfrm>
            <a:solidFill>
              <a:schemeClr val="bg1"/>
            </a:solidFill>
          </p:grpSpPr>
          <p:sp>
            <p:nvSpPr>
              <p:cNvPr id="10"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aphicFrame>
        <p:nvGraphicFramePr>
          <p:cNvPr id="18" name="Content Placeholder 16"/>
          <p:cNvGraphicFramePr>
            <a:graphicFrameLocks/>
          </p:cNvGraphicFramePr>
          <p:nvPr>
            <p:extLst>
              <p:ext uri="{D42A27DB-BD31-4B8C-83A1-F6EECF244321}">
                <p14:modId xmlns:p14="http://schemas.microsoft.com/office/powerpoint/2010/main" val="958390254"/>
              </p:ext>
            </p:extLst>
          </p:nvPr>
        </p:nvGraphicFramePr>
        <p:xfrm>
          <a:off x="990600" y="1721383"/>
          <a:ext cx="4749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9" name="Content Placeholder 18"/>
          <p:cNvSpPr>
            <a:spLocks noGrp="1"/>
          </p:cNvSpPr>
          <p:nvPr>
            <p:ph idx="1"/>
          </p:nvPr>
        </p:nvSpPr>
        <p:spPr>
          <a:xfrm>
            <a:off x="5740400" y="1978025"/>
            <a:ext cx="5582920" cy="4351338"/>
          </a:xfrm>
        </p:spPr>
        <p:txBody>
          <a:bodyPr>
            <a:normAutofit/>
          </a:bodyPr>
          <a:lstStyle/>
          <a:p>
            <a:pPr marL="0" indent="0">
              <a:buNone/>
            </a:pPr>
            <a:r>
              <a:rPr lang="en-US" sz="2000" dirty="0">
                <a:latin typeface="Georgia" panose="02040502050405020303" pitchFamily="18" charset="0"/>
              </a:rPr>
              <a:t>The </a:t>
            </a:r>
            <a:r>
              <a:rPr lang="en-US" sz="2000" dirty="0" err="1">
                <a:latin typeface="Georgia" panose="02040502050405020303" pitchFamily="18" charset="0"/>
              </a:rPr>
              <a:t>FitBit</a:t>
            </a:r>
            <a:r>
              <a:rPr lang="en-US" sz="2000" dirty="0">
                <a:latin typeface="Georgia" panose="02040502050405020303" pitchFamily="18" charset="0"/>
              </a:rPr>
              <a:t> Fitness Tracker is used vigorously by 88% of users, who use it more than 22 times in a single month. 3% of them use the tracker no more than once each month, while 9% use it moderately, between 12 and 21 times per month.</a:t>
            </a:r>
            <a:endParaRPr lang="en-GB" sz="2000" dirty="0">
              <a:latin typeface="Georgia" panose="02040502050405020303" pitchFamily="18" charset="0"/>
            </a:endParaRPr>
          </a:p>
        </p:txBody>
      </p:sp>
    </p:spTree>
    <p:extLst>
      <p:ext uri="{BB962C8B-B14F-4D97-AF65-F5344CB8AC3E}">
        <p14:creationId xmlns:p14="http://schemas.microsoft.com/office/powerpoint/2010/main" val="309214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normAutofit/>
          </a:bodyPr>
          <a:lstStyle/>
          <a:p>
            <a:pPr marL="0" indent="0">
              <a:buNone/>
            </a:pPr>
            <a:r>
              <a:rPr lang="en-US" sz="2000" dirty="0">
                <a:latin typeface="Georgia" panose="02040502050405020303" pitchFamily="18" charset="0"/>
              </a:rPr>
              <a:t>User spends more time engaging in activities that demand less than 1.5 METs and are performed while the user is sitting or lying down. Monday, Tuesday, and Saturday are the days they are most active.</a:t>
            </a:r>
            <a:endParaRPr lang="en-GB" sz="2000" dirty="0">
              <a:latin typeface="Georgia" panose="02040502050405020303"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1466712039"/>
              </p:ext>
            </p:extLst>
          </p:nvPr>
        </p:nvGraphicFramePr>
        <p:xfrm>
          <a:off x="650240" y="1825625"/>
          <a:ext cx="5521960" cy="4351337"/>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04772"/>
            <a:ext cx="4007796" cy="219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flipV="1">
            <a:off x="8457864" y="826732"/>
            <a:ext cx="3660843" cy="9194"/>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181450" y="301557"/>
            <a:ext cx="4140280" cy="1020025"/>
            <a:chOff x="6832600" y="1514475"/>
            <a:chExt cx="4140280" cy="939800"/>
          </a:xfrm>
        </p:grpSpPr>
        <p:sp>
          <p:nvSpPr>
            <p:cNvPr id="9"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VISUALIZATION AND FINDINGS</a:t>
              </a:r>
              <a:endParaRPr lang="en-US" sz="1600" dirty="0"/>
            </a:p>
          </p:txBody>
        </p:sp>
        <p:sp>
          <p:nvSpPr>
            <p:cNvPr id="10" name="Oval 9">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descr="Icons of bar chart and line graph.">
              <a:extLst>
                <a:ext uri="{FF2B5EF4-FFF2-40B4-BE49-F238E27FC236}">
                  <a16:creationId xmlns="" xmlns:a16="http://schemas.microsoft.com/office/drawing/2014/main" id="{044C3643-8A0E-47C1-BEB8-C73203B5E58D}"/>
                </a:ext>
              </a:extLst>
            </p:cNvPr>
            <p:cNvGrpSpPr/>
            <p:nvPr/>
          </p:nvGrpSpPr>
          <p:grpSpPr>
            <a:xfrm>
              <a:off x="7133464" y="1766880"/>
              <a:ext cx="347679" cy="347679"/>
              <a:chOff x="4319588" y="2492375"/>
              <a:chExt cx="287338" cy="287338"/>
            </a:xfrm>
            <a:solidFill>
              <a:schemeClr val="bg1"/>
            </a:solidFill>
          </p:grpSpPr>
          <p:sp>
            <p:nvSpPr>
              <p:cNvPr id="12"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275161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pPr marL="0" indent="0">
              <a:buNone/>
            </a:pPr>
            <a:r>
              <a:rPr lang="en-US" sz="2000" dirty="0" smtClean="0">
                <a:latin typeface="Georgia" panose="02040502050405020303" pitchFamily="18" charset="0"/>
              </a:rPr>
              <a:t> Our </a:t>
            </a:r>
            <a:r>
              <a:rPr lang="en-US" sz="2000" dirty="0">
                <a:latin typeface="Georgia" panose="02040502050405020303" pitchFamily="18" charset="0"/>
              </a:rPr>
              <a:t>data reveals that the majority of users are moderately active, with 45% walking an average of 8482 - 12263 steps, 37% less active with an average between 4701 and 8481 steps, 12% active with above 12664 steps, and 6% inactive walking less than 4700 </a:t>
            </a:r>
            <a:r>
              <a:rPr lang="en-US" sz="2000" dirty="0" smtClean="0">
                <a:latin typeface="Georgia" panose="02040502050405020303" pitchFamily="18" charset="0"/>
              </a:rPr>
              <a:t>steps.</a:t>
            </a:r>
            <a:endParaRPr lang="en-GB" sz="2000" dirty="0">
              <a:latin typeface="Georgia" panose="02040502050405020303"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3391769873"/>
              </p:ext>
            </p:extLst>
          </p:nvPr>
        </p:nvGraphicFramePr>
        <p:xfrm>
          <a:off x="1026695" y="1825625"/>
          <a:ext cx="5145505"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804772"/>
            <a:ext cx="3910519" cy="12766"/>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321730" y="817538"/>
            <a:ext cx="387027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045984" y="301142"/>
            <a:ext cx="4140280" cy="1020025"/>
            <a:chOff x="6832600" y="1514475"/>
            <a:chExt cx="4140280" cy="939800"/>
          </a:xfrm>
        </p:grpSpPr>
        <p:sp>
          <p:nvSpPr>
            <p:cNvPr id="9"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7312105"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VISUALIZATION AND FINDINGS</a:t>
              </a:r>
              <a:endParaRPr lang="en-US" sz="1600" dirty="0"/>
            </a:p>
          </p:txBody>
        </p:sp>
        <p:sp>
          <p:nvSpPr>
            <p:cNvPr id="10" name="Oval 9">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descr="Icons of bar chart and line graph.">
              <a:extLst>
                <a:ext uri="{FF2B5EF4-FFF2-40B4-BE49-F238E27FC236}">
                  <a16:creationId xmlns="" xmlns:a16="http://schemas.microsoft.com/office/drawing/2014/main" id="{044C3643-8A0E-47C1-BEB8-C73203B5E58D}"/>
                </a:ext>
              </a:extLst>
            </p:cNvPr>
            <p:cNvGrpSpPr/>
            <p:nvPr/>
          </p:nvGrpSpPr>
          <p:grpSpPr>
            <a:xfrm>
              <a:off x="7133464" y="1766880"/>
              <a:ext cx="347679" cy="347679"/>
              <a:chOff x="4319588" y="2492375"/>
              <a:chExt cx="287338" cy="287338"/>
            </a:xfrm>
            <a:solidFill>
              <a:schemeClr val="bg1"/>
            </a:solidFill>
          </p:grpSpPr>
          <p:sp>
            <p:nvSpPr>
              <p:cNvPr id="12"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152675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563</Words>
  <Application>Microsoft Office PowerPoint</Application>
  <PresentationFormat>Widescreen</PresentationFormat>
  <Paragraphs>78</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Comic Sans MS</vt:lpstr>
      <vt:lpstr>Courier New</vt:lpstr>
      <vt:lpstr>Georgia</vt:lpstr>
      <vt:lpstr>Segoe UI</vt:lpstr>
      <vt:lpstr>Segoe UI Light</vt:lpstr>
      <vt:lpstr>Office Theme</vt:lpstr>
      <vt:lpstr>BellaBeat Data Analysis Presentation</vt:lpstr>
      <vt:lpstr>Project analysis slide 2</vt:lpstr>
      <vt:lpstr>Project analysis slide 3</vt:lpstr>
      <vt:lpstr>Project analysis slide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Project analysis 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2022-09-02T14:43:26Z</dcterms:created>
  <dcterms:modified xsi:type="dcterms:W3CDTF">2022-09-25T21:23:16Z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