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96" r:id="rId9"/>
    <p:sldId id="307" r:id="rId10"/>
    <p:sldId id="308" r:id="rId11"/>
    <p:sldId id="309" r:id="rId12"/>
    <p:sldId id="310" r:id="rId13"/>
    <p:sldId id="298" r:id="rId14"/>
    <p:sldId id="311" r:id="rId15"/>
    <p:sldId id="312" r:id="rId16"/>
    <p:sldId id="297" r:id="rId17"/>
    <p:sldId id="301" r:id="rId18"/>
    <p:sldId id="302" r:id="rId19"/>
    <p:sldId id="321" r:id="rId20"/>
    <p:sldId id="322" r:id="rId21"/>
    <p:sldId id="273" r:id="rId22"/>
    <p:sldId id="299" r:id="rId23"/>
    <p:sldId id="300" r:id="rId24"/>
    <p:sldId id="313" r:id="rId25"/>
    <p:sldId id="314" r:id="rId26"/>
    <p:sldId id="326" r:id="rId27"/>
    <p:sldId id="315" r:id="rId28"/>
    <p:sldId id="316" r:id="rId29"/>
    <p:sldId id="319" r:id="rId30"/>
    <p:sldId id="317" r:id="rId31"/>
    <p:sldId id="303" r:id="rId32"/>
    <p:sldId id="304" r:id="rId33"/>
    <p:sldId id="264" r:id="rId34"/>
    <p:sldId id="318" r:id="rId35"/>
    <p:sldId id="306" r:id="rId36"/>
    <p:sldId id="325" r:id="rId37"/>
    <p:sldId id="323" r:id="rId38"/>
    <p:sldId id="320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mbria Math" panose="02040503050406030204" pitchFamily="18" charset="0"/>
      <p:regular r:id="rId45"/>
    </p:embeddedFont>
    <p:embeddedFont>
      <p:font typeface="Cousine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g08wNV7a1pPCWYTKQc4QesaVR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8AEDAA-7918-4B7F-B3FC-18D7C441C492}">
  <a:tblStyle styleId="{598AEDAA-7918-4B7F-B3FC-18D7C441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526218-ADD3-4B74-9B06-5D4EB3D5EF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D05B1-9EE4-4FDA-8C54-80325E09591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3DC18B-B369-4EA2-8295-E8B0D2F6607C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C4883BF1-E2CA-4F35-9CB3-6E73887F1BB7}" type="parTrans" cxnId="{4D9B6B32-EB1E-404C-BBBE-F7E19BE3AD96}">
      <dgm:prSet/>
      <dgm:spPr/>
      <dgm:t>
        <a:bodyPr/>
        <a:lstStyle/>
        <a:p>
          <a:endParaRPr lang="en-US"/>
        </a:p>
      </dgm:t>
    </dgm:pt>
    <dgm:pt modelId="{216E9069-2684-4D54-B28C-01D6535F53EB}" type="sibTrans" cxnId="{4D9B6B32-EB1E-404C-BBBE-F7E19BE3AD96}">
      <dgm:prSet/>
      <dgm:spPr/>
      <dgm:t>
        <a:bodyPr/>
        <a:lstStyle/>
        <a:p>
          <a:endParaRPr lang="en-US"/>
        </a:p>
      </dgm:t>
    </dgm:pt>
    <dgm:pt modelId="{15128C98-7BFA-43B4-A7AE-76827E2203B7}">
      <dgm:prSet phldrT="[Text]" custT="1"/>
      <dgm:spPr/>
      <dgm:t>
        <a:bodyPr/>
        <a:lstStyle/>
        <a:p>
          <a:r>
            <a:rPr lang="en-US" sz="1600" dirty="0">
              <a:latin typeface="+mn-lt"/>
              <a:cs typeface="Times New Roman" panose="02020603050405020304" pitchFamily="18" charset="0"/>
            </a:rPr>
            <a:t>Ensemble learning method, </a:t>
          </a:r>
          <a:r>
            <a:rPr lang="en-US" sz="1600" b="0" i="0" u="none" dirty="0">
              <a:latin typeface="+mn-lt"/>
              <a:cs typeface="Times New Roman" panose="02020603050405020304" pitchFamily="18" charset="0"/>
            </a:rPr>
            <a:t>operates by constructing a multitude of decision trees at training time</a:t>
          </a:r>
          <a:endParaRPr lang="en-US" sz="1600" dirty="0">
            <a:latin typeface="+mn-lt"/>
            <a:cs typeface="Times New Roman" panose="02020603050405020304" pitchFamily="18" charset="0"/>
          </a:endParaRPr>
        </a:p>
      </dgm:t>
    </dgm:pt>
    <dgm:pt modelId="{9D13D40E-600C-4F39-A329-6D57EF332B0D}" type="parTrans" cxnId="{E873F3E7-6BF5-4BCF-B06E-7517D02FB89B}">
      <dgm:prSet/>
      <dgm:spPr/>
      <dgm:t>
        <a:bodyPr/>
        <a:lstStyle/>
        <a:p>
          <a:endParaRPr lang="en-US"/>
        </a:p>
      </dgm:t>
    </dgm:pt>
    <dgm:pt modelId="{D649839F-31C2-463D-B2C7-E6CC675046BB}" type="sibTrans" cxnId="{E873F3E7-6BF5-4BCF-B06E-7517D02FB89B}">
      <dgm:prSet/>
      <dgm:spPr/>
      <dgm:t>
        <a:bodyPr/>
        <a:lstStyle/>
        <a:p>
          <a:endParaRPr lang="en-US"/>
        </a:p>
      </dgm:t>
    </dgm:pt>
    <dgm:pt modelId="{DD801033-6297-47B0-9C71-B7E6BFF2CE99}">
      <dgm:prSet phldrT="[Text]" custT="1"/>
      <dgm:spPr/>
      <dgm:t>
        <a:bodyPr/>
        <a:lstStyle/>
        <a:p>
          <a:r>
            <a:rPr lang="en-US" sz="1600" b="0" i="0" u="none" dirty="0">
              <a:latin typeface="+mn-lt"/>
              <a:cs typeface="Times New Roman" panose="02020603050405020304" pitchFamily="18" charset="0"/>
            </a:rPr>
            <a:t>For regression tasks, the mean or average prediction of the individual trees is returned.</a:t>
          </a:r>
          <a:endParaRPr lang="en-US" sz="1600" dirty="0">
            <a:latin typeface="+mn-lt"/>
            <a:cs typeface="Times New Roman" panose="02020603050405020304" pitchFamily="18" charset="0"/>
          </a:endParaRPr>
        </a:p>
      </dgm:t>
    </dgm:pt>
    <dgm:pt modelId="{122563FC-CB36-43D8-A253-14AD9E52C0C4}" type="parTrans" cxnId="{F9899D16-AA1B-42E4-B280-D8D1A32D168D}">
      <dgm:prSet/>
      <dgm:spPr/>
      <dgm:t>
        <a:bodyPr/>
        <a:lstStyle/>
        <a:p>
          <a:endParaRPr lang="en-US"/>
        </a:p>
      </dgm:t>
    </dgm:pt>
    <dgm:pt modelId="{BFC948C9-DC14-4C4B-B256-C918EEDF4A9E}" type="sibTrans" cxnId="{F9899D16-AA1B-42E4-B280-D8D1A32D168D}">
      <dgm:prSet/>
      <dgm:spPr/>
      <dgm:t>
        <a:bodyPr/>
        <a:lstStyle/>
        <a:p>
          <a:endParaRPr lang="en-US"/>
        </a:p>
      </dgm:t>
    </dgm:pt>
    <dgm:pt modelId="{C2454F36-9685-4054-9266-C8309F3E1478}">
      <dgm:prSet phldrT="[Text]"/>
      <dgm:spPr/>
      <dgm:t>
        <a:bodyPr/>
        <a:lstStyle/>
        <a:p>
          <a:r>
            <a:rPr lang="en-US" dirty="0"/>
            <a:t>Artificial neural network</a:t>
          </a:r>
        </a:p>
      </dgm:t>
    </dgm:pt>
    <dgm:pt modelId="{6CE55E9C-45EC-4D77-AF7E-2CD810533C70}" type="parTrans" cxnId="{573B2840-669E-4D92-BF7C-F3D1417F5609}">
      <dgm:prSet/>
      <dgm:spPr/>
      <dgm:t>
        <a:bodyPr/>
        <a:lstStyle/>
        <a:p>
          <a:endParaRPr lang="en-US"/>
        </a:p>
      </dgm:t>
    </dgm:pt>
    <dgm:pt modelId="{BA7AEA0D-B005-49B9-8423-7F0A93720E22}" type="sibTrans" cxnId="{573B2840-669E-4D92-BF7C-F3D1417F5609}">
      <dgm:prSet/>
      <dgm:spPr/>
      <dgm:t>
        <a:bodyPr/>
        <a:lstStyle/>
        <a:p>
          <a:endParaRPr lang="en-US"/>
        </a:p>
      </dgm:t>
    </dgm:pt>
    <dgm:pt modelId="{B926C04D-E02F-4DD6-975F-82E23B90B5A3}">
      <dgm:prSet phldrT="[Text]"/>
      <dgm:spPr/>
      <dgm:t>
        <a:bodyPr/>
        <a:lstStyle/>
        <a:p>
          <a:r>
            <a:rPr lang="en-US" dirty="0">
              <a:latin typeface="+mn-lt"/>
              <a:cs typeface="Cousine" panose="020B0604020202020204" charset="0"/>
            </a:rPr>
            <a:t>A method </a:t>
          </a:r>
          <a:r>
            <a:rPr lang="en-US" b="0" i="0" u="none" dirty="0">
              <a:latin typeface="+mn-lt"/>
              <a:cs typeface="Cousine" panose="020B0604020202020204" charset="0"/>
            </a:rPr>
            <a:t>that focus on the complex relationships of the features and target variable</a:t>
          </a:r>
          <a:endParaRPr lang="en-US" dirty="0">
            <a:latin typeface="+mn-lt"/>
            <a:cs typeface="Cousine" panose="020B0604020202020204" charset="0"/>
          </a:endParaRPr>
        </a:p>
      </dgm:t>
    </dgm:pt>
    <dgm:pt modelId="{EAB5651D-FCED-4008-92E0-47158D833A0D}" type="parTrans" cxnId="{1FB307B3-B5B4-4A9A-A404-4A6B0BE64492}">
      <dgm:prSet/>
      <dgm:spPr/>
      <dgm:t>
        <a:bodyPr/>
        <a:lstStyle/>
        <a:p>
          <a:endParaRPr lang="en-US"/>
        </a:p>
      </dgm:t>
    </dgm:pt>
    <dgm:pt modelId="{CC9DFC0F-D73A-4365-A921-3920859304B3}" type="sibTrans" cxnId="{1FB307B3-B5B4-4A9A-A404-4A6B0BE64492}">
      <dgm:prSet/>
      <dgm:spPr/>
      <dgm:t>
        <a:bodyPr/>
        <a:lstStyle/>
        <a:p>
          <a:endParaRPr lang="en-US"/>
        </a:p>
      </dgm:t>
    </dgm:pt>
    <dgm:pt modelId="{51DAE934-C980-431E-9877-908FCA3212B0}">
      <dgm:prSet phldrT="[Text]"/>
      <dgm:spPr/>
      <dgm:t>
        <a:bodyPr/>
        <a:lstStyle/>
        <a:p>
          <a:r>
            <a:rPr lang="en-US" b="0" i="0" u="none" dirty="0">
              <a:latin typeface="+mn-lt"/>
              <a:cs typeface="Cousine" panose="020B0604020202020204" charset="0"/>
            </a:rPr>
            <a:t>A group of interconnected node, that resemble the neurons in a biological brain. ANNs consist of an input layer, one or more hidden layers and an output layer.</a:t>
          </a:r>
          <a:endParaRPr lang="en-US" dirty="0">
            <a:latin typeface="+mn-lt"/>
            <a:cs typeface="Cousine" panose="020B0604020202020204" charset="0"/>
          </a:endParaRPr>
        </a:p>
      </dgm:t>
    </dgm:pt>
    <dgm:pt modelId="{D06495BC-42F5-456E-8DD1-6B37948F1A7E}" type="parTrans" cxnId="{05C528D5-4A4E-4BC8-90F6-533523E2D34B}">
      <dgm:prSet/>
      <dgm:spPr/>
      <dgm:t>
        <a:bodyPr/>
        <a:lstStyle/>
        <a:p>
          <a:endParaRPr lang="en-US"/>
        </a:p>
      </dgm:t>
    </dgm:pt>
    <dgm:pt modelId="{3907CEC1-3FA1-4F34-A96D-77FFECC1FFEC}" type="sibTrans" cxnId="{05C528D5-4A4E-4BC8-90F6-533523E2D34B}">
      <dgm:prSet/>
      <dgm:spPr/>
      <dgm:t>
        <a:bodyPr/>
        <a:lstStyle/>
        <a:p>
          <a:endParaRPr lang="en-US"/>
        </a:p>
      </dgm:t>
    </dgm:pt>
    <dgm:pt modelId="{11192F65-3487-47E3-AABE-72B2E51ABDD0}" type="pres">
      <dgm:prSet presAssocID="{71DD05B1-9EE4-4FDA-8C54-80325E09591A}" presName="Name0" presStyleCnt="0">
        <dgm:presLayoutVars>
          <dgm:dir/>
          <dgm:animLvl val="lvl"/>
          <dgm:resizeHandles val="exact"/>
        </dgm:presLayoutVars>
      </dgm:prSet>
      <dgm:spPr/>
    </dgm:pt>
    <dgm:pt modelId="{CC82B3C4-CD60-469A-BE2B-017AAE26A0D1}" type="pres">
      <dgm:prSet presAssocID="{953DC18B-B369-4EA2-8295-E8B0D2F6607C}" presName="composite" presStyleCnt="0"/>
      <dgm:spPr/>
    </dgm:pt>
    <dgm:pt modelId="{314EF81B-EB6B-45A7-ADA3-8F19DADF518B}" type="pres">
      <dgm:prSet presAssocID="{953DC18B-B369-4EA2-8295-E8B0D2F6607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0179F2E-333B-4748-A2A5-4E63AD53EBDB}" type="pres">
      <dgm:prSet presAssocID="{953DC18B-B369-4EA2-8295-E8B0D2F6607C}" presName="desTx" presStyleLbl="alignAccFollowNode1" presStyleIdx="0" presStyleCnt="2" custLinFactNeighborX="-4150" custLinFactNeighborY="392">
        <dgm:presLayoutVars>
          <dgm:bulletEnabled val="1"/>
        </dgm:presLayoutVars>
      </dgm:prSet>
      <dgm:spPr/>
    </dgm:pt>
    <dgm:pt modelId="{E3B7D635-96BD-4B9A-89C1-AB562952A55B}" type="pres">
      <dgm:prSet presAssocID="{216E9069-2684-4D54-B28C-01D6535F53EB}" presName="space" presStyleCnt="0"/>
      <dgm:spPr/>
    </dgm:pt>
    <dgm:pt modelId="{DA061877-E950-405B-85A9-169E1A00916A}" type="pres">
      <dgm:prSet presAssocID="{C2454F36-9685-4054-9266-C8309F3E1478}" presName="composite" presStyleCnt="0"/>
      <dgm:spPr/>
    </dgm:pt>
    <dgm:pt modelId="{317F6B3C-45AB-4D0F-8812-0F898E63DDDB}" type="pres">
      <dgm:prSet presAssocID="{C2454F36-9685-4054-9266-C8309F3E147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E64D5B1-7CAF-4C33-BF8C-D332FDE75E0A}" type="pres">
      <dgm:prSet presAssocID="{C2454F36-9685-4054-9266-C8309F3E147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9899D16-AA1B-42E4-B280-D8D1A32D168D}" srcId="{953DC18B-B369-4EA2-8295-E8B0D2F6607C}" destId="{DD801033-6297-47B0-9C71-B7E6BFF2CE99}" srcOrd="1" destOrd="0" parTransId="{122563FC-CB36-43D8-A253-14AD9E52C0C4}" sibTransId="{BFC948C9-DC14-4C4B-B256-C918EEDF4A9E}"/>
    <dgm:cxn modelId="{98149B18-ABAE-4D1A-8DFA-4994347D176C}" type="presOf" srcId="{C2454F36-9685-4054-9266-C8309F3E1478}" destId="{317F6B3C-45AB-4D0F-8812-0F898E63DDDB}" srcOrd="0" destOrd="0" presId="urn:microsoft.com/office/officeart/2005/8/layout/hList1"/>
    <dgm:cxn modelId="{4D9B6B32-EB1E-404C-BBBE-F7E19BE3AD96}" srcId="{71DD05B1-9EE4-4FDA-8C54-80325E09591A}" destId="{953DC18B-B369-4EA2-8295-E8B0D2F6607C}" srcOrd="0" destOrd="0" parTransId="{C4883BF1-E2CA-4F35-9CB3-6E73887F1BB7}" sibTransId="{216E9069-2684-4D54-B28C-01D6535F53EB}"/>
    <dgm:cxn modelId="{573B2840-669E-4D92-BF7C-F3D1417F5609}" srcId="{71DD05B1-9EE4-4FDA-8C54-80325E09591A}" destId="{C2454F36-9685-4054-9266-C8309F3E1478}" srcOrd="1" destOrd="0" parTransId="{6CE55E9C-45EC-4D77-AF7E-2CD810533C70}" sibTransId="{BA7AEA0D-B005-49B9-8423-7F0A93720E22}"/>
    <dgm:cxn modelId="{4923B665-0669-4785-A379-3CC6A75AE5E1}" type="presOf" srcId="{B926C04D-E02F-4DD6-975F-82E23B90B5A3}" destId="{3E64D5B1-7CAF-4C33-BF8C-D332FDE75E0A}" srcOrd="0" destOrd="0" presId="urn:microsoft.com/office/officeart/2005/8/layout/hList1"/>
    <dgm:cxn modelId="{1386B46B-2ED0-4B23-A82D-DBB8D3A7BF88}" type="presOf" srcId="{953DC18B-B369-4EA2-8295-E8B0D2F6607C}" destId="{314EF81B-EB6B-45A7-ADA3-8F19DADF518B}" srcOrd="0" destOrd="0" presId="urn:microsoft.com/office/officeart/2005/8/layout/hList1"/>
    <dgm:cxn modelId="{3ACA8678-6C7D-4A21-BA67-1C45D260C52B}" type="presOf" srcId="{15128C98-7BFA-43B4-A7AE-76827E2203B7}" destId="{10179F2E-333B-4748-A2A5-4E63AD53EBDB}" srcOrd="0" destOrd="0" presId="urn:microsoft.com/office/officeart/2005/8/layout/hList1"/>
    <dgm:cxn modelId="{70E6B0A1-0AA0-4ADB-BA15-C86CE8F36900}" type="presOf" srcId="{71DD05B1-9EE4-4FDA-8C54-80325E09591A}" destId="{11192F65-3487-47E3-AABE-72B2E51ABDD0}" srcOrd="0" destOrd="0" presId="urn:microsoft.com/office/officeart/2005/8/layout/hList1"/>
    <dgm:cxn modelId="{845D46A6-5276-4F8C-884A-67236E7433CA}" type="presOf" srcId="{51DAE934-C980-431E-9877-908FCA3212B0}" destId="{3E64D5B1-7CAF-4C33-BF8C-D332FDE75E0A}" srcOrd="0" destOrd="1" presId="urn:microsoft.com/office/officeart/2005/8/layout/hList1"/>
    <dgm:cxn modelId="{1FB307B3-B5B4-4A9A-A404-4A6B0BE64492}" srcId="{C2454F36-9685-4054-9266-C8309F3E1478}" destId="{B926C04D-E02F-4DD6-975F-82E23B90B5A3}" srcOrd="0" destOrd="0" parTransId="{EAB5651D-FCED-4008-92E0-47158D833A0D}" sibTransId="{CC9DFC0F-D73A-4365-A921-3920859304B3}"/>
    <dgm:cxn modelId="{05C528D5-4A4E-4BC8-90F6-533523E2D34B}" srcId="{C2454F36-9685-4054-9266-C8309F3E1478}" destId="{51DAE934-C980-431E-9877-908FCA3212B0}" srcOrd="1" destOrd="0" parTransId="{D06495BC-42F5-456E-8DD1-6B37948F1A7E}" sibTransId="{3907CEC1-3FA1-4F34-A96D-77FFECC1FFEC}"/>
    <dgm:cxn modelId="{0DE872D5-CFAD-4126-8F24-C2ECF7A481D2}" type="presOf" srcId="{DD801033-6297-47B0-9C71-B7E6BFF2CE99}" destId="{10179F2E-333B-4748-A2A5-4E63AD53EBDB}" srcOrd="0" destOrd="1" presId="urn:microsoft.com/office/officeart/2005/8/layout/hList1"/>
    <dgm:cxn modelId="{E873F3E7-6BF5-4BCF-B06E-7517D02FB89B}" srcId="{953DC18B-B369-4EA2-8295-E8B0D2F6607C}" destId="{15128C98-7BFA-43B4-A7AE-76827E2203B7}" srcOrd="0" destOrd="0" parTransId="{9D13D40E-600C-4F39-A329-6D57EF332B0D}" sibTransId="{D649839F-31C2-463D-B2C7-E6CC675046BB}"/>
    <dgm:cxn modelId="{3CC626DD-DD43-45DD-BCEE-04D11D4E4783}" type="presParOf" srcId="{11192F65-3487-47E3-AABE-72B2E51ABDD0}" destId="{CC82B3C4-CD60-469A-BE2B-017AAE26A0D1}" srcOrd="0" destOrd="0" presId="urn:microsoft.com/office/officeart/2005/8/layout/hList1"/>
    <dgm:cxn modelId="{E9CC5C1A-6941-41D4-9406-DC32ABF9F529}" type="presParOf" srcId="{CC82B3C4-CD60-469A-BE2B-017AAE26A0D1}" destId="{314EF81B-EB6B-45A7-ADA3-8F19DADF518B}" srcOrd="0" destOrd="0" presId="urn:microsoft.com/office/officeart/2005/8/layout/hList1"/>
    <dgm:cxn modelId="{3F822529-9D4C-4FD8-B074-D3C1BB988DB3}" type="presParOf" srcId="{CC82B3C4-CD60-469A-BE2B-017AAE26A0D1}" destId="{10179F2E-333B-4748-A2A5-4E63AD53EBDB}" srcOrd="1" destOrd="0" presId="urn:microsoft.com/office/officeart/2005/8/layout/hList1"/>
    <dgm:cxn modelId="{59ECA8DD-396C-4467-900E-966A4D26D07E}" type="presParOf" srcId="{11192F65-3487-47E3-AABE-72B2E51ABDD0}" destId="{E3B7D635-96BD-4B9A-89C1-AB562952A55B}" srcOrd="1" destOrd="0" presId="urn:microsoft.com/office/officeart/2005/8/layout/hList1"/>
    <dgm:cxn modelId="{8B4A7DCC-C08E-4FE6-994C-4DA2656D20CF}" type="presParOf" srcId="{11192F65-3487-47E3-AABE-72B2E51ABDD0}" destId="{DA061877-E950-405B-85A9-169E1A00916A}" srcOrd="2" destOrd="0" presId="urn:microsoft.com/office/officeart/2005/8/layout/hList1"/>
    <dgm:cxn modelId="{86D91DA5-33B8-4962-9576-05556794EAE6}" type="presParOf" srcId="{DA061877-E950-405B-85A9-169E1A00916A}" destId="{317F6B3C-45AB-4D0F-8812-0F898E63DDDB}" srcOrd="0" destOrd="0" presId="urn:microsoft.com/office/officeart/2005/8/layout/hList1"/>
    <dgm:cxn modelId="{FDFFC65D-9785-49EB-A374-6D496EDA9DFF}" type="presParOf" srcId="{DA061877-E950-405B-85A9-169E1A00916A}" destId="{3E64D5B1-7CAF-4C33-BF8C-D332FDE75E0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EF81B-EB6B-45A7-ADA3-8F19DADF518B}">
      <dsp:nvSpPr>
        <dsp:cNvPr id="0" name=""/>
        <dsp:cNvSpPr/>
      </dsp:nvSpPr>
      <dsp:spPr>
        <a:xfrm>
          <a:off x="27" y="285218"/>
          <a:ext cx="262760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27" y="285218"/>
        <a:ext cx="2627609" cy="432000"/>
      </dsp:txXfrm>
    </dsp:sp>
    <dsp:sp modelId="{10179F2E-333B-4748-A2A5-4E63AD53EBDB}">
      <dsp:nvSpPr>
        <dsp:cNvPr id="0" name=""/>
        <dsp:cNvSpPr/>
      </dsp:nvSpPr>
      <dsp:spPr>
        <a:xfrm>
          <a:off x="0" y="726872"/>
          <a:ext cx="2627609" cy="24627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+mn-lt"/>
              <a:cs typeface="Times New Roman" panose="02020603050405020304" pitchFamily="18" charset="0"/>
            </a:rPr>
            <a:t>Ensemble learning method, </a:t>
          </a:r>
          <a:r>
            <a:rPr lang="en-US" sz="1600" b="0" i="0" u="none" kern="1200" dirty="0">
              <a:latin typeface="+mn-lt"/>
              <a:cs typeface="Times New Roman" panose="02020603050405020304" pitchFamily="18" charset="0"/>
            </a:rPr>
            <a:t>operates by constructing a multitude of decision trees at training time</a:t>
          </a:r>
          <a:endParaRPr lang="en-US" sz="1600" kern="1200" dirty="0">
            <a:latin typeface="+mn-lt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dirty="0">
              <a:latin typeface="+mn-lt"/>
              <a:cs typeface="Times New Roman" panose="02020603050405020304" pitchFamily="18" charset="0"/>
            </a:rPr>
            <a:t>For regression tasks, the mean or average prediction of the individual trees is returned.</a:t>
          </a:r>
          <a:endParaRPr lang="en-US" sz="1600" kern="1200" dirty="0">
            <a:latin typeface="+mn-lt"/>
            <a:cs typeface="Times New Roman" panose="02020603050405020304" pitchFamily="18" charset="0"/>
          </a:endParaRPr>
        </a:p>
      </dsp:txBody>
      <dsp:txXfrm>
        <a:off x="0" y="726872"/>
        <a:ext cx="2627609" cy="2462779"/>
      </dsp:txXfrm>
    </dsp:sp>
    <dsp:sp modelId="{317F6B3C-45AB-4D0F-8812-0F898E63DDDB}">
      <dsp:nvSpPr>
        <dsp:cNvPr id="0" name=""/>
        <dsp:cNvSpPr/>
      </dsp:nvSpPr>
      <dsp:spPr>
        <a:xfrm>
          <a:off x="2995502" y="285218"/>
          <a:ext cx="262760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Artificial neural network</a:t>
          </a:r>
        </a:p>
      </dsp:txBody>
      <dsp:txXfrm>
        <a:off x="2995502" y="285218"/>
        <a:ext cx="2627609" cy="432000"/>
      </dsp:txXfrm>
    </dsp:sp>
    <dsp:sp modelId="{3E64D5B1-7CAF-4C33-BF8C-D332FDE75E0A}">
      <dsp:nvSpPr>
        <dsp:cNvPr id="0" name=""/>
        <dsp:cNvSpPr/>
      </dsp:nvSpPr>
      <dsp:spPr>
        <a:xfrm>
          <a:off x="2995502" y="717218"/>
          <a:ext cx="2627609" cy="24627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+mn-lt"/>
              <a:cs typeface="Cousine" panose="020B0604020202020204" charset="0"/>
            </a:rPr>
            <a:t>A method </a:t>
          </a:r>
          <a:r>
            <a:rPr lang="en-US" sz="1500" b="0" i="0" u="none" kern="1200" dirty="0">
              <a:latin typeface="+mn-lt"/>
              <a:cs typeface="Cousine" panose="020B0604020202020204" charset="0"/>
            </a:rPr>
            <a:t>that focus on the complex relationships of the features and target variable</a:t>
          </a:r>
          <a:endParaRPr lang="en-US" sz="1500" kern="1200" dirty="0">
            <a:latin typeface="+mn-lt"/>
            <a:cs typeface="Cousine" panose="020B060402020202020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>
              <a:latin typeface="+mn-lt"/>
              <a:cs typeface="Cousine" panose="020B0604020202020204" charset="0"/>
            </a:rPr>
            <a:t>A group of interconnected node, that resemble the neurons in a biological brain. ANNs consist of an input layer, one or more hidden layers and an output layer.</a:t>
          </a:r>
          <a:endParaRPr lang="en-US" sz="1500" kern="1200" dirty="0">
            <a:latin typeface="+mn-lt"/>
            <a:cs typeface="Cousine" panose="020B0604020202020204" charset="0"/>
          </a:endParaRPr>
        </a:p>
      </dsp:txBody>
      <dsp:txXfrm>
        <a:off x="2995502" y="717218"/>
        <a:ext cx="2627609" cy="2462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18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43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318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34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59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78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528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079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4a0d297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c4a0d297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6513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580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237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77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08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41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p41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41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41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17" name="Google Shape;17;p41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p42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42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42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sm" len="sm"/>
            <a:tailEnd type="none" w="sm" len="sm"/>
          </a:ln>
        </p:spPr>
      </p:sp>
      <p:sp>
        <p:nvSpPr>
          <p:cNvPr id="23" name="Google Shape;23;p42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2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42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0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40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4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1xbet.whoscored.com/StatisticsFeed/1/GetPlayerStatistics?category=shots&amp;subcategory=zones&amp;statsAccumulationType=0&amp;isCurrent=true&amp;playerId=&amp;teamIds=&amp;matchId=&amp;stageId=20934&amp;tournamentOptions=2&amp;sortBy=Rating&amp;sortAscending=&amp;age=&amp;ageComparisonType=0&amp;appearances=&amp;appearancesComparisonType=0&amp;field=&amp;nationality=&amp;positionOptions=%27FW%27,%27AML%27,%27AMC%27,%27AMR%27,%27ML%27,%27MC%27,%27MR%27,%27DMC%27,%27DL%27,%27DC%27,%27DR%27,%27GK%27,%27Sub%27&amp;timeOfTheGameEnd=5&amp;timeOfTheGameStart=0&amp;isMinApp=&amp;page=1&amp;includeZeroValues=&amp;numberOfPlayersToPick=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ctrTitle"/>
          </p:nvPr>
        </p:nvSpPr>
        <p:spPr>
          <a:xfrm>
            <a:off x="914400" y="2980863"/>
            <a:ext cx="7212600" cy="1327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800"/>
              <a:t>PLAYER PERFORMANCE ANALYSIS AND PREDICTION</a:t>
            </a:r>
            <a:br>
              <a:rPr lang="en-US"/>
            </a:br>
            <a:br>
              <a:rPr lang="en-US" sz="2400"/>
            </a:br>
            <a:br>
              <a:rPr lang="en-US" sz="2400"/>
            </a:br>
            <a:r>
              <a:rPr lang="en-US" sz="2400"/>
              <a:t>BUI MANH CUONG 20204871</a:t>
            </a:r>
            <a:br>
              <a:rPr lang="en-US" sz="2400"/>
            </a:br>
            <a:r>
              <a:rPr lang="en-US" sz="2400"/>
              <a:t>HOANG ANH CHUNG 20204901</a:t>
            </a:r>
            <a:br>
              <a:rPr lang="en-US" sz="2400"/>
            </a:br>
            <a:r>
              <a:rPr lang="en-US" sz="2400"/>
              <a:t>NGUYEN QUANG MINH 20204884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2350-E1E5-70ED-EF05-22CE8365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 Data crawling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B3B2-EBCF-8D62-8121-C597D9B3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Crawling by GUI JS dynamic is hard</a:t>
            </a:r>
          </a:p>
          <a:p>
            <a:r>
              <a:rPr lang="en-US"/>
              <a:t>Smarter idea: Use network tracking to track URL source of data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4317E-553C-837C-0085-8A64C8171F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AA110C6-17D8-7FDB-5EAD-0E6809886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2" y="2440014"/>
            <a:ext cx="7496215" cy="16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EFBA-407C-76D2-3713-52BC3F99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crawling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EA96-2934-E76E-9972-53528F826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Sample url: </a:t>
            </a:r>
            <a:r>
              <a:rPr lang="en-US" sz="10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https://1xbet.whoscored.com/StatisticsFeed/1/GetPlayerStatistics?</a:t>
            </a:r>
            <a:r>
              <a:rPr lang="en-US" sz="1000" u="sng">
                <a:solidFill>
                  <a:srgbClr val="0563C1"/>
                </a:solidFill>
                <a:effectLst/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category=shots&amp;subcategory=zones</a:t>
            </a:r>
            <a:r>
              <a:rPr lang="en-US" sz="10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&amp;statsAccumulationType=0&amp;isCurrent=true&amp;playerId=&amp;teamIds=&amp;matchId=&amp;</a:t>
            </a:r>
            <a:r>
              <a:rPr lang="en-US" sz="1000" u="sng">
                <a:solidFill>
                  <a:srgbClr val="0563C1"/>
                </a:solidFill>
                <a:effectLst/>
                <a:highlight>
                  <a:srgbClr val="808000"/>
                </a:highlight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stageId=20934</a:t>
            </a:r>
            <a:r>
              <a:rPr lang="en-US" sz="10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&amp;tournamentOptions=2&amp;sortBy=Rating&amp;sortAscending=&amp;age=&amp;ageComparisonType=0&amp;appearances=&amp;appearancesComparisonType=0&amp;field=&amp;nationality=&amp;positionOptions=%27FW%27,%27AML%27,%27AMC%27,%27AMR%27,%27ML%27,%27MC%27,%27MR%27,%27DMC%27,%27DL%27,%27DC%27,%27DR%27,%27GK%27,%27Sub%27&amp;timeOfTheGameEnd=5&amp;timeOfTheGameStart=0&amp;isMinApp=&amp;page=1&amp;includeZeroValues=&amp;numberOfPlayersToPick=10</a:t>
            </a:r>
            <a:endParaRPr lang="en-US" sz="1000" u="sng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/>
              <a:t>Use extract stageId, category from each website position, save in JSON files.</a:t>
            </a:r>
          </a:p>
          <a:p>
            <a:r>
              <a:rPr lang="en-US" sz="1800"/>
              <a:t>Use them to generate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C02E0-5CCB-DE48-5E5B-7910DEA57B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7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3B0A-241E-B09B-7C36-F286349C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crawling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D75A-80B0-1029-1774-6824443A6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Parse js by json -&gt; dict -&gt; dataframe -&gt; 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BD5B-2DD4-7FF7-AC51-B6D59660C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DE9F023-7B2F-31F2-F4C0-D2BF1F7D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0" y="2147177"/>
            <a:ext cx="8457550" cy="18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chemeClr val="accent3"/>
                </a:solidFill>
              </a:rPr>
              <a:t>4</a:t>
            </a:r>
            <a:br>
              <a:rPr lang="en-US" dirty="0"/>
            </a:br>
            <a:r>
              <a:rPr lang="en-US"/>
              <a:t>DATA DEVELOPMENT &amp; ANALYSIS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41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3B0A-241E-B09B-7C36-F286349C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D75A-80B0-1029-1774-6824443A6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There are 23 csv tables with each pair of(category, subcategory)</a:t>
            </a:r>
          </a:p>
          <a:p>
            <a:pPr>
              <a:buFontTx/>
              <a:buChar char="-"/>
            </a:pPr>
            <a:r>
              <a:rPr lang="en-US"/>
              <a:t>Contains duplicate attributes</a:t>
            </a:r>
          </a:p>
          <a:p>
            <a:pPr marL="76200" indent="0">
              <a:buNone/>
            </a:pPr>
            <a:r>
              <a:rPr lang="en-US"/>
              <a:t>as individual information</a:t>
            </a:r>
          </a:p>
          <a:p>
            <a:pPr>
              <a:buFontTx/>
              <a:buChar char="-"/>
            </a:pPr>
            <a:r>
              <a:rPr lang="en-US"/>
              <a:t>Hint to normalize to database</a:t>
            </a:r>
          </a:p>
          <a:p>
            <a:pPr>
              <a:buFontTx/>
              <a:buChar char="-"/>
            </a:pPr>
            <a:endParaRPr lang="en-US"/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BD5B-2DD4-7FF7-AC51-B6D59660C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A668B0-6FDD-38D9-1645-F714B5DB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84" y="1713324"/>
            <a:ext cx="1738644" cy="29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658D-E5C9-4472-4B2B-76F98392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2542B-8783-BAC2-4B58-3714B8CB8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A5F5-7812-32CA-6598-1D99B3DAE8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59188CE-420F-AF3B-00E6-42829386C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16" y="182106"/>
            <a:ext cx="6572750" cy="4779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5"/>
            <a:ext cx="7114671" cy="159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chemeClr val="accent3"/>
                </a:solidFill>
              </a:rPr>
              <a:t>5</a:t>
            </a:r>
            <a:br>
              <a:rPr lang="en-US" dirty="0"/>
            </a:b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3" y="3078094"/>
            <a:ext cx="356203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96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F43A0B0-1B02-9C5F-D5C2-7857EECDA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575" y="1002749"/>
            <a:ext cx="5734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57A03E-EC3E-7D14-64A3-8C58006B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155149"/>
            <a:ext cx="5734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02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F43A0B0-1B02-9C5F-D5C2-7857EECDA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575" y="1002749"/>
            <a:ext cx="5734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83769-32F3-8197-2AB7-931C3CB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05" y="1114545"/>
            <a:ext cx="5734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17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E548-F3C3-1218-A539-EB2787D0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distribution for each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E39E-00A2-EE1B-E0E7-B29611AE6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F97853-0992-DA3B-921E-C854EBA6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86730"/>
            <a:ext cx="4164806" cy="40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350975" y="636803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Introduction (Minh)</a:t>
            </a:r>
            <a:endParaRPr lang="en-US" dirty="0"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Overview (Minh)</a:t>
            </a:r>
            <a:endParaRPr lang="en-US" dirty="0"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Data collection (Chung)</a:t>
            </a:r>
          </a:p>
          <a:p>
            <a:pPr marL="685800" indent="-457200">
              <a:spcBef>
                <a:spcPts val="0"/>
              </a:spcBef>
              <a:buFont typeface="Cousine"/>
              <a:buAutoNum type="arabicPeriod"/>
            </a:pPr>
            <a:r>
              <a:rPr lang="en-US"/>
              <a:t>Data development (Chung)</a:t>
            </a:r>
            <a:endParaRPr lang="en-US" dirty="0"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Data visualization and EDA (Minh &amp; Cuong)</a:t>
            </a:r>
          </a:p>
          <a:p>
            <a:pPr marL="685800" indent="-457200">
              <a:spcBef>
                <a:spcPts val="0"/>
              </a:spcBef>
              <a:buFont typeface="Cousine"/>
              <a:buAutoNum type="arabicPeriod"/>
            </a:pPr>
            <a:r>
              <a:rPr lang="en-US"/>
              <a:t>Data &amp; analysis (Chung)</a:t>
            </a:r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Models </a:t>
            </a:r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Check outlier by SelectFromModel method (Chung)</a:t>
            </a:r>
            <a:endParaRPr lang="en-US" dirty="0"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Experiment result</a:t>
            </a:r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dirty="0"/>
          </a:p>
        </p:txBody>
      </p:sp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0A0DB7-1D81-766D-9D50-A65AF162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distribution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126A62-CC77-23AD-F1DF-00574C9CD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02" y="997465"/>
            <a:ext cx="4740396" cy="393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74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23240-EEA7-BE26-9971-8B12ED39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97" y="1169739"/>
            <a:ext cx="5175323" cy="34718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" name="Picture 3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933F5B70-F27F-5E88-7C18-92C6E737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29" y="1071758"/>
            <a:ext cx="5756503" cy="38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Data visualization and EDA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6" name="Picture 5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F59CE2C5-DAAD-3C16-BEDD-7AE1CF01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144" y="1002209"/>
            <a:ext cx="5147101" cy="34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5"/>
            <a:ext cx="7114671" cy="159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6000">
                <a:solidFill>
                  <a:schemeClr val="accent3"/>
                </a:solidFill>
              </a:rPr>
              <a:t>6</a:t>
            </a:r>
            <a:br>
              <a:rPr lang="en-US"/>
            </a:br>
            <a:r>
              <a:rPr lang="en-US"/>
              <a:t>Data analysis</a:t>
            </a:r>
            <a:br>
              <a:rPr lang="en-US"/>
            </a:b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3" y="3078094"/>
            <a:ext cx="356203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139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3B0A-241E-B09B-7C36-F286349C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8ED75A-80B0-1029-1774-6824443A6E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en-US"/>
                  <a:t>Each position contains a set outperform indicators than others.</a:t>
                </a:r>
              </a:p>
              <a:p>
                <a:pPr>
                  <a:buFontTx/>
                  <a:buChar char="-"/>
                </a:pPr>
                <a:r>
                  <a:rPr lang="en-US"/>
                  <a:t>Use clustering analysis to detect the similarity between </a:t>
                </a:r>
              </a:p>
              <a:p>
                <a:pPr marL="76200" indent="0">
                  <a:buNone/>
                </a:pPr>
                <a:r>
                  <a:rPr lang="en-US" sz="1800">
                    <a:effectLst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𝑆𝑎𝑣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𝑆𝑎𝑣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𝐺𝑜𝑎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𝐺𝑜𝑎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𝑆𝑎𝑣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𝑆𝑎𝑣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𝐺𝑜𝑎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𝐺𝑜𝑎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𝐺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</a:p>
              <a:p>
                <a:pPr>
                  <a:buFontTx/>
                  <a:buChar char="-"/>
                </a:pPr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  <a:p>
                <a:pPr>
                  <a:buFontTx/>
                  <a:buChar char="-"/>
                </a:pPr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C8ED75A-80B0-1029-1774-6824443A6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BD5B-2DD4-7FF7-AC51-B6D59660C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3B0A-241E-B09B-7C36-F286349C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01" y="379500"/>
            <a:ext cx="8229600" cy="413400"/>
          </a:xfrm>
        </p:spPr>
        <p:txBody>
          <a:bodyPr/>
          <a:lstStyle/>
          <a:p>
            <a:r>
              <a:rPr lang="en-US"/>
              <a:t>Data normalization before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D75A-80B0-1029-1774-6824443A6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Before analysis, we normalize data by average actions each sample by the games or appearances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BD5B-2DD4-7FF7-AC51-B6D59660C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5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130B-FB40-8455-2D7B-D973EE31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Quantile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8217-F4C4-5696-A431-5B7513354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9A48-2019-6394-6B76-4A277E3BB5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8A9367C-BE47-9E37-77CB-7F566D28A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51" y="1649100"/>
            <a:ext cx="2103120" cy="25908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FB32584-BE05-765B-3106-0B1A597D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90" y="2306237"/>
            <a:ext cx="313944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11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804-531A-F051-8DC7-A4339562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information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B07C-1D76-CC2F-EE8C-89473CC97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information in</a:t>
            </a:r>
          </a:p>
          <a:p>
            <a:pPr marL="76200" indent="0">
              <a:buNone/>
            </a:pPr>
            <a:r>
              <a:rPr lang="en-US"/>
              <a:t>Range (6, 7) of rating</a:t>
            </a:r>
            <a:br>
              <a:rPr lang="en-US"/>
            </a:br>
            <a:r>
              <a:rPr lang="en-US"/>
              <a:t>in assist although out of</a:t>
            </a:r>
          </a:p>
          <a:p>
            <a:pPr marL="76200" indent="0">
              <a:buNone/>
            </a:pPr>
            <a:r>
              <a:rPr lang="en-US"/>
              <a:t>range not</a:t>
            </a:r>
          </a:p>
          <a:p>
            <a:pPr marL="7620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Hint to use mutual </a:t>
            </a:r>
          </a:p>
          <a:p>
            <a:pPr marL="76200" indent="0">
              <a:buNone/>
            </a:pPr>
            <a:r>
              <a:rPr lang="en-US"/>
              <a:t>Information score.</a:t>
            </a:r>
          </a:p>
          <a:p>
            <a:pPr marL="76200" indent="0">
              <a:buNone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D68A-B97B-102A-A922-4EAC3ECCF9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ECBDA5F-CD5F-5E19-1C3D-6F3BF2A4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65" y="1047852"/>
            <a:ext cx="3839963" cy="37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5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EADD-40A7-136F-8982-246BEAB42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information 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45A1D-258E-1CCA-AB94-33C591FCC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 assist</a:t>
            </a:r>
          </a:p>
          <a:p>
            <a:pPr marL="76200" indent="0">
              <a:buNone/>
            </a:pPr>
            <a:r>
              <a:rPr lang="en-US"/>
              <a:t>For AMC contains tons</a:t>
            </a:r>
          </a:p>
          <a:p>
            <a:pPr marL="76200" indent="0">
              <a:buNone/>
            </a:pPr>
            <a:r>
              <a:rPr lang="en-US"/>
              <a:t>Of zeros =&gt;</a:t>
            </a:r>
          </a:p>
          <a:p>
            <a:pPr marL="76200" indent="0">
              <a:buNone/>
            </a:pPr>
            <a:r>
              <a:rPr lang="en-US"/>
              <a:t>No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9418-90E0-8E22-CA9E-33BE7520D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A12B72A-4513-B923-3EBF-0E67A877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25" y="1271050"/>
            <a:ext cx="3985783" cy="351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1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chemeClr val="accent3"/>
                </a:solidFill>
              </a:rPr>
              <a:t>1</a:t>
            </a:r>
            <a:endParaRPr sz="60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85C-DB2D-C8DF-B656-95AD8298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information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7CE4D6-D6A7-56F7-A4C9-3679288ABA6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-	Mutual information is a quantity that measures a relationship between two random variables that are sampled simultaneously</a:t>
                </a:r>
              </a:p>
              <a:p>
                <a:endParaRPr lang="en-US"/>
              </a:p>
              <a:p>
                <a:r>
                  <a:rPr lang="en-US">
                    <a:effectLst/>
                  </a:rPr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⁡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87CE4D6-D6A7-56F7-A4C9-3679288AB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33E0D-31E6-DE73-1BAA-F7B730B675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F954E312-9B23-A5F1-7F29-939CD5AC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4" y="2456480"/>
            <a:ext cx="3703586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2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5"/>
            <a:ext cx="7114671" cy="159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chemeClr val="accent3"/>
                </a:solidFill>
              </a:rPr>
              <a:t>7</a:t>
            </a:r>
            <a:br>
              <a:rPr lang="en-US"/>
            </a:br>
            <a:r>
              <a:rPr lang="en-US"/>
              <a:t>MODELS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3" y="3078094"/>
            <a:ext cx="356203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61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4a0d297dc_1_0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Models</a:t>
            </a:r>
            <a:endParaRPr dirty="0"/>
          </a:p>
        </p:txBody>
      </p:sp>
      <p:sp>
        <p:nvSpPr>
          <p:cNvPr id="199" name="Google Shape;199;g1c4a0d297dc_1_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F43A0B0-1B02-9C5F-D5C2-7857EECDA4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2575" y="1002749"/>
            <a:ext cx="57340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EABEFD-642C-F235-3654-D9C189F8D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493276"/>
              </p:ext>
            </p:extLst>
          </p:nvPr>
        </p:nvGraphicFramePr>
        <p:xfrm>
          <a:off x="1552575" y="1002749"/>
          <a:ext cx="5623139" cy="346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992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Artificial Neural Network</a:t>
            </a:r>
            <a:endParaRPr dirty="0"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In parameter learning, the goal is to minimize an empirical loss function: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bg1"/>
              </a:solidFill>
              <a:latin typeface="Cousine" panose="020B0604020202020204" charset="0"/>
              <a:cs typeface="Cousine" panose="020B060402020202020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chemeClr val="bg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In this problem we are going to use two hidden layers with ten neurons each and one output layer with one neuron. The activation function for the first hidden layer is </a:t>
            </a:r>
            <a:r>
              <a:rPr lang="en-US" sz="1800" b="0" i="0" u="none" strike="noStrike" dirty="0" err="1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ReLU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and the second is hyperbolic tangent</a:t>
            </a:r>
            <a:endParaRPr lang="en-US" b="0" dirty="0">
              <a:solidFill>
                <a:schemeClr val="bg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CF037-03F1-1EE5-A41E-8C3BCAB9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518" y="1924096"/>
            <a:ext cx="3439005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39C6-B81B-9063-4D03-2EA75FD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Ridge with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1CB3-67FE-F9F8-478F-2FDFAC4A2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use? As usual, calculate rating by increase or decrease the weight of indicator</a:t>
            </a:r>
          </a:p>
          <a:p>
            <a:r>
              <a:rPr lang="en-US"/>
              <a:t>Use Ridge to avoid overfitting with L2 generalization</a:t>
            </a:r>
          </a:p>
          <a:p>
            <a:pPr marL="7620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7B73C-1A87-EDA7-63D3-844087FF4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40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>
                <a:solidFill>
                  <a:schemeClr val="accent3"/>
                </a:solidFill>
              </a:rPr>
              <a:t>8</a:t>
            </a:r>
            <a:br>
              <a:rPr lang="en-US" sz="6000">
                <a:solidFill>
                  <a:schemeClr val="accent3"/>
                </a:solidFill>
              </a:rPr>
            </a:br>
            <a:r>
              <a:rPr lang="en-US" sz="4400"/>
              <a:t>Check outlier by SelectFromModel method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8764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39C6-B81B-9063-4D03-2EA75FD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significant outlier?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1CB3-67FE-F9F8-478F-2FDFAC4A2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/>
              <a:t>- Scatterplot in training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7B73C-1A87-EDA7-63D3-844087FF4C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1B2C-C6F2-39AD-D1C5-3532500C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90" y="1732815"/>
            <a:ext cx="4191363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chemeClr val="accent3"/>
                </a:solidFill>
              </a:rPr>
              <a:t>9</a:t>
            </a:r>
            <a:endParaRPr sz="60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EXPERIMENTS RESULTS</a:t>
            </a: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728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12" name="Google Shape;112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C819B5C1-0F37-5DAB-8EFC-D16F730C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07232"/>
            <a:ext cx="7334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5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426350" y="1182788"/>
            <a:ext cx="3924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Nowadays, football teams and organizations are always interested in player performance data to predict the quality of a player to make plans for that player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Cousine" panose="020B0604020202020204" charset="0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800" dirty="0">
                <a:solidFill>
                  <a:schemeClr val="bg1"/>
                </a:solidFill>
                <a:latin typeface="Cousine" panose="020B0604020202020204" charset="0"/>
                <a:cs typeface="Cousine" panose="020B0604020202020204" charset="0"/>
              </a:rPr>
              <a:t>Our main aim: make that task easier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grpSp>
        <p:nvGrpSpPr>
          <p:cNvPr id="56" name="Google Shape;56;p4"/>
          <p:cNvGrpSpPr/>
          <p:nvPr/>
        </p:nvGrpSpPr>
        <p:grpSpPr>
          <a:xfrm rot="5400000">
            <a:off x="5317756" y="9590"/>
            <a:ext cx="3417375" cy="5350989"/>
            <a:chOff x="5708850" y="3417450"/>
            <a:chExt cx="2931161" cy="2815646"/>
          </a:xfrm>
        </p:grpSpPr>
        <p:sp>
          <p:nvSpPr>
            <p:cNvPr id="57" name="Google Shape;57;p4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9" name="Google Shape;59;p4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0" name="Google Shape;60;p4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61;p4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4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A picture containing text, person, player&#10;&#10;Description automatically generated">
            <a:extLst>
              <a:ext uri="{FF2B5EF4-FFF2-40B4-BE49-F238E27FC236}">
                <a16:creationId xmlns:a16="http://schemas.microsoft.com/office/drawing/2014/main" id="{3ACFE866-885D-AC52-CA09-75D6E10B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7" y="1405581"/>
            <a:ext cx="4486043" cy="2523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Some model that we will use:</a:t>
            </a: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571500" indent="-342900">
              <a:spcBef>
                <a:spcPts val="0"/>
              </a:spcBef>
            </a:pPr>
            <a:r>
              <a:rPr lang="en-US" dirty="0"/>
              <a:t>Random forest</a:t>
            </a:r>
          </a:p>
          <a:p>
            <a:pPr marL="571500" indent="-342900">
              <a:spcBef>
                <a:spcPts val="0"/>
              </a:spcBef>
            </a:pPr>
            <a:endParaRPr lang="en-US" dirty="0"/>
          </a:p>
          <a:p>
            <a:pPr marL="571500" indent="-342900">
              <a:spcBef>
                <a:spcPts val="0"/>
              </a:spcBef>
            </a:pPr>
            <a:r>
              <a:rPr lang="en-US" dirty="0"/>
              <a:t>Artificial </a:t>
            </a:r>
            <a:r>
              <a:rPr lang="en-US"/>
              <a:t>neural network</a:t>
            </a:r>
          </a:p>
          <a:p>
            <a:pPr marL="571500" indent="-342900">
              <a:spcBef>
                <a:spcPts val="0"/>
              </a:spcBef>
            </a:pPr>
            <a:endParaRPr lang="en-US"/>
          </a:p>
          <a:p>
            <a:pPr marL="571500" indent="-342900">
              <a:spcBef>
                <a:spcPts val="0"/>
              </a:spcBef>
            </a:pPr>
            <a:r>
              <a:rPr lang="en-US"/>
              <a:t>Ridge regression with features chosen.</a:t>
            </a:r>
            <a:endParaRPr lang="en-US" dirty="0"/>
          </a:p>
          <a:p>
            <a:pPr marL="228600" indent="0">
              <a:spcBef>
                <a:spcPts val="0"/>
              </a:spcBef>
              <a:buNone/>
            </a:pPr>
            <a:r>
              <a:rPr lang="en-US" dirty="0"/>
              <a:t>The task of evaluate data, visualize graphs, create are easier.</a:t>
            </a:r>
            <a:endParaRPr dirty="0"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chemeClr val="accent3"/>
                </a:solidFill>
              </a:rPr>
              <a:t>2</a:t>
            </a:r>
            <a:br>
              <a:rPr lang="en-US" dirty="0"/>
            </a:br>
            <a:r>
              <a:rPr lang="en-US" dirty="0"/>
              <a:t>OVERVIEW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Problem is a supervised regression problem, defined by formula (T, E, P)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Task (T): Predict the correct rating of football players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Performance (P): The loss error of the prediction, which is the difference between the real rating and predicted rating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Experience (E): List of the rating of previous performances’ statistics of the players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 dirty="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ctrTitle"/>
          </p:nvPr>
        </p:nvSpPr>
        <p:spPr>
          <a:xfrm>
            <a:off x="921200" y="1280606"/>
            <a:ext cx="7205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chemeClr val="accent3"/>
                </a:solidFill>
              </a:rPr>
              <a:t>3</a:t>
            </a:r>
            <a:br>
              <a:rPr lang="en-US" dirty="0"/>
            </a:br>
            <a:r>
              <a:rPr lang="en-US" dirty="0"/>
              <a:t>DATA COLLECTION</a:t>
            </a:r>
            <a:endParaRPr dirty="0"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03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Data crawling &amp; scrapping</a:t>
            </a:r>
            <a:endParaRPr dirty="0"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Data collection by Scrappy_playwright</a:t>
            </a:r>
          </a:p>
          <a:p>
            <a:pPr lvl="1">
              <a:buFontTx/>
              <a:buChar char="-"/>
            </a:pPr>
            <a:r>
              <a:rPr lang="en-US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High performance</a:t>
            </a:r>
          </a:p>
          <a:p>
            <a:pPr lvl="1">
              <a:buFontTx/>
              <a:buChar char="-"/>
            </a:pPr>
            <a:r>
              <a:rPr lang="en-US"/>
              <a:t>Adaptive with DynamicJS</a:t>
            </a:r>
          </a:p>
          <a:p>
            <a:pPr lvl="1">
              <a:buFontTx/>
              <a:buChar char="-"/>
            </a:pPr>
            <a:r>
              <a:rPr lang="en-US"/>
              <a:t>Better headless browser </a:t>
            </a:r>
            <a:br>
              <a:rPr lang="en-US"/>
            </a:br>
            <a:r>
              <a:rPr lang="en-US"/>
              <a:t>than Selenium</a:t>
            </a:r>
          </a:p>
          <a:p>
            <a:pPr marL="76200" indent="0">
              <a:buNone/>
            </a:pPr>
            <a:endParaRPr lang="en-US"/>
          </a:p>
        </p:txBody>
      </p:sp>
      <p:sp>
        <p:nvSpPr>
          <p:cNvPr id="89" name="Google Shape;89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030" name="Picture 6" descr="GitHub - scrapy-plugins/scrapy-playwright: 🎭 Playwright integration for  Scrapy">
            <a:extLst>
              <a:ext uri="{FF2B5EF4-FFF2-40B4-BE49-F238E27FC236}">
                <a16:creationId xmlns:a16="http://schemas.microsoft.com/office/drawing/2014/main" id="{7005F5E3-F001-A153-8A64-8D6B17DD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82" y="2937237"/>
            <a:ext cx="3992459" cy="19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91999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856</Words>
  <Application>Microsoft Office PowerPoint</Application>
  <PresentationFormat>On-screen Show (16:9)</PresentationFormat>
  <Paragraphs>158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Cousine</vt:lpstr>
      <vt:lpstr>Times New Roman</vt:lpstr>
      <vt:lpstr>Calibri</vt:lpstr>
      <vt:lpstr>Valentine template</vt:lpstr>
      <vt:lpstr>PLAYER PERFORMANCE ANALYSIS AND PREDICTION   BUI MANH CUONG 20204871 HOANG ANH CHUNG 20204901 NGUYEN QUANG MINH 20204884</vt:lpstr>
      <vt:lpstr>PowerPoint Presentation</vt:lpstr>
      <vt:lpstr>1 INTRODUCTION</vt:lpstr>
      <vt:lpstr>Introduction</vt:lpstr>
      <vt:lpstr>Introduction</vt:lpstr>
      <vt:lpstr>2 OVERVIEW</vt:lpstr>
      <vt:lpstr>Overview</vt:lpstr>
      <vt:lpstr>3 DATA COLLECTION</vt:lpstr>
      <vt:lpstr>Data crawling &amp; scrapping</vt:lpstr>
      <vt:lpstr>- Data crawling</vt:lpstr>
      <vt:lpstr>Data crawling</vt:lpstr>
      <vt:lpstr>Data crawling</vt:lpstr>
      <vt:lpstr>4 DATA DEVELOPMENT &amp; ANALYSIS</vt:lpstr>
      <vt:lpstr>Database development</vt:lpstr>
      <vt:lpstr>PowerPoint Presentation</vt:lpstr>
      <vt:lpstr>5 DATA VISUALIZATION AND EDA</vt:lpstr>
      <vt:lpstr>Data visualization and EDA</vt:lpstr>
      <vt:lpstr>Data visualization and EDA</vt:lpstr>
      <vt:lpstr>Rating distribution for each position</vt:lpstr>
      <vt:lpstr>Some distribution values</vt:lpstr>
      <vt:lpstr>Data visualization and EDA</vt:lpstr>
      <vt:lpstr>Data visualization and EDA</vt:lpstr>
      <vt:lpstr>Data visualization and EDA</vt:lpstr>
      <vt:lpstr>6 Data analysis </vt:lpstr>
      <vt:lpstr>Clustering analysis</vt:lpstr>
      <vt:lpstr>Data normalization before analysis</vt:lpstr>
      <vt:lpstr>Quantile analysis</vt:lpstr>
      <vt:lpstr>Mutual information analysis</vt:lpstr>
      <vt:lpstr>Mutual information score</vt:lpstr>
      <vt:lpstr>Mutual information score</vt:lpstr>
      <vt:lpstr>7 MODELS</vt:lpstr>
      <vt:lpstr>Models</vt:lpstr>
      <vt:lpstr>Artificial Neural Network</vt:lpstr>
      <vt:lpstr>Ridge with data analysis</vt:lpstr>
      <vt:lpstr>8 Check outlier by SelectFromModel method</vt:lpstr>
      <vt:lpstr>Any significant outlier?</vt:lpstr>
      <vt:lpstr>9 EXPERIMENTS RESULTS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PERFORMANCE ANALYSIS AND PREDICTION   BUI MANH CUONG 20204871 HOANG ANH CHUNG 20204901 NGUYEN QUANG MINH 20204884</dc:title>
  <cp:lastModifiedBy>Hoang Anh Chung 20204901</cp:lastModifiedBy>
  <cp:revision>8</cp:revision>
  <dcterms:modified xsi:type="dcterms:W3CDTF">2023-02-12T13:14:21Z</dcterms:modified>
</cp:coreProperties>
</file>