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ed Hat Display Black"/>
      <p:bold r:id="rId51"/>
      <p:boldItalic r:id="rId52"/>
    </p:embeddedFont>
    <p:embeddedFont>
      <p:font typeface="Poppins"/>
      <p:regular r:id="rId53"/>
      <p:bold r:id="rId54"/>
      <p:italic r:id="rId55"/>
      <p:boldItalic r:id="rId56"/>
    </p:embeddedFont>
    <p:embeddedFont>
      <p:font typeface="Poppins Light"/>
      <p:regular r:id="rId57"/>
      <p:bold r:id="rId58"/>
      <p:italic r:id="rId59"/>
      <p:boldItalic r:id="rId60"/>
    </p:embeddedFont>
    <p:embeddedFont>
      <p:font typeface="Poppins Medium"/>
      <p:regular r:id="rId61"/>
      <p:bold r:id="rId62"/>
      <p:italic r:id="rId63"/>
      <p:boldItalic r:id="rId64"/>
    </p:embeddedFont>
    <p:embeddedFont>
      <p:font typeface="Open Sans ExtraBold"/>
      <p:bold r:id="rId65"/>
      <p:boldItalic r:id="rId66"/>
    </p:embeddedFont>
    <p:embeddedFont>
      <p:font typeface="Poppins SemiBold"/>
      <p:regular r:id="rId67"/>
      <p:bold r:id="rId68"/>
      <p:italic r:id="rId69"/>
      <p:boldItalic r:id="rId70"/>
    </p:embeddedFont>
    <p:embeddedFont>
      <p:font typeface="Open Sans Medium"/>
      <p:regular r:id="rId71"/>
      <p:bold r:id="rId72"/>
      <p:italic r:id="rId73"/>
      <p:boldItalic r:id="rId74"/>
    </p:embeddedFont>
    <p:embeddedFont>
      <p:font typeface="Poppins ExtraBold"/>
      <p:bold r:id="rId75"/>
      <p:boldItalic r:id="rId76"/>
    </p:embeddedFont>
    <p:embeddedFont>
      <p:font typeface="Red Hat Display Light"/>
      <p:regular r:id="rId77"/>
      <p:bold r:id="rId78"/>
      <p:italic r:id="rId79"/>
      <p:boldItalic r:id="rId80"/>
    </p:embeddedFont>
    <p:embeddedFont>
      <p:font typeface="Open Sans"/>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85" roundtripDataSignature="AMtx7mgrFBCxn34kZ1IhQS2qE4S4gJ1r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OpenSans-boldItalic.fntdata"/><Relationship Id="rId83" Type="http://schemas.openxmlformats.org/officeDocument/2006/relationships/font" Target="fonts/OpenSans-italic.fntdata"/><Relationship Id="rId42" Type="http://schemas.openxmlformats.org/officeDocument/2006/relationships/slide" Target="slides/slide37.xml"/><Relationship Id="rId41" Type="http://schemas.openxmlformats.org/officeDocument/2006/relationships/slide" Target="slides/slide36.xml"/><Relationship Id="rId85" Type="http://customschemas.google.com/relationships/presentationmetadata" Target="meta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edHatDisplayLight-boldItalic.fntdata"/><Relationship Id="rId82" Type="http://schemas.openxmlformats.org/officeDocument/2006/relationships/font" Target="fonts/OpenSans-bold.fntdata"/><Relationship Id="rId81"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Medium-italic.fntdata"/><Relationship Id="rId72" Type="http://schemas.openxmlformats.org/officeDocument/2006/relationships/font" Target="fonts/OpenSansMedium-bold.fntdata"/><Relationship Id="rId31" Type="http://schemas.openxmlformats.org/officeDocument/2006/relationships/slide" Target="slides/slide26.xml"/><Relationship Id="rId75" Type="http://schemas.openxmlformats.org/officeDocument/2006/relationships/font" Target="fonts/PoppinsExtraBold-bold.fntdata"/><Relationship Id="rId30" Type="http://schemas.openxmlformats.org/officeDocument/2006/relationships/slide" Target="slides/slide25.xml"/><Relationship Id="rId74" Type="http://schemas.openxmlformats.org/officeDocument/2006/relationships/font" Target="fonts/OpenSansMedium-boldItalic.fntdata"/><Relationship Id="rId33" Type="http://schemas.openxmlformats.org/officeDocument/2006/relationships/slide" Target="slides/slide28.xml"/><Relationship Id="rId77" Type="http://schemas.openxmlformats.org/officeDocument/2006/relationships/font" Target="fonts/RedHatDisplayLight-regular.fntdata"/><Relationship Id="rId32" Type="http://schemas.openxmlformats.org/officeDocument/2006/relationships/slide" Target="slides/slide27.xml"/><Relationship Id="rId76" Type="http://schemas.openxmlformats.org/officeDocument/2006/relationships/font" Target="fonts/PoppinsExtraBold-boldItalic.fntdata"/><Relationship Id="rId35" Type="http://schemas.openxmlformats.org/officeDocument/2006/relationships/slide" Target="slides/slide30.xml"/><Relationship Id="rId79" Type="http://schemas.openxmlformats.org/officeDocument/2006/relationships/font" Target="fonts/RedHatDisplayLight-italic.fntdata"/><Relationship Id="rId34" Type="http://schemas.openxmlformats.org/officeDocument/2006/relationships/slide" Target="slides/slide29.xml"/><Relationship Id="rId78" Type="http://schemas.openxmlformats.org/officeDocument/2006/relationships/font" Target="fonts/RedHatDisplayLight-bold.fntdata"/><Relationship Id="rId71" Type="http://schemas.openxmlformats.org/officeDocument/2006/relationships/font" Target="fonts/OpenSansMedium-regular.fntdata"/><Relationship Id="rId70" Type="http://schemas.openxmlformats.org/officeDocument/2006/relationships/font" Target="fonts/PoppinsSemiBold-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oppinsMedium-bold.fntdata"/><Relationship Id="rId61" Type="http://schemas.openxmlformats.org/officeDocument/2006/relationships/font" Target="fonts/PoppinsMedium-regular.fntdata"/><Relationship Id="rId20" Type="http://schemas.openxmlformats.org/officeDocument/2006/relationships/slide" Target="slides/slide15.xml"/><Relationship Id="rId64" Type="http://schemas.openxmlformats.org/officeDocument/2006/relationships/font" Target="fonts/PoppinsMedium-boldItalic.fntdata"/><Relationship Id="rId63" Type="http://schemas.openxmlformats.org/officeDocument/2006/relationships/font" Target="fonts/PoppinsMedium-italic.fntdata"/><Relationship Id="rId22" Type="http://schemas.openxmlformats.org/officeDocument/2006/relationships/slide" Target="slides/slide17.xml"/><Relationship Id="rId66" Type="http://schemas.openxmlformats.org/officeDocument/2006/relationships/font" Target="fonts/OpenSansExtraBold-boldItalic.fntdata"/><Relationship Id="rId21" Type="http://schemas.openxmlformats.org/officeDocument/2006/relationships/slide" Target="slides/slide16.xml"/><Relationship Id="rId65" Type="http://schemas.openxmlformats.org/officeDocument/2006/relationships/font" Target="fonts/OpenSansExtraBold-bold.fntdata"/><Relationship Id="rId24" Type="http://schemas.openxmlformats.org/officeDocument/2006/relationships/slide" Target="slides/slide19.xml"/><Relationship Id="rId68" Type="http://schemas.openxmlformats.org/officeDocument/2006/relationships/font" Target="fonts/PoppinsSemiBold-bold.fntdata"/><Relationship Id="rId23" Type="http://schemas.openxmlformats.org/officeDocument/2006/relationships/slide" Target="slides/slide18.xml"/><Relationship Id="rId67" Type="http://schemas.openxmlformats.org/officeDocument/2006/relationships/font" Target="fonts/PoppinsSemiBold-regular.fntdata"/><Relationship Id="rId60" Type="http://schemas.openxmlformats.org/officeDocument/2006/relationships/font" Target="fonts/PoppinsLight-bold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oppinsSemi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edHatDisplayBlack-bold.fntdata"/><Relationship Id="rId50" Type="http://schemas.openxmlformats.org/officeDocument/2006/relationships/slide" Target="slides/slide45.xml"/><Relationship Id="rId53" Type="http://schemas.openxmlformats.org/officeDocument/2006/relationships/font" Target="fonts/Poppins-regular.fntdata"/><Relationship Id="rId52" Type="http://schemas.openxmlformats.org/officeDocument/2006/relationships/font" Target="fonts/RedHatDisplayBlack-boldItalic.fntdata"/><Relationship Id="rId11" Type="http://schemas.openxmlformats.org/officeDocument/2006/relationships/slide" Target="slides/slide6.xml"/><Relationship Id="rId55" Type="http://schemas.openxmlformats.org/officeDocument/2006/relationships/font" Target="fonts/Poppins-italic.fntdata"/><Relationship Id="rId10" Type="http://schemas.openxmlformats.org/officeDocument/2006/relationships/slide" Target="slides/slide5.xml"/><Relationship Id="rId54" Type="http://schemas.openxmlformats.org/officeDocument/2006/relationships/font" Target="fonts/Poppins-bold.fntdata"/><Relationship Id="rId13" Type="http://schemas.openxmlformats.org/officeDocument/2006/relationships/slide" Target="slides/slide8.xml"/><Relationship Id="rId57" Type="http://schemas.openxmlformats.org/officeDocument/2006/relationships/font" Target="fonts/PoppinsLight-regular.fntdata"/><Relationship Id="rId12" Type="http://schemas.openxmlformats.org/officeDocument/2006/relationships/slide" Target="slides/slide7.xml"/><Relationship Id="rId56" Type="http://schemas.openxmlformats.org/officeDocument/2006/relationships/font" Target="fonts/Poppins-boldItalic.fntdata"/><Relationship Id="rId15" Type="http://schemas.openxmlformats.org/officeDocument/2006/relationships/slide" Target="slides/slide10.xml"/><Relationship Id="rId59" Type="http://schemas.openxmlformats.org/officeDocument/2006/relationships/font" Target="fonts/PoppinsLight-italic.fntdata"/><Relationship Id="rId14" Type="http://schemas.openxmlformats.org/officeDocument/2006/relationships/slide" Target="slides/slide9.xml"/><Relationship Id="rId58" Type="http://schemas.openxmlformats.org/officeDocument/2006/relationships/font" Target="fonts/PoppinsLigh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6c901fe12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256c901fe12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82016d45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582016d458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82016d4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582016d45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82016d45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582016d458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1476f550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31476f550f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194999c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3194999c6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194999c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3194999c6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1476f550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31476f550f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82016d45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582016d458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1476f550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31476f550f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194999c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3194999c6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6c901fe12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56c901fe12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194999c6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3194999c6d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194999c6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3194999c6d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1476f550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31476f550f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1476f550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31476f550f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1476f550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31476f550f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1476f550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31476f550f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1476f550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31476f550f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1476f550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31476f550f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194999c6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3194999c6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194999c6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3194999c6d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6c901fe12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56c901fe12_2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194999c6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3194999c6d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82016d4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582016d4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82016d45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582016d45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582016d45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2582016d45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82016d4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582016d45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194999c6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3194999c6d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82016d45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582016d45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582016d45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582016d458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582016d45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582016d458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82016d45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582016d458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6c901fe12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56c901fe12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1476f550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31476f550f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31476f550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31476f550f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846ef97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5846ef974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5846ef974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5846ef974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846ef974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5846ef974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6c901fe12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256c901fe12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6c901fe12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256c901fe12_2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1476f55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31476f550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6c901fe12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56c901fe12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6c901fe12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56c901fe12_2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6c901fe12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56c901fe12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3be997aee7_0_4"/>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3be997aee7_0_4"/>
          <p:cNvSpPr txBox="1"/>
          <p:nvPr>
            <p:ph idx="1" type="subTitle"/>
          </p:nvPr>
        </p:nvSpPr>
        <p:spPr>
          <a:xfrm>
            <a:off x="311700" y="2834125"/>
            <a:ext cx="8520600" cy="7926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3be997aee7_0_4"/>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3be997aee7_0_3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3be997aee7_0_39"/>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3be997aee7_0_39"/>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3be997aee7_0_43"/>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rmation 1">
  <p:cSld name="SECTION_HEADER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g23be997aee7_0_45"/>
          <p:cNvSpPr txBox="1"/>
          <p:nvPr>
            <p:ph type="title"/>
          </p:nvPr>
        </p:nvSpPr>
        <p:spPr>
          <a:xfrm>
            <a:off x="311700" y="997175"/>
            <a:ext cx="8520600" cy="841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000"/>
              <a:buFont typeface="Red Hat Display Black"/>
              <a:buNone/>
              <a:defRPr sz="4000">
                <a:latin typeface="Red Hat Display Black"/>
                <a:ea typeface="Red Hat Display Black"/>
                <a:cs typeface="Red Hat Display Black"/>
                <a:sym typeface="Red Hat Display Black"/>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2" name="Google Shape;52;g23be997aee7_0_45"/>
          <p:cNvSpPr txBox="1"/>
          <p:nvPr>
            <p:ph idx="1" type="subTitle"/>
          </p:nvPr>
        </p:nvSpPr>
        <p:spPr>
          <a:xfrm>
            <a:off x="366625" y="2046425"/>
            <a:ext cx="8520600" cy="29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rgbClr val="FED670"/>
              </a:buClr>
              <a:buSzPts val="1200"/>
              <a:buFont typeface="Red Hat Display Light"/>
              <a:buNone/>
              <a:defRPr sz="1200">
                <a:solidFill>
                  <a:srgbClr val="FED670"/>
                </a:solidFill>
                <a:latin typeface="Red Hat Display Light"/>
                <a:ea typeface="Red Hat Display Light"/>
                <a:cs typeface="Red Hat Display Light"/>
                <a:sym typeface="Red Hat Display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g23be997aee7_0_45"/>
          <p:cNvSpPr txBox="1"/>
          <p:nvPr>
            <p:ph idx="2" type="title"/>
          </p:nvPr>
        </p:nvSpPr>
        <p:spPr>
          <a:xfrm>
            <a:off x="339163" y="2832050"/>
            <a:ext cx="8520600" cy="841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000"/>
              <a:buFont typeface="Red Hat Display Black"/>
              <a:buNone/>
              <a:defRPr sz="4000">
                <a:latin typeface="Red Hat Display Black"/>
                <a:ea typeface="Red Hat Display Black"/>
                <a:cs typeface="Red Hat Display Black"/>
                <a:sym typeface="Red Hat Display Black"/>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4" name="Google Shape;54;g23be997aee7_0_45"/>
          <p:cNvSpPr txBox="1"/>
          <p:nvPr>
            <p:ph idx="3" type="subTitle"/>
          </p:nvPr>
        </p:nvSpPr>
        <p:spPr>
          <a:xfrm>
            <a:off x="394088" y="3881300"/>
            <a:ext cx="8520600" cy="29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rgbClr val="FED670"/>
              </a:buClr>
              <a:buSzPts val="1200"/>
              <a:buFont typeface="Red Hat Display Light"/>
              <a:buNone/>
              <a:defRPr sz="1200">
                <a:solidFill>
                  <a:srgbClr val="FED670"/>
                </a:solidFill>
                <a:latin typeface="Red Hat Display Light"/>
                <a:ea typeface="Red Hat Display Light"/>
                <a:cs typeface="Red Hat Display Light"/>
                <a:sym typeface="Red Hat Display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g23be997aee7_0_45"/>
          <p:cNvSpPr txBox="1"/>
          <p:nvPr>
            <p:ph idx="4" type="subTitle"/>
          </p:nvPr>
        </p:nvSpPr>
        <p:spPr>
          <a:xfrm>
            <a:off x="394100" y="4436850"/>
            <a:ext cx="5530800" cy="393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dk1"/>
              </a:buClr>
              <a:buSzPts val="1200"/>
              <a:buFont typeface="Red Hat Display Light"/>
              <a:buNone/>
              <a:defRPr sz="1200">
                <a:solidFill>
                  <a:schemeClr val="dk1"/>
                </a:solidFill>
                <a:latin typeface="Red Hat Display Light"/>
                <a:ea typeface="Red Hat Display Light"/>
                <a:cs typeface="Red Hat Display Light"/>
                <a:sym typeface="Red Hat Display Light"/>
              </a:defRPr>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p:txBody>
      </p:sp>
      <p:sp>
        <p:nvSpPr>
          <p:cNvPr id="56" name="Google Shape;56;g23be997aee7_0_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3be997aee7_0_8"/>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3be997aee7_0_8"/>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3be997aee7_0_11"/>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3be997aee7_0_11"/>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3be997aee7_0_11"/>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3be997aee7_0_1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3be997aee7_0_1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3be997aee7_0_1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3be997aee7_0_15"/>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3be997aee7_0_2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3be997aee7_0_20"/>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3be997aee7_0_23"/>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3be997aee7_0_23"/>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3be997aee7_0_23"/>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3be997aee7_0_27"/>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3be997aee7_0_27"/>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3be997aee7_0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3be997aee7_0_30"/>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3be997aee7_0_30"/>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3be997aee7_0_30"/>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3be997aee7_0_30"/>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3be997aee7_0_36"/>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800"/>
              <a:buNone/>
              <a:defRPr/>
            </a:lvl1pPr>
          </a:lstStyle>
          <a:p/>
        </p:txBody>
      </p:sp>
      <p:sp>
        <p:nvSpPr>
          <p:cNvPr id="43" name="Google Shape;43;g23be997aee7_0_36"/>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3be997aee7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3be997aee7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3be997aee7_0_0"/>
          <p:cNvSpPr txBox="1"/>
          <p:nvPr>
            <p:ph idx="12" type="sldNum"/>
          </p:nvPr>
        </p:nvSpPr>
        <p:spPr>
          <a:xfrm>
            <a:off x="8472458" y="4663217"/>
            <a:ext cx="548700" cy="338700"/>
          </a:xfrm>
          <a:prstGeom prst="rect">
            <a:avLst/>
          </a:prstGeom>
          <a:noFill/>
          <a:ln>
            <a:noFill/>
          </a:ln>
        </p:spPr>
        <p:txBody>
          <a:bodyPr anchorCtr="0" anchor="ctr" bIns="91425" lIns="91425" spcFirstLastPara="1" rIns="91425" wrap="square" tIns="91425">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hyperlink" Target="https://airtable.com/appGg5WrcF3HUPbzV/tbll1wgME1naR7lpk/viwyNTuoVIzu1vgFw?blocks=hid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4EA7"/>
        </a:solidFill>
      </p:bgPr>
    </p:bg>
    <p:spTree>
      <p:nvGrpSpPr>
        <p:cNvPr id="60" name="Shape 60"/>
        <p:cNvGrpSpPr/>
        <p:nvPr/>
      </p:nvGrpSpPr>
      <p:grpSpPr>
        <a:xfrm>
          <a:off x="0" y="0"/>
          <a:ext cx="0" cy="0"/>
          <a:chOff x="0" y="0"/>
          <a:chExt cx="0" cy="0"/>
        </a:xfrm>
      </p:grpSpPr>
      <p:sp>
        <p:nvSpPr>
          <p:cNvPr id="61" name="Google Shape;61;g256c901fe12_2_61"/>
          <p:cNvSpPr txBox="1"/>
          <p:nvPr/>
        </p:nvSpPr>
        <p:spPr>
          <a:xfrm>
            <a:off x="249900" y="1617200"/>
            <a:ext cx="8520600" cy="1758000"/>
          </a:xfrm>
          <a:prstGeom prst="rect">
            <a:avLst/>
          </a:prstGeom>
          <a:noFill/>
          <a:ln>
            <a:noFill/>
          </a:ln>
        </p:spPr>
        <p:txBody>
          <a:bodyPr anchorCtr="0" anchor="b" bIns="91425" lIns="91425" spcFirstLastPara="1" rIns="91425" wrap="square" tIns="91425">
            <a:normAutofit fontScale="77500" lnSpcReduction="20000"/>
          </a:bodyPr>
          <a:lstStyle/>
          <a:p>
            <a:pPr indent="0" lvl="0" marL="0" marR="0" rtl="0" algn="ctr">
              <a:lnSpc>
                <a:spcPct val="150000"/>
              </a:lnSpc>
              <a:spcBef>
                <a:spcPts val="0"/>
              </a:spcBef>
              <a:spcAft>
                <a:spcPts val="0"/>
              </a:spcAft>
              <a:buClr>
                <a:srgbClr val="000000"/>
              </a:buClr>
              <a:buSzPct val="100000"/>
              <a:buFont typeface="Arial"/>
              <a:buNone/>
            </a:pPr>
            <a:r>
              <a:rPr lang="en" sz="5200">
                <a:solidFill>
                  <a:srgbClr val="FFFFFF"/>
                </a:solidFill>
                <a:latin typeface="Poppins ExtraBold"/>
                <a:ea typeface="Poppins ExtraBold"/>
                <a:cs typeface="Poppins ExtraBold"/>
                <a:sym typeface="Poppins ExtraBold"/>
              </a:rPr>
              <a:t>BEEFY </a:t>
            </a:r>
            <a:r>
              <a:rPr b="0" i="0" lang="en" sz="5200" u="none" cap="none" strike="noStrike">
                <a:solidFill>
                  <a:srgbClr val="FFFFFF"/>
                </a:solidFill>
                <a:latin typeface="Poppins ExtraBold"/>
                <a:ea typeface="Poppins ExtraBold"/>
                <a:cs typeface="Poppins ExtraBold"/>
                <a:sym typeface="Poppins ExtraBold"/>
              </a:rPr>
              <a:t>FINANCE</a:t>
            </a:r>
            <a:endParaRPr b="1" i="0" sz="5200" u="none" cap="none" strike="noStrike">
              <a:solidFill>
                <a:srgbClr val="FFFFFF"/>
              </a:solidFill>
              <a:latin typeface="Poppins"/>
              <a:ea typeface="Poppins"/>
              <a:cs typeface="Poppins"/>
              <a:sym typeface="Poppins"/>
            </a:endParaRPr>
          </a:p>
          <a:p>
            <a:pPr indent="0" lvl="0" marL="0" marR="0" rtl="0" algn="ctr">
              <a:lnSpc>
                <a:spcPct val="150000"/>
              </a:lnSpc>
              <a:spcBef>
                <a:spcPts val="0"/>
              </a:spcBef>
              <a:spcAft>
                <a:spcPts val="0"/>
              </a:spcAft>
              <a:buClr>
                <a:srgbClr val="000000"/>
              </a:buClr>
              <a:buSzPct val="100000"/>
              <a:buFont typeface="Arial"/>
              <a:buNone/>
            </a:pPr>
            <a:r>
              <a:rPr b="0" i="0" lang="en" sz="2800" u="none" cap="none" strike="noStrike">
                <a:solidFill>
                  <a:srgbClr val="FFFFFF"/>
                </a:solidFill>
                <a:latin typeface="Poppins SemiBold"/>
                <a:ea typeface="Poppins SemiBold"/>
                <a:cs typeface="Poppins SemiBold"/>
                <a:sym typeface="Poppins SemiBold"/>
              </a:rPr>
              <a:t>UX AUDIT REPORT</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50000"/>
              </a:lnSpc>
              <a:spcBef>
                <a:spcPts val="0"/>
              </a:spcBef>
              <a:spcAft>
                <a:spcPts val="0"/>
              </a:spcAft>
              <a:buClr>
                <a:srgbClr val="000000"/>
              </a:buClr>
              <a:buSzPct val="100000"/>
              <a:buFont typeface="Arial"/>
              <a:buNone/>
            </a:pPr>
            <a:r>
              <a:rPr b="0" i="0" lang="en" sz="2650" u="none" cap="none" strike="noStrike">
                <a:solidFill>
                  <a:srgbClr val="FED670"/>
                </a:solidFill>
                <a:latin typeface="Poppins SemiBold"/>
                <a:ea typeface="Poppins SemiBold"/>
                <a:cs typeface="Poppins SemiBold"/>
                <a:sym typeface="Poppins SemiBold"/>
              </a:rPr>
              <a:t>JULY 2023</a:t>
            </a:r>
            <a:endParaRPr b="0" i="0" sz="2650" u="none" cap="none" strike="noStrike">
              <a:solidFill>
                <a:srgbClr val="FED670"/>
              </a:solidFill>
              <a:latin typeface="Poppins SemiBold"/>
              <a:ea typeface="Poppins SemiBold"/>
              <a:cs typeface="Poppins SemiBold"/>
              <a:sym typeface="Poppins SemiBold"/>
            </a:endParaRPr>
          </a:p>
        </p:txBody>
      </p:sp>
      <p:sp>
        <p:nvSpPr>
          <p:cNvPr id="62" name="Google Shape;62;g256c901fe12_2_61"/>
          <p:cNvSpPr txBox="1"/>
          <p:nvPr/>
        </p:nvSpPr>
        <p:spPr>
          <a:xfrm>
            <a:off x="249900" y="3335425"/>
            <a:ext cx="85206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Poppins Medium"/>
                <a:ea typeface="Poppins Medium"/>
                <a:cs typeface="Poppins Medium"/>
                <a:sym typeface="Poppins Medium"/>
              </a:rPr>
              <a:t>HIGH LEVEL EXPERT REVIEW – Heuristic Evaluation &amp; User interviews </a:t>
            </a:r>
            <a:endParaRPr b="0" i="0" sz="1600" u="none" cap="none" strike="noStrike">
              <a:solidFill>
                <a:srgbClr val="000000"/>
              </a:solidFill>
              <a:latin typeface="Red Hat Display Light"/>
              <a:ea typeface="Red Hat Display Light"/>
              <a:cs typeface="Red Hat Display Light"/>
              <a:sym typeface="Red Hat Display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g2582016d458_0_136"/>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CUSTOMER GOALS</a:t>
            </a:r>
            <a:endParaRPr b="0" i="0" sz="2000" u="none" cap="none" strike="noStrike">
              <a:solidFill>
                <a:srgbClr val="052B53"/>
              </a:solidFill>
              <a:latin typeface="Arial"/>
              <a:ea typeface="Arial"/>
              <a:cs typeface="Arial"/>
              <a:sym typeface="Arial"/>
            </a:endParaRPr>
          </a:p>
        </p:txBody>
      </p:sp>
      <p:sp>
        <p:nvSpPr>
          <p:cNvPr id="116" name="Google Shape;116;g2582016d458_0_136"/>
          <p:cNvSpPr txBox="1"/>
          <p:nvPr/>
        </p:nvSpPr>
        <p:spPr>
          <a:xfrm>
            <a:off x="329184" y="776125"/>
            <a:ext cx="8473800" cy="3971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Maximizing Yield: Beefy Finance customers are looking to maximize the returns on their cryptocurrency assets by participating in various yield farming strategies. They aim to earn passive income through automated and optimized allocation of their funds across different DeFi platforms.</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Simplifying Investment Process: Customers seek a simplified investment experience in the DeFi space. Beefy Finance provides them with a user-friendly platform that automates the process of yield farming, eliminating the need for users to monitor multiple platforms, track strategies, or execute complex transactions manually.</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Mitigating Risk: Customers want to mitigate the risks associated with DeFi investments. Beefy Finance aims to provide secure and audited smart contracts, reducing the likelihood of exploits or vulnerabilities. </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Saving Time and Effort: Customers value time efficiency and want to avoid the complexities of actively managing their DeFi investments. Beefy Finance offers automated strategies that save customers time and effort by handling the allocation, optimization, and rebalancing of their assets across multiple yield farming opportunities.</a:t>
            </a:r>
            <a:endParaRPr sz="1200">
              <a:solidFill>
                <a:srgbClr val="052B53"/>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g2582016d458_0_7"/>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FINDINGS</a:t>
            </a:r>
            <a:endParaRPr b="0" i="0" sz="2000" u="none" cap="none" strike="noStrike">
              <a:solidFill>
                <a:srgbClr val="052B53"/>
              </a:solidFill>
              <a:latin typeface="Arial"/>
              <a:ea typeface="Arial"/>
              <a:cs typeface="Arial"/>
              <a:sym typeface="Arial"/>
            </a:endParaRPr>
          </a:p>
        </p:txBody>
      </p:sp>
      <p:sp>
        <p:nvSpPr>
          <p:cNvPr id="122" name="Google Shape;122;g2582016d458_0_7"/>
          <p:cNvSpPr txBox="1"/>
          <p:nvPr/>
        </p:nvSpPr>
        <p:spPr>
          <a:xfrm>
            <a:off x="428075" y="776125"/>
            <a:ext cx="8412600" cy="3170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800"/>
              </a:spcBef>
              <a:spcAft>
                <a:spcPts val="0"/>
              </a:spcAft>
              <a:buClr>
                <a:schemeClr val="dk1"/>
              </a:buClr>
              <a:buSzPts val="1100"/>
              <a:buFont typeface="Arial"/>
              <a:buNone/>
            </a:pPr>
            <a:r>
              <a:rPr b="0" i="0" lang="en" sz="1200" u="none" cap="none" strike="noStrike">
                <a:solidFill>
                  <a:srgbClr val="052B53"/>
                </a:solidFill>
                <a:latin typeface="Poppins SemiBold"/>
                <a:ea typeface="Poppins SemiBold"/>
                <a:cs typeface="Poppins SemiBold"/>
                <a:sym typeface="Poppins SemiBold"/>
              </a:rPr>
              <a:t>Heuristic Used</a:t>
            </a:r>
            <a:endParaRPr b="0" i="0" sz="1200" u="none" cap="none" strike="noStrike">
              <a:solidFill>
                <a:srgbClr val="052B53"/>
              </a:solidFill>
              <a:latin typeface="Poppins SemiBold"/>
              <a:ea typeface="Poppins SemiBold"/>
              <a:cs typeface="Poppins SemiBold"/>
              <a:sym typeface="Poppins SemiBold"/>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a:ea typeface="Poppins"/>
                <a:cs typeface="Poppins"/>
                <a:sym typeface="Poppins"/>
              </a:rPr>
              <a:t>Select the appropriate heuristics principle that matches the usability issue you’ve identified.</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SemiBold"/>
                <a:ea typeface="Poppins SemiBold"/>
                <a:cs typeface="Poppins SemiBold"/>
                <a:sym typeface="Poppins SemiBold"/>
              </a:rPr>
              <a:t>Severity</a:t>
            </a:r>
            <a:endParaRPr b="0" i="0" sz="1200" u="none" cap="none" strike="noStrike">
              <a:solidFill>
                <a:srgbClr val="052B53"/>
              </a:solidFill>
              <a:latin typeface="Poppins SemiBold"/>
              <a:ea typeface="Poppins SemiBold"/>
              <a:cs typeface="Poppins SemiBold"/>
              <a:sym typeface="Poppins SemiBold"/>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a:ea typeface="Poppins"/>
                <a:cs typeface="Poppins"/>
                <a:sym typeface="Poppins"/>
              </a:rPr>
              <a:t>From the severity scale, select the appropriate rating for the usability issue you’ve identified.</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SemiBold"/>
                <a:ea typeface="Poppins SemiBold"/>
                <a:cs typeface="Poppins SemiBold"/>
                <a:sym typeface="Poppins SemiBold"/>
              </a:rPr>
              <a:t>Issue and Recommendation </a:t>
            </a:r>
            <a:endParaRPr b="0" i="0" sz="1200" u="none" cap="none" strike="noStrike">
              <a:solidFill>
                <a:srgbClr val="052B53"/>
              </a:solidFill>
              <a:latin typeface="Poppins SemiBold"/>
              <a:ea typeface="Poppins SemiBold"/>
              <a:cs typeface="Poppins SemiBold"/>
              <a:sym typeface="Poppins SemiBold"/>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rgbClr val="052B53"/>
                </a:solidFill>
                <a:latin typeface="Poppins"/>
                <a:ea typeface="Poppins"/>
                <a:cs typeface="Poppins"/>
                <a:sym typeface="Poppins"/>
              </a:rPr>
              <a:t>Describe the usability issue and spell out your recommendations for UX improvements.</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0" i="0" sz="1200" u="none" cap="none" strike="noStrike">
              <a:solidFill>
                <a:srgbClr val="052B53"/>
              </a:solidFill>
              <a:highlight>
                <a:schemeClr val="lt1"/>
              </a:highlight>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52B53"/>
              </a:solidFill>
              <a:highlight>
                <a:srgbClr val="FED670"/>
              </a:highlight>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26" name="Shape 126"/>
        <p:cNvGrpSpPr/>
        <p:nvPr/>
      </p:nvGrpSpPr>
      <p:grpSpPr>
        <a:xfrm>
          <a:off x="0" y="0"/>
          <a:ext cx="0" cy="0"/>
          <a:chOff x="0" y="0"/>
          <a:chExt cx="0" cy="0"/>
        </a:xfrm>
      </p:grpSpPr>
      <p:sp>
        <p:nvSpPr>
          <p:cNvPr id="127" name="Google Shape;127;g2582016d458_0_119"/>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TASK ORIENTATION AND SITE FUNCTIONALITY</a:t>
            </a:r>
            <a:endParaRPr b="1" i="0" sz="2400" u="none" cap="none" strike="noStrike">
              <a:solidFill>
                <a:schemeClr val="lt1"/>
              </a:solidFill>
              <a:latin typeface="Poppins"/>
              <a:ea typeface="Poppins"/>
              <a:cs typeface="Poppins"/>
              <a:sym typeface="Poppins"/>
            </a:endParaRPr>
          </a:p>
        </p:txBody>
      </p:sp>
      <p:sp>
        <p:nvSpPr>
          <p:cNvPr id="128" name="Google Shape;128;g2582016d458_0_119"/>
          <p:cNvSpPr txBox="1"/>
          <p:nvPr/>
        </p:nvSpPr>
        <p:spPr>
          <a:xfrm>
            <a:off x="246888" y="1255525"/>
            <a:ext cx="8520600" cy="9234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chemeClr val="lt1"/>
                </a:solidFill>
                <a:latin typeface="Poppins"/>
                <a:ea typeface="Poppins"/>
                <a:cs typeface="Poppins"/>
                <a:sym typeface="Poppins"/>
              </a:rPr>
              <a:t>People go to web sites to achieve particular goals, not to look around and admire the design. This means web pages needs to support customer tasks. A site is task oriented when it supports users in the effective and efficient completion of their tasks.</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g231476f550f_0_84"/>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lang="en" sz="1200">
                <a:solidFill>
                  <a:srgbClr val="FFD966"/>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134" name="Google Shape;134;g231476f550f_0_84"/>
          <p:cNvSpPr txBox="1"/>
          <p:nvPr/>
        </p:nvSpPr>
        <p:spPr>
          <a:xfrm>
            <a:off x="324750" y="954350"/>
            <a:ext cx="4359300" cy="36096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present a clear and well-defined critical path that guides users through their intended tasks or workflows. Users may struggle to identify the optimal path to complete their goals, leading to confusion and inefficiency in task completion.</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necessitates excessive scrolling, requiring users to continuously scroll through long pages to access information or complete tasks. This results in a cumbersome user experience, as users have to spend more time and effort to find the desired content</a:t>
            </a:r>
            <a:endParaRPr sz="1200">
              <a:solidFill>
                <a:srgbClr val="052B53"/>
              </a:solidFill>
              <a:latin typeface="Poppins"/>
              <a:ea typeface="Poppins"/>
              <a:cs typeface="Poppins"/>
              <a:sym typeface="Poppins"/>
            </a:endParaRPr>
          </a:p>
        </p:txBody>
      </p:sp>
      <p:sp>
        <p:nvSpPr>
          <p:cNvPr id="135" name="Google Shape;135;g231476f550f_0_84"/>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136" name="Google Shape;136;g231476f550f_0_84"/>
          <p:cNvSpPr txBox="1"/>
          <p:nvPr/>
        </p:nvSpPr>
        <p:spPr>
          <a:xfrm>
            <a:off x="4684050" y="950976"/>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Define and Communicate Critical Path: Identify and clearly define the critical path for users to achieve their goals within the platform. This involves mapping out the most efficient and straightforward journey, considering user objectives and tasks. </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Consolidate relevant information and functionalities to reduce the need for excessive scrolling. Reorganize and prioritize content to ensure that essential information is readily accessible within the initial viewport, minimizing the cognitive load associated with scrolling long pages.</a:t>
            </a:r>
            <a:endParaRPr sz="1200">
              <a:solidFill>
                <a:srgbClr val="052B53"/>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g23194999c6d_0_8"/>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lang="en" sz="1200">
                <a:solidFill>
                  <a:srgbClr val="FFD966"/>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142" name="Google Shape;142;g23194999c6d_0_8"/>
          <p:cNvSpPr txBox="1"/>
          <p:nvPr/>
        </p:nvSpPr>
        <p:spPr>
          <a:xfrm>
            <a:off x="324750" y="954350"/>
            <a:ext cx="4359300" cy="4163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display all the steps that need to be completed in a task. Users are left without a comprehensive overview of the entire workflow, making it difficult for them to anticipate the scope of the task and plan their actions accordingly.</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sufficient opportunities for users to explore different options or functionalities before committing themselves. Users may feel constrained by limited access or restricted capabilities, preventing them from fully understanding the platform's offerings or making informed decisions.</a:t>
            </a:r>
            <a:endParaRPr sz="1200">
              <a:solidFill>
                <a:srgbClr val="052B53"/>
              </a:solidFill>
              <a:latin typeface="Poppins"/>
              <a:ea typeface="Poppins"/>
              <a:cs typeface="Poppins"/>
              <a:sym typeface="Poppins"/>
            </a:endParaRPr>
          </a:p>
        </p:txBody>
      </p:sp>
      <p:sp>
        <p:nvSpPr>
          <p:cNvPr id="143" name="Google Shape;143;g23194999c6d_0_8"/>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144" name="Google Shape;144;g23194999c6d_0_8"/>
          <p:cNvSpPr txBox="1"/>
          <p:nvPr/>
        </p:nvSpPr>
        <p:spPr>
          <a:xfrm>
            <a:off x="4684050" y="950976"/>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Display all the steps involved in a task, providing users with a complete overview of the workflow. Present the steps in a logical order, ensuring they are easily scannable and comprehensible. This helps users understand the entire process and the sequence of actions required to complete the task.</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Provide feature previews or interactive demos that allow users to experience the core functionalities of the platform. This enables users to gain a firsthand understanding of the capabilities and benefits before making a commitment.</a:t>
            </a:r>
            <a:endParaRPr sz="1200">
              <a:solidFill>
                <a:srgbClr val="052B53"/>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g23194999c6d_0_19"/>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lang="en" sz="1200">
                <a:solidFill>
                  <a:srgbClr val="FFD966"/>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150" name="Google Shape;150;g23194999c6d_0_19"/>
          <p:cNvSpPr txBox="1"/>
          <p:nvPr/>
        </p:nvSpPr>
        <p:spPr>
          <a:xfrm>
            <a:off x="324750" y="954350"/>
            <a:ext cx="4359300" cy="2031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different levels of explanation to cater to the varying needs of novice and expert users. Help and error messages may not offer sufficient guidance or may be too complex for novice users, while expert users may find them overly basic or lacking in-depth information. </a:t>
            </a:r>
            <a:endParaRPr sz="1200">
              <a:solidFill>
                <a:srgbClr val="052B53"/>
              </a:solidFill>
              <a:latin typeface="Poppins"/>
              <a:ea typeface="Poppins"/>
              <a:cs typeface="Poppins"/>
              <a:sym typeface="Poppins"/>
            </a:endParaRPr>
          </a:p>
        </p:txBody>
      </p:sp>
      <p:sp>
        <p:nvSpPr>
          <p:cNvPr id="151" name="Google Shape;151;g23194999c6d_0_19"/>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152" name="Google Shape;152;g23194999c6d_0_19"/>
          <p:cNvSpPr txBox="1"/>
          <p:nvPr/>
        </p:nvSpPr>
        <p:spPr>
          <a:xfrm>
            <a:off x="4684050" y="950976"/>
            <a:ext cx="4359300" cy="2031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Provide contextual help and error messages that offer clear and concise explanations based on the user's current context. Tailor the messaging to address the specific needs and knowledge level of the user, providing more detailed explanations for novice users and concise reminders or shortcuts for expert users.</a:t>
            </a:r>
            <a:endParaRPr sz="1200">
              <a:solidFill>
                <a:srgbClr val="052B53"/>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pic>
        <p:nvPicPr>
          <p:cNvPr id="157" name="Google Shape;157;g231476f550f_0_95"/>
          <p:cNvPicPr preferRelativeResize="0"/>
          <p:nvPr/>
        </p:nvPicPr>
        <p:blipFill rotWithShape="1">
          <a:blip r:embed="rId3">
            <a:alphaModFix/>
          </a:blip>
          <a:srcRect b="16666" l="0" r="0" t="16666"/>
          <a:stretch/>
        </p:blipFill>
        <p:spPr>
          <a:xfrm>
            <a:off x="495100" y="262675"/>
            <a:ext cx="8153800" cy="3431926"/>
          </a:xfrm>
          <a:prstGeom prst="rect">
            <a:avLst/>
          </a:prstGeom>
          <a:noFill/>
          <a:ln>
            <a:noFill/>
          </a:ln>
        </p:spPr>
      </p:pic>
      <p:sp>
        <p:nvSpPr>
          <p:cNvPr id="158" name="Google Shape;158;g231476f550f_0_95"/>
          <p:cNvSpPr txBox="1"/>
          <p:nvPr/>
        </p:nvSpPr>
        <p:spPr>
          <a:xfrm>
            <a:off x="495100" y="3970400"/>
            <a:ext cx="527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rgbClr val="000000"/>
              </a:buClr>
              <a:buSzPts val="1200"/>
              <a:buFont typeface="Arial"/>
              <a:buNone/>
            </a:pPr>
            <a:r>
              <a:rPr i="1" lang="en" sz="1200">
                <a:solidFill>
                  <a:srgbClr val="052B53"/>
                </a:solidFill>
                <a:latin typeface="Poppins"/>
                <a:ea typeface="Poppins"/>
                <a:cs typeface="Poppins"/>
                <a:sym typeface="Poppins"/>
              </a:rPr>
              <a:t>Excessive scrolling (seemingly without end) of the Vault offerings can turn off users.</a:t>
            </a:r>
            <a:endParaRPr b="0" i="1" sz="1200" u="none" cap="none" strike="noStrike">
              <a:solidFill>
                <a:srgbClr val="052B53"/>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62" name="Shape 162"/>
        <p:cNvGrpSpPr/>
        <p:nvPr/>
      </p:nvGrpSpPr>
      <p:grpSpPr>
        <a:xfrm>
          <a:off x="0" y="0"/>
          <a:ext cx="0" cy="0"/>
          <a:chOff x="0" y="0"/>
          <a:chExt cx="0" cy="0"/>
        </a:xfrm>
      </p:grpSpPr>
      <p:sp>
        <p:nvSpPr>
          <p:cNvPr id="163" name="Google Shape;163;g2582016d458_0_148"/>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2400">
                <a:solidFill>
                  <a:schemeClr val="lt1"/>
                </a:solidFill>
                <a:latin typeface="Poppins"/>
                <a:ea typeface="Poppins"/>
                <a:cs typeface="Poppins"/>
                <a:sym typeface="Poppins"/>
              </a:rPr>
              <a:t>NAVIGATION AND INFORMATION ARCHITECTURE</a:t>
            </a:r>
            <a:endParaRPr b="1" i="0" sz="2400" u="none" cap="none" strike="noStrike">
              <a:solidFill>
                <a:schemeClr val="lt1"/>
              </a:solidFill>
              <a:latin typeface="Poppins"/>
              <a:ea typeface="Poppins"/>
              <a:cs typeface="Poppins"/>
              <a:sym typeface="Poppins"/>
            </a:endParaRPr>
          </a:p>
        </p:txBody>
      </p:sp>
      <p:sp>
        <p:nvSpPr>
          <p:cNvPr id="164" name="Google Shape;164;g2582016d458_0_148"/>
          <p:cNvSpPr txBox="1"/>
          <p:nvPr/>
        </p:nvSpPr>
        <p:spPr>
          <a:xfrm>
            <a:off x="246888" y="1255525"/>
            <a:ext cx="8520600" cy="9234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1500"/>
              </a:spcBef>
              <a:spcAft>
                <a:spcPts val="0"/>
              </a:spcAft>
              <a:buClr>
                <a:schemeClr val="dk1"/>
              </a:buClr>
              <a:buSzPts val="1100"/>
              <a:buFont typeface="Arial"/>
              <a:buNone/>
            </a:pPr>
            <a:r>
              <a:rPr lang="en" sz="1200">
                <a:solidFill>
                  <a:schemeClr val="lt1"/>
                </a:solidFill>
                <a:latin typeface="Poppins"/>
                <a:ea typeface="Poppins"/>
                <a:cs typeface="Poppins"/>
                <a:sym typeface="Poppins"/>
              </a:rPr>
              <a:t>Navigation and information architecture are the components of web pages that support the user in finding information and in browsing through the site's content. A well designed navigation system is more than a good taxonomy: it encourages customers to explore parts of the site they may otherwise have missed.</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g231476f550f_0_101"/>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170" name="Google Shape;170;g231476f550f_0_101"/>
          <p:cNvSpPr txBox="1"/>
          <p:nvPr/>
        </p:nvSpPr>
        <p:spPr>
          <a:xfrm>
            <a:off x="324750" y="954350"/>
            <a:ext cx="4359300" cy="4163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platform's navigation tabs do not resemble clickable versions of real-world tabs. This divergence from familiar visual cues can confuse users and make it challenging for them to recognize and interact with the navigation elements. Users may struggle to differentiate between active and inactive tabs or fail to perceive them as interactive elements. </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adequate navigational feedback to indicate the user's current location within the site. Users are left without visual cues or indicators that help them understand their position in the site's hierarchy or navigate back to previous pages</a:t>
            </a:r>
            <a:endParaRPr sz="1200">
              <a:solidFill>
                <a:srgbClr val="052B53"/>
              </a:solidFill>
              <a:latin typeface="Poppins"/>
              <a:ea typeface="Poppins"/>
              <a:cs typeface="Poppins"/>
              <a:sym typeface="Poppins"/>
            </a:endParaRPr>
          </a:p>
        </p:txBody>
      </p:sp>
      <p:sp>
        <p:nvSpPr>
          <p:cNvPr id="171" name="Google Shape;171;g231476f550f_0_101"/>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172" name="Google Shape;172;g231476f550f_0_101"/>
          <p:cNvSpPr txBox="1"/>
          <p:nvPr/>
        </p:nvSpPr>
        <p:spPr>
          <a:xfrm>
            <a:off x="4684050" y="950976"/>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Redesign the navigation tabs to resemble clickable versions of real-world tabs. This can include visual cues such as tab-like shapes, shadows, or indicators to convey their interactive nature</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Implement clear and visible navigation indicators that show users where they are in the site's structure. This can include a breadcrumb trail, highlighted menu items, or a progress indicator that visually represents the user's current location. These indicators aid users in understanding their position and provide a sense of orientation within the platform.</a:t>
            </a:r>
            <a:endParaRPr sz="1200">
              <a:solidFill>
                <a:srgbClr val="052B53"/>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g23194999c6d_0_45"/>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178" name="Google Shape;178;g23194999c6d_0_45"/>
          <p:cNvSpPr txBox="1"/>
          <p:nvPr/>
        </p:nvSpPr>
        <p:spPr>
          <a:xfrm>
            <a:off x="324750" y="954350"/>
            <a:ext cx="4359300" cy="12006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Visual Feedback: The platform does provide a visible change when the mouse hovers over some clickable elements, aside from cursor changes.</a:t>
            </a:r>
            <a:endParaRPr sz="1200">
              <a:solidFill>
                <a:srgbClr val="052B53"/>
              </a:solidFill>
              <a:latin typeface="Poppins"/>
              <a:ea typeface="Poppins"/>
              <a:cs typeface="Poppins"/>
              <a:sym typeface="Poppins"/>
            </a:endParaRPr>
          </a:p>
        </p:txBody>
      </p:sp>
      <p:sp>
        <p:nvSpPr>
          <p:cNvPr id="179" name="Google Shape;179;g23194999c6d_0_45"/>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180" name="Google Shape;180;g23194999c6d_0_45"/>
          <p:cNvSpPr txBox="1"/>
          <p:nvPr/>
        </p:nvSpPr>
        <p:spPr>
          <a:xfrm>
            <a:off x="4684050" y="950976"/>
            <a:ext cx="43593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Implement consistent and noticeable hover states or visual feedback for only clickable elements</a:t>
            </a:r>
            <a:endParaRPr sz="1200">
              <a:solidFill>
                <a:srgbClr val="052B53"/>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56c901fe12_2_67"/>
          <p:cNvSpPr txBox="1"/>
          <p:nvPr/>
        </p:nvSpPr>
        <p:spPr>
          <a:xfrm>
            <a:off x="453300" y="1026775"/>
            <a:ext cx="2124000" cy="4617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212121"/>
                </a:solidFill>
                <a:latin typeface="Poppins SemiBold"/>
                <a:ea typeface="Poppins SemiBold"/>
                <a:cs typeface="Poppins SemiBold"/>
                <a:sym typeface="Poppins SemiBold"/>
              </a:rPr>
              <a:t>⎼ </a:t>
            </a:r>
            <a:r>
              <a:rPr b="1" i="1" lang="en" sz="1800" u="none" cap="none" strike="noStrike">
                <a:solidFill>
                  <a:srgbClr val="212121"/>
                </a:solidFill>
                <a:latin typeface="Poppins"/>
                <a:ea typeface="Poppins"/>
                <a:cs typeface="Poppins"/>
                <a:sym typeface="Poppins"/>
              </a:rPr>
              <a:t>In this report</a:t>
            </a:r>
            <a:endParaRPr b="1" i="0" sz="1800" u="none" cap="none" strike="noStrike">
              <a:solidFill>
                <a:srgbClr val="212121"/>
              </a:solidFill>
              <a:latin typeface="Poppins"/>
              <a:ea typeface="Poppins"/>
              <a:cs typeface="Poppins"/>
              <a:sym typeface="Poppins"/>
            </a:endParaRPr>
          </a:p>
        </p:txBody>
      </p:sp>
      <p:sp>
        <p:nvSpPr>
          <p:cNvPr id="68" name="Google Shape;68;g256c901fe12_2_67"/>
          <p:cNvSpPr txBox="1"/>
          <p:nvPr/>
        </p:nvSpPr>
        <p:spPr>
          <a:xfrm>
            <a:off x="2938150" y="197601"/>
            <a:ext cx="4625700" cy="4633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266678"/>
                </a:solidFill>
                <a:latin typeface="Poppins"/>
                <a:ea typeface="Poppins"/>
                <a:cs typeface="Poppins"/>
                <a:sym typeface="Poppins"/>
              </a:rPr>
              <a:t>1. INTRODUCTION</a:t>
            </a:r>
            <a:r>
              <a:rPr b="0" i="0" lang="en" sz="1200" u="none" cap="none" strike="noStrike">
                <a:solidFill>
                  <a:schemeClr val="accent2"/>
                </a:solidFill>
                <a:latin typeface="Poppins"/>
                <a:ea typeface="Poppins"/>
                <a:cs typeface="Poppins"/>
                <a:sym typeface="Poppins"/>
              </a:rPr>
              <a:t> - What we did</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Executive Summary</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Goals and objectives</a:t>
            </a:r>
            <a:endParaRPr b="0" i="0" sz="1200" u="none" cap="none" strike="noStrike">
              <a:solidFill>
                <a:schemeClr val="accent2"/>
              </a:solidFill>
              <a:latin typeface="Poppins"/>
              <a:ea typeface="Poppins"/>
              <a:cs typeface="Poppins"/>
              <a:sym typeface="Poppins"/>
            </a:endParaRPr>
          </a:p>
          <a:p>
            <a:pPr indent="0" lvl="0" marL="0" marR="0" rtl="0" algn="l">
              <a:lnSpc>
                <a:spcPct val="150000"/>
              </a:lnSpc>
              <a:spcBef>
                <a:spcPts val="1000"/>
              </a:spcBef>
              <a:spcAft>
                <a:spcPts val="0"/>
              </a:spcAft>
              <a:buClr>
                <a:srgbClr val="000000"/>
              </a:buClr>
              <a:buSzPts val="1200"/>
              <a:buFont typeface="Arial"/>
              <a:buNone/>
            </a:pPr>
            <a:r>
              <a:rPr b="0" i="0" lang="en" sz="1200" u="none" cap="none" strike="noStrike">
                <a:solidFill>
                  <a:srgbClr val="266678"/>
                </a:solidFill>
                <a:latin typeface="Poppins"/>
                <a:ea typeface="Poppins"/>
                <a:cs typeface="Poppins"/>
                <a:sym typeface="Poppins"/>
              </a:rPr>
              <a:t>2. METHODOLOGY</a:t>
            </a:r>
            <a:r>
              <a:rPr b="0" i="0" lang="en" sz="1200" u="none" cap="none" strike="noStrike">
                <a:solidFill>
                  <a:schemeClr val="accent2"/>
                </a:solidFill>
                <a:latin typeface="Poppins"/>
                <a:ea typeface="Poppins"/>
                <a:cs typeface="Poppins"/>
                <a:sym typeface="Poppins"/>
              </a:rPr>
              <a:t>- Process and Methods</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Nielsen's Heuristic Evaluation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Ben Shneiderman’s 'Eight Golden Rules of Interface Design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Arnold Lund's 34 Usability Maxims</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Norman's Theory of Action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Web3 Design Audit Checklist Based on Web3 Design Principles by Beltran</a:t>
            </a:r>
            <a:endParaRPr b="0" i="0" sz="1200" u="none" cap="none" strike="noStrike">
              <a:solidFill>
                <a:schemeClr val="accent2"/>
              </a:solidFill>
              <a:latin typeface="Poppins"/>
              <a:ea typeface="Poppins"/>
              <a:cs typeface="Poppins"/>
              <a:sym typeface="Poppins"/>
            </a:endParaRPr>
          </a:p>
          <a:p>
            <a:pPr indent="0" lvl="0" marL="0" marR="0" rtl="0" algn="l">
              <a:lnSpc>
                <a:spcPct val="150000"/>
              </a:lnSpc>
              <a:spcBef>
                <a:spcPts val="1000"/>
              </a:spcBef>
              <a:spcAft>
                <a:spcPts val="0"/>
              </a:spcAft>
              <a:buClr>
                <a:srgbClr val="000000"/>
              </a:buClr>
              <a:buSzPts val="1200"/>
              <a:buFont typeface="Arial"/>
              <a:buNone/>
            </a:pPr>
            <a:r>
              <a:rPr b="0" i="0" lang="en" sz="1200" u="none" cap="none" strike="noStrike">
                <a:solidFill>
                  <a:srgbClr val="266678"/>
                </a:solidFill>
                <a:latin typeface="Poppins"/>
                <a:ea typeface="Poppins"/>
                <a:cs typeface="Poppins"/>
                <a:sym typeface="Poppins"/>
              </a:rPr>
              <a:t>3. FINDINGS</a:t>
            </a:r>
            <a:r>
              <a:rPr b="0" i="0" lang="en" sz="1200" u="none" cap="none" strike="noStrike">
                <a:solidFill>
                  <a:schemeClr val="accent2"/>
                </a:solidFill>
                <a:latin typeface="Poppins"/>
                <a:ea typeface="Poppins"/>
                <a:cs typeface="Poppins"/>
                <a:sym typeface="Poppins"/>
              </a:rPr>
              <a:t> - What we tested on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Recommendations</a:t>
            </a:r>
            <a:endParaRPr b="0" i="0" sz="1200" u="none" cap="none" strike="noStrike">
              <a:solidFill>
                <a:schemeClr val="accent2"/>
              </a:solidFill>
              <a:latin typeface="Poppins"/>
              <a:ea typeface="Poppins"/>
              <a:cs typeface="Poppins"/>
              <a:sym typeface="Poppins"/>
            </a:endParaRPr>
          </a:p>
          <a:p>
            <a:pPr indent="0" lvl="0" marL="0" marR="0" rtl="0" algn="l">
              <a:lnSpc>
                <a:spcPct val="150000"/>
              </a:lnSpc>
              <a:spcBef>
                <a:spcPts val="1000"/>
              </a:spcBef>
              <a:spcAft>
                <a:spcPts val="0"/>
              </a:spcAft>
              <a:buClr>
                <a:srgbClr val="000000"/>
              </a:buClr>
              <a:buSzPts val="1200"/>
              <a:buFont typeface="Arial"/>
              <a:buNone/>
            </a:pPr>
            <a:r>
              <a:rPr b="0" i="0" lang="en" sz="1200" u="none" cap="none" strike="noStrike">
                <a:solidFill>
                  <a:srgbClr val="266678"/>
                </a:solidFill>
                <a:latin typeface="Poppins"/>
                <a:ea typeface="Poppins"/>
                <a:cs typeface="Poppins"/>
                <a:sym typeface="Poppins"/>
              </a:rPr>
              <a:t>4. INSIGHTS AND NEXT STEPS </a:t>
            </a:r>
            <a:r>
              <a:rPr b="0" i="0" lang="en" sz="1200" u="none" cap="none" strike="noStrike">
                <a:solidFill>
                  <a:schemeClr val="accent2"/>
                </a:solidFill>
                <a:latin typeface="Poppins"/>
                <a:ea typeface="Poppins"/>
                <a:cs typeface="Poppins"/>
                <a:sym typeface="Poppins"/>
              </a:rPr>
              <a:t>- What we tested on</a:t>
            </a:r>
            <a:endParaRPr b="0" i="0" sz="1200" u="none" cap="none" strike="noStrike">
              <a:solidFill>
                <a:schemeClr val="accent2"/>
              </a:solidFill>
              <a:latin typeface="Poppins"/>
              <a:ea typeface="Poppins"/>
              <a:cs typeface="Poppins"/>
              <a:sym typeface="Poppins"/>
            </a:endParaRPr>
          </a:p>
          <a:p>
            <a:pPr indent="-304800" lvl="0" marL="457200" marR="0" rtl="0" algn="l">
              <a:lnSpc>
                <a:spcPct val="150000"/>
              </a:lnSpc>
              <a:spcBef>
                <a:spcPts val="0"/>
              </a:spcBef>
              <a:spcAft>
                <a:spcPts val="0"/>
              </a:spcAft>
              <a:buClr>
                <a:schemeClr val="accent2"/>
              </a:buClr>
              <a:buSzPts val="1200"/>
              <a:buFont typeface="Poppins"/>
              <a:buChar char="-"/>
            </a:pPr>
            <a:r>
              <a:rPr b="0" i="0" lang="en" sz="1200" u="none" cap="none" strike="noStrike">
                <a:solidFill>
                  <a:schemeClr val="accent2"/>
                </a:solidFill>
                <a:latin typeface="Poppins"/>
                <a:ea typeface="Poppins"/>
                <a:cs typeface="Poppins"/>
                <a:sym typeface="Poppins"/>
              </a:rPr>
              <a:t>Recommendations</a:t>
            </a:r>
            <a:endParaRPr b="0" i="0" sz="1400" u="none" cap="none" strike="noStrike">
              <a:solidFill>
                <a:srgbClr val="212121"/>
              </a:solidFill>
              <a:latin typeface="Poppins"/>
              <a:ea typeface="Poppins"/>
              <a:cs typeface="Poppins"/>
              <a:sym typeface="Poppins"/>
            </a:endParaRPr>
          </a:p>
        </p:txBody>
      </p:sp>
      <p:sp>
        <p:nvSpPr>
          <p:cNvPr id="69" name="Google Shape;69;g256c901fe12_2_67"/>
          <p:cNvSpPr txBox="1"/>
          <p:nvPr/>
        </p:nvSpPr>
        <p:spPr>
          <a:xfrm>
            <a:off x="448425" y="282175"/>
            <a:ext cx="4123500" cy="15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Poppins SemiBold"/>
              <a:ea typeface="Poppins SemiBold"/>
              <a:cs typeface="Poppins SemiBold"/>
              <a:sym typeface="Poppins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pic>
        <p:nvPicPr>
          <p:cNvPr id="185" name="Google Shape;185;g23194999c6d_0_164"/>
          <p:cNvPicPr preferRelativeResize="0"/>
          <p:nvPr/>
        </p:nvPicPr>
        <p:blipFill>
          <a:blip r:embed="rId3">
            <a:alphaModFix/>
          </a:blip>
          <a:stretch>
            <a:fillRect/>
          </a:stretch>
        </p:blipFill>
        <p:spPr>
          <a:xfrm>
            <a:off x="617875" y="320175"/>
            <a:ext cx="6995026" cy="3613649"/>
          </a:xfrm>
          <a:prstGeom prst="rect">
            <a:avLst/>
          </a:prstGeom>
          <a:noFill/>
          <a:ln>
            <a:noFill/>
          </a:ln>
        </p:spPr>
      </p:pic>
      <p:sp>
        <p:nvSpPr>
          <p:cNvPr id="186" name="Google Shape;186;g23194999c6d_0_164"/>
          <p:cNvSpPr txBox="1"/>
          <p:nvPr/>
        </p:nvSpPr>
        <p:spPr>
          <a:xfrm>
            <a:off x="495100" y="3970400"/>
            <a:ext cx="72612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chemeClr val="dk1"/>
              </a:buClr>
              <a:buSzPts val="1100"/>
              <a:buFont typeface="Arial"/>
              <a:buNone/>
            </a:pPr>
            <a:r>
              <a:rPr i="1" lang="en" sz="1200">
                <a:solidFill>
                  <a:srgbClr val="052B53"/>
                </a:solidFill>
                <a:latin typeface="Poppins"/>
                <a:ea typeface="Poppins"/>
                <a:cs typeface="Poppins"/>
                <a:sym typeface="Poppins"/>
              </a:rPr>
              <a:t>Visual Feedback: </a:t>
            </a:r>
            <a:r>
              <a:rPr i="1" lang="en" sz="1200">
                <a:solidFill>
                  <a:srgbClr val="052B53"/>
                </a:solidFill>
                <a:latin typeface="Poppins"/>
                <a:ea typeface="Poppins"/>
                <a:cs typeface="Poppins"/>
                <a:sym typeface="Poppins"/>
              </a:rPr>
              <a:t>Dashboard</a:t>
            </a:r>
            <a:r>
              <a:rPr i="1" lang="en" sz="1200">
                <a:solidFill>
                  <a:srgbClr val="052B53"/>
                </a:solidFill>
                <a:latin typeface="Poppins"/>
                <a:ea typeface="Poppins"/>
                <a:cs typeface="Poppins"/>
                <a:sym typeface="Poppins"/>
              </a:rPr>
              <a:t> page has no visual cues or indicators that help connected users understand their position in the site's hierarchy or navigate back to previous page.</a:t>
            </a:r>
            <a:endParaRPr i="1" sz="1200">
              <a:solidFill>
                <a:srgbClr val="052B53"/>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pic>
        <p:nvPicPr>
          <p:cNvPr id="191" name="Google Shape;191;g23194999c6d_0_170"/>
          <p:cNvPicPr preferRelativeResize="0"/>
          <p:nvPr/>
        </p:nvPicPr>
        <p:blipFill rotWithShape="1">
          <a:blip r:embed="rId3">
            <a:alphaModFix/>
          </a:blip>
          <a:srcRect b="21734" l="0" r="0" t="21739"/>
          <a:stretch/>
        </p:blipFill>
        <p:spPr>
          <a:xfrm>
            <a:off x="495100" y="262675"/>
            <a:ext cx="8153800" cy="3431925"/>
          </a:xfrm>
          <a:prstGeom prst="rect">
            <a:avLst/>
          </a:prstGeom>
          <a:noFill/>
          <a:ln>
            <a:noFill/>
          </a:ln>
        </p:spPr>
      </p:pic>
      <p:sp>
        <p:nvSpPr>
          <p:cNvPr id="192" name="Google Shape;192;g23194999c6d_0_170"/>
          <p:cNvSpPr txBox="1"/>
          <p:nvPr/>
        </p:nvSpPr>
        <p:spPr>
          <a:xfrm>
            <a:off x="495100" y="3970400"/>
            <a:ext cx="52749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chemeClr val="dk1"/>
              </a:buClr>
              <a:buSzPts val="1100"/>
              <a:buFont typeface="Arial"/>
              <a:buNone/>
            </a:pPr>
            <a:r>
              <a:rPr i="1" lang="en" sz="1200">
                <a:solidFill>
                  <a:srgbClr val="052B53"/>
                </a:solidFill>
                <a:latin typeface="Poppins"/>
                <a:ea typeface="Poppins"/>
                <a:cs typeface="Poppins"/>
                <a:sym typeface="Poppins"/>
              </a:rPr>
              <a:t>Visual Feedback: The Vault offerings which is a clickable feature does not provide a visible change on mouse hover aside from cursor changes.</a:t>
            </a:r>
            <a:endParaRPr i="1" sz="1200">
              <a:solidFill>
                <a:srgbClr val="052B53"/>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96" name="Shape 196"/>
        <p:cNvGrpSpPr/>
        <p:nvPr/>
      </p:nvGrpSpPr>
      <p:grpSpPr>
        <a:xfrm>
          <a:off x="0" y="0"/>
          <a:ext cx="0" cy="0"/>
          <a:chOff x="0" y="0"/>
          <a:chExt cx="0" cy="0"/>
        </a:xfrm>
      </p:grpSpPr>
      <p:sp>
        <p:nvSpPr>
          <p:cNvPr id="197" name="Google Shape;197;g231476f550f_0_116"/>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WRITING AND CONTENT QUALITY</a:t>
            </a:r>
            <a:endParaRPr b="1" i="0" sz="2400" u="none" cap="none" strike="noStrike">
              <a:solidFill>
                <a:schemeClr val="lt1"/>
              </a:solidFill>
              <a:latin typeface="Poppins"/>
              <a:ea typeface="Poppins"/>
              <a:cs typeface="Poppins"/>
              <a:sym typeface="Poppins"/>
            </a:endParaRPr>
          </a:p>
        </p:txBody>
      </p:sp>
      <p:sp>
        <p:nvSpPr>
          <p:cNvPr id="198" name="Google Shape;198;g231476f550f_0_116"/>
          <p:cNvSpPr txBox="1"/>
          <p:nvPr/>
        </p:nvSpPr>
        <p:spPr>
          <a:xfrm>
            <a:off x="246888" y="1255525"/>
            <a:ext cx="8520600" cy="9234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1500"/>
              </a:spcBef>
              <a:spcAft>
                <a:spcPts val="0"/>
              </a:spcAft>
              <a:buClr>
                <a:schemeClr val="dk1"/>
              </a:buClr>
              <a:buSzPts val="1100"/>
              <a:buFont typeface="Arial"/>
              <a:buNone/>
            </a:pPr>
            <a:r>
              <a:rPr b="0" i="0" lang="en" sz="1200" u="none" cap="none" strike="noStrike">
                <a:solidFill>
                  <a:schemeClr val="lt1"/>
                </a:solidFill>
                <a:latin typeface="Poppins"/>
                <a:ea typeface="Poppins"/>
                <a:cs typeface="Poppins"/>
                <a:sym typeface="Poppins"/>
              </a:rPr>
              <a:t>Effective writing and content quality play a crucial role in communicating ideas, establishing credibility, and delivering a positive user experience. By prioritizing these aspects, organizations can create compelling content that resonates with readers, promotes understanding, and achieves its intended objectives.</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g231476f550f_0_121"/>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lang="en" sz="1200">
                <a:solidFill>
                  <a:srgbClr val="FFD966"/>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04" name="Google Shape;204;g231476f550f_0_121"/>
          <p:cNvSpPr txBox="1"/>
          <p:nvPr/>
        </p:nvSpPr>
        <p:spPr>
          <a:xfrm>
            <a:off x="324750" y="954350"/>
            <a:ext cx="4359300" cy="2031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definitions or explanations for acronyms and abbreviations when they are first introduced. Users may encounter unfamiliar terms without any context or clarification, making it difficult for them to comprehend the content or navigate through the platform effectively.</a:t>
            </a:r>
            <a:endParaRPr b="0" i="0" sz="1200" u="none" cap="none" strike="noStrike">
              <a:solidFill>
                <a:srgbClr val="052B53"/>
              </a:solidFill>
              <a:latin typeface="Poppins"/>
              <a:ea typeface="Poppins"/>
              <a:cs typeface="Poppins"/>
              <a:sym typeface="Poppins"/>
            </a:endParaRPr>
          </a:p>
        </p:txBody>
      </p:sp>
      <p:sp>
        <p:nvSpPr>
          <p:cNvPr id="205" name="Google Shape;205;g231476f550f_0_121"/>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06" name="Google Shape;206;g231476f550f_0_121"/>
          <p:cNvSpPr txBox="1"/>
          <p:nvPr/>
        </p:nvSpPr>
        <p:spPr>
          <a:xfrm>
            <a:off x="4684050" y="950976"/>
            <a:ext cx="4359300" cy="2586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Provide immediate definitions or explanations for acronyms and abbreviations when they are first introduced within the platform's content. This can be done through tooltips, pop-up definitions, or inline explanations that appear when users hover or click on the term. By providing contextual definitions, users can quickly understand the meaning of unfamiliar terms</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10" name="Shape 210"/>
        <p:cNvGrpSpPr/>
        <p:nvPr/>
      </p:nvGrpSpPr>
      <p:grpSpPr>
        <a:xfrm>
          <a:off x="0" y="0"/>
          <a:ext cx="0" cy="0"/>
          <a:chOff x="0" y="0"/>
          <a:chExt cx="0" cy="0"/>
        </a:xfrm>
      </p:grpSpPr>
      <p:sp>
        <p:nvSpPr>
          <p:cNvPr id="211" name="Google Shape;211;g231476f550f_0_140"/>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SEARCH USABILITY</a:t>
            </a:r>
            <a:endParaRPr b="1" i="0" sz="2400" u="none" cap="none" strike="noStrike">
              <a:solidFill>
                <a:schemeClr val="lt1"/>
              </a:solidFill>
              <a:latin typeface="Poppins"/>
              <a:ea typeface="Poppins"/>
              <a:cs typeface="Poppins"/>
              <a:sym typeface="Poppins"/>
            </a:endParaRPr>
          </a:p>
        </p:txBody>
      </p:sp>
      <p:sp>
        <p:nvSpPr>
          <p:cNvPr id="212" name="Google Shape;212;g231476f550f_0_140"/>
          <p:cNvSpPr txBox="1"/>
          <p:nvPr/>
        </p:nvSpPr>
        <p:spPr>
          <a:xfrm>
            <a:off x="246888" y="1255525"/>
            <a:ext cx="8520600" cy="12006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1500"/>
              </a:spcBef>
              <a:spcAft>
                <a:spcPts val="0"/>
              </a:spcAft>
              <a:buClr>
                <a:schemeClr val="dk1"/>
              </a:buClr>
              <a:buSzPts val="1100"/>
              <a:buFont typeface="Arial"/>
              <a:buNone/>
            </a:pPr>
            <a:r>
              <a:rPr b="0" i="0" lang="en" sz="1200" u="none" cap="none" strike="noStrike">
                <a:solidFill>
                  <a:schemeClr val="lt1"/>
                </a:solidFill>
                <a:latin typeface="Poppins"/>
                <a:ea typeface="Poppins"/>
                <a:cs typeface="Poppins"/>
                <a:sym typeface="Poppins"/>
              </a:rPr>
              <a:t>Search is one of the dominant ways that many customers interact with web sites. A good search engine needs to acknowledge the 'human' side of searching, which means dealing with spelling errors and synonyms (such as 'laptop' for 'notebook'). Google has set the standard for how search should look and behave, and many of these guidelines are based on this best practice.</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g231476f550f_0_145"/>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lang="en" sz="1200">
                <a:solidFill>
                  <a:srgbClr val="FFD966"/>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18" name="Google Shape;218;g231476f550f_0_145"/>
          <p:cNvSpPr txBox="1"/>
          <p:nvPr/>
        </p:nvSpPr>
        <p:spPr>
          <a:xfrm>
            <a:off x="324750" y="954350"/>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effectively rank search results by relevance, making it challenging for users to find the most relevant content at the top of the results list. Users may have to spend additional time and effort sifting through irrelevant or less useful results, impeding their ability to accomplish their search goals efficiently. </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offer templates, examples, or hints to guide users on how to use the search engine effectively. Users may struggle to formulate precise and effective search queries.</a:t>
            </a:r>
            <a:endParaRPr b="0" i="0" sz="1200" u="none" cap="none" strike="noStrike">
              <a:solidFill>
                <a:srgbClr val="052B53"/>
              </a:solidFill>
              <a:latin typeface="Poppins"/>
              <a:ea typeface="Poppins"/>
              <a:cs typeface="Poppins"/>
              <a:sym typeface="Poppins"/>
            </a:endParaRPr>
          </a:p>
        </p:txBody>
      </p:sp>
      <p:sp>
        <p:nvSpPr>
          <p:cNvPr id="219" name="Google Shape;219;g231476f550f_0_145"/>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20" name="Google Shape;220;g231476f550f_0_145"/>
          <p:cNvSpPr txBox="1"/>
          <p:nvPr/>
        </p:nvSpPr>
        <p:spPr>
          <a:xfrm>
            <a:off x="4684050" y="950976"/>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Present search results in a clear, organized manner that allows users to quickly scan and evaluate the relevance of each result. Provide essential information such as titles, summaries, and relevant metadata to assist users in understanding the content before clicking on a result.</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Provide pre-defined search query templates that offer users a starting point to structure their search queries effectively. These templates can cover common search scenarios or specific use cases, assisting users in formulating precise queries and retrieving relevant results.</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g231476f550f_0_166"/>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26" name="Google Shape;226;g231476f550f_0_166"/>
          <p:cNvSpPr txBox="1"/>
          <p:nvPr/>
        </p:nvSpPr>
        <p:spPr>
          <a:xfrm>
            <a:off x="324750" y="954350"/>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platform's search functionality is limited to only specific sections or portions of the website, rather than encompassing the entire site. Users may encounter difficulties in locating relevant information that falls outside the designated search coverage areas, resulting in frustration and an incomplete search experience.</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clearly indicate the scope of the search on the search results page. Users may be unaware of which sections, categories, or content types are included in the search, leading to confusion and potentially irrelevant search results.</a:t>
            </a:r>
            <a:endParaRPr b="0" i="0" sz="1200" u="none" cap="none" strike="noStrike">
              <a:solidFill>
                <a:srgbClr val="052B53"/>
              </a:solidFill>
              <a:latin typeface="Poppins"/>
              <a:ea typeface="Poppins"/>
              <a:cs typeface="Poppins"/>
              <a:sym typeface="Poppins"/>
            </a:endParaRPr>
          </a:p>
        </p:txBody>
      </p:sp>
      <p:sp>
        <p:nvSpPr>
          <p:cNvPr id="227" name="Google Shape;227;g231476f550f_0_166"/>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28" name="Google Shape;228;g231476f550f_0_166"/>
          <p:cNvSpPr txBox="1"/>
          <p:nvPr/>
        </p:nvSpPr>
        <p:spPr>
          <a:xfrm>
            <a:off x="4684050" y="950976"/>
            <a:ext cx="4359300" cy="36096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Ensure that the search functionality covers the entire website, including all relevant pages, content types, and sections. This allows users to conduct searches with the expectation of obtaining comprehensive results that encompass the entire breadth of available information.</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Clearly communicate the scope of the search on the search results page. This can be achieved through informative labels, headings, or visual cues that indicate the sections or content types covered by the search.</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pic>
        <p:nvPicPr>
          <p:cNvPr id="233" name="Google Shape;233;g231476f550f_0_152"/>
          <p:cNvPicPr preferRelativeResize="0"/>
          <p:nvPr/>
        </p:nvPicPr>
        <p:blipFill rotWithShape="1">
          <a:blip r:embed="rId3">
            <a:alphaModFix/>
          </a:blip>
          <a:srcRect b="18338" l="0" r="0" t="18338"/>
          <a:stretch/>
        </p:blipFill>
        <p:spPr>
          <a:xfrm>
            <a:off x="495100" y="227314"/>
            <a:ext cx="8153799" cy="3431923"/>
          </a:xfrm>
          <a:prstGeom prst="rect">
            <a:avLst/>
          </a:prstGeom>
          <a:noFill/>
          <a:ln>
            <a:noFill/>
          </a:ln>
        </p:spPr>
      </p:pic>
      <p:sp>
        <p:nvSpPr>
          <p:cNvPr id="234" name="Google Shape;234;g231476f550f_0_152"/>
          <p:cNvSpPr txBox="1"/>
          <p:nvPr/>
        </p:nvSpPr>
        <p:spPr>
          <a:xfrm>
            <a:off x="495100" y="3970400"/>
            <a:ext cx="81537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rgbClr val="000000"/>
              </a:buClr>
              <a:buSzPts val="1200"/>
              <a:buFont typeface="Arial"/>
              <a:buNone/>
            </a:pPr>
            <a:r>
              <a:rPr b="0" i="1" lang="en" sz="1200" u="none" cap="none" strike="noStrike">
                <a:solidFill>
                  <a:srgbClr val="052B53"/>
                </a:solidFill>
                <a:latin typeface="Poppins"/>
                <a:ea typeface="Poppins"/>
                <a:cs typeface="Poppins"/>
                <a:sym typeface="Poppins"/>
              </a:rPr>
              <a:t>The search results page does not make it clear how many results were retrieved, and if the number of results per page can be configured by the user. The platform also does not effectively rank search results by relevance</a:t>
            </a:r>
            <a:r>
              <a:rPr i="1" lang="en" sz="1200">
                <a:solidFill>
                  <a:srgbClr val="052B53"/>
                </a:solidFill>
                <a:latin typeface="Poppins"/>
                <a:ea typeface="Poppins"/>
                <a:cs typeface="Poppins"/>
                <a:sym typeface="Poppins"/>
              </a:rPr>
              <a:t>.</a:t>
            </a:r>
            <a:endParaRPr b="0" i="1" sz="1200" u="none" cap="none" strike="noStrike">
              <a:solidFill>
                <a:srgbClr val="052B53"/>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38" name="Shape 238"/>
        <p:cNvGrpSpPr/>
        <p:nvPr/>
      </p:nvGrpSpPr>
      <p:grpSpPr>
        <a:xfrm>
          <a:off x="0" y="0"/>
          <a:ext cx="0" cy="0"/>
          <a:chOff x="0" y="0"/>
          <a:chExt cx="0" cy="0"/>
        </a:xfrm>
      </p:grpSpPr>
      <p:sp>
        <p:nvSpPr>
          <p:cNvPr id="239" name="Google Shape;239;g23194999c6d_0_68"/>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2400">
                <a:solidFill>
                  <a:schemeClr val="lt1"/>
                </a:solidFill>
                <a:latin typeface="Poppins"/>
                <a:ea typeface="Poppins"/>
                <a:cs typeface="Poppins"/>
                <a:sym typeface="Poppins"/>
              </a:rPr>
              <a:t>HELP, FEEDBACK AND ERROR TOLERANCE</a:t>
            </a:r>
            <a:endParaRPr b="1" i="0" sz="2400" u="none" cap="none" strike="noStrike">
              <a:solidFill>
                <a:schemeClr val="lt1"/>
              </a:solidFill>
              <a:latin typeface="Poppins"/>
              <a:ea typeface="Poppins"/>
              <a:cs typeface="Poppins"/>
              <a:sym typeface="Poppins"/>
            </a:endParaRPr>
          </a:p>
        </p:txBody>
      </p:sp>
      <p:sp>
        <p:nvSpPr>
          <p:cNvPr id="240" name="Google Shape;240;g23194999c6d_0_68"/>
          <p:cNvSpPr txBox="1"/>
          <p:nvPr/>
        </p:nvSpPr>
        <p:spPr>
          <a:xfrm>
            <a:off x="246888" y="1255525"/>
            <a:ext cx="8520600" cy="9234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1500"/>
              </a:spcBef>
              <a:spcAft>
                <a:spcPts val="0"/>
              </a:spcAft>
              <a:buClr>
                <a:schemeClr val="dk1"/>
              </a:buClr>
              <a:buSzPts val="1100"/>
              <a:buFont typeface="Arial"/>
              <a:buNone/>
            </a:pPr>
            <a:r>
              <a:rPr lang="en" sz="1200">
                <a:solidFill>
                  <a:schemeClr val="lt1"/>
                </a:solidFill>
                <a:latin typeface="Poppins"/>
                <a:ea typeface="Poppins"/>
                <a:cs typeface="Poppins"/>
                <a:sym typeface="Poppins"/>
              </a:rPr>
              <a:t>These guidelines help assess if the site helps prevent customers from making errors. A site is error-tolerant if, despite evident errors in input, the intended result may be achieved with either no or minimal corrective action by the customer.</a:t>
            </a:r>
            <a:endParaRPr sz="1200">
              <a:solidFill>
                <a:schemeClr val="lt1"/>
              </a:solidFill>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g23194999c6d_0_73"/>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46" name="Google Shape;246;g23194999c6d_0_73"/>
          <p:cNvSpPr txBox="1"/>
          <p:nvPr/>
        </p:nvSpPr>
        <p:spPr>
          <a:xfrm>
            <a:off x="324750" y="954350"/>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incorporate progress indicators to keep users informed about ongoing processes or the completion status of tasks. Users may feel uncertain about the progress of their actions, resulting in a lack of confidence and potentially causing them to repeat actions or abandon tasks prematurely</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demonstrations or guided tutorials to showcase how to perform common tasks or utilize key features. Users may face challenges in understanding how to navigate the platform, complete actions, or leverage the available functionalities effectively. </a:t>
            </a:r>
            <a:endParaRPr b="0" i="0" sz="1200" u="none" cap="none" strike="noStrike">
              <a:solidFill>
                <a:srgbClr val="052B53"/>
              </a:solidFill>
              <a:latin typeface="Poppins"/>
              <a:ea typeface="Poppins"/>
              <a:cs typeface="Poppins"/>
              <a:sym typeface="Poppins"/>
            </a:endParaRPr>
          </a:p>
        </p:txBody>
      </p:sp>
      <p:sp>
        <p:nvSpPr>
          <p:cNvPr id="247" name="Google Shape;247;g23194999c6d_0_73"/>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48" name="Google Shape;248;g23194999c6d_0_73"/>
          <p:cNvSpPr txBox="1"/>
          <p:nvPr/>
        </p:nvSpPr>
        <p:spPr>
          <a:xfrm>
            <a:off x="4684050" y="950976"/>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Incorporate progress indicators or step-by-step guides for complex processes or multi-step workflows. This allows users to understand their current position within the process, the remaining steps, and the estimated time for completion. </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Develop interactive tutorials or guided tours that walk users through common tasks and demonstrate the platform's functionality. These tutorials should provide step-by-step instructions, highlighting key features and interactions, and allowing users to practice and apply their learnings in real-time.</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73" name="Shape 73"/>
        <p:cNvGrpSpPr/>
        <p:nvPr/>
      </p:nvGrpSpPr>
      <p:grpSpPr>
        <a:xfrm>
          <a:off x="0" y="0"/>
          <a:ext cx="0" cy="0"/>
          <a:chOff x="0" y="0"/>
          <a:chExt cx="0" cy="0"/>
        </a:xfrm>
      </p:grpSpPr>
      <p:sp>
        <p:nvSpPr>
          <p:cNvPr id="74" name="Google Shape;74;g256c901fe12_2_73"/>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INTRODUCTION</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g23194999c6d_0_86"/>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54" name="Google Shape;254;g23194999c6d_0_86"/>
          <p:cNvSpPr txBox="1"/>
          <p:nvPr/>
        </p:nvSpPr>
        <p:spPr>
          <a:xfrm>
            <a:off x="324750" y="954350"/>
            <a:ext cx="4359300" cy="36096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offer informative prompts or messages that educate users about its features, functionalities, or hidden capabilities. Users may miss out on important functionalities, shortcuts, or best practices that could enhance their experience and improve their efficiency</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prompt users before automatically correcting their erroneous input. Users may not be aware of mistakes in their input, and the platform's failure to provide suggestions or alternatives can result in inaccurate or undesired outcomes</a:t>
            </a:r>
            <a:endParaRPr b="0" i="0" sz="1200" u="none" cap="none" strike="noStrike">
              <a:solidFill>
                <a:srgbClr val="052B53"/>
              </a:solidFill>
              <a:latin typeface="Poppins"/>
              <a:ea typeface="Poppins"/>
              <a:cs typeface="Poppins"/>
              <a:sym typeface="Poppins"/>
            </a:endParaRPr>
          </a:p>
        </p:txBody>
      </p:sp>
      <p:sp>
        <p:nvSpPr>
          <p:cNvPr id="255" name="Google Shape;255;g23194999c6d_0_86"/>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56" name="Google Shape;256;g23194999c6d_0_86"/>
          <p:cNvSpPr txBox="1"/>
          <p:nvPr/>
        </p:nvSpPr>
        <p:spPr>
          <a:xfrm>
            <a:off x="4684050" y="950976"/>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Introduce informative prompts strategically placed throughout the platform to provide helpful tips, suggestions, or feature highlights. These prompts should be context-sensitive and appear at relevant moments to guide users, showcase hidden functionalities, or share best practices.</a:t>
            </a:r>
            <a:endParaRPr b="0" i="0" sz="1200" u="none" cap="none" strike="noStrike">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Introduce error correction prompts that appear when the user's input is potentially incorrect or misspelled. These prompts should provide suggestions or alternatives based on common errors or closely related terms, allowing users to review and correct their input if needed.</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60" name="Shape 260"/>
        <p:cNvGrpSpPr/>
        <p:nvPr/>
      </p:nvGrpSpPr>
      <p:grpSpPr>
        <a:xfrm>
          <a:off x="0" y="0"/>
          <a:ext cx="0" cy="0"/>
          <a:chOff x="0" y="0"/>
          <a:chExt cx="0" cy="0"/>
        </a:xfrm>
      </p:grpSpPr>
      <p:sp>
        <p:nvSpPr>
          <p:cNvPr id="261" name="Google Shape;261;g2582016d458_0_0"/>
          <p:cNvSpPr txBox="1"/>
          <p:nvPr/>
        </p:nvSpPr>
        <p:spPr>
          <a:xfrm>
            <a:off x="246888" y="561625"/>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400" u="none" cap="none" strike="noStrike">
                <a:solidFill>
                  <a:schemeClr val="lt1"/>
                </a:solidFill>
                <a:latin typeface="Poppins"/>
                <a:ea typeface="Poppins"/>
                <a:cs typeface="Poppins"/>
                <a:sym typeface="Poppins"/>
              </a:rPr>
              <a:t>TRANSPARENCY OF DATA PROVENANCE</a:t>
            </a:r>
            <a:endParaRPr b="0" i="0" sz="2400" u="none" cap="none" strike="noStrike">
              <a:solidFill>
                <a:srgbClr val="FED670"/>
              </a:solidFill>
              <a:latin typeface="Poppins SemiBold"/>
              <a:ea typeface="Poppins SemiBold"/>
              <a:cs typeface="Poppins SemiBold"/>
              <a:sym typeface="Poppins SemiBold"/>
            </a:endParaRPr>
          </a:p>
        </p:txBody>
      </p:sp>
      <p:sp>
        <p:nvSpPr>
          <p:cNvPr id="262" name="Google Shape;262;g2582016d458_0_0"/>
          <p:cNvSpPr txBox="1"/>
          <p:nvPr/>
        </p:nvSpPr>
        <p:spPr>
          <a:xfrm>
            <a:off x="246888" y="1255525"/>
            <a:ext cx="8520600" cy="1006500"/>
          </a:xfrm>
          <a:prstGeom prst="rect">
            <a:avLst/>
          </a:prstGeom>
          <a:noFill/>
          <a:ln>
            <a:noFill/>
          </a:ln>
        </p:spPr>
        <p:txBody>
          <a:bodyPr anchorCtr="0" anchor="b" bIns="91425" lIns="91425" spcFirstLastPara="1" rIns="91425" wrap="square" tIns="91425">
            <a:spAutoFit/>
          </a:bodyPr>
          <a:lstStyle/>
          <a:p>
            <a:pPr indent="-304800" lvl="0" marL="457200" marR="0" rtl="0" algn="l">
              <a:lnSpc>
                <a:spcPct val="115000"/>
              </a:lnSpc>
              <a:spcBef>
                <a:spcPts val="0"/>
              </a:spcBef>
              <a:spcAft>
                <a:spcPts val="0"/>
              </a:spcAft>
              <a:buClr>
                <a:schemeClr val="lt1"/>
              </a:buClr>
              <a:buSzPts val="1200"/>
              <a:buFont typeface="Poppins"/>
              <a:buChar char="●"/>
            </a:pPr>
            <a:r>
              <a:rPr b="0" i="0" lang="en" sz="1200" u="none" cap="none" strike="noStrike">
                <a:solidFill>
                  <a:schemeClr val="lt1"/>
                </a:solidFill>
                <a:latin typeface="Poppins"/>
                <a:ea typeface="Poppins"/>
                <a:cs typeface="Poppins"/>
                <a:sym typeface="Poppins"/>
              </a:rPr>
              <a:t>Does the application clearly indicate which data comes from the blockchain and which does not?</a:t>
            </a:r>
            <a:endParaRPr b="0" i="0" sz="1200" u="none" cap="none" strike="noStrike">
              <a:solidFill>
                <a:schemeClr val="lt1"/>
              </a:solidFill>
              <a:latin typeface="Poppins"/>
              <a:ea typeface="Poppins"/>
              <a:cs typeface="Poppins"/>
              <a:sym typeface="Poppins"/>
            </a:endParaRPr>
          </a:p>
          <a:p>
            <a:pPr indent="-304800" lvl="0" marL="457200" marR="0" rtl="0" algn="l">
              <a:lnSpc>
                <a:spcPct val="115000"/>
              </a:lnSpc>
              <a:spcBef>
                <a:spcPts val="0"/>
              </a:spcBef>
              <a:spcAft>
                <a:spcPts val="0"/>
              </a:spcAft>
              <a:buClr>
                <a:schemeClr val="lt1"/>
              </a:buClr>
              <a:buSzPts val="1200"/>
              <a:buFont typeface="Poppins"/>
              <a:buChar char="●"/>
            </a:pPr>
            <a:r>
              <a:rPr b="0" i="0" lang="en" sz="1200" u="none" cap="none" strike="noStrike">
                <a:solidFill>
                  <a:schemeClr val="lt1"/>
                </a:solidFill>
                <a:latin typeface="Poppins"/>
                <a:ea typeface="Poppins"/>
                <a:cs typeface="Poppins"/>
                <a:sym typeface="Poppins"/>
              </a:rPr>
              <a:t>Are the addresses of the contracts clearly stated?</a:t>
            </a:r>
            <a:endParaRPr b="0" i="0" sz="1200" u="none" cap="none" strike="noStrike">
              <a:solidFill>
                <a:schemeClr val="lt1"/>
              </a:solidFill>
              <a:latin typeface="Poppins"/>
              <a:ea typeface="Poppins"/>
              <a:cs typeface="Poppins"/>
              <a:sym typeface="Poppins"/>
            </a:endParaRPr>
          </a:p>
          <a:p>
            <a:pPr indent="-304800" lvl="0" marL="457200" marR="0" rtl="0" algn="l">
              <a:lnSpc>
                <a:spcPct val="115000"/>
              </a:lnSpc>
              <a:spcBef>
                <a:spcPts val="0"/>
              </a:spcBef>
              <a:spcAft>
                <a:spcPts val="0"/>
              </a:spcAft>
              <a:buClr>
                <a:schemeClr val="lt1"/>
              </a:buClr>
              <a:buSzPts val="1200"/>
              <a:buFont typeface="Poppins"/>
              <a:buChar char="●"/>
            </a:pPr>
            <a:r>
              <a:rPr b="0" i="0" lang="en" sz="1200" u="none" cap="none" strike="noStrike">
                <a:solidFill>
                  <a:schemeClr val="lt1"/>
                </a:solidFill>
                <a:latin typeface="Poppins"/>
                <a:ea typeface="Poppins"/>
                <a:cs typeface="Poppins"/>
                <a:sym typeface="Poppins"/>
              </a:rPr>
              <a:t>Are all blockchain data linked to independent blockchain explorers?</a:t>
            </a:r>
            <a:endParaRPr b="0" i="0" sz="1200" u="none" cap="none" strike="noStrike">
              <a:solidFill>
                <a:schemeClr val="lt1"/>
              </a:solidFill>
              <a:latin typeface="Poppins"/>
              <a:ea typeface="Poppins"/>
              <a:cs typeface="Poppins"/>
              <a:sym typeface="Poppins"/>
            </a:endParaRPr>
          </a:p>
          <a:p>
            <a:pPr indent="-304800" lvl="0" marL="457200" marR="0" rtl="0" algn="l">
              <a:lnSpc>
                <a:spcPct val="115000"/>
              </a:lnSpc>
              <a:spcBef>
                <a:spcPts val="0"/>
              </a:spcBef>
              <a:spcAft>
                <a:spcPts val="0"/>
              </a:spcAft>
              <a:buClr>
                <a:schemeClr val="lt1"/>
              </a:buClr>
              <a:buSzPts val="1200"/>
              <a:buFont typeface="Poppins"/>
              <a:buChar char="●"/>
            </a:pPr>
            <a:r>
              <a:rPr b="0" i="0" lang="en" sz="1200" u="none" cap="none" strike="noStrike">
                <a:solidFill>
                  <a:schemeClr val="lt1"/>
                </a:solidFill>
                <a:latin typeface="Poppins"/>
                <a:ea typeface="Poppins"/>
                <a:cs typeface="Poppins"/>
                <a:sym typeface="Poppins"/>
              </a:rPr>
              <a:t>Is it clear which data comes from oracles?</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g2582016d458_0_12"/>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68" name="Google Shape;268;g2582016d458_0_12"/>
          <p:cNvSpPr txBox="1"/>
          <p:nvPr/>
        </p:nvSpPr>
        <p:spPr>
          <a:xfrm>
            <a:off x="324750" y="954350"/>
            <a:ext cx="4359300" cy="1754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Beefy does not clearly indicate which data originates from the blockchain and which data does not.</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Platform does not provide clear indications regarding the origin of data from oracles. </a:t>
            </a:r>
            <a:endParaRPr sz="1200">
              <a:solidFill>
                <a:srgbClr val="052B53"/>
              </a:solidFill>
              <a:latin typeface="Poppins"/>
              <a:ea typeface="Poppins"/>
              <a:cs typeface="Poppins"/>
              <a:sym typeface="Poppins"/>
            </a:endParaRPr>
          </a:p>
          <a:p>
            <a:pPr indent="0" lvl="0" marL="457200" marR="0" rtl="0" algn="l">
              <a:lnSpc>
                <a:spcPct val="150000"/>
              </a:lnSpc>
              <a:spcBef>
                <a:spcPts val="0"/>
              </a:spcBef>
              <a:spcAft>
                <a:spcPts val="0"/>
              </a:spcAft>
              <a:buNone/>
            </a:pPr>
            <a:r>
              <a:t/>
            </a:r>
            <a:endParaRPr sz="1200">
              <a:solidFill>
                <a:srgbClr val="052B53"/>
              </a:solidFill>
              <a:latin typeface="Poppins"/>
              <a:ea typeface="Poppins"/>
              <a:cs typeface="Poppins"/>
              <a:sym typeface="Poppins"/>
            </a:endParaRPr>
          </a:p>
        </p:txBody>
      </p:sp>
      <p:sp>
        <p:nvSpPr>
          <p:cNvPr id="269" name="Google Shape;269;g2582016d458_0_12"/>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70" name="Google Shape;270;g2582016d458_0_12"/>
          <p:cNvSpPr txBox="1"/>
          <p:nvPr/>
        </p:nvSpPr>
        <p:spPr>
          <a:xfrm>
            <a:off x="4684050" y="950976"/>
            <a:ext cx="4359300" cy="2031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Improve Data Indication: Clearly differentiate between data originating from the blockchain and data from other sources. </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Enhance Oracle Data Transparency: Clearly disclose the sources of data obtained from oracles</a:t>
            </a:r>
            <a:endParaRPr sz="1200">
              <a:solidFill>
                <a:srgbClr val="052B53"/>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200">
              <a:solidFill>
                <a:srgbClr val="052B53"/>
              </a:solidFill>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74" name="Shape 274"/>
        <p:cNvGrpSpPr/>
        <p:nvPr/>
      </p:nvGrpSpPr>
      <p:grpSpPr>
        <a:xfrm>
          <a:off x="0" y="0"/>
          <a:ext cx="0" cy="0"/>
          <a:chOff x="0" y="0"/>
          <a:chExt cx="0" cy="0"/>
        </a:xfrm>
      </p:grpSpPr>
      <p:sp>
        <p:nvSpPr>
          <p:cNvPr id="275" name="Google Shape;275;g2582016d458_0_22"/>
          <p:cNvSpPr txBox="1"/>
          <p:nvPr/>
        </p:nvSpPr>
        <p:spPr>
          <a:xfrm>
            <a:off x="246888" y="612648"/>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 sz="2400" u="none" cap="none" strike="noStrike">
                <a:solidFill>
                  <a:schemeClr val="lt1"/>
                </a:solidFill>
                <a:latin typeface="Poppins"/>
                <a:ea typeface="Poppins"/>
                <a:cs typeface="Poppins"/>
                <a:sym typeface="Poppins"/>
              </a:rPr>
              <a:t>TRANSPARENCY OF TRANSACTIONS</a:t>
            </a:r>
            <a:endParaRPr b="0" i="0" sz="2400" u="none" cap="none" strike="noStrike">
              <a:solidFill>
                <a:srgbClr val="FED670"/>
              </a:solidFill>
              <a:latin typeface="Poppins SemiBold"/>
              <a:ea typeface="Poppins SemiBold"/>
              <a:cs typeface="Poppins SemiBold"/>
              <a:sym typeface="Poppins SemiBold"/>
            </a:endParaRPr>
          </a:p>
        </p:txBody>
      </p:sp>
      <p:sp>
        <p:nvSpPr>
          <p:cNvPr id="276" name="Google Shape;276;g2582016d458_0_22"/>
          <p:cNvSpPr txBox="1"/>
          <p:nvPr/>
        </p:nvSpPr>
        <p:spPr>
          <a:xfrm>
            <a:off x="246888" y="1197864"/>
            <a:ext cx="8520600" cy="2485800"/>
          </a:xfrm>
          <a:prstGeom prst="rect">
            <a:avLst/>
          </a:prstGeom>
          <a:noFill/>
          <a:ln>
            <a:noFill/>
          </a:ln>
        </p:spPr>
        <p:txBody>
          <a:bodyPr anchorCtr="0" anchor="b" bIns="91425" lIns="91425" spcFirstLastPara="1" rIns="91425" wrap="square" tIns="91425">
            <a:spAutoFit/>
          </a:bodyPr>
          <a:lstStyle/>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irreversible actions clearly indicated?</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actions involving money or value clearly indicated?</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actions that could potentially lead to user identification clearly indicated?</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actions that generate new contracts in the user's name clearly indicated?</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Does the application clarify and confirm the new future state in advance?</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Is the data being used for a transaction shown in a human-readable format?</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Are suggested values for gas price clarified and how to overwrite the transaction?</a:t>
            </a:r>
            <a:endParaRPr b="0" i="0" sz="1200" u="none" cap="none" strike="noStrike">
              <a:solidFill>
                <a:srgbClr val="FFFFFF"/>
              </a:solidFill>
              <a:latin typeface="Poppins"/>
              <a:ea typeface="Poppins"/>
              <a:cs typeface="Poppins"/>
              <a:sym typeface="Poppins"/>
            </a:endParaRPr>
          </a:p>
          <a:p>
            <a:pPr indent="-311150" lvl="0" marL="457200" marR="0" rtl="0" algn="l">
              <a:lnSpc>
                <a:spcPct val="150000"/>
              </a:lnSpc>
              <a:spcBef>
                <a:spcPts val="0"/>
              </a:spcBef>
              <a:spcAft>
                <a:spcPts val="0"/>
              </a:spcAft>
              <a:buClr>
                <a:srgbClr val="FFFFFF"/>
              </a:buClr>
              <a:buSzPts val="1300"/>
              <a:buFont typeface="Poppins"/>
              <a:buChar char="●"/>
            </a:pPr>
            <a:r>
              <a:rPr b="0" i="0" lang="en" sz="1200" u="none" cap="none" strike="noStrike">
                <a:solidFill>
                  <a:srgbClr val="FFFFFF"/>
                </a:solidFill>
                <a:latin typeface="Poppins"/>
                <a:ea typeface="Poppins"/>
                <a:cs typeface="Poppins"/>
                <a:sym typeface="Poppins"/>
              </a:rPr>
              <a:t>Is transaction wait time managed effectively?</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g2582016d458_0_27"/>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82" name="Google Shape;282;g2582016d458_0_27"/>
          <p:cNvSpPr txBox="1"/>
          <p:nvPr/>
        </p:nvSpPr>
        <p:spPr>
          <a:xfrm>
            <a:off x="324750" y="954350"/>
            <a:ext cx="4359300" cy="3055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This absence of transaction history significantly limits the user's ability to track and review their past activities, hindering transparency and user engagement. </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clear indications of where the user's history is stored, whether it is stored locally on the user's device or on the server. This lack of clarity can lead to user confusion and concerns regarding data privacy, accessibility, and potential data loss</a:t>
            </a:r>
            <a:endParaRPr sz="1200">
              <a:solidFill>
                <a:srgbClr val="052B53"/>
              </a:solidFill>
              <a:latin typeface="Poppins"/>
              <a:ea typeface="Poppins"/>
              <a:cs typeface="Poppins"/>
              <a:sym typeface="Poppins"/>
            </a:endParaRPr>
          </a:p>
        </p:txBody>
      </p:sp>
      <p:sp>
        <p:nvSpPr>
          <p:cNvPr id="283" name="Google Shape;283;g2582016d458_0_27"/>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84" name="Google Shape;284;g2582016d458_0_27"/>
          <p:cNvSpPr txBox="1"/>
          <p:nvPr/>
        </p:nvSpPr>
        <p:spPr>
          <a:xfrm>
            <a:off x="4684050" y="950976"/>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Implement a dedicated section that provides users with a clear and complete transaction history for a given address. This feature will empower users to review and analyze their past activities, fostering transparency and accountabili</a:t>
            </a:r>
            <a:r>
              <a:rPr lang="en" sz="1200">
                <a:solidFill>
                  <a:srgbClr val="052B53"/>
                </a:solidFill>
                <a:latin typeface="Poppins"/>
                <a:ea typeface="Poppins"/>
                <a:cs typeface="Poppins"/>
                <a:sym typeface="Poppins"/>
              </a:rPr>
              <a:t>ty.</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Clearly communicate to users whether their history is stored locally on their device or on the server. This can be achieved by providing explanatory text or tooltips that detail the storage location and the implications associated with it, such as data synchronization or potential limitations.</a:t>
            </a:r>
            <a:endParaRPr sz="1200">
              <a:solidFill>
                <a:srgbClr val="052B53"/>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g23194999c6d_0_127"/>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1"/>
                </a:solidFill>
                <a:latin typeface="Poppins"/>
                <a:ea typeface="Poppins"/>
                <a:cs typeface="Poppins"/>
                <a:sym typeface="Poppins"/>
              </a:rPr>
              <a:t>LOW</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290" name="Google Shape;290;g23194999c6d_0_127"/>
          <p:cNvSpPr txBox="1"/>
          <p:nvPr/>
        </p:nvSpPr>
        <p:spPr>
          <a:xfrm>
            <a:off x="324750" y="954350"/>
            <a:ext cx="4359300" cy="1754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Beefy does not provide users with the necessary tools to navigate, search, export, or delete the history cache. This lack of functionality restricts users from efficiently managing and leveraging their transaction history, impacting usability and user control</a:t>
            </a:r>
            <a:endParaRPr sz="1200">
              <a:solidFill>
                <a:srgbClr val="052B53"/>
              </a:solidFill>
              <a:latin typeface="Poppins"/>
              <a:ea typeface="Poppins"/>
              <a:cs typeface="Poppins"/>
              <a:sym typeface="Poppins"/>
            </a:endParaRPr>
          </a:p>
        </p:txBody>
      </p:sp>
      <p:sp>
        <p:nvSpPr>
          <p:cNvPr id="291" name="Google Shape;291;g23194999c6d_0_127"/>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292" name="Google Shape;292;g23194999c6d_0_127"/>
          <p:cNvSpPr txBox="1"/>
          <p:nvPr/>
        </p:nvSpPr>
        <p:spPr>
          <a:xfrm>
            <a:off x="4684050" y="950976"/>
            <a:ext cx="4359300" cy="1477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Introduce user-friendly tools to navigate, search, export, and delete the history cache. These features will enable users to efficiently access and manipulate their transaction data, enhancing usability and user control.</a:t>
            </a:r>
            <a:endParaRPr sz="1200">
              <a:solidFill>
                <a:srgbClr val="052B53"/>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296" name="Shape 296"/>
        <p:cNvGrpSpPr/>
        <p:nvPr/>
      </p:nvGrpSpPr>
      <p:grpSpPr>
        <a:xfrm>
          <a:off x="0" y="0"/>
          <a:ext cx="0" cy="0"/>
          <a:chOff x="0" y="0"/>
          <a:chExt cx="0" cy="0"/>
        </a:xfrm>
      </p:grpSpPr>
      <p:sp>
        <p:nvSpPr>
          <p:cNvPr id="297" name="Google Shape;297;g2582016d458_0_37"/>
          <p:cNvSpPr txBox="1"/>
          <p:nvPr/>
        </p:nvSpPr>
        <p:spPr>
          <a:xfrm>
            <a:off x="246888" y="612648"/>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TRANSPARENCY </a:t>
            </a:r>
            <a:r>
              <a:rPr b="1" lang="en" sz="2400">
                <a:solidFill>
                  <a:schemeClr val="lt1"/>
                </a:solidFill>
                <a:latin typeface="Poppins"/>
                <a:ea typeface="Poppins"/>
                <a:cs typeface="Poppins"/>
                <a:sym typeface="Poppins"/>
              </a:rPr>
              <a:t>OF CODE</a:t>
            </a:r>
            <a:endParaRPr b="1" i="0" sz="2400" u="none" cap="none" strike="noStrike">
              <a:solidFill>
                <a:schemeClr val="lt1"/>
              </a:solidFill>
              <a:latin typeface="Poppins"/>
              <a:ea typeface="Poppins"/>
              <a:cs typeface="Poppins"/>
              <a:sym typeface="Poppins"/>
            </a:endParaRPr>
          </a:p>
        </p:txBody>
      </p:sp>
      <p:sp>
        <p:nvSpPr>
          <p:cNvPr id="298" name="Google Shape;298;g2582016d458_0_37"/>
          <p:cNvSpPr txBox="1"/>
          <p:nvPr/>
        </p:nvSpPr>
        <p:spPr>
          <a:xfrm>
            <a:off x="246888" y="1561139"/>
            <a:ext cx="8520600" cy="1262100"/>
          </a:xfrm>
          <a:prstGeom prst="rect">
            <a:avLst/>
          </a:prstGeom>
          <a:noFill/>
          <a:ln>
            <a:noFill/>
          </a:ln>
        </p:spPr>
        <p:txBody>
          <a:bodyPr anchorCtr="0" anchor="b" bIns="91425" lIns="91425" spcFirstLastPara="1" rIns="91425" wrap="square" tIns="91425">
            <a:spAutoFit/>
          </a:bodyPr>
          <a:lstStyle/>
          <a:p>
            <a:pPr indent="-311150" lvl="0" marL="457200" marR="0" rtl="0" algn="l">
              <a:lnSpc>
                <a:spcPct val="150000"/>
              </a:lnSpc>
              <a:spcBef>
                <a:spcPts val="0"/>
              </a:spcBef>
              <a:spcAft>
                <a:spcPts val="0"/>
              </a:spcAft>
              <a:buClr>
                <a:schemeClr val="lt1"/>
              </a:buClr>
              <a:buSzPts val="1300"/>
              <a:buFont typeface="Poppins"/>
              <a:buChar char="●"/>
            </a:pPr>
            <a:r>
              <a:rPr lang="en" sz="1200">
                <a:solidFill>
                  <a:schemeClr val="lt1"/>
                </a:solidFill>
                <a:latin typeface="Poppins"/>
                <a:ea typeface="Poppins"/>
                <a:cs typeface="Poppins"/>
                <a:sym typeface="Poppins"/>
              </a:rPr>
              <a:t>clarify suggested values for gas price and how to overwrite the Tx (∞link 9.Gas Price and Transaction Reversals)</a:t>
            </a:r>
            <a:endParaRPr sz="1200">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lang="en" sz="1200">
                <a:solidFill>
                  <a:schemeClr val="lt1"/>
                </a:solidFill>
                <a:latin typeface="Poppins"/>
                <a:ea typeface="Poppins"/>
                <a:cs typeface="Poppins"/>
                <a:sym typeface="Poppins"/>
              </a:rPr>
              <a:t>manage Transaction wait time (∞link &gt; 6.Time/Wait Management)</a:t>
            </a:r>
            <a:endParaRPr sz="1200">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lang="en" sz="1200">
                <a:solidFill>
                  <a:schemeClr val="lt1"/>
                </a:solidFill>
                <a:latin typeface="Poppins"/>
                <a:ea typeface="Poppins"/>
                <a:cs typeface="Poppins"/>
                <a:sym typeface="Poppins"/>
              </a:rPr>
              <a:t> possibly, clarify what actions are NOT transactions and hence safe</a:t>
            </a:r>
            <a:endParaRPr sz="1200">
              <a:solidFill>
                <a:schemeClr val="lt1"/>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g2582016d458_0_42"/>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chemeClr val="accent4"/>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304" name="Google Shape;304;g2582016d458_0_42"/>
          <p:cNvSpPr txBox="1"/>
          <p:nvPr/>
        </p:nvSpPr>
        <p:spPr>
          <a:xfrm>
            <a:off x="324750" y="954350"/>
            <a:ext cx="4359300" cy="1754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clearly indicate whether the code is being run locally on the user's device or on a remote server.</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make it clear which data originates from oracles or has been influenced by oracles. </a:t>
            </a:r>
            <a:endParaRPr sz="1200">
              <a:solidFill>
                <a:srgbClr val="052B53"/>
              </a:solidFill>
              <a:latin typeface="Poppins"/>
              <a:ea typeface="Poppins"/>
              <a:cs typeface="Poppins"/>
              <a:sym typeface="Poppins"/>
            </a:endParaRPr>
          </a:p>
        </p:txBody>
      </p:sp>
      <p:sp>
        <p:nvSpPr>
          <p:cNvPr id="305" name="Google Shape;305;g2582016d458_0_42"/>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306" name="Google Shape;306;g2582016d458_0_42"/>
          <p:cNvSpPr txBox="1"/>
          <p:nvPr/>
        </p:nvSpPr>
        <p:spPr>
          <a:xfrm>
            <a:off x="4684050" y="950976"/>
            <a:ext cx="4359300" cy="2501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Clearly communicate whether the code is executed locally or on a remote server, addressing concerns related to data privacy, security, and external dependencies.</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Clearly indicate when data is sourced from or influenced by oracles. This transparency will empower users to differentiate between data from different sources.</a:t>
            </a:r>
            <a:endParaRPr sz="1200">
              <a:solidFill>
                <a:srgbClr val="052B53"/>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10" name="Shape 310"/>
        <p:cNvGrpSpPr/>
        <p:nvPr/>
      </p:nvGrpSpPr>
      <p:grpSpPr>
        <a:xfrm>
          <a:off x="0" y="0"/>
          <a:ext cx="0" cy="0"/>
          <a:chOff x="0" y="0"/>
          <a:chExt cx="0" cy="0"/>
        </a:xfrm>
      </p:grpSpPr>
      <p:sp>
        <p:nvSpPr>
          <p:cNvPr id="311" name="Google Shape;311;g2582016d458_0_88"/>
          <p:cNvSpPr txBox="1"/>
          <p:nvPr/>
        </p:nvSpPr>
        <p:spPr>
          <a:xfrm>
            <a:off x="246888" y="612648"/>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Permanent Newbie Mode</a:t>
            </a:r>
            <a:endParaRPr b="1" i="0" sz="2400" u="none" cap="none" strike="noStrike">
              <a:solidFill>
                <a:schemeClr val="lt1"/>
              </a:solidFill>
              <a:latin typeface="Poppins"/>
              <a:ea typeface="Poppins"/>
              <a:cs typeface="Poppins"/>
              <a:sym typeface="Poppins"/>
            </a:endParaRPr>
          </a:p>
        </p:txBody>
      </p:sp>
      <p:sp>
        <p:nvSpPr>
          <p:cNvPr id="312" name="Google Shape;312;g2582016d458_0_88"/>
          <p:cNvSpPr txBox="1"/>
          <p:nvPr/>
        </p:nvSpPr>
        <p:spPr>
          <a:xfrm>
            <a:off x="246888" y="1197864"/>
            <a:ext cx="8520600" cy="26553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chemeClr val="lt1"/>
                </a:solidFill>
                <a:latin typeface="Poppins"/>
                <a:ea typeface="Poppins"/>
                <a:cs typeface="Poppins"/>
                <a:sym typeface="Poppins"/>
              </a:rPr>
              <a:t>Dapps, in delivering their educational content to newcomers, should try to minimize the use of new words and concepts, especially in the pages for the generic public (ie the home page) and progressively show more learnings in pages for engaged users (ie User dashboards). This can be achieved also by using simpler language, avoiding lingo, and using analogies to explain complex new information with knowledge the user might already be familiar with</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Is educational information woven into normal interaction?</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Are there 2 or more levels of educational content: Blockchain basics and Dapp specific lingo?</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Is the amount of new things and concepts that the user needs to learn minimized and increased progressively?</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g2582016d458_0_93"/>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rgbClr val="FED670"/>
                </a:solidFill>
                <a:latin typeface="Poppins"/>
                <a:ea typeface="Poppins"/>
                <a:cs typeface="Poppins"/>
                <a:sym typeface="Poppins"/>
              </a:rPr>
              <a:t>MEDIUM</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318" name="Google Shape;318;g2582016d458_0_93"/>
          <p:cNvSpPr txBox="1"/>
          <p:nvPr/>
        </p:nvSpPr>
        <p:spPr>
          <a:xfrm>
            <a:off x="324750" y="954350"/>
            <a:ext cx="4359300" cy="3971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two or more levels of educational content, covering both blockchain basics and Dapp-specific terminology.</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two or more levels of educational content, covering both blockchain basics and Dapp-specific terminology.</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Excessive New Concepts: The platform introduces an excessive amount of new things and concepts for users to learn all at once. This approach overwhelms users and creates a steep learning curve, making it difficult for them to grasp and retain the information effectively.</a:t>
            </a:r>
            <a:endParaRPr sz="1200">
              <a:solidFill>
                <a:srgbClr val="052B53"/>
              </a:solidFill>
              <a:latin typeface="Poppins"/>
              <a:ea typeface="Poppins"/>
              <a:cs typeface="Poppins"/>
              <a:sym typeface="Poppins"/>
            </a:endParaRPr>
          </a:p>
        </p:txBody>
      </p:sp>
      <p:sp>
        <p:nvSpPr>
          <p:cNvPr id="319" name="Google Shape;319;g2582016d458_0_93"/>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320" name="Google Shape;320;g2582016d458_0_93"/>
          <p:cNvSpPr txBox="1"/>
          <p:nvPr/>
        </p:nvSpPr>
        <p:spPr>
          <a:xfrm>
            <a:off x="4684050" y="950976"/>
            <a:ext cx="4359300" cy="3524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Develop two or more levels of educational content, including blockchain basics and Dapp-specific lingo, to cater to users with varying levels of familiarity. </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Develop two or more levels of educational content, including blockchain basics and Dapp-specific lingo, to cater to users with varying levels of familiarity. </a:t>
            </a:r>
            <a:endParaRPr sz="1200">
              <a:solidFill>
                <a:srgbClr val="052B53"/>
              </a:solidFill>
              <a:latin typeface="Poppins"/>
              <a:ea typeface="Poppins"/>
              <a:cs typeface="Poppins"/>
              <a:sym typeface="Poppins"/>
            </a:endParaRPr>
          </a:p>
          <a:p>
            <a:pPr indent="-304800" lvl="0" marL="457200" marR="0" rtl="0" algn="l">
              <a:lnSpc>
                <a:spcPct val="150000"/>
              </a:lnSpc>
              <a:spcBef>
                <a:spcPts val="150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Provide contextual help and guidance throughout the platform to assist users as they encounter new concepts or features.</a:t>
            </a:r>
            <a:endParaRPr sz="1200">
              <a:solidFill>
                <a:srgbClr val="052B53"/>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g256c901fe12_2_77"/>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PRODUCT OVERVIEW</a:t>
            </a:r>
            <a:endParaRPr b="0" i="0" sz="2000" u="none" cap="none" strike="noStrike">
              <a:solidFill>
                <a:srgbClr val="052B53"/>
              </a:solidFill>
              <a:latin typeface="Arial"/>
              <a:ea typeface="Arial"/>
              <a:cs typeface="Arial"/>
              <a:sym typeface="Arial"/>
            </a:endParaRPr>
          </a:p>
        </p:txBody>
      </p:sp>
      <p:sp>
        <p:nvSpPr>
          <p:cNvPr id="80" name="Google Shape;80;g256c901fe12_2_77"/>
          <p:cNvSpPr txBox="1"/>
          <p:nvPr/>
        </p:nvSpPr>
        <p:spPr>
          <a:xfrm>
            <a:off x="329184" y="776125"/>
            <a:ext cx="847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lang="en" sz="1200">
                <a:solidFill>
                  <a:srgbClr val="052B53"/>
                </a:solidFill>
                <a:latin typeface="Poppins"/>
                <a:ea typeface="Poppins"/>
                <a:cs typeface="Poppins"/>
                <a:sym typeface="Poppins"/>
              </a:rPr>
              <a:t>Beefy is a Decentralized, Multichain Yield Optimizer that allows its users to earn compound interest on their crypto holdings. Beefy earns you the highest APYs with safety and efficiency in mind.</a:t>
            </a:r>
            <a:endParaRPr b="0" i="0" sz="1200" u="none" cap="none" strike="noStrike">
              <a:solidFill>
                <a:srgbClr val="052B53"/>
              </a:solidFill>
              <a:latin typeface="Arial"/>
              <a:ea typeface="Arial"/>
              <a:cs typeface="Arial"/>
              <a:sym typeface="Arial"/>
            </a:endParaRPr>
          </a:p>
        </p:txBody>
      </p:sp>
      <p:sp>
        <p:nvSpPr>
          <p:cNvPr id="81" name="Google Shape;81;g256c901fe12_2_77"/>
          <p:cNvSpPr txBox="1"/>
          <p:nvPr/>
        </p:nvSpPr>
        <p:spPr>
          <a:xfrm>
            <a:off x="329184" y="2428300"/>
            <a:ext cx="3265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CONTEXT OF THE AUDIT</a:t>
            </a:r>
            <a:endParaRPr b="0" i="0" sz="2000" u="none" cap="none" strike="noStrike">
              <a:solidFill>
                <a:srgbClr val="052B53"/>
              </a:solidFill>
              <a:latin typeface="Arial"/>
              <a:ea typeface="Arial"/>
              <a:cs typeface="Arial"/>
              <a:sym typeface="Arial"/>
            </a:endParaRPr>
          </a:p>
        </p:txBody>
      </p:sp>
      <p:sp>
        <p:nvSpPr>
          <p:cNvPr id="82" name="Google Shape;82;g256c901fe12_2_77"/>
          <p:cNvSpPr txBox="1"/>
          <p:nvPr/>
        </p:nvSpPr>
        <p:spPr>
          <a:xfrm>
            <a:off x="329184" y="2920900"/>
            <a:ext cx="8473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This study involved collecting a rich research database consisting of detailed observations and findings which includes recordings of the most insightful user interviews conducted during the research process. These valuable resources complement and support the findings presented in this report</a:t>
            </a:r>
            <a:r>
              <a:rPr b="0" i="0" lang="en" sz="1100" u="none" cap="none" strike="noStrike">
                <a:solidFill>
                  <a:srgbClr val="3F3F3F"/>
                </a:solidFill>
                <a:latin typeface="Open Sans"/>
                <a:ea typeface="Open Sans"/>
                <a:cs typeface="Open Sans"/>
                <a:sym typeface="Open Sans"/>
              </a:rPr>
              <a:t>.</a:t>
            </a:r>
            <a:endParaRPr b="0" i="0" sz="1200" u="none" cap="none" strike="noStrike">
              <a:solidFill>
                <a:srgbClr val="052B53"/>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24" name="Shape 324"/>
        <p:cNvGrpSpPr/>
        <p:nvPr/>
      </p:nvGrpSpPr>
      <p:grpSpPr>
        <a:xfrm>
          <a:off x="0" y="0"/>
          <a:ext cx="0" cy="0"/>
          <a:chOff x="0" y="0"/>
          <a:chExt cx="0" cy="0"/>
        </a:xfrm>
      </p:grpSpPr>
      <p:sp>
        <p:nvSpPr>
          <p:cNvPr id="325" name="Google Shape;325;g231476f550f_0_60"/>
          <p:cNvSpPr txBox="1"/>
          <p:nvPr/>
        </p:nvSpPr>
        <p:spPr>
          <a:xfrm>
            <a:off x="246888" y="612648"/>
            <a:ext cx="8520600" cy="554100"/>
          </a:xfrm>
          <a:prstGeom prst="rect">
            <a:avLst/>
          </a:prstGeom>
          <a:noFill/>
          <a:ln>
            <a:noFill/>
          </a:ln>
        </p:spPr>
        <p:txBody>
          <a:bodyPr anchorCtr="0" anchor="b"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chemeClr val="lt1"/>
                </a:solidFill>
                <a:latin typeface="Poppins"/>
                <a:ea typeface="Poppins"/>
                <a:cs typeface="Poppins"/>
                <a:sym typeface="Poppins"/>
              </a:rPr>
              <a:t>GAS PRICE AND TRANSACTION REVERSAL </a:t>
            </a:r>
            <a:endParaRPr b="1" i="0" sz="2400" u="none" cap="none" strike="noStrike">
              <a:solidFill>
                <a:schemeClr val="lt1"/>
              </a:solidFill>
              <a:latin typeface="Poppins"/>
              <a:ea typeface="Poppins"/>
              <a:cs typeface="Poppins"/>
              <a:sym typeface="Poppins"/>
            </a:endParaRPr>
          </a:p>
        </p:txBody>
      </p:sp>
      <p:sp>
        <p:nvSpPr>
          <p:cNvPr id="326" name="Google Shape;326;g231476f550f_0_60"/>
          <p:cNvSpPr txBox="1"/>
          <p:nvPr/>
        </p:nvSpPr>
        <p:spPr>
          <a:xfrm>
            <a:off x="246888" y="1197864"/>
            <a:ext cx="8520600" cy="985200"/>
          </a:xfrm>
          <a:prstGeom prst="rect">
            <a:avLst/>
          </a:prstGeom>
          <a:noFill/>
          <a:ln>
            <a:noFill/>
          </a:ln>
        </p:spPr>
        <p:txBody>
          <a:bodyPr anchorCtr="0" anchor="b" bIns="91425" lIns="91425" spcFirstLastPara="1" rIns="91425" wrap="square" tIns="91425">
            <a:spAutoFit/>
          </a:bodyPr>
          <a:lstStyle/>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Is what Gas and Gas price clarified?</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Are gas prices ranges suggested and time approximations for the upper and lower bounds clarified?</a:t>
            </a:r>
            <a:endParaRPr b="0" i="0" sz="1200" u="none" cap="none" strike="noStrike">
              <a:solidFill>
                <a:schemeClr val="lt1"/>
              </a:solidFill>
              <a:latin typeface="Poppins"/>
              <a:ea typeface="Poppins"/>
              <a:cs typeface="Poppins"/>
              <a:sym typeface="Poppins"/>
            </a:endParaRPr>
          </a:p>
          <a:p>
            <a:pPr indent="-311150" lvl="0" marL="457200" marR="0" rtl="0" algn="l">
              <a:lnSpc>
                <a:spcPct val="150000"/>
              </a:lnSpc>
              <a:spcBef>
                <a:spcPts val="0"/>
              </a:spcBef>
              <a:spcAft>
                <a:spcPts val="0"/>
              </a:spcAft>
              <a:buClr>
                <a:schemeClr val="lt1"/>
              </a:buClr>
              <a:buSzPts val="1300"/>
              <a:buFont typeface="Poppins"/>
              <a:buChar char="●"/>
            </a:pPr>
            <a:r>
              <a:rPr b="0" i="0" lang="en" sz="1200" u="none" cap="none" strike="noStrike">
                <a:solidFill>
                  <a:schemeClr val="lt1"/>
                </a:solidFill>
                <a:latin typeface="Poppins"/>
                <a:ea typeface="Poppins"/>
                <a:cs typeface="Poppins"/>
                <a:sym typeface="Poppins"/>
              </a:rPr>
              <a:t>Are transaction reversals allowed?</a:t>
            </a:r>
            <a:endParaRPr b="0" i="0" sz="1200" u="none" cap="none" strike="noStrike">
              <a:solidFill>
                <a:schemeClr val="lt1"/>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g231476f550f_0_65"/>
          <p:cNvSpPr txBox="1"/>
          <p:nvPr/>
        </p:nvSpPr>
        <p:spPr>
          <a:xfrm>
            <a:off x="324750" y="541700"/>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Issue (</a:t>
            </a:r>
            <a:r>
              <a:rPr b="1" i="0" lang="en" sz="1200" u="none" cap="none" strike="noStrike">
                <a:solidFill>
                  <a:srgbClr val="FC7753"/>
                </a:solidFill>
                <a:latin typeface="Poppins"/>
                <a:ea typeface="Poppins"/>
                <a:cs typeface="Poppins"/>
                <a:sym typeface="Poppins"/>
              </a:rPr>
              <a:t>SERIOUS</a:t>
            </a:r>
            <a:r>
              <a:rPr b="1" i="0" lang="en" sz="1200" u="none" cap="none" strike="noStrike">
                <a:solidFill>
                  <a:srgbClr val="052B53"/>
                </a:solidFill>
                <a:latin typeface="Poppins"/>
                <a:ea typeface="Poppins"/>
                <a:cs typeface="Poppins"/>
                <a:sym typeface="Poppins"/>
              </a:rPr>
              <a:t>)</a:t>
            </a:r>
            <a:endParaRPr b="0" i="0" sz="1200" u="none" cap="none" strike="noStrike">
              <a:solidFill>
                <a:srgbClr val="052B53"/>
              </a:solidFill>
              <a:latin typeface="Arial"/>
              <a:ea typeface="Arial"/>
              <a:cs typeface="Arial"/>
              <a:sym typeface="Arial"/>
            </a:endParaRPr>
          </a:p>
        </p:txBody>
      </p:sp>
      <p:sp>
        <p:nvSpPr>
          <p:cNvPr id="332" name="Google Shape;332;g231476f550f_0_65"/>
          <p:cNvSpPr txBox="1"/>
          <p:nvPr/>
        </p:nvSpPr>
        <p:spPr>
          <a:xfrm>
            <a:off x="324750" y="954350"/>
            <a:ext cx="4359300" cy="38865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provide a clear and concise explanation of what gas is and how it functions within the blockchain context. Users may encounter terms such as "gas" and "gas price" without understanding their meaning and significance, leading to confusion and uncertainty. Provide an accessible and user-friendly explanation of what gas is and how it relates to transactions on the blockchain.</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The platform does not suggest gas price ranges or provide time approximations for the upper and lower bounds</a:t>
            </a:r>
            <a:endParaRPr sz="1200">
              <a:solidFill>
                <a:srgbClr val="052B53"/>
              </a:solidFill>
              <a:latin typeface="Poppins"/>
              <a:ea typeface="Poppins"/>
              <a:cs typeface="Poppins"/>
              <a:sym typeface="Poppins"/>
            </a:endParaRPr>
          </a:p>
          <a:p>
            <a:pPr indent="0" lvl="0" marL="0" marR="0" rtl="0" algn="l">
              <a:lnSpc>
                <a:spcPct val="150000"/>
              </a:lnSpc>
              <a:spcBef>
                <a:spcPts val="1500"/>
              </a:spcBef>
              <a:spcAft>
                <a:spcPts val="1500"/>
              </a:spcAft>
              <a:buClr>
                <a:srgbClr val="000000"/>
              </a:buClr>
              <a:buSzPts val="1200"/>
              <a:buFont typeface="Arial"/>
              <a:buNone/>
            </a:pPr>
            <a:r>
              <a:t/>
            </a:r>
            <a:endParaRPr b="0" i="0" sz="1200" u="none" cap="none" strike="noStrike">
              <a:solidFill>
                <a:srgbClr val="052B53"/>
              </a:solidFill>
              <a:latin typeface="Poppins"/>
              <a:ea typeface="Poppins"/>
              <a:cs typeface="Poppins"/>
              <a:sym typeface="Poppins"/>
            </a:endParaRPr>
          </a:p>
        </p:txBody>
      </p:sp>
      <p:sp>
        <p:nvSpPr>
          <p:cNvPr id="333" name="Google Shape;333;g231476f550f_0_65"/>
          <p:cNvSpPr txBox="1"/>
          <p:nvPr/>
        </p:nvSpPr>
        <p:spPr>
          <a:xfrm>
            <a:off x="4846359" y="539496"/>
            <a:ext cx="3265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200" u="none" cap="none" strike="noStrike">
                <a:solidFill>
                  <a:srgbClr val="052B53"/>
                </a:solidFill>
                <a:latin typeface="Poppins"/>
                <a:ea typeface="Poppins"/>
                <a:cs typeface="Poppins"/>
                <a:sym typeface="Poppins"/>
              </a:rPr>
              <a:t>Recommendations </a:t>
            </a:r>
            <a:endParaRPr b="0" i="0" sz="1200" u="none" cap="none" strike="noStrike">
              <a:solidFill>
                <a:srgbClr val="052B53"/>
              </a:solidFill>
              <a:latin typeface="Arial"/>
              <a:ea typeface="Arial"/>
              <a:cs typeface="Arial"/>
              <a:sym typeface="Arial"/>
            </a:endParaRPr>
          </a:p>
        </p:txBody>
      </p:sp>
      <p:sp>
        <p:nvSpPr>
          <p:cNvPr id="334" name="Google Shape;334;g231476f550f_0_65"/>
          <p:cNvSpPr txBox="1"/>
          <p:nvPr/>
        </p:nvSpPr>
        <p:spPr>
          <a:xfrm>
            <a:off x="4684050" y="950976"/>
            <a:ext cx="4359300" cy="3694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Use simple and concise language to describe the purpose and function of gas, including its role in determining transaction fees and computational resources. Consider using visual aids or interactive elements to enhance understanding.</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Suggest gas price ranges and provide time approximations for the upper and lower bounds. This information will assist users in estimating transaction costs and better planning their interactions based on network conditions and gas fees.</a:t>
            </a:r>
            <a:endParaRPr sz="1200">
              <a:solidFill>
                <a:srgbClr val="052B53"/>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200">
              <a:solidFill>
                <a:srgbClr val="052B53"/>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38" name="Shape 338"/>
        <p:cNvGrpSpPr/>
        <p:nvPr/>
      </p:nvGrpSpPr>
      <p:grpSpPr>
        <a:xfrm>
          <a:off x="0" y="0"/>
          <a:ext cx="0" cy="0"/>
          <a:chOff x="0" y="0"/>
          <a:chExt cx="0" cy="0"/>
        </a:xfrm>
      </p:grpSpPr>
      <p:sp>
        <p:nvSpPr>
          <p:cNvPr id="339" name="Google Shape;339;g25846ef974c_0_0"/>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USABILITY SCORE</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43" name="Shape 343"/>
        <p:cNvGrpSpPr/>
        <p:nvPr/>
      </p:nvGrpSpPr>
      <p:grpSpPr>
        <a:xfrm>
          <a:off x="0" y="0"/>
          <a:ext cx="0" cy="0"/>
          <a:chOff x="0" y="0"/>
          <a:chExt cx="0" cy="0"/>
        </a:xfrm>
      </p:grpSpPr>
      <p:sp>
        <p:nvSpPr>
          <p:cNvPr id="344" name="Google Shape;344;g25846ef974c_0_4"/>
          <p:cNvSpPr txBox="1"/>
          <p:nvPr/>
        </p:nvSpPr>
        <p:spPr>
          <a:xfrm>
            <a:off x="246888" y="2516448"/>
            <a:ext cx="8520600" cy="4926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000" u="none" cap="none" strike="noStrike">
                <a:solidFill>
                  <a:schemeClr val="lt1"/>
                </a:solidFill>
                <a:latin typeface="Poppins"/>
                <a:ea typeface="Poppins"/>
                <a:cs typeface="Poppins"/>
                <a:sym typeface="Poppins"/>
              </a:rPr>
              <a:t>USABILITY SCORE</a:t>
            </a:r>
            <a:endParaRPr b="1" i="0" sz="2400" u="none" cap="none" strike="noStrike">
              <a:solidFill>
                <a:schemeClr val="lt1"/>
              </a:solidFill>
              <a:latin typeface="Poppins"/>
              <a:ea typeface="Poppins"/>
              <a:cs typeface="Poppins"/>
              <a:sym typeface="Poppins"/>
            </a:endParaRPr>
          </a:p>
        </p:txBody>
      </p:sp>
      <p:sp>
        <p:nvSpPr>
          <p:cNvPr id="345" name="Google Shape;345;g25846ef974c_0_4"/>
          <p:cNvSpPr txBox="1"/>
          <p:nvPr/>
        </p:nvSpPr>
        <p:spPr>
          <a:xfrm>
            <a:off x="246888" y="3041114"/>
            <a:ext cx="8520600" cy="923400"/>
          </a:xfrm>
          <a:prstGeom prst="rect">
            <a:avLst/>
          </a:prstGeom>
          <a:noFill/>
          <a:ln>
            <a:noFill/>
          </a:ln>
        </p:spPr>
        <p:txBody>
          <a:bodyPr anchorCtr="0" anchor="b" bIns="91425" lIns="91425" spcFirstLastPara="1" rIns="91425" wrap="square" tIns="91425">
            <a:spAutoFit/>
          </a:bodyPr>
          <a:lstStyle/>
          <a:p>
            <a:pPr indent="0" lvl="0" marL="0" marR="0" rtl="0" algn="l">
              <a:lnSpc>
                <a:spcPct val="150000"/>
              </a:lnSpc>
              <a:spcBef>
                <a:spcPts val="1500"/>
              </a:spcBef>
              <a:spcAft>
                <a:spcPts val="0"/>
              </a:spcAft>
              <a:buClr>
                <a:srgbClr val="000000"/>
              </a:buClr>
              <a:buSzPts val="1200"/>
              <a:buFont typeface="Arial"/>
              <a:buNone/>
            </a:pPr>
            <a:r>
              <a:rPr b="0" i="0" lang="en" sz="1200" u="none" cap="none" strike="noStrike">
                <a:solidFill>
                  <a:schemeClr val="lt1"/>
                </a:solidFill>
                <a:latin typeface="Poppins"/>
                <a:ea typeface="Poppins"/>
                <a:cs typeface="Poppins"/>
                <a:sym typeface="Poppins"/>
              </a:rPr>
              <a:t>Ultimately, the usability score is a quantitative or qualitative representation of how usable and effective a product is in meeting user needs and goals. It helps evaluate the success of UX design and identify areas for improvement to enhance the overall user experience.</a:t>
            </a:r>
            <a:endParaRPr b="0" i="0" sz="1200" u="none" cap="none" strike="noStrike">
              <a:solidFill>
                <a:schemeClr val="lt1"/>
              </a:solidFill>
              <a:latin typeface="Poppins"/>
              <a:ea typeface="Poppins"/>
              <a:cs typeface="Poppins"/>
              <a:sym typeface="Poppins"/>
            </a:endParaRPr>
          </a:p>
        </p:txBody>
      </p:sp>
      <p:sp>
        <p:nvSpPr>
          <p:cNvPr id="346" name="Google Shape;346;g25846ef974c_0_4"/>
          <p:cNvSpPr txBox="1"/>
          <p:nvPr/>
        </p:nvSpPr>
        <p:spPr>
          <a:xfrm>
            <a:off x="246888" y="273898"/>
            <a:ext cx="8520600" cy="20778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4800" u="none" cap="none" strike="noStrike">
                <a:solidFill>
                  <a:schemeClr val="lt1"/>
                </a:solidFill>
                <a:latin typeface="Poppins"/>
                <a:ea typeface="Poppins"/>
                <a:cs typeface="Poppins"/>
                <a:sym typeface="Poppins"/>
              </a:rPr>
              <a:t>1</a:t>
            </a:r>
            <a:r>
              <a:rPr b="1" lang="en" sz="4800">
                <a:solidFill>
                  <a:schemeClr val="lt1"/>
                </a:solidFill>
                <a:latin typeface="Poppins"/>
                <a:ea typeface="Poppins"/>
                <a:cs typeface="Poppins"/>
                <a:sym typeface="Poppins"/>
              </a:rPr>
              <a:t>63</a:t>
            </a:r>
            <a:r>
              <a:rPr b="1" i="0" lang="en" sz="4800" u="none" cap="none" strike="noStrike">
                <a:solidFill>
                  <a:schemeClr val="lt1"/>
                </a:solidFill>
                <a:latin typeface="Poppins"/>
                <a:ea typeface="Poppins"/>
                <a:cs typeface="Poppins"/>
                <a:sym typeface="Poppins"/>
              </a:rPr>
              <a:t> </a:t>
            </a:r>
            <a:r>
              <a:rPr b="1" i="0" lang="en" sz="2400" u="none" cap="none" strike="noStrike">
                <a:solidFill>
                  <a:srgbClr val="D9D9D9"/>
                </a:solidFill>
                <a:latin typeface="Poppins"/>
                <a:ea typeface="Poppins"/>
                <a:cs typeface="Poppins"/>
                <a:sym typeface="Poppins"/>
              </a:rPr>
              <a:t>/207</a:t>
            </a:r>
            <a:endParaRPr b="1" i="0" sz="2400" u="none" cap="none" strike="noStrike">
              <a:solidFill>
                <a:srgbClr val="D9D9D9"/>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1100"/>
              <a:buFont typeface="Arial"/>
              <a:buNone/>
            </a:pPr>
            <a:r>
              <a:rPr b="1" i="0" lang="en" sz="1800" u="none" cap="none" strike="noStrike">
                <a:solidFill>
                  <a:schemeClr val="lt1"/>
                </a:solidFill>
                <a:latin typeface="Poppins"/>
                <a:ea typeface="Poppins"/>
                <a:cs typeface="Poppins"/>
                <a:sym typeface="Poppins"/>
              </a:rPr>
              <a:t>GOOD</a:t>
            </a:r>
            <a:endParaRPr b="1" i="0" sz="1800" u="none" cap="none" strike="noStrike">
              <a:solidFill>
                <a:schemeClr val="lt1"/>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t/>
            </a:r>
            <a:endParaRPr b="1" i="0" sz="1800" u="none" cap="none" strike="noStrike">
              <a:solidFill>
                <a:schemeClr val="lt1"/>
              </a:solidFill>
              <a:latin typeface="Poppins"/>
              <a:ea typeface="Poppins"/>
              <a:cs typeface="Poppins"/>
              <a:sym typeface="Poppins"/>
            </a:endParaRPr>
          </a:p>
          <a:p>
            <a:pPr indent="0" lvl="0" marL="0" marR="0" rtl="0" algn="l">
              <a:lnSpc>
                <a:spcPct val="150000"/>
              </a:lnSpc>
              <a:spcBef>
                <a:spcPts val="0"/>
              </a:spcBef>
              <a:spcAft>
                <a:spcPts val="0"/>
              </a:spcAft>
              <a:buClr>
                <a:schemeClr val="dk1"/>
              </a:buClr>
              <a:buSzPts val="1100"/>
              <a:buFont typeface="Arial"/>
              <a:buNone/>
            </a:pPr>
            <a:r>
              <a:rPr b="0" i="0" lang="en" sz="1200" u="none" cap="none" strike="noStrike">
                <a:solidFill>
                  <a:schemeClr val="lt1"/>
                </a:solidFill>
                <a:latin typeface="Poppins"/>
                <a:ea typeface="Poppins"/>
                <a:cs typeface="Poppins"/>
                <a:sym typeface="Poppins"/>
              </a:rPr>
              <a:t>Users should be able to use this site or system with relative ease and should be able to complete the vast majority of important tasks.</a:t>
            </a:r>
            <a:endParaRPr b="1" i="0" sz="1800" u="none" cap="none" strike="noStrike">
              <a:solidFill>
                <a:schemeClr val="lt1"/>
              </a:solidFill>
              <a:latin typeface="Poppins"/>
              <a:ea typeface="Poppins"/>
              <a:cs typeface="Poppins"/>
              <a:sym typeface="Poppins"/>
            </a:endParaRPr>
          </a:p>
        </p:txBody>
      </p:sp>
      <p:sp>
        <p:nvSpPr>
          <p:cNvPr id="347" name="Google Shape;347;g25846ef974c_0_4"/>
          <p:cNvSpPr/>
          <p:nvPr/>
        </p:nvSpPr>
        <p:spPr>
          <a:xfrm>
            <a:off x="356563" y="4126450"/>
            <a:ext cx="2783100" cy="404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25846ef974c_0_4"/>
          <p:cNvSpPr txBox="1"/>
          <p:nvPr/>
        </p:nvSpPr>
        <p:spPr>
          <a:xfrm>
            <a:off x="472950" y="4144000"/>
            <a:ext cx="2426700" cy="369300"/>
          </a:xfrm>
          <a:prstGeom prst="rect">
            <a:avLst/>
          </a:prstGeom>
          <a:noFill/>
          <a:ln>
            <a:noFill/>
          </a:ln>
        </p:spPr>
        <p:txBody>
          <a:bodyPr anchorCtr="0" anchor="b"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cap="none" strike="noStrike">
                <a:solidFill>
                  <a:schemeClr val="lt1"/>
                </a:solidFill>
                <a:uFill>
                  <a:noFill/>
                </a:uFill>
                <a:latin typeface="Poppins"/>
                <a:ea typeface="Poppins"/>
                <a:cs typeface="Poppins"/>
                <a:sym typeface="Poppins"/>
                <a:hlinkClick r:id="rId3">
                  <a:extLst>
                    <a:ext uri="{A12FA001-AC4F-418D-AE19-62706E023703}">
                      <ahyp:hlinkClr val="tx"/>
                    </a:ext>
                  </a:extLst>
                </a:hlinkClick>
              </a:rPr>
              <a:t>Check out full usability report</a:t>
            </a:r>
            <a:endParaRPr b="0" i="0" sz="1200" cap="none" strike="noStrike">
              <a:solidFill>
                <a:schemeClr val="lt1"/>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352" name="Shape 352"/>
        <p:cNvGrpSpPr/>
        <p:nvPr/>
      </p:nvGrpSpPr>
      <p:grpSpPr>
        <a:xfrm>
          <a:off x="0" y="0"/>
          <a:ext cx="0" cy="0"/>
          <a:chOff x="0" y="0"/>
          <a:chExt cx="0" cy="0"/>
        </a:xfrm>
      </p:grpSpPr>
      <p:sp>
        <p:nvSpPr>
          <p:cNvPr id="353" name="Google Shape;353;g25846ef974c_0_14"/>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  NEXT STEPS</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g256c901fe12_2_251"/>
          <p:cNvSpPr txBox="1"/>
          <p:nvPr/>
        </p:nvSpPr>
        <p:spPr>
          <a:xfrm>
            <a:off x="246888" y="246950"/>
            <a:ext cx="3694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NEXT STEPS</a:t>
            </a:r>
            <a:endParaRPr b="0" i="0" sz="2000" u="none" cap="none" strike="noStrike">
              <a:solidFill>
                <a:srgbClr val="052B53"/>
              </a:solidFill>
              <a:latin typeface="Arial"/>
              <a:ea typeface="Arial"/>
              <a:cs typeface="Arial"/>
              <a:sym typeface="Arial"/>
            </a:endParaRPr>
          </a:p>
        </p:txBody>
      </p:sp>
      <p:sp>
        <p:nvSpPr>
          <p:cNvPr id="359" name="Google Shape;359;g256c901fe12_2_251"/>
          <p:cNvSpPr txBox="1"/>
          <p:nvPr/>
        </p:nvSpPr>
        <p:spPr>
          <a:xfrm>
            <a:off x="366875" y="776125"/>
            <a:ext cx="8473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1000"/>
              </a:spcAft>
              <a:buClr>
                <a:srgbClr val="000000"/>
              </a:buClr>
              <a:buSzPts val="1200"/>
              <a:buFont typeface="Arial"/>
              <a:buNone/>
            </a:pPr>
            <a:r>
              <a:t/>
            </a:r>
            <a:endParaRPr b="0" i="0" sz="1200" u="none" cap="none" strike="noStrike">
              <a:solidFill>
                <a:srgbClr val="444A4F"/>
              </a:solidFill>
              <a:latin typeface="Poppins SemiBold"/>
              <a:ea typeface="Poppins SemiBold"/>
              <a:cs typeface="Poppins SemiBold"/>
              <a:sym typeface="Poppins SemiBold"/>
            </a:endParaRPr>
          </a:p>
        </p:txBody>
      </p:sp>
      <p:sp>
        <p:nvSpPr>
          <p:cNvPr id="360" name="Google Shape;360;g256c901fe12_2_251"/>
          <p:cNvSpPr txBox="1"/>
          <p:nvPr/>
        </p:nvSpPr>
        <p:spPr>
          <a:xfrm>
            <a:off x="246888" y="1002963"/>
            <a:ext cx="6404700" cy="431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52B53"/>
                </a:solidFill>
                <a:latin typeface="Poppins SemiBold"/>
                <a:ea typeface="Poppins SemiBold"/>
                <a:cs typeface="Poppins SemiBold"/>
                <a:sym typeface="Poppins SemiBold"/>
              </a:rPr>
              <a:t>Suggestions to improve the  Curve experience</a:t>
            </a:r>
            <a:endParaRPr b="0" i="0" sz="1600" u="none" cap="none" strike="noStrike">
              <a:solidFill>
                <a:srgbClr val="052B53"/>
              </a:solidFill>
              <a:latin typeface="Poppins SemiBold"/>
              <a:ea typeface="Poppins SemiBold"/>
              <a:cs typeface="Poppins SemiBold"/>
              <a:sym typeface="Poppins SemiBold"/>
            </a:endParaRPr>
          </a:p>
        </p:txBody>
      </p:sp>
      <p:sp>
        <p:nvSpPr>
          <p:cNvPr id="361" name="Google Shape;361;g256c901fe12_2_251"/>
          <p:cNvSpPr txBox="1"/>
          <p:nvPr/>
        </p:nvSpPr>
        <p:spPr>
          <a:xfrm>
            <a:off x="246888" y="1526425"/>
            <a:ext cx="2089500" cy="3237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052B53"/>
                </a:solidFill>
                <a:latin typeface="Open Sans"/>
                <a:ea typeface="Open Sans"/>
                <a:cs typeface="Open Sans"/>
                <a:sym typeface="Open Sans"/>
              </a:rPr>
              <a:t>#1</a:t>
            </a:r>
            <a:endParaRPr b="1" i="0" sz="1100" u="none" cap="none" strike="noStrike">
              <a:solidFill>
                <a:srgbClr val="052B5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52B53"/>
              </a:solidFill>
              <a:latin typeface="Open Sans ExtraBold"/>
              <a:ea typeface="Open Sans ExtraBold"/>
              <a:cs typeface="Open Sans ExtraBold"/>
              <a:sym typeface="Open Sans ExtraBold"/>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ExtraBold"/>
                <a:ea typeface="Poppins ExtraBold"/>
                <a:cs typeface="Poppins ExtraBold"/>
                <a:sym typeface="Poppins ExtraBold"/>
              </a:rPr>
              <a:t>Incorporate Newbies in Product Roadmap - </a:t>
            </a:r>
            <a:r>
              <a:rPr b="0" i="0" lang="en" sz="1200" u="none" cap="none" strike="noStrike">
                <a:solidFill>
                  <a:srgbClr val="052B53"/>
                </a:solidFill>
                <a:latin typeface="Poppins"/>
                <a:ea typeface="Poppins"/>
                <a:cs typeface="Poppins"/>
                <a:sym typeface="Poppins"/>
              </a:rPr>
              <a:t>Switch from focusing on product development for just veteran users of Curve and involve newbie users in developing a user-centric product. </a:t>
            </a:r>
            <a:endParaRPr b="0" i="0" sz="1200" u="none" cap="none" strike="noStrike">
              <a:solidFill>
                <a:srgbClr val="052B53"/>
              </a:solidFill>
              <a:latin typeface="Poppins"/>
              <a:ea typeface="Poppins"/>
              <a:cs typeface="Poppins"/>
              <a:sym typeface="Poppins"/>
            </a:endParaRPr>
          </a:p>
          <a:p>
            <a:pPr indent="0" lvl="0" marL="457200" marR="0" rtl="0" algn="l">
              <a:lnSpc>
                <a:spcPct val="150000"/>
              </a:lnSpc>
              <a:spcBef>
                <a:spcPts val="0"/>
              </a:spcBef>
              <a:spcAft>
                <a:spcPts val="1000"/>
              </a:spcAft>
              <a:buClr>
                <a:srgbClr val="000000"/>
              </a:buClr>
              <a:buSzPts val="1100"/>
              <a:buFont typeface="Arial"/>
              <a:buNone/>
            </a:pPr>
            <a:r>
              <a:t/>
            </a:r>
            <a:endParaRPr b="0" i="0" sz="1100" u="none" cap="none" strike="noStrike">
              <a:solidFill>
                <a:srgbClr val="434343"/>
              </a:solidFill>
              <a:latin typeface="Open Sans ExtraBold"/>
              <a:ea typeface="Open Sans ExtraBold"/>
              <a:cs typeface="Open Sans ExtraBold"/>
              <a:sym typeface="Open Sans ExtraBold"/>
            </a:endParaRPr>
          </a:p>
        </p:txBody>
      </p:sp>
      <p:sp>
        <p:nvSpPr>
          <p:cNvPr id="362" name="Google Shape;362;g256c901fe12_2_251"/>
          <p:cNvSpPr txBox="1"/>
          <p:nvPr/>
        </p:nvSpPr>
        <p:spPr>
          <a:xfrm>
            <a:off x="3527250" y="1612197"/>
            <a:ext cx="2089500" cy="186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434343"/>
                </a:solidFill>
                <a:latin typeface="Open Sans"/>
                <a:ea typeface="Open Sans"/>
                <a:cs typeface="Open Sans"/>
                <a:sym typeface="Open Sans"/>
              </a:rPr>
              <a:t>#2</a:t>
            </a:r>
            <a:endParaRPr b="1" i="0" sz="11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434343"/>
                </a:solidFill>
                <a:latin typeface="Poppins ExtraBold"/>
                <a:ea typeface="Poppins ExtraBold"/>
                <a:cs typeface="Poppins ExtraBold"/>
                <a:sym typeface="Poppins ExtraBold"/>
              </a:rPr>
              <a:t>I</a:t>
            </a:r>
            <a:r>
              <a:rPr b="0" i="0" lang="en" sz="1200" u="none" cap="none" strike="noStrike">
                <a:solidFill>
                  <a:srgbClr val="052B53"/>
                </a:solidFill>
                <a:latin typeface="Poppins ExtraBold"/>
                <a:ea typeface="Poppins ExtraBold"/>
                <a:cs typeface="Poppins ExtraBold"/>
                <a:sym typeface="Poppins ExtraBold"/>
              </a:rPr>
              <a:t>mplement Findings</a:t>
            </a:r>
            <a:r>
              <a:rPr b="0" i="0" lang="en" sz="1200" u="none" cap="none" strike="noStrike">
                <a:solidFill>
                  <a:srgbClr val="052B53"/>
                </a:solidFill>
                <a:latin typeface="Poppins Light"/>
                <a:ea typeface="Poppins Light"/>
                <a:cs typeface="Poppins Light"/>
                <a:sym typeface="Poppins Light"/>
              </a:rPr>
              <a:t> - </a:t>
            </a:r>
            <a:r>
              <a:rPr b="0" i="0" lang="en" sz="1200" u="none" cap="none" strike="noStrike">
                <a:solidFill>
                  <a:srgbClr val="052B53"/>
                </a:solidFill>
                <a:latin typeface="Poppins"/>
                <a:ea typeface="Poppins"/>
                <a:cs typeface="Poppins"/>
                <a:sym typeface="Poppins"/>
              </a:rPr>
              <a:t>follow up the  Implementation of the Research Findings on live platform</a:t>
            </a:r>
            <a:endParaRPr b="0" i="0" sz="1200" u="none" cap="none" strike="noStrike">
              <a:solidFill>
                <a:srgbClr val="052B53"/>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86" name="Shape 86"/>
        <p:cNvGrpSpPr/>
        <p:nvPr/>
      </p:nvGrpSpPr>
      <p:grpSpPr>
        <a:xfrm>
          <a:off x="0" y="0"/>
          <a:ext cx="0" cy="0"/>
          <a:chOff x="0" y="0"/>
          <a:chExt cx="0" cy="0"/>
        </a:xfrm>
      </p:grpSpPr>
      <p:sp>
        <p:nvSpPr>
          <p:cNvPr id="87" name="Google Shape;87;g256c901fe12_2_84"/>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METHODOLOGY</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g231476f550f_0_1"/>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METHODOLOGY</a:t>
            </a:r>
            <a:endParaRPr b="0" i="0" sz="2000" u="none" cap="none" strike="noStrike">
              <a:solidFill>
                <a:srgbClr val="052B53"/>
              </a:solidFill>
              <a:latin typeface="Arial"/>
              <a:ea typeface="Arial"/>
              <a:cs typeface="Arial"/>
              <a:sym typeface="Arial"/>
            </a:endParaRPr>
          </a:p>
        </p:txBody>
      </p:sp>
      <p:sp>
        <p:nvSpPr>
          <p:cNvPr id="93" name="Google Shape;93;g231476f550f_0_1"/>
          <p:cNvSpPr txBox="1"/>
          <p:nvPr/>
        </p:nvSpPr>
        <p:spPr>
          <a:xfrm>
            <a:off x="329184" y="776125"/>
            <a:ext cx="8473800" cy="1754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This report summarizes the findings of a comprehensive UX audit conducted on </a:t>
            </a:r>
            <a:r>
              <a:rPr lang="en" sz="1200">
                <a:solidFill>
                  <a:srgbClr val="052B53"/>
                </a:solidFill>
                <a:latin typeface="Poppins"/>
                <a:ea typeface="Poppins"/>
                <a:cs typeface="Poppins"/>
                <a:sym typeface="Poppins"/>
              </a:rPr>
              <a:t>Beefy</a:t>
            </a:r>
            <a:r>
              <a:rPr b="0" i="0" lang="en" sz="1200" u="none" cap="none" strike="noStrike">
                <a:solidFill>
                  <a:srgbClr val="052B53"/>
                </a:solidFill>
                <a:latin typeface="Poppins"/>
                <a:ea typeface="Poppins"/>
                <a:cs typeface="Poppins"/>
                <a:sym typeface="Poppins"/>
              </a:rPr>
              <a:t> Finance platform.</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The audit utilized a combination of renowned UX methodologies, including Nielsen's Heuristic Evaluation, Ben Shneiderman’s 'Eight Golden Rules of Interface Design, Arnold Lund's 34 Usability Maxims, Norman's Theory of Action, and the Web3 Design Audit Checklist Based on Web3 Design Principles by Beltran. </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The purpose of the audit was to assess the user experience and identify areas for improvement to enhance usability and overall satisfaction</a:t>
            </a:r>
            <a:endParaRPr b="0" i="0" sz="1200" u="none" cap="none" strike="noStrike">
              <a:solidFill>
                <a:srgbClr val="052B5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g256c901fe12_2_122"/>
          <p:cNvSpPr txBox="1"/>
          <p:nvPr/>
        </p:nvSpPr>
        <p:spPr>
          <a:xfrm>
            <a:off x="331600" y="246950"/>
            <a:ext cx="4425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2000" u="none" cap="none" strike="noStrike">
                <a:solidFill>
                  <a:srgbClr val="052B53"/>
                </a:solidFill>
                <a:latin typeface="Poppins"/>
                <a:ea typeface="Poppins"/>
                <a:cs typeface="Poppins"/>
                <a:sym typeface="Poppins"/>
              </a:rPr>
              <a:t>ISSUES SEVERITY SCALE</a:t>
            </a:r>
            <a:endParaRPr b="1" i="0" sz="2000" u="none" cap="none" strike="noStrike">
              <a:solidFill>
                <a:srgbClr val="052B53"/>
              </a:solidFill>
              <a:latin typeface="Poppins"/>
              <a:ea typeface="Poppins"/>
              <a:cs typeface="Poppins"/>
              <a:sym typeface="Poppins"/>
            </a:endParaRPr>
          </a:p>
        </p:txBody>
      </p:sp>
      <p:sp>
        <p:nvSpPr>
          <p:cNvPr id="99" name="Google Shape;99;g256c901fe12_2_122"/>
          <p:cNvSpPr txBox="1"/>
          <p:nvPr/>
        </p:nvSpPr>
        <p:spPr>
          <a:xfrm>
            <a:off x="329184" y="776125"/>
            <a:ext cx="84738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FF0000"/>
                </a:solidFill>
                <a:latin typeface="Poppins"/>
                <a:ea typeface="Poppins"/>
                <a:cs typeface="Poppins"/>
                <a:sym typeface="Poppins"/>
              </a:rPr>
              <a:t>Critical </a:t>
            </a:r>
            <a:endParaRPr b="1" i="0" sz="1200" u="none" cap="none" strike="noStrike">
              <a:solidFill>
                <a:srgbClr val="FF0000"/>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Severely impairs the use of the product and cannot be overcome by users. It is necessary to fix this before releasing the product..</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E06666"/>
                </a:solidFill>
                <a:latin typeface="Poppins"/>
                <a:ea typeface="Poppins"/>
                <a:cs typeface="Poppins"/>
                <a:sym typeface="Poppins"/>
              </a:rPr>
              <a:t>Serious </a:t>
            </a:r>
            <a:endParaRPr b="1" i="0" sz="1200" u="none" cap="none" strike="noStrike">
              <a:solidFill>
                <a:srgbClr val="E06666"/>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Occurs frequently and persistently, or users may not be able to resolve the issue or may not be aware of it. It's important to fix this, so give it a high priority..</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FFD966"/>
                </a:solidFill>
                <a:latin typeface="Poppins"/>
                <a:ea typeface="Poppins"/>
                <a:cs typeface="Poppins"/>
                <a:sym typeface="Poppins"/>
              </a:rPr>
              <a:t>Medium</a:t>
            </a:r>
            <a:endParaRPr b="1" i="0" sz="1200" u="none" cap="none" strike="noStrike">
              <a:solidFill>
                <a:srgbClr val="FFD966"/>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May occur more often or be harder to overcome. Fixing this should be a low release priority.</a:t>
            </a:r>
            <a:endParaRPr b="0" i="0" sz="1200" u="none" cap="none" strike="noStrike">
              <a:solidFill>
                <a:srgbClr val="052B53"/>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1" i="0" lang="en" sz="1200" u="none" cap="none" strike="noStrike">
                <a:solidFill>
                  <a:srgbClr val="4A86E8"/>
                </a:solidFill>
                <a:latin typeface="Poppins"/>
                <a:ea typeface="Poppins"/>
                <a:cs typeface="Poppins"/>
                <a:sym typeface="Poppins"/>
              </a:rPr>
              <a:t>Low</a:t>
            </a:r>
            <a:endParaRPr b="1" i="0" sz="1200" u="none" cap="none" strike="noStrike">
              <a:solidFill>
                <a:srgbClr val="4A86E8"/>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52B53"/>
                </a:solidFill>
                <a:latin typeface="Poppins"/>
                <a:ea typeface="Poppins"/>
                <a:cs typeface="Poppins"/>
                <a:sym typeface="Poppins"/>
              </a:rPr>
              <a:t>Can be easily overcome by the user or occurs very rarely. The release does not require repair unless additional time is available.</a:t>
            </a:r>
            <a:endParaRPr b="0" i="0" sz="1200" u="none" cap="none" strike="noStrike">
              <a:solidFill>
                <a:schemeClr val="dk1"/>
              </a:solidFill>
              <a:latin typeface="Open Sans Medium"/>
              <a:ea typeface="Open Sans Medium"/>
              <a:cs typeface="Open Sans Medium"/>
              <a:sym typeface="Open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03" name="Shape 103"/>
        <p:cNvGrpSpPr/>
        <p:nvPr/>
      </p:nvGrpSpPr>
      <p:grpSpPr>
        <a:xfrm>
          <a:off x="0" y="0"/>
          <a:ext cx="0" cy="0"/>
          <a:chOff x="0" y="0"/>
          <a:chExt cx="0" cy="0"/>
        </a:xfrm>
      </p:grpSpPr>
      <p:sp>
        <p:nvSpPr>
          <p:cNvPr id="104" name="Google Shape;104;g256c901fe12_2_127"/>
          <p:cNvSpPr txBox="1"/>
          <p:nvPr/>
        </p:nvSpPr>
        <p:spPr>
          <a:xfrm>
            <a:off x="249900" y="1617200"/>
            <a:ext cx="8520600" cy="1758000"/>
          </a:xfrm>
          <a:prstGeom prst="rect">
            <a:avLst/>
          </a:prstGeom>
          <a:noFill/>
          <a:ln>
            <a:noFill/>
          </a:ln>
        </p:spPr>
        <p:txBody>
          <a:bodyPr anchorCtr="0" anchor="b" bIns="91425" lIns="91425" spcFirstLastPara="1" rIns="91425" wrap="square" tIns="91425">
            <a:normAutofit/>
          </a:bodyPr>
          <a:lstStyle/>
          <a:p>
            <a:pPr indent="457200" lvl="0" marL="2286000" marR="0" rtl="0" algn="l">
              <a:lnSpc>
                <a:spcPct val="100000"/>
              </a:lnSpc>
              <a:spcBef>
                <a:spcPts val="0"/>
              </a:spcBef>
              <a:spcAft>
                <a:spcPts val="0"/>
              </a:spcAft>
              <a:buClr>
                <a:srgbClr val="000000"/>
              </a:buClr>
              <a:buSzPts val="2800"/>
              <a:buFont typeface="Arial"/>
              <a:buNone/>
            </a:pPr>
            <a:r>
              <a:rPr b="0" i="0" lang="en" sz="2800" u="none" cap="none" strike="noStrike">
                <a:solidFill>
                  <a:srgbClr val="FFFFFF"/>
                </a:solidFill>
                <a:latin typeface="Poppins SemiBold"/>
                <a:ea typeface="Poppins SemiBold"/>
                <a:cs typeface="Poppins SemiBold"/>
                <a:sym typeface="Poppins SemiBold"/>
              </a:rPr>
              <a:t>  FINDINGS</a:t>
            </a:r>
            <a:endParaRPr b="0" i="0" sz="2800" u="none" cap="none" strike="noStrike">
              <a:solidFill>
                <a:srgbClr val="FFFFFF"/>
              </a:solidFill>
              <a:latin typeface="Poppins SemiBold"/>
              <a:ea typeface="Poppins SemiBold"/>
              <a:cs typeface="Poppins SemiBold"/>
              <a:sym typeface="Poppins SemiBold"/>
            </a:endParaRPr>
          </a:p>
          <a:p>
            <a:pPr indent="0" lvl="0" marL="0" marR="0" rtl="0" algn="ctr">
              <a:lnSpc>
                <a:spcPct val="100000"/>
              </a:lnSpc>
              <a:spcBef>
                <a:spcPts val="0"/>
              </a:spcBef>
              <a:spcAft>
                <a:spcPts val="0"/>
              </a:spcAft>
              <a:buClr>
                <a:srgbClr val="000000"/>
              </a:buClr>
              <a:buSzPts val="2650"/>
              <a:buFont typeface="Arial"/>
              <a:buNone/>
            </a:pPr>
            <a:r>
              <a:t/>
            </a:r>
            <a:endParaRPr b="0" i="0" sz="2650" u="none" cap="none" strike="noStrike">
              <a:solidFill>
                <a:srgbClr val="FED670"/>
              </a:solidFill>
              <a:latin typeface="Poppins SemiBold"/>
              <a:ea typeface="Poppins SemiBold"/>
              <a:cs typeface="Poppins SemiBold"/>
              <a:sym typeface="Poppi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g256c901fe12_2_131"/>
          <p:cNvSpPr txBox="1"/>
          <p:nvPr/>
        </p:nvSpPr>
        <p:spPr>
          <a:xfrm>
            <a:off x="331600" y="24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52B53"/>
                </a:solidFill>
                <a:latin typeface="Poppins"/>
                <a:ea typeface="Poppins"/>
                <a:cs typeface="Poppins"/>
                <a:sym typeface="Poppins"/>
              </a:rPr>
              <a:t>BUSINESS GOALS</a:t>
            </a:r>
            <a:endParaRPr b="0" i="0" sz="2000" u="none" cap="none" strike="noStrike">
              <a:solidFill>
                <a:srgbClr val="052B53"/>
              </a:solidFill>
              <a:latin typeface="Arial"/>
              <a:ea typeface="Arial"/>
              <a:cs typeface="Arial"/>
              <a:sym typeface="Arial"/>
            </a:endParaRPr>
          </a:p>
        </p:txBody>
      </p:sp>
      <p:sp>
        <p:nvSpPr>
          <p:cNvPr id="110" name="Google Shape;110;g256c901fe12_2_131"/>
          <p:cNvSpPr txBox="1"/>
          <p:nvPr/>
        </p:nvSpPr>
        <p:spPr>
          <a:xfrm>
            <a:off x="329184" y="776125"/>
            <a:ext cx="8473800" cy="3971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Maximizing Yield: Beefy Finance aims to help users maximize their yield generation by providing automated strategies that optimize the allocation of their assets across different yield farming opportunities in the DeFi ecosystem.</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Simplifying User Experience: The platform aims to simplify the user experience by eliminating the need for users to manually monitor and manage their assets across multiple protocols. Beefy Finance automates the process, making it easier for users to participate in yield farming and earn passive income.</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Enhancing Security: Beefy Finance focuses on ensuring the security of users' funds and assets by employing robust smart contract audits and security measures. By providing a secure and reliable platform, they aim to build trust and confidence among users in the DeFi space.</a:t>
            </a:r>
            <a:endParaRPr sz="1200">
              <a:solidFill>
                <a:srgbClr val="052B53"/>
              </a:solidFill>
              <a:latin typeface="Poppins"/>
              <a:ea typeface="Poppins"/>
              <a:cs typeface="Poppins"/>
              <a:sym typeface="Poppins"/>
            </a:endParaRPr>
          </a:p>
          <a:p>
            <a:pPr indent="-304800" lvl="0" marL="457200" marR="0" rtl="0" algn="l">
              <a:lnSpc>
                <a:spcPct val="150000"/>
              </a:lnSpc>
              <a:spcBef>
                <a:spcPts val="0"/>
              </a:spcBef>
              <a:spcAft>
                <a:spcPts val="0"/>
              </a:spcAft>
              <a:buClr>
                <a:srgbClr val="052B53"/>
              </a:buClr>
              <a:buSzPts val="1200"/>
              <a:buFont typeface="Poppins"/>
              <a:buChar char="●"/>
            </a:pPr>
            <a:r>
              <a:rPr lang="en" sz="1200">
                <a:solidFill>
                  <a:srgbClr val="052B53"/>
                </a:solidFill>
                <a:latin typeface="Poppins"/>
                <a:ea typeface="Poppins"/>
                <a:cs typeface="Poppins"/>
                <a:sym typeface="Poppins"/>
              </a:rPr>
              <a:t>Expanding Partnerships: Beefy Finance may strive to form strategic partnerships with other DeFi protocols, liquidity providers, or projects to expand their reach and offer more diverse yield farming opportunities to their users. Collaborations and integrations can help grow their ecosystem and provide users with additional options.</a:t>
            </a:r>
            <a:endParaRPr sz="1200">
              <a:solidFill>
                <a:srgbClr val="052B53"/>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