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ed Hat Display Black"/>
      <p:bold r:id="rId43"/>
      <p:boldItalic r:id="rId44"/>
    </p:embeddedFont>
    <p:embeddedFont>
      <p:font typeface="Poppins"/>
      <p:regular r:id="rId45"/>
      <p:bold r:id="rId46"/>
      <p:italic r:id="rId47"/>
      <p:boldItalic r:id="rId48"/>
    </p:embeddedFont>
    <p:embeddedFont>
      <p:font typeface="Poppins Light"/>
      <p:regular r:id="rId49"/>
      <p:bold r:id="rId50"/>
      <p:italic r:id="rId51"/>
      <p:boldItalic r:id="rId52"/>
    </p:embeddedFont>
    <p:embeddedFont>
      <p:font typeface="Poppins Medium"/>
      <p:regular r:id="rId53"/>
      <p:bold r:id="rId54"/>
      <p:italic r:id="rId55"/>
      <p:boldItalic r:id="rId56"/>
    </p:embeddedFont>
    <p:embeddedFont>
      <p:font typeface="Open Sans ExtraBold"/>
      <p:bold r:id="rId57"/>
      <p:boldItalic r:id="rId58"/>
    </p:embeddedFont>
    <p:embeddedFont>
      <p:font typeface="Poppins SemiBold"/>
      <p:regular r:id="rId59"/>
      <p:bold r:id="rId60"/>
      <p:italic r:id="rId61"/>
      <p:boldItalic r:id="rId62"/>
    </p:embeddedFont>
    <p:embeddedFont>
      <p:font typeface="Open Sans Medium"/>
      <p:regular r:id="rId63"/>
      <p:bold r:id="rId64"/>
      <p:italic r:id="rId65"/>
      <p:boldItalic r:id="rId66"/>
    </p:embeddedFont>
    <p:embeddedFont>
      <p:font typeface="Poppins ExtraBold"/>
      <p:bold r:id="rId67"/>
      <p:boldItalic r:id="rId68"/>
    </p:embeddedFont>
    <p:embeddedFont>
      <p:font typeface="Red Hat Display Light"/>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7" roundtripDataSignature="AMtx7mjpTnE7Sljogt0pD1kGKtVYKcJJ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edHatDisplayBlack-boldItalic.fntdata"/><Relationship Id="rId43" Type="http://schemas.openxmlformats.org/officeDocument/2006/relationships/font" Target="fonts/RedHatDisplayBlack-bold.fntdata"/><Relationship Id="rId46" Type="http://schemas.openxmlformats.org/officeDocument/2006/relationships/font" Target="fonts/Poppins-bold.fntdata"/><Relationship Id="rId45"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boldItalic.fntdata"/><Relationship Id="rId47" Type="http://schemas.openxmlformats.org/officeDocument/2006/relationships/font" Target="fonts/Poppins-italic.fntdata"/><Relationship Id="rId49" Type="http://schemas.openxmlformats.org/officeDocument/2006/relationships/font" Target="fonts/Poppins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regular.fntdata"/><Relationship Id="rId72" Type="http://schemas.openxmlformats.org/officeDocument/2006/relationships/font" Target="fonts/RedHatDisplayLight-boldItalic.fntdata"/><Relationship Id="rId31" Type="http://schemas.openxmlformats.org/officeDocument/2006/relationships/slide" Target="slides/slide26.xml"/><Relationship Id="rId75" Type="http://schemas.openxmlformats.org/officeDocument/2006/relationships/font" Target="fonts/OpenSans-italic.fntdata"/><Relationship Id="rId30" Type="http://schemas.openxmlformats.org/officeDocument/2006/relationships/slide" Target="slides/slide25.xml"/><Relationship Id="rId74" Type="http://schemas.openxmlformats.org/officeDocument/2006/relationships/font" Target="fonts/OpenSans-bold.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OpenSans-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edHatDisplayLight-italic.fntdata"/><Relationship Id="rId70" Type="http://schemas.openxmlformats.org/officeDocument/2006/relationships/font" Target="fonts/RedHatDisplayLight-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oppinsSemiBold-boldItalic.fntdata"/><Relationship Id="rId61" Type="http://schemas.openxmlformats.org/officeDocument/2006/relationships/font" Target="fonts/PoppinsSemiBold-italic.fntdata"/><Relationship Id="rId20" Type="http://schemas.openxmlformats.org/officeDocument/2006/relationships/slide" Target="slides/slide15.xml"/><Relationship Id="rId64" Type="http://schemas.openxmlformats.org/officeDocument/2006/relationships/font" Target="fonts/OpenSansMedium-bold.fntdata"/><Relationship Id="rId63" Type="http://schemas.openxmlformats.org/officeDocument/2006/relationships/font" Target="fonts/OpenSansMedium-regular.fntdata"/><Relationship Id="rId22" Type="http://schemas.openxmlformats.org/officeDocument/2006/relationships/slide" Target="slides/slide17.xml"/><Relationship Id="rId66" Type="http://schemas.openxmlformats.org/officeDocument/2006/relationships/font" Target="fonts/OpenSansMedium-boldItalic.fntdata"/><Relationship Id="rId21" Type="http://schemas.openxmlformats.org/officeDocument/2006/relationships/slide" Target="slides/slide16.xml"/><Relationship Id="rId65" Type="http://schemas.openxmlformats.org/officeDocument/2006/relationships/font" Target="fonts/OpenSansMedium-italic.fntdata"/><Relationship Id="rId24" Type="http://schemas.openxmlformats.org/officeDocument/2006/relationships/slide" Target="slides/slide19.xml"/><Relationship Id="rId68" Type="http://schemas.openxmlformats.org/officeDocument/2006/relationships/font" Target="fonts/PoppinsExtraBold-boldItalic.fntdata"/><Relationship Id="rId23" Type="http://schemas.openxmlformats.org/officeDocument/2006/relationships/slide" Target="slides/slide18.xml"/><Relationship Id="rId67" Type="http://schemas.openxmlformats.org/officeDocument/2006/relationships/font" Target="fonts/PoppinsExtraBold-bold.fntdata"/><Relationship Id="rId60" Type="http://schemas.openxmlformats.org/officeDocument/2006/relationships/font" Target="fonts/PoppinsSemiBold-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edHatDisplayLigh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Light-italic.fntdata"/><Relationship Id="rId50" Type="http://schemas.openxmlformats.org/officeDocument/2006/relationships/font" Target="fonts/PoppinsLight-bold.fntdata"/><Relationship Id="rId53" Type="http://schemas.openxmlformats.org/officeDocument/2006/relationships/font" Target="fonts/PoppinsMedium-regular.fntdata"/><Relationship Id="rId52" Type="http://schemas.openxmlformats.org/officeDocument/2006/relationships/font" Target="fonts/PoppinsLight-boldItalic.fntdata"/><Relationship Id="rId11" Type="http://schemas.openxmlformats.org/officeDocument/2006/relationships/slide" Target="slides/slide6.xml"/><Relationship Id="rId55" Type="http://schemas.openxmlformats.org/officeDocument/2006/relationships/font" Target="fonts/PoppinsMedium-italic.fntdata"/><Relationship Id="rId10" Type="http://schemas.openxmlformats.org/officeDocument/2006/relationships/slide" Target="slides/slide5.xml"/><Relationship Id="rId54" Type="http://schemas.openxmlformats.org/officeDocument/2006/relationships/font" Target="fonts/PoppinsMedium-bold.fntdata"/><Relationship Id="rId13" Type="http://schemas.openxmlformats.org/officeDocument/2006/relationships/slide" Target="slides/slide8.xml"/><Relationship Id="rId57" Type="http://schemas.openxmlformats.org/officeDocument/2006/relationships/font" Target="fonts/OpenSansExtraBold-bold.fntdata"/><Relationship Id="rId12" Type="http://schemas.openxmlformats.org/officeDocument/2006/relationships/slide" Target="slides/slide7.xml"/><Relationship Id="rId56" Type="http://schemas.openxmlformats.org/officeDocument/2006/relationships/font" Target="fonts/PoppinsMedium-boldItalic.fntdata"/><Relationship Id="rId15" Type="http://schemas.openxmlformats.org/officeDocument/2006/relationships/slide" Target="slides/slide10.xml"/><Relationship Id="rId59" Type="http://schemas.openxmlformats.org/officeDocument/2006/relationships/font" Target="fonts/PoppinsSemiBold-regular.fntdata"/><Relationship Id="rId14" Type="http://schemas.openxmlformats.org/officeDocument/2006/relationships/slide" Target="slides/slide9.xml"/><Relationship Id="rId58" Type="http://schemas.openxmlformats.org/officeDocument/2006/relationships/font" Target="fonts/OpenSansExtra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6c901fe1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56c901fe12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2016d45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582016d458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82016d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582016d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82016d4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582016d458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1476f550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31476f550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1476f55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31476f550f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9b1d71e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39b1d71e6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b1d71e6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39b1d71e6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b1d71e6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39b1d71e6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1476f550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31476f550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1476f550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31476f550f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6c901fe12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56c901fe12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1476f550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31476f550f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82016d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582016d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82016d4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582016d45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82016d4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582016d45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82016d4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582016d45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82016d45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582016d45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82016d45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582016d45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82016d45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582016d45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82016d4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582016d458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9b1d71e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39b1d71e6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6c901fe12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56c901fe12_2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9b1d71e6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39b1d71e6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82016d45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582016d45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1476f550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31476f550f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1476f55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31476f550f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846ef9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5846ef97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846ef974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5846ef974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846ef97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5846ef974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6c901fe12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56c901fe12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6c901fe12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56c901fe12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6c901fe12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56c901fe12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1476f55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31476f550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6c901fe1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56c901fe12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6c901fe12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56c901fe12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6c901fe12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56c901fe12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rmation 1">
  <p:cSld name="SECTION_HEADER_1">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g256c901fe12_2_4"/>
          <p:cNvSpPr txBox="1"/>
          <p:nvPr>
            <p:ph type="title"/>
          </p:nvPr>
        </p:nvSpPr>
        <p:spPr>
          <a:xfrm>
            <a:off x="311700" y="997175"/>
            <a:ext cx="8520600" cy="841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000"/>
              <a:buFont typeface="Red Hat Display Black"/>
              <a:buNone/>
              <a:defRPr sz="4000">
                <a:latin typeface="Red Hat Display Black"/>
                <a:ea typeface="Red Hat Display Black"/>
                <a:cs typeface="Red Hat Display Black"/>
                <a:sym typeface="Red Hat Display Black"/>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g256c901fe12_2_4"/>
          <p:cNvSpPr txBox="1"/>
          <p:nvPr>
            <p:ph idx="1" type="subTitle"/>
          </p:nvPr>
        </p:nvSpPr>
        <p:spPr>
          <a:xfrm>
            <a:off x="366625" y="2046425"/>
            <a:ext cx="8520600" cy="29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ED670"/>
              </a:buClr>
              <a:buSzPts val="1200"/>
              <a:buFont typeface="Red Hat Display Light"/>
              <a:buNone/>
              <a:defRPr sz="1200">
                <a:solidFill>
                  <a:srgbClr val="FED670"/>
                </a:solidFill>
                <a:latin typeface="Red Hat Display Light"/>
                <a:ea typeface="Red Hat Display Light"/>
                <a:cs typeface="Red Hat Display Light"/>
                <a:sym typeface="Red Hat Display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56c901fe12_2_4"/>
          <p:cNvSpPr txBox="1"/>
          <p:nvPr>
            <p:ph idx="2" type="title"/>
          </p:nvPr>
        </p:nvSpPr>
        <p:spPr>
          <a:xfrm>
            <a:off x="339163" y="2832050"/>
            <a:ext cx="8520600" cy="841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000"/>
              <a:buFont typeface="Red Hat Display Black"/>
              <a:buNone/>
              <a:defRPr sz="4000">
                <a:latin typeface="Red Hat Display Black"/>
                <a:ea typeface="Red Hat Display Black"/>
                <a:cs typeface="Red Hat Display Black"/>
                <a:sym typeface="Red Hat Display Black"/>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 name="Google Shape;13;g256c901fe12_2_4"/>
          <p:cNvSpPr txBox="1"/>
          <p:nvPr>
            <p:ph idx="3" type="subTitle"/>
          </p:nvPr>
        </p:nvSpPr>
        <p:spPr>
          <a:xfrm>
            <a:off x="394088" y="3881300"/>
            <a:ext cx="8520600" cy="29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ED670"/>
              </a:buClr>
              <a:buSzPts val="1200"/>
              <a:buFont typeface="Red Hat Display Light"/>
              <a:buNone/>
              <a:defRPr sz="1200">
                <a:solidFill>
                  <a:srgbClr val="FED670"/>
                </a:solidFill>
                <a:latin typeface="Red Hat Display Light"/>
                <a:ea typeface="Red Hat Display Light"/>
                <a:cs typeface="Red Hat Display Light"/>
                <a:sym typeface="Red Hat Display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g256c901fe12_2_4"/>
          <p:cNvSpPr txBox="1"/>
          <p:nvPr>
            <p:ph idx="4" type="subTitle"/>
          </p:nvPr>
        </p:nvSpPr>
        <p:spPr>
          <a:xfrm>
            <a:off x="394100" y="4436850"/>
            <a:ext cx="55308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1200"/>
              <a:buFont typeface="Red Hat Display Light"/>
              <a:buNone/>
              <a:defRPr sz="1200">
                <a:solidFill>
                  <a:schemeClr val="dk1"/>
                </a:solidFill>
                <a:latin typeface="Red Hat Display Light"/>
                <a:ea typeface="Red Hat Display Light"/>
                <a:cs typeface="Red Hat Display Light"/>
                <a:sym typeface="Red Hat Display Light"/>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5" name="Google Shape;15;g256c901fe12_2_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56c901fe12_2_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256c901fe12_2_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g256c901fe12_2_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g256c901fe12_2_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g256c901fe12_2_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g256c901fe12_2_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3" name="Google Shape;53;g256c901fe12_2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g256c901fe12_2_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g256c901fe12_2_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g256c901fe12_2_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g256c901fe12_2_53"/>
          <p:cNvSpPr txBox="1"/>
          <p:nvPr>
            <p:ph type="ctrTitle"/>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5200"/>
              <a:buFont typeface="Red Hat Display Black"/>
              <a:buNone/>
              <a:defRPr sz="5200">
                <a:latin typeface="Red Hat Display Black"/>
                <a:ea typeface="Red Hat Display Black"/>
                <a:cs typeface="Red Hat Display Black"/>
                <a:sym typeface="Red Hat Displ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g256c901fe12_2_53"/>
          <p:cNvSpPr txBox="1"/>
          <p:nvPr>
            <p:ph idx="1" type="subTitle"/>
          </p:nvPr>
        </p:nvSpPr>
        <p:spPr>
          <a:xfrm>
            <a:off x="249900" y="3335425"/>
            <a:ext cx="8520600" cy="42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1600"/>
              <a:buFont typeface="Red Hat Display Light"/>
              <a:buNone/>
              <a:defRPr sz="1600">
                <a:solidFill>
                  <a:schemeClr val="dk1"/>
                </a:solidFill>
                <a:latin typeface="Red Hat Display Light"/>
                <a:ea typeface="Red Hat Display Light"/>
                <a:cs typeface="Red Hat Display Light"/>
                <a:sym typeface="Red Hat Display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g256c901fe12_2_53"/>
          <p:cNvSpPr txBox="1"/>
          <p:nvPr>
            <p:ph idx="2" type="subTitle"/>
          </p:nvPr>
        </p:nvSpPr>
        <p:spPr>
          <a:xfrm>
            <a:off x="552700" y="3956150"/>
            <a:ext cx="55308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1200"/>
              <a:buFont typeface="Red Hat Display Light"/>
              <a:buNone/>
              <a:defRPr sz="1200">
                <a:solidFill>
                  <a:schemeClr val="dk1"/>
                </a:solidFill>
                <a:latin typeface="Red Hat Display Light"/>
                <a:ea typeface="Red Hat Display Light"/>
                <a:cs typeface="Red Hat Display Light"/>
                <a:sym typeface="Red Hat Display Light"/>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62" name="Google Shape;62;g256c901fe12_2_53"/>
          <p:cNvSpPr txBox="1"/>
          <p:nvPr>
            <p:ph idx="3" type="subTitle"/>
          </p:nvPr>
        </p:nvSpPr>
        <p:spPr>
          <a:xfrm>
            <a:off x="552700" y="4319375"/>
            <a:ext cx="5530800" cy="343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ED670"/>
              </a:buClr>
              <a:buSzPts val="1200"/>
              <a:buFont typeface="Red Hat Display Light"/>
              <a:buNone/>
              <a:defRPr sz="1200">
                <a:solidFill>
                  <a:srgbClr val="FED670"/>
                </a:solidFill>
                <a:latin typeface="Red Hat Display Light"/>
                <a:ea typeface="Red Hat Display Light"/>
                <a:cs typeface="Red Hat Display Light"/>
                <a:sym typeface="Red Hat Display Light"/>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pic>
        <p:nvPicPr>
          <p:cNvPr id="63" name="Google Shape;63;g256c901fe12_2_53"/>
          <p:cNvPicPr preferRelativeResize="0"/>
          <p:nvPr/>
        </p:nvPicPr>
        <p:blipFill rotWithShape="1">
          <a:blip r:embed="rId3">
            <a:alphaModFix/>
          </a:blip>
          <a:srcRect b="0" l="0" r="0" t="0"/>
          <a:stretch/>
        </p:blipFill>
        <p:spPr>
          <a:xfrm>
            <a:off x="364125" y="4011950"/>
            <a:ext cx="169180" cy="169180"/>
          </a:xfrm>
          <a:prstGeom prst="rect">
            <a:avLst/>
          </a:prstGeom>
          <a:noFill/>
          <a:ln>
            <a:noFill/>
          </a:ln>
        </p:spPr>
      </p:pic>
      <p:pic>
        <p:nvPicPr>
          <p:cNvPr id="64" name="Google Shape;64;g256c901fe12_2_53"/>
          <p:cNvPicPr preferRelativeResize="0"/>
          <p:nvPr/>
        </p:nvPicPr>
        <p:blipFill rotWithShape="1">
          <a:blip r:embed="rId4">
            <a:alphaModFix/>
          </a:blip>
          <a:srcRect b="0" l="0" r="0" t="0"/>
          <a:stretch/>
        </p:blipFill>
        <p:spPr>
          <a:xfrm>
            <a:off x="164462" y="4396625"/>
            <a:ext cx="488643" cy="169180"/>
          </a:xfrm>
          <a:prstGeom prst="rect">
            <a:avLst/>
          </a:prstGeom>
          <a:noFill/>
          <a:ln>
            <a:noFill/>
          </a:ln>
        </p:spPr>
      </p:pic>
      <p:sp>
        <p:nvSpPr>
          <p:cNvPr id="65" name="Google Shape;65;g256c901fe12_2_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g256c901fe12_2_11"/>
          <p:cNvSpPr txBox="1"/>
          <p:nvPr/>
        </p:nvSpPr>
        <p:spPr>
          <a:xfrm>
            <a:off x="6883975" y="4683725"/>
            <a:ext cx="212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73763"/>
                </a:solidFill>
                <a:latin typeface="Poppins"/>
                <a:ea typeface="Poppins"/>
                <a:cs typeface="Poppins"/>
                <a:sym typeface="Poppins"/>
              </a:rPr>
              <a:t>GENERAL MAGIC.IO</a:t>
            </a:r>
            <a:endParaRPr b="1" i="0" sz="1400" u="none" cap="none" strike="noStrike">
              <a:solidFill>
                <a:srgbClr val="073763"/>
              </a:solidFill>
              <a:latin typeface="Poppins"/>
              <a:ea typeface="Poppins"/>
              <a:cs typeface="Poppins"/>
              <a:sym typeface="Poppins"/>
            </a:endParaRPr>
          </a:p>
        </p:txBody>
      </p:sp>
      <p:sp>
        <p:nvSpPr>
          <p:cNvPr id="18" name="Google Shape;18;g256c901fe12_2_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g256c901fe12_2_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g256c901fe12_2_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g256c901fe12_2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g256c901fe12_2_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g256c901fe12_2_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256c901fe12_2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g256c901fe12_2_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g256c901fe12_2_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56c901fe12_2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g256c901fe12_2_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g256c901fe12_2_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g256c901fe12_2_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56c901fe12_2_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g256c901fe12_2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56c901fe12_2_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g256c901fe12_2_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g256c901fe12_2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256c901fe12_2_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g256c901fe12_2_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56c901fe12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256c901fe12_2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256c901fe12_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airtable.com/apptSp1ivWHgmlxKh/tblsjElDsVhrWxc0F/viwTZsGXe0KNctDEk?blocks=hid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69" name="Shape 69"/>
        <p:cNvGrpSpPr/>
        <p:nvPr/>
      </p:nvGrpSpPr>
      <p:grpSpPr>
        <a:xfrm>
          <a:off x="0" y="0"/>
          <a:ext cx="0" cy="0"/>
          <a:chOff x="0" y="0"/>
          <a:chExt cx="0" cy="0"/>
        </a:xfrm>
      </p:grpSpPr>
      <p:sp>
        <p:nvSpPr>
          <p:cNvPr id="70" name="Google Shape;70;g256c901fe12_2_61"/>
          <p:cNvSpPr txBox="1"/>
          <p:nvPr/>
        </p:nvSpPr>
        <p:spPr>
          <a:xfrm>
            <a:off x="249900" y="1617200"/>
            <a:ext cx="8520600" cy="1758000"/>
          </a:xfrm>
          <a:prstGeom prst="rect">
            <a:avLst/>
          </a:prstGeom>
          <a:noFill/>
          <a:ln>
            <a:noFill/>
          </a:ln>
        </p:spPr>
        <p:txBody>
          <a:bodyPr anchorCtr="0" anchor="b" bIns="91425" lIns="91425" spcFirstLastPara="1" rIns="91425" wrap="square" tIns="91425">
            <a:normAutofit fontScale="77500" lnSpcReduction="20000"/>
          </a:bodyPr>
          <a:lstStyle/>
          <a:p>
            <a:pPr indent="0" lvl="0" marL="0" marR="0" rtl="0" algn="ctr">
              <a:lnSpc>
                <a:spcPct val="150000"/>
              </a:lnSpc>
              <a:spcBef>
                <a:spcPts val="0"/>
              </a:spcBef>
              <a:spcAft>
                <a:spcPts val="0"/>
              </a:spcAft>
              <a:buClr>
                <a:srgbClr val="000000"/>
              </a:buClr>
              <a:buSzPct val="100000"/>
              <a:buFont typeface="Arial"/>
              <a:buNone/>
            </a:pPr>
            <a:r>
              <a:rPr lang="en" sz="5200">
                <a:solidFill>
                  <a:srgbClr val="FFFFFF"/>
                </a:solidFill>
                <a:latin typeface="Poppins ExtraBold"/>
                <a:ea typeface="Poppins ExtraBold"/>
                <a:cs typeface="Poppins ExtraBold"/>
                <a:sym typeface="Poppins ExtraBold"/>
              </a:rPr>
              <a:t>KYBERSWAP</a:t>
            </a:r>
            <a:endParaRPr b="1" i="0" sz="5200" u="none" cap="none" strike="noStrike">
              <a:solidFill>
                <a:srgbClr val="FFFFFF"/>
              </a:solidFill>
              <a:latin typeface="Poppins"/>
              <a:ea typeface="Poppins"/>
              <a:cs typeface="Poppins"/>
              <a:sym typeface="Poppins"/>
            </a:endParaRPr>
          </a:p>
          <a:p>
            <a:pPr indent="0" lvl="0" marL="0" marR="0" rtl="0" algn="ctr">
              <a:lnSpc>
                <a:spcPct val="150000"/>
              </a:lnSpc>
              <a:spcBef>
                <a:spcPts val="0"/>
              </a:spcBef>
              <a:spcAft>
                <a:spcPts val="0"/>
              </a:spcAft>
              <a:buClr>
                <a:srgbClr val="000000"/>
              </a:buClr>
              <a:buSzPct val="100000"/>
              <a:buFont typeface="Arial"/>
              <a:buNone/>
            </a:pPr>
            <a:r>
              <a:rPr b="0" i="0" lang="en" sz="2800" u="none" cap="none" strike="noStrike">
                <a:solidFill>
                  <a:srgbClr val="FFFFFF"/>
                </a:solidFill>
                <a:latin typeface="Poppins SemiBold"/>
                <a:ea typeface="Poppins SemiBold"/>
                <a:cs typeface="Poppins SemiBold"/>
                <a:sym typeface="Poppins SemiBold"/>
              </a:rPr>
              <a:t>UX AUDIT REPORT</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50000"/>
              </a:lnSpc>
              <a:spcBef>
                <a:spcPts val="0"/>
              </a:spcBef>
              <a:spcAft>
                <a:spcPts val="0"/>
              </a:spcAft>
              <a:buClr>
                <a:srgbClr val="000000"/>
              </a:buClr>
              <a:buSzPct val="100000"/>
              <a:buFont typeface="Arial"/>
              <a:buNone/>
            </a:pPr>
            <a:r>
              <a:rPr lang="en" sz="2650">
                <a:solidFill>
                  <a:srgbClr val="FED670"/>
                </a:solidFill>
                <a:latin typeface="Poppins SemiBold"/>
                <a:ea typeface="Poppins SemiBold"/>
                <a:cs typeface="Poppins SemiBold"/>
                <a:sym typeface="Poppins SemiBold"/>
              </a:rPr>
              <a:t>AUGUST</a:t>
            </a:r>
            <a:r>
              <a:rPr b="0" i="0" lang="en" sz="2650" u="none" cap="none" strike="noStrike">
                <a:solidFill>
                  <a:srgbClr val="FED670"/>
                </a:solidFill>
                <a:latin typeface="Poppins SemiBold"/>
                <a:ea typeface="Poppins SemiBold"/>
                <a:cs typeface="Poppins SemiBold"/>
                <a:sym typeface="Poppins SemiBold"/>
              </a:rPr>
              <a:t>2023</a:t>
            </a:r>
            <a:endParaRPr b="0" i="0" sz="2650" u="none" cap="none" strike="noStrike">
              <a:solidFill>
                <a:srgbClr val="FED670"/>
              </a:solidFill>
              <a:latin typeface="Poppins SemiBold"/>
              <a:ea typeface="Poppins SemiBold"/>
              <a:cs typeface="Poppins SemiBold"/>
              <a:sym typeface="Poppins SemiBold"/>
            </a:endParaRPr>
          </a:p>
        </p:txBody>
      </p:sp>
      <p:sp>
        <p:nvSpPr>
          <p:cNvPr id="71" name="Google Shape;71;g256c901fe12_2_61"/>
          <p:cNvSpPr txBox="1"/>
          <p:nvPr/>
        </p:nvSpPr>
        <p:spPr>
          <a:xfrm>
            <a:off x="249900" y="3335425"/>
            <a:ext cx="8520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Poppins Medium"/>
                <a:ea typeface="Poppins Medium"/>
                <a:cs typeface="Poppins Medium"/>
                <a:sym typeface="Poppins Medium"/>
              </a:rPr>
              <a:t>HIGH LEVEL EXPERT REVIEW – Heuristic Evaluation &amp; User interviews </a:t>
            </a:r>
            <a:endParaRPr b="0" i="0" sz="1600" u="none" cap="none" strike="noStrike">
              <a:solidFill>
                <a:srgbClr val="000000"/>
              </a:solidFill>
              <a:latin typeface="Red Hat Display Light"/>
              <a:ea typeface="Red Hat Display Light"/>
              <a:cs typeface="Red Hat Display Light"/>
              <a:sym typeface="Red Hat Display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g2582016d458_0_136"/>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CUSTOMER GOALS</a:t>
            </a:r>
            <a:endParaRPr b="0" i="0" sz="2000" u="none" cap="none" strike="noStrike">
              <a:solidFill>
                <a:srgbClr val="052B53"/>
              </a:solidFill>
              <a:latin typeface="Arial"/>
              <a:ea typeface="Arial"/>
              <a:cs typeface="Arial"/>
              <a:sym typeface="Arial"/>
            </a:endParaRPr>
          </a:p>
        </p:txBody>
      </p:sp>
      <p:sp>
        <p:nvSpPr>
          <p:cNvPr id="125" name="Google Shape;125;g2582016d458_0_136"/>
          <p:cNvSpPr txBox="1"/>
          <p:nvPr/>
        </p:nvSpPr>
        <p:spPr>
          <a:xfrm>
            <a:off x="329184" y="776125"/>
            <a:ext cx="8473800" cy="424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Easy Token Swaps: Simplify the process of token swapping for customers by offering a user-friendly interface. KyberSwap aimed to make it quick and straightforward for users to exchange one ERC-20 token for another without the need for complex trading mechanisms.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Non-Custodial Security: Provide customers with a secure trading environment by being a non-custodial DEX. KyberSwap allowed users to connect their Ethereum wallets directly to the platform, ensuring that users retained full control of their private keys and funds throughout the trading process.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Access to a Wide Range of Tokens: Offer customers access to an extensive selection of ERC-20 tokens for trading. KyberSwap aimed to support popular tokens as well as emerging ones, ensuring that customers could easily swap their desired assets without needing to visit multiple exchanges.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Competitive Rates: Ensure competitive token exchange rates for customers by aggregating liquidity from various sources within the Kyber Network ecosystem. By having access to multiple liquidity providers, KyberSwap aimed to provide customers with optimal rates and minimize slippage.</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Transparent and Instant Transactions: Deliver transparency and speed in token swaps. KyberSwap sought to provide real-time information about token prices and execute trades swiftly to enhance the customer experience.</a:t>
            </a:r>
            <a:endParaRPr sz="1200">
              <a:solidFill>
                <a:srgbClr val="052B53"/>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g2582016d458_0_7"/>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FINDINGS</a:t>
            </a:r>
            <a:endParaRPr b="0" i="0" sz="2000" u="none" cap="none" strike="noStrike">
              <a:solidFill>
                <a:srgbClr val="052B53"/>
              </a:solidFill>
              <a:latin typeface="Arial"/>
              <a:ea typeface="Arial"/>
              <a:cs typeface="Arial"/>
              <a:sym typeface="Arial"/>
            </a:endParaRPr>
          </a:p>
        </p:txBody>
      </p:sp>
      <p:sp>
        <p:nvSpPr>
          <p:cNvPr id="131" name="Google Shape;131;g2582016d458_0_7"/>
          <p:cNvSpPr txBox="1"/>
          <p:nvPr/>
        </p:nvSpPr>
        <p:spPr>
          <a:xfrm>
            <a:off x="428075" y="776125"/>
            <a:ext cx="8412600" cy="3170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800"/>
              </a:spcBef>
              <a:spcAft>
                <a:spcPts val="0"/>
              </a:spcAft>
              <a:buClr>
                <a:schemeClr val="dk1"/>
              </a:buClr>
              <a:buSzPts val="1100"/>
              <a:buFont typeface="Arial"/>
              <a:buNone/>
            </a:pPr>
            <a:r>
              <a:rPr b="0" i="0" lang="en" sz="1200" u="none" cap="none" strike="noStrike">
                <a:solidFill>
                  <a:srgbClr val="052B53"/>
                </a:solidFill>
                <a:latin typeface="Poppins SemiBold"/>
                <a:ea typeface="Poppins SemiBold"/>
                <a:cs typeface="Poppins SemiBold"/>
                <a:sym typeface="Poppins SemiBold"/>
              </a:rPr>
              <a:t>Heuristic Used</a:t>
            </a:r>
            <a:endParaRPr b="0" i="0" sz="1200" u="none" cap="none" strike="noStrike">
              <a:solidFill>
                <a:srgbClr val="052B53"/>
              </a:solidFill>
              <a:latin typeface="Poppins SemiBold"/>
              <a:ea typeface="Poppins SemiBold"/>
              <a:cs typeface="Poppins SemiBold"/>
              <a:sym typeface="Poppins SemiBold"/>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a:ea typeface="Poppins"/>
                <a:cs typeface="Poppins"/>
                <a:sym typeface="Poppins"/>
              </a:rPr>
              <a:t>Select the appropriate heuristics principle that matches the usability issue you’ve identified.</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SemiBold"/>
                <a:ea typeface="Poppins SemiBold"/>
                <a:cs typeface="Poppins SemiBold"/>
                <a:sym typeface="Poppins SemiBold"/>
              </a:rPr>
              <a:t>Severity</a:t>
            </a:r>
            <a:endParaRPr b="0" i="0" sz="1200" u="none" cap="none" strike="noStrike">
              <a:solidFill>
                <a:srgbClr val="052B53"/>
              </a:solidFill>
              <a:latin typeface="Poppins SemiBold"/>
              <a:ea typeface="Poppins SemiBold"/>
              <a:cs typeface="Poppins SemiBold"/>
              <a:sym typeface="Poppins SemiBold"/>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a:ea typeface="Poppins"/>
                <a:cs typeface="Poppins"/>
                <a:sym typeface="Poppins"/>
              </a:rPr>
              <a:t>From the severity scale, select the appropriate rating for the usability issue you’ve identified.</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SemiBold"/>
                <a:ea typeface="Poppins SemiBold"/>
                <a:cs typeface="Poppins SemiBold"/>
                <a:sym typeface="Poppins SemiBold"/>
              </a:rPr>
              <a:t>Issue and Recommendation </a:t>
            </a:r>
            <a:endParaRPr b="0" i="0" sz="1200" u="none" cap="none" strike="noStrike">
              <a:solidFill>
                <a:srgbClr val="052B53"/>
              </a:solidFill>
              <a:latin typeface="Poppins SemiBold"/>
              <a:ea typeface="Poppins SemiBold"/>
              <a:cs typeface="Poppins SemiBold"/>
              <a:sym typeface="Poppins SemiBold"/>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a:ea typeface="Poppins"/>
                <a:cs typeface="Poppins"/>
                <a:sym typeface="Poppins"/>
              </a:rPr>
              <a:t>Describe the usability issue and spell out your recommendations for UX improvements.</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highlight>
                <a:schemeClr val="lt1"/>
              </a:highlight>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52B53"/>
              </a:solidFill>
              <a:highlight>
                <a:srgbClr val="FED670"/>
              </a:highlight>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5" name="Shape 135"/>
        <p:cNvGrpSpPr/>
        <p:nvPr/>
      </p:nvGrpSpPr>
      <p:grpSpPr>
        <a:xfrm>
          <a:off x="0" y="0"/>
          <a:ext cx="0" cy="0"/>
          <a:chOff x="0" y="0"/>
          <a:chExt cx="0" cy="0"/>
        </a:xfrm>
      </p:grpSpPr>
      <p:sp>
        <p:nvSpPr>
          <p:cNvPr id="136" name="Google Shape;136;g2582016d458_0_119"/>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TASK ORIENTATION AND SITE FUNCTIONALITY</a:t>
            </a:r>
            <a:endParaRPr b="1" i="0" sz="2400" u="none" cap="none" strike="noStrike">
              <a:solidFill>
                <a:schemeClr val="lt1"/>
              </a:solidFill>
              <a:latin typeface="Poppins"/>
              <a:ea typeface="Poppins"/>
              <a:cs typeface="Poppins"/>
              <a:sym typeface="Poppins"/>
            </a:endParaRPr>
          </a:p>
        </p:txBody>
      </p:sp>
      <p:sp>
        <p:nvSpPr>
          <p:cNvPr id="137" name="Google Shape;137;g2582016d458_0_119"/>
          <p:cNvSpPr txBox="1"/>
          <p:nvPr/>
        </p:nvSpPr>
        <p:spPr>
          <a:xfrm>
            <a:off x="246888" y="1255525"/>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chemeClr val="lt1"/>
                </a:solidFill>
                <a:latin typeface="Poppins"/>
                <a:ea typeface="Poppins"/>
                <a:cs typeface="Poppins"/>
                <a:sym typeface="Poppins"/>
              </a:rPr>
              <a:t>People go to web sites to achieve particular goals, not to look around and admire the design. This means web pages needs to support customer tasks. A site is task oriented when it supports users in the effective and efficient completion of their tasks.</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231476f550f_0_84"/>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43" name="Google Shape;143;g231476f550f_0_84"/>
          <p:cNvSpPr txBox="1"/>
          <p:nvPr/>
        </p:nvSpPr>
        <p:spPr>
          <a:xfrm>
            <a:off x="324750" y="954350"/>
            <a:ext cx="4359300" cy="258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current platform fails to meet the crucial UX design principle of being free from irrelevant, unnecessary, and distracting information, which significantly hampers the overall user experience. The presence of extraneous content creates confusion, overwhelms users, and detracts from the platform's primary purpose, leading to a less effective and frustrating user journey</a:t>
            </a:r>
            <a:endParaRPr b="0" i="0" sz="1200" u="none" cap="none" strike="noStrike">
              <a:solidFill>
                <a:srgbClr val="052B53"/>
              </a:solidFill>
              <a:latin typeface="Poppins"/>
              <a:ea typeface="Poppins"/>
              <a:cs typeface="Poppins"/>
              <a:sym typeface="Poppins"/>
            </a:endParaRPr>
          </a:p>
        </p:txBody>
      </p:sp>
      <p:sp>
        <p:nvSpPr>
          <p:cNvPr id="144" name="Google Shape;144;g231476f550f_0_84"/>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45" name="Google Shape;145;g231476f550f_0_84"/>
          <p:cNvSpPr txBox="1"/>
          <p:nvPr/>
        </p:nvSpPr>
        <p:spPr>
          <a:xfrm>
            <a:off x="4684050" y="950976"/>
            <a:ext cx="43593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Identify and remove any distracting elements, such as excessive animations, auto-playing videos, or irrelevant pop-ups. These distractions disrupt the user's focus and create a negative user experience.</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pic>
        <p:nvPicPr>
          <p:cNvPr id="150" name="Google Shape;150;g231476f550f_0_95"/>
          <p:cNvPicPr preferRelativeResize="0"/>
          <p:nvPr/>
        </p:nvPicPr>
        <p:blipFill>
          <a:blip r:embed="rId3">
            <a:alphaModFix/>
          </a:blip>
          <a:stretch>
            <a:fillRect/>
          </a:stretch>
        </p:blipFill>
        <p:spPr>
          <a:xfrm>
            <a:off x="1286400" y="242775"/>
            <a:ext cx="5999101" cy="3608250"/>
          </a:xfrm>
          <a:prstGeom prst="rect">
            <a:avLst/>
          </a:prstGeom>
          <a:noFill/>
          <a:ln>
            <a:noFill/>
          </a:ln>
        </p:spPr>
      </p:pic>
      <p:sp>
        <p:nvSpPr>
          <p:cNvPr id="151" name="Google Shape;151;g231476f550f_0_95"/>
          <p:cNvSpPr txBox="1"/>
          <p:nvPr/>
        </p:nvSpPr>
        <p:spPr>
          <a:xfrm>
            <a:off x="1286400" y="3970400"/>
            <a:ext cx="5999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200"/>
              <a:buFont typeface="Arial"/>
              <a:buNone/>
            </a:pPr>
            <a:r>
              <a:rPr i="1" lang="en" sz="1200">
                <a:solidFill>
                  <a:srgbClr val="052B53"/>
                </a:solidFill>
                <a:latin typeface="Poppins"/>
                <a:ea typeface="Poppins"/>
                <a:cs typeface="Poppins"/>
                <a:sym typeface="Poppins"/>
              </a:rPr>
              <a:t>Presence of extraneous content creates confusion, overwhelms users, and detracts from the platform's primary purpose, </a:t>
            </a:r>
            <a:endParaRPr b="0" i="1" sz="1200" u="none" cap="none" strike="noStrike">
              <a:solidFill>
                <a:srgbClr val="052B53"/>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5" name="Shape 155"/>
        <p:cNvGrpSpPr/>
        <p:nvPr/>
      </p:nvGrpSpPr>
      <p:grpSpPr>
        <a:xfrm>
          <a:off x="0" y="0"/>
          <a:ext cx="0" cy="0"/>
          <a:chOff x="0" y="0"/>
          <a:chExt cx="0" cy="0"/>
        </a:xfrm>
      </p:grpSpPr>
      <p:sp>
        <p:nvSpPr>
          <p:cNvPr id="156" name="Google Shape;156;g239b1d71e65_0_41"/>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2400">
                <a:solidFill>
                  <a:schemeClr val="lt1"/>
                </a:solidFill>
                <a:latin typeface="Poppins"/>
                <a:ea typeface="Poppins"/>
                <a:cs typeface="Poppins"/>
                <a:sym typeface="Poppins"/>
              </a:rPr>
              <a:t>NAVIGATION AND INFORMATION ARCHITECTURE</a:t>
            </a:r>
            <a:endParaRPr b="1" sz="2400">
              <a:solidFill>
                <a:schemeClr val="lt1"/>
              </a:solidFill>
              <a:latin typeface="Poppins"/>
              <a:ea typeface="Poppins"/>
              <a:cs typeface="Poppins"/>
              <a:sym typeface="Poppins"/>
            </a:endParaRPr>
          </a:p>
        </p:txBody>
      </p:sp>
      <p:sp>
        <p:nvSpPr>
          <p:cNvPr id="157" name="Google Shape;157;g239b1d71e65_0_41"/>
          <p:cNvSpPr txBox="1"/>
          <p:nvPr/>
        </p:nvSpPr>
        <p:spPr>
          <a:xfrm>
            <a:off x="246888" y="1255525"/>
            <a:ext cx="8520600" cy="23088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lang="en" sz="1200">
                <a:solidFill>
                  <a:schemeClr val="lt1"/>
                </a:solidFill>
                <a:latin typeface="Poppins"/>
                <a:ea typeface="Poppins"/>
                <a:cs typeface="Poppins"/>
                <a:sym typeface="Poppins"/>
              </a:rPr>
              <a:t>System or mechanism that allows users to move through different sections, pages, or features of a digital product. It includes menus, links, buttons, search bars, and other interactive elements that help users find and navigate to desired content or perform specific actions. Effective navigation design ensures that users can easily understand and access different areas of the product, enhancing usability and user satisfaction.</a:t>
            </a:r>
            <a:endParaRPr sz="1200">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lang="en" sz="1200">
                <a:solidFill>
                  <a:schemeClr val="lt1"/>
                </a:solidFill>
                <a:latin typeface="Poppins"/>
                <a:ea typeface="Poppins"/>
                <a:cs typeface="Poppins"/>
                <a:sym typeface="Poppins"/>
              </a:rPr>
              <a:t>Information architecture (IA) involves the organization and structure of information within a digital product to facilitate efficient and intuitive access. It focuses on grouping and categorizing content in a logical and meaningful manner, ensuring that information is well-organized, easily discoverable, and understandable to users</a:t>
            </a:r>
            <a:endParaRPr sz="1200">
              <a:solidFill>
                <a:schemeClr val="lt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239b1d71e65_0_46"/>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63" name="Google Shape;163;g239b1d71e65_0_46"/>
          <p:cNvSpPr txBox="1"/>
          <p:nvPr/>
        </p:nvSpPr>
        <p:spPr>
          <a:xfrm>
            <a:off x="324750" y="954350"/>
            <a:ext cx="43593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This absence of visual feedback in “some” parts of the platform features creates confusion for users, making it difficult for them to identify interactive elements, resulting in a frustrating and unintuitive user experience.</a:t>
            </a:r>
            <a:endParaRPr b="0" i="0" sz="1200" u="none" cap="none" strike="noStrike">
              <a:solidFill>
                <a:srgbClr val="052B53"/>
              </a:solidFill>
              <a:latin typeface="Poppins"/>
              <a:ea typeface="Poppins"/>
              <a:cs typeface="Poppins"/>
              <a:sym typeface="Poppins"/>
            </a:endParaRPr>
          </a:p>
        </p:txBody>
      </p:sp>
      <p:sp>
        <p:nvSpPr>
          <p:cNvPr id="164" name="Google Shape;164;g239b1d71e65_0_46"/>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65" name="Google Shape;165;g239b1d71e65_0_46"/>
          <p:cNvSpPr txBox="1"/>
          <p:nvPr/>
        </p:nvSpPr>
        <p:spPr>
          <a:xfrm>
            <a:off x="4684050" y="950976"/>
            <a:ext cx="43593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Apply hover states to  “all” clickable elements such as buttons, links, and interactive components. When the mouse hovers over these elements, provide a clear visual change, such as color change, underline, or subtle animation, to indicate their interactive nature.</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Ensure that hover states are consistent across the platform. All clickable elements should exhibit a similar response when hovered over, creating a sense of familiarity and predictability for users.</a:t>
            </a:r>
            <a:endParaRPr sz="1200">
              <a:solidFill>
                <a:srgbClr val="052B53"/>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pic>
        <p:nvPicPr>
          <p:cNvPr id="170" name="Google Shape;170;g239b1d71e65_0_53"/>
          <p:cNvPicPr preferRelativeResize="0"/>
          <p:nvPr/>
        </p:nvPicPr>
        <p:blipFill rotWithShape="1">
          <a:blip r:embed="rId3">
            <a:alphaModFix/>
          </a:blip>
          <a:srcRect b="0" l="1408" r="1418" t="0"/>
          <a:stretch/>
        </p:blipFill>
        <p:spPr>
          <a:xfrm>
            <a:off x="1613825" y="351900"/>
            <a:ext cx="5618826" cy="3379526"/>
          </a:xfrm>
          <a:prstGeom prst="rect">
            <a:avLst/>
          </a:prstGeom>
          <a:noFill/>
          <a:ln>
            <a:noFill/>
          </a:ln>
        </p:spPr>
      </p:pic>
      <p:sp>
        <p:nvSpPr>
          <p:cNvPr id="171" name="Google Shape;171;g239b1d71e65_0_53"/>
          <p:cNvSpPr txBox="1"/>
          <p:nvPr/>
        </p:nvSpPr>
        <p:spPr>
          <a:xfrm>
            <a:off x="1613825" y="3922650"/>
            <a:ext cx="5999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200"/>
              <a:buFont typeface="Arial"/>
              <a:buNone/>
            </a:pPr>
            <a:r>
              <a:rPr i="1" lang="en" sz="1200">
                <a:solidFill>
                  <a:srgbClr val="052B53"/>
                </a:solidFill>
                <a:latin typeface="Poppins"/>
                <a:ea typeface="Poppins"/>
                <a:cs typeface="Poppins"/>
                <a:sym typeface="Poppins"/>
              </a:rPr>
              <a:t>Absence of visual feedback in “some” parts of the platform features creates confusion for users, making it difficult for them to identify interactive elements asides from cursor changes.</a:t>
            </a:r>
            <a:endParaRPr b="0" i="1" sz="1200" u="none" cap="none" strike="noStrike">
              <a:solidFill>
                <a:srgbClr val="052B53"/>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75" name="Shape 175"/>
        <p:cNvGrpSpPr/>
        <p:nvPr/>
      </p:nvGrpSpPr>
      <p:grpSpPr>
        <a:xfrm>
          <a:off x="0" y="0"/>
          <a:ext cx="0" cy="0"/>
          <a:chOff x="0" y="0"/>
          <a:chExt cx="0" cy="0"/>
        </a:xfrm>
      </p:grpSpPr>
      <p:sp>
        <p:nvSpPr>
          <p:cNvPr id="176" name="Google Shape;176;g231476f550f_0_140"/>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SEARCH USABILITY</a:t>
            </a:r>
            <a:endParaRPr b="1" i="0" sz="2400" u="none" cap="none" strike="noStrike">
              <a:solidFill>
                <a:schemeClr val="lt1"/>
              </a:solidFill>
              <a:latin typeface="Poppins"/>
              <a:ea typeface="Poppins"/>
              <a:cs typeface="Poppins"/>
              <a:sym typeface="Poppins"/>
            </a:endParaRPr>
          </a:p>
        </p:txBody>
      </p:sp>
      <p:sp>
        <p:nvSpPr>
          <p:cNvPr id="177" name="Google Shape;177;g231476f550f_0_140"/>
          <p:cNvSpPr txBox="1"/>
          <p:nvPr/>
        </p:nvSpPr>
        <p:spPr>
          <a:xfrm>
            <a:off x="246888" y="1255525"/>
            <a:ext cx="8520600" cy="12006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chemeClr val="dk1"/>
              </a:buClr>
              <a:buSzPts val="1100"/>
              <a:buFont typeface="Arial"/>
              <a:buNone/>
            </a:pPr>
            <a:r>
              <a:rPr b="0" i="0" lang="en" sz="1200" u="none" cap="none" strike="noStrike">
                <a:solidFill>
                  <a:schemeClr val="lt1"/>
                </a:solidFill>
                <a:latin typeface="Poppins"/>
                <a:ea typeface="Poppins"/>
                <a:cs typeface="Poppins"/>
                <a:sym typeface="Poppins"/>
              </a:rPr>
              <a:t>Search is one of the dominant ways that many customers interact with web sites. A good search engine needs to acknowledge the 'human' side of searching, which means dealing with spelling errors and synonyms (such as 'laptop' for 'notebook'). Google has set the standard for how search should look and behave, and many of these guidelines are based on this best practice.</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231476f550f_0_145"/>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83" name="Google Shape;183;g231476f550f_0_145"/>
          <p:cNvSpPr txBox="1"/>
          <p:nvPr/>
        </p:nvSpPr>
        <p:spPr>
          <a:xfrm>
            <a:off x="324750" y="954350"/>
            <a:ext cx="4359300" cy="3417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search results page does not clearly indicate the number of retrieved results.  Providing the number of retrieved results enhances transparency and assists users in gauging the relevance of their search queries</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current platform fails to provide a more powerful search interface to help users refine their searches effectively, which significantly impacts the overall user experience. The absence of a user-friendly "revise search" or "refine search" feature hinders users' ability to find specific and relevant content.</a:t>
            </a:r>
            <a:endParaRPr b="0" i="0" sz="1200" u="none" cap="none" strike="noStrike">
              <a:solidFill>
                <a:srgbClr val="052B53"/>
              </a:solidFill>
              <a:latin typeface="Poppins"/>
              <a:ea typeface="Poppins"/>
              <a:cs typeface="Poppins"/>
              <a:sym typeface="Poppins"/>
            </a:endParaRPr>
          </a:p>
        </p:txBody>
      </p:sp>
      <p:sp>
        <p:nvSpPr>
          <p:cNvPr id="184" name="Google Shape;184;g231476f550f_0_145"/>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85" name="Google Shape;185;g231476f550f_0_145"/>
          <p:cNvSpPr txBox="1"/>
          <p:nvPr/>
        </p:nvSpPr>
        <p:spPr>
          <a:xfrm>
            <a:off x="4684050" y="950976"/>
            <a:ext cx="4359300" cy="2862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indicate the number of retrieved results on the search results page to provide users with an understanding of the search result scope and quantity</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Introduce a prominent "revise search" or "refine search" feature that allows users to adjust and narrow down their search criteria. This advanced search option should be easily accessible from the search results page and offer a variety of filter options.</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56c901fe12_2_67"/>
          <p:cNvSpPr txBox="1"/>
          <p:nvPr/>
        </p:nvSpPr>
        <p:spPr>
          <a:xfrm>
            <a:off x="453300" y="1026775"/>
            <a:ext cx="2124000" cy="4617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212121"/>
                </a:solidFill>
                <a:latin typeface="Poppins SemiBold"/>
                <a:ea typeface="Poppins SemiBold"/>
                <a:cs typeface="Poppins SemiBold"/>
                <a:sym typeface="Poppins SemiBold"/>
              </a:rPr>
              <a:t>⎼ </a:t>
            </a:r>
            <a:r>
              <a:rPr b="1" i="1" lang="en" sz="1800" u="none" cap="none" strike="noStrike">
                <a:solidFill>
                  <a:srgbClr val="212121"/>
                </a:solidFill>
                <a:latin typeface="Poppins"/>
                <a:ea typeface="Poppins"/>
                <a:cs typeface="Poppins"/>
                <a:sym typeface="Poppins"/>
              </a:rPr>
              <a:t>In this report</a:t>
            </a:r>
            <a:endParaRPr b="1" i="0" sz="1800" u="none" cap="none" strike="noStrike">
              <a:solidFill>
                <a:srgbClr val="212121"/>
              </a:solidFill>
              <a:latin typeface="Poppins"/>
              <a:ea typeface="Poppins"/>
              <a:cs typeface="Poppins"/>
              <a:sym typeface="Poppins"/>
            </a:endParaRPr>
          </a:p>
        </p:txBody>
      </p:sp>
      <p:sp>
        <p:nvSpPr>
          <p:cNvPr id="77" name="Google Shape;77;g256c901fe12_2_67"/>
          <p:cNvSpPr txBox="1"/>
          <p:nvPr/>
        </p:nvSpPr>
        <p:spPr>
          <a:xfrm>
            <a:off x="2938150" y="197601"/>
            <a:ext cx="4625700" cy="463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1. INTRODUCTION</a:t>
            </a:r>
            <a:r>
              <a:rPr b="0" i="0" lang="en" sz="1200" u="none" cap="none" strike="noStrike">
                <a:solidFill>
                  <a:schemeClr val="accent2"/>
                </a:solidFill>
                <a:latin typeface="Poppins"/>
                <a:ea typeface="Poppins"/>
                <a:cs typeface="Poppins"/>
                <a:sym typeface="Poppins"/>
              </a:rPr>
              <a:t> - What we did</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Executive Summary</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Goals and objectives</a:t>
            </a:r>
            <a:endParaRPr b="0" i="0" sz="1200" u="none" cap="none" strike="noStrike">
              <a:solidFill>
                <a:schemeClr val="accent2"/>
              </a:solidFill>
              <a:latin typeface="Poppins"/>
              <a:ea typeface="Poppins"/>
              <a:cs typeface="Poppins"/>
              <a:sym typeface="Poppins"/>
            </a:endParaRPr>
          </a:p>
          <a:p>
            <a:pPr indent="0" lvl="0" marL="0" marR="0" rtl="0" algn="l">
              <a:lnSpc>
                <a:spcPct val="150000"/>
              </a:lnSpc>
              <a:spcBef>
                <a:spcPts val="100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2. METHODOLOGY</a:t>
            </a:r>
            <a:r>
              <a:rPr b="0" i="0" lang="en" sz="1200" u="none" cap="none" strike="noStrike">
                <a:solidFill>
                  <a:schemeClr val="accent2"/>
                </a:solidFill>
                <a:latin typeface="Poppins"/>
                <a:ea typeface="Poppins"/>
                <a:cs typeface="Poppins"/>
                <a:sym typeface="Poppins"/>
              </a:rPr>
              <a:t>- Process and Methods</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Nielsen's Heuristic Evaluation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Ben Shneiderman’s 'Eight Golden Rules of Interface Design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Arnold Lund's 34 Usability Maxims</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Norman's Theory of Action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Web3 Design Audit Checklist Based on Web3 Design Principles by Beltran</a:t>
            </a:r>
            <a:endParaRPr b="0" i="0" sz="1200" u="none" cap="none" strike="noStrike">
              <a:solidFill>
                <a:schemeClr val="accent2"/>
              </a:solidFill>
              <a:latin typeface="Poppins"/>
              <a:ea typeface="Poppins"/>
              <a:cs typeface="Poppins"/>
              <a:sym typeface="Poppins"/>
            </a:endParaRPr>
          </a:p>
          <a:p>
            <a:pPr indent="0" lvl="0" marL="0" marR="0" rtl="0" algn="l">
              <a:lnSpc>
                <a:spcPct val="150000"/>
              </a:lnSpc>
              <a:spcBef>
                <a:spcPts val="100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3. FINDINGS</a:t>
            </a:r>
            <a:r>
              <a:rPr b="0" i="0" lang="en" sz="1200" u="none" cap="none" strike="noStrike">
                <a:solidFill>
                  <a:schemeClr val="accent2"/>
                </a:solidFill>
                <a:latin typeface="Poppins"/>
                <a:ea typeface="Poppins"/>
                <a:cs typeface="Poppins"/>
                <a:sym typeface="Poppins"/>
              </a:rPr>
              <a:t> - What we tested 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Recommendations</a:t>
            </a:r>
            <a:endParaRPr b="0" i="0" sz="1200" u="none" cap="none" strike="noStrike">
              <a:solidFill>
                <a:schemeClr val="accent2"/>
              </a:solidFill>
              <a:latin typeface="Poppins"/>
              <a:ea typeface="Poppins"/>
              <a:cs typeface="Poppins"/>
              <a:sym typeface="Poppins"/>
            </a:endParaRPr>
          </a:p>
          <a:p>
            <a:pPr indent="0" lvl="0" marL="0" marR="0" rtl="0" algn="l">
              <a:lnSpc>
                <a:spcPct val="150000"/>
              </a:lnSpc>
              <a:spcBef>
                <a:spcPts val="100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4. INSIGHTS AND NEXT STEPS </a:t>
            </a:r>
            <a:r>
              <a:rPr b="0" i="0" lang="en" sz="1200" u="none" cap="none" strike="noStrike">
                <a:solidFill>
                  <a:schemeClr val="accent2"/>
                </a:solidFill>
                <a:latin typeface="Poppins"/>
                <a:ea typeface="Poppins"/>
                <a:cs typeface="Poppins"/>
                <a:sym typeface="Poppins"/>
              </a:rPr>
              <a:t>- What we tested 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Recommendations</a:t>
            </a:r>
            <a:endParaRPr b="0" i="0" sz="1400" u="none" cap="none" strike="noStrike">
              <a:solidFill>
                <a:srgbClr val="212121"/>
              </a:solidFill>
              <a:latin typeface="Poppins"/>
              <a:ea typeface="Poppins"/>
              <a:cs typeface="Poppins"/>
              <a:sym typeface="Poppins"/>
            </a:endParaRPr>
          </a:p>
        </p:txBody>
      </p:sp>
      <p:sp>
        <p:nvSpPr>
          <p:cNvPr id="78" name="Google Shape;78;g256c901fe12_2_67"/>
          <p:cNvSpPr txBox="1"/>
          <p:nvPr/>
        </p:nvSpPr>
        <p:spPr>
          <a:xfrm>
            <a:off x="448425" y="282175"/>
            <a:ext cx="4123500" cy="15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SemiBold"/>
              <a:ea typeface="Poppins SemiBold"/>
              <a:cs typeface="Poppins SemiBold"/>
              <a:sym typeface="Poppin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231476f550f_0_166"/>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91" name="Google Shape;191;g231476f550f_0_166"/>
          <p:cNvSpPr txBox="1"/>
          <p:nvPr/>
        </p:nvSpPr>
        <p:spPr>
          <a:xfrm>
            <a:off x="324750" y="954350"/>
            <a:ext cx="4359300" cy="3417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current platform lacks the functionality to allow users to set up complex searches and save them for regular execution, significantly impacting the user experience. This absence of a feature to save and execute custom searches prevents users from staying up-to-date with dynamic content efficiently, leading to frustration and reduced user engagement.</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Users are unable to understand the boundaries of the search results, leading to confusion and frustration when attempting to find relevant information. </a:t>
            </a:r>
            <a:endParaRPr b="0" i="0" sz="1200" u="none" cap="none" strike="noStrike">
              <a:solidFill>
                <a:srgbClr val="052B53"/>
              </a:solidFill>
              <a:latin typeface="Poppins"/>
              <a:ea typeface="Poppins"/>
              <a:cs typeface="Poppins"/>
              <a:sym typeface="Poppins"/>
            </a:endParaRPr>
          </a:p>
        </p:txBody>
      </p:sp>
      <p:sp>
        <p:nvSpPr>
          <p:cNvPr id="192" name="Google Shape;192;g231476f550f_0_166"/>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93" name="Google Shape;193;g231476f550f_0_166"/>
          <p:cNvSpPr txBox="1"/>
          <p:nvPr/>
        </p:nvSpPr>
        <p:spPr>
          <a:xfrm>
            <a:off x="4684050" y="950976"/>
            <a:ext cx="43593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Implement a user-friendly feature that allows users to create and save complex searches based on their specific criteria. This feature should enable users to define various search parameters and save them for future use.</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communicate the scope of the search on the search results page. Include information about the searched content, databases, or categories covered by the search to provide users with a clear understanding of what the results encompass.</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97" name="Shape 197"/>
        <p:cNvGrpSpPr/>
        <p:nvPr/>
      </p:nvGrpSpPr>
      <p:grpSpPr>
        <a:xfrm>
          <a:off x="0" y="0"/>
          <a:ext cx="0" cy="0"/>
          <a:chOff x="0" y="0"/>
          <a:chExt cx="0" cy="0"/>
        </a:xfrm>
      </p:grpSpPr>
      <p:sp>
        <p:nvSpPr>
          <p:cNvPr id="198" name="Google Shape;198;g2582016d458_0_0"/>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400" u="none" cap="none" strike="noStrike">
                <a:solidFill>
                  <a:schemeClr val="lt1"/>
                </a:solidFill>
                <a:latin typeface="Poppins"/>
                <a:ea typeface="Poppins"/>
                <a:cs typeface="Poppins"/>
                <a:sym typeface="Poppins"/>
              </a:rPr>
              <a:t>TRANSPARENCY OF DATA PROVENANCE</a:t>
            </a:r>
            <a:endParaRPr b="0" i="0" sz="2400" u="none" cap="none" strike="noStrike">
              <a:solidFill>
                <a:srgbClr val="FED670"/>
              </a:solidFill>
              <a:latin typeface="Poppins SemiBold"/>
              <a:ea typeface="Poppins SemiBold"/>
              <a:cs typeface="Poppins SemiBold"/>
              <a:sym typeface="Poppins SemiBold"/>
            </a:endParaRPr>
          </a:p>
        </p:txBody>
      </p:sp>
      <p:sp>
        <p:nvSpPr>
          <p:cNvPr id="199" name="Google Shape;199;g2582016d458_0_0"/>
          <p:cNvSpPr txBox="1"/>
          <p:nvPr/>
        </p:nvSpPr>
        <p:spPr>
          <a:xfrm>
            <a:off x="246888" y="1255525"/>
            <a:ext cx="8520600" cy="1006500"/>
          </a:xfrm>
          <a:prstGeom prst="rect">
            <a:avLst/>
          </a:prstGeom>
          <a:noFill/>
          <a:ln>
            <a:noFill/>
          </a:ln>
        </p:spPr>
        <p:txBody>
          <a:bodyPr anchorCtr="0" anchor="b" bIns="91425" lIns="91425" spcFirstLastPara="1" rIns="91425" wrap="square" tIns="91425">
            <a:spAutoFit/>
          </a:bodyPr>
          <a:lstStyle/>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Does the application clearly indicate which data comes from the blockchain and which does not?</a:t>
            </a:r>
            <a:endParaRPr b="0" i="0" sz="1200" u="none" cap="none" strike="noStrike">
              <a:solidFill>
                <a:schemeClr val="lt1"/>
              </a:solidFill>
              <a:latin typeface="Poppins"/>
              <a:ea typeface="Poppins"/>
              <a:cs typeface="Poppins"/>
              <a:sym typeface="Poppins"/>
            </a:endParaRPr>
          </a:p>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Are the addresses of the contracts clearly stated?</a:t>
            </a:r>
            <a:endParaRPr b="0" i="0" sz="1200" u="none" cap="none" strike="noStrike">
              <a:solidFill>
                <a:schemeClr val="lt1"/>
              </a:solidFill>
              <a:latin typeface="Poppins"/>
              <a:ea typeface="Poppins"/>
              <a:cs typeface="Poppins"/>
              <a:sym typeface="Poppins"/>
            </a:endParaRPr>
          </a:p>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Are all blockchain data linked to independent blockchain explorers?</a:t>
            </a:r>
            <a:endParaRPr b="0" i="0" sz="1200" u="none" cap="none" strike="noStrike">
              <a:solidFill>
                <a:schemeClr val="lt1"/>
              </a:solidFill>
              <a:latin typeface="Poppins"/>
              <a:ea typeface="Poppins"/>
              <a:cs typeface="Poppins"/>
              <a:sym typeface="Poppins"/>
            </a:endParaRPr>
          </a:p>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Is it clear which data comes from oracles?</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g2582016d458_0_12"/>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05" name="Google Shape;205;g2582016d458_0_12"/>
          <p:cNvSpPr txBox="1"/>
          <p:nvPr/>
        </p:nvSpPr>
        <p:spPr>
          <a:xfrm>
            <a:off x="324750" y="954350"/>
            <a:ext cx="43593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clear indications regarding the origin of data from oracles. </a:t>
            </a:r>
            <a:endParaRPr sz="1200">
              <a:solidFill>
                <a:srgbClr val="052B53"/>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200">
              <a:solidFill>
                <a:srgbClr val="052B53"/>
              </a:solidFill>
              <a:latin typeface="Poppins"/>
              <a:ea typeface="Poppins"/>
              <a:cs typeface="Poppins"/>
              <a:sym typeface="Poppins"/>
            </a:endParaRPr>
          </a:p>
        </p:txBody>
      </p:sp>
      <p:sp>
        <p:nvSpPr>
          <p:cNvPr id="206" name="Google Shape;206;g2582016d458_0_12"/>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07" name="Google Shape;207;g2582016d458_0_12"/>
          <p:cNvSpPr txBox="1"/>
          <p:nvPr/>
        </p:nvSpPr>
        <p:spPr>
          <a:xfrm>
            <a:off x="4684050" y="950976"/>
            <a:ext cx="43593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Enhance Oracle Data Transparency: Clearly disclose the sources of data obtained from oracles</a:t>
            </a:r>
            <a:endParaRPr sz="1200">
              <a:solidFill>
                <a:srgbClr val="052B53"/>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11" name="Shape 211"/>
        <p:cNvGrpSpPr/>
        <p:nvPr/>
      </p:nvGrpSpPr>
      <p:grpSpPr>
        <a:xfrm>
          <a:off x="0" y="0"/>
          <a:ext cx="0" cy="0"/>
          <a:chOff x="0" y="0"/>
          <a:chExt cx="0" cy="0"/>
        </a:xfrm>
      </p:grpSpPr>
      <p:sp>
        <p:nvSpPr>
          <p:cNvPr id="212" name="Google Shape;212;g2582016d458_0_22"/>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400" u="none" cap="none" strike="noStrike">
                <a:solidFill>
                  <a:schemeClr val="lt1"/>
                </a:solidFill>
                <a:latin typeface="Poppins"/>
                <a:ea typeface="Poppins"/>
                <a:cs typeface="Poppins"/>
                <a:sym typeface="Poppins"/>
              </a:rPr>
              <a:t>TRANSPARENCY OF TRANSACTIONS</a:t>
            </a:r>
            <a:endParaRPr b="0" i="0" sz="2400" u="none" cap="none" strike="noStrike">
              <a:solidFill>
                <a:srgbClr val="FED670"/>
              </a:solidFill>
              <a:latin typeface="Poppins SemiBold"/>
              <a:ea typeface="Poppins SemiBold"/>
              <a:cs typeface="Poppins SemiBold"/>
              <a:sym typeface="Poppins SemiBold"/>
            </a:endParaRPr>
          </a:p>
        </p:txBody>
      </p:sp>
      <p:sp>
        <p:nvSpPr>
          <p:cNvPr id="213" name="Google Shape;213;g2582016d458_0_22"/>
          <p:cNvSpPr txBox="1"/>
          <p:nvPr/>
        </p:nvSpPr>
        <p:spPr>
          <a:xfrm>
            <a:off x="246888" y="1197864"/>
            <a:ext cx="8520600" cy="24858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irreversible actions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actions involving money or value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actions that could potentially lead to user identification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actions that generate new contracts in the user's name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Does the application clarify and confirm the new future state in advance?</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Is the data being used for a transaction shown in a human-readable format?</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suggested values for gas price clarified and how to overwrite the transaction?</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Is transaction wait time managed effectively?</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2582016d458_0_27"/>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19" name="Google Shape;219;g2582016d458_0_27"/>
          <p:cNvSpPr txBox="1"/>
          <p:nvPr/>
        </p:nvSpPr>
        <p:spPr>
          <a:xfrm>
            <a:off x="324750" y="954350"/>
            <a:ext cx="4359300" cy="3332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clear indications for actions that are irreversible. Users are not adequately informed about the irreversible nature of certain actions, which can result in accidental or unintended actions that cannot be undone or reversed.</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Fails to clearly indicate actions that could potentially lead to user identification. This lack of clarity raises significant concerns regarding user privacy and data protection.</a:t>
            </a:r>
            <a:endParaRPr sz="1200">
              <a:solidFill>
                <a:srgbClr val="052B53"/>
              </a:solidFill>
              <a:latin typeface="Poppins"/>
              <a:ea typeface="Poppins"/>
              <a:cs typeface="Poppins"/>
              <a:sym typeface="Poppins"/>
            </a:endParaRPr>
          </a:p>
          <a:p>
            <a:pPr indent="0" lvl="0" marL="0" marR="0" rtl="0" algn="l">
              <a:lnSpc>
                <a:spcPct val="150000"/>
              </a:lnSpc>
              <a:spcBef>
                <a:spcPts val="1500"/>
              </a:spcBef>
              <a:spcAft>
                <a:spcPts val="0"/>
              </a:spcAft>
              <a:buNone/>
            </a:pPr>
            <a:r>
              <a:t/>
            </a:r>
            <a:endParaRPr sz="1200">
              <a:solidFill>
                <a:srgbClr val="052B53"/>
              </a:solidFill>
              <a:latin typeface="Poppins"/>
              <a:ea typeface="Poppins"/>
              <a:cs typeface="Poppins"/>
              <a:sym typeface="Poppins"/>
            </a:endParaRPr>
          </a:p>
        </p:txBody>
      </p:sp>
      <p:sp>
        <p:nvSpPr>
          <p:cNvPr id="220" name="Google Shape;220;g2582016d458_0_27"/>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21" name="Google Shape;221;g2582016d458_0_27"/>
          <p:cNvSpPr txBox="1"/>
          <p:nvPr/>
        </p:nvSpPr>
        <p:spPr>
          <a:xfrm>
            <a:off x="4684050" y="950976"/>
            <a:ext cx="43593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Improve User Identification Disclosure: Clearly indicate any actions or processes that may result in user identification, ensuring users are informed about the potential risks and implications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Where feasible, offer options for users to undo or recover from irreversible actions. This can include providing an undo feature, a backup mechanism, or a recovery process that allows users to revert back to a previous state or restore lost data. </a:t>
            </a:r>
            <a:endParaRPr sz="1200">
              <a:solidFill>
                <a:srgbClr val="052B53"/>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25" name="Shape 225"/>
        <p:cNvGrpSpPr/>
        <p:nvPr/>
      </p:nvGrpSpPr>
      <p:grpSpPr>
        <a:xfrm>
          <a:off x="0" y="0"/>
          <a:ext cx="0" cy="0"/>
          <a:chOff x="0" y="0"/>
          <a:chExt cx="0" cy="0"/>
        </a:xfrm>
      </p:grpSpPr>
      <p:sp>
        <p:nvSpPr>
          <p:cNvPr id="226" name="Google Shape;226;g2582016d458_0_37"/>
          <p:cNvSpPr txBox="1"/>
          <p:nvPr/>
        </p:nvSpPr>
        <p:spPr>
          <a:xfrm>
            <a:off x="246888" y="612648"/>
            <a:ext cx="8520600" cy="9789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TRANSPARENCY AND ACCESSIBILITY OF USER’S INTERACTION HISTORY</a:t>
            </a:r>
            <a:endParaRPr b="1" i="0" sz="2400" u="none" cap="none" strike="noStrike">
              <a:solidFill>
                <a:schemeClr val="lt1"/>
              </a:solidFill>
              <a:latin typeface="Poppins"/>
              <a:ea typeface="Poppins"/>
              <a:cs typeface="Poppins"/>
              <a:sym typeface="Poppins"/>
            </a:endParaRPr>
          </a:p>
        </p:txBody>
      </p:sp>
      <p:sp>
        <p:nvSpPr>
          <p:cNvPr id="227" name="Google Shape;227;g2582016d458_0_37"/>
          <p:cNvSpPr txBox="1"/>
          <p:nvPr/>
        </p:nvSpPr>
        <p:spPr>
          <a:xfrm>
            <a:off x="246888" y="1561139"/>
            <a:ext cx="8520600" cy="15393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chemeClr val="lt1"/>
                </a:solidFill>
                <a:latin typeface="Poppins"/>
                <a:ea typeface="Poppins"/>
                <a:cs typeface="Poppins"/>
                <a:sym typeface="Poppins"/>
              </a:rPr>
              <a:t>In a future where we interact with hundreds or thousands of Dapps, tokens and probably chains, it makes sense for the user to have a clear history logged of her interactions with each one for future reference.</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Does the application provide a history of all transactions from a given address?</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Is it clear where the history is stored (local or server)?</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tools provided to navigate, search, export, and delete the history cache?</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g2582016d458_0_42"/>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4"/>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33" name="Google Shape;233;g2582016d458_0_42"/>
          <p:cNvSpPr txBox="1"/>
          <p:nvPr/>
        </p:nvSpPr>
        <p:spPr>
          <a:xfrm>
            <a:off x="324750" y="954350"/>
            <a:ext cx="43593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clear indications of where the user's history is stored, whether it is stored locally on the user's device or on the server. This lack of clarity can lead to user confusion and concerns regarding data privacy, accessibility, and potential data loss.</a:t>
            </a:r>
            <a:endParaRPr b="0" i="0" sz="1200" u="none" cap="none" strike="noStrike">
              <a:solidFill>
                <a:srgbClr val="052B53"/>
              </a:solidFill>
              <a:latin typeface="Poppins"/>
              <a:ea typeface="Poppins"/>
              <a:cs typeface="Poppins"/>
              <a:sym typeface="Poppins"/>
            </a:endParaRPr>
          </a:p>
        </p:txBody>
      </p:sp>
      <p:sp>
        <p:nvSpPr>
          <p:cNvPr id="234" name="Google Shape;234;g2582016d458_0_42"/>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35" name="Google Shape;235;g2582016d458_0_42"/>
          <p:cNvSpPr txBox="1"/>
          <p:nvPr/>
        </p:nvSpPr>
        <p:spPr>
          <a:xfrm>
            <a:off x="4684050" y="950976"/>
            <a:ext cx="43593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communicate to users whether their history is stored locally on their device or on the server. This can be achieved by providing explanatory text or tooltips that detail the storage location and the implications associated with it, such as data synchronization or potential limitations.</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39" name="Shape 239"/>
        <p:cNvGrpSpPr/>
        <p:nvPr/>
      </p:nvGrpSpPr>
      <p:grpSpPr>
        <a:xfrm>
          <a:off x="0" y="0"/>
          <a:ext cx="0" cy="0"/>
          <a:chOff x="0" y="0"/>
          <a:chExt cx="0" cy="0"/>
        </a:xfrm>
      </p:grpSpPr>
      <p:sp>
        <p:nvSpPr>
          <p:cNvPr id="240" name="Google Shape;240;g2582016d458_0_65"/>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 sz="2400">
                <a:solidFill>
                  <a:schemeClr val="lt1"/>
                </a:solidFill>
                <a:latin typeface="Poppins"/>
                <a:ea typeface="Poppins"/>
                <a:cs typeface="Poppins"/>
                <a:sym typeface="Poppins"/>
              </a:rPr>
              <a:t>TRANSPARENCY OF CODE</a:t>
            </a:r>
            <a:endParaRPr b="1" i="0" sz="2400" u="none" cap="none" strike="noStrike">
              <a:solidFill>
                <a:schemeClr val="lt1"/>
              </a:solidFill>
              <a:latin typeface="Poppins"/>
              <a:ea typeface="Poppins"/>
              <a:cs typeface="Poppins"/>
              <a:sym typeface="Poppins"/>
            </a:endParaRPr>
          </a:p>
        </p:txBody>
      </p:sp>
      <p:sp>
        <p:nvSpPr>
          <p:cNvPr id="241" name="Google Shape;241;g2582016d458_0_65"/>
          <p:cNvSpPr txBox="1"/>
          <p:nvPr/>
        </p:nvSpPr>
        <p:spPr>
          <a:xfrm>
            <a:off x="246888" y="1197864"/>
            <a:ext cx="8520600" cy="15855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Is it clear which blockchain is being used?</a:t>
            </a:r>
            <a:endParaRPr sz="1200">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Are the addresses of the Smart Contracts used in read/write operations clarified?</a:t>
            </a:r>
            <a:endParaRPr sz="1200">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Is it clear which code is open source and where to find it?</a:t>
            </a:r>
            <a:endParaRPr sz="1200">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Is it clear where code is being run (local vs remote server)?</a:t>
            </a:r>
            <a:endParaRPr sz="1200">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Is the web3 provider / Blockchain node clarified?</a:t>
            </a:r>
            <a:endParaRPr sz="1200">
              <a:solidFill>
                <a:schemeClr val="lt1"/>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g2582016d458_0_70"/>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4"/>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47" name="Google Shape;247;g2582016d458_0_70"/>
          <p:cNvSpPr txBox="1"/>
          <p:nvPr/>
        </p:nvSpPr>
        <p:spPr>
          <a:xfrm>
            <a:off x="324750" y="954350"/>
            <a:ext cx="4359300" cy="1777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50000"/>
              </a:lnSpc>
              <a:spcBef>
                <a:spcPts val="0"/>
              </a:spcBef>
              <a:spcAft>
                <a:spcPts val="0"/>
              </a:spcAft>
              <a:buClr>
                <a:srgbClr val="052B53"/>
              </a:buClr>
              <a:buSzPts val="1300"/>
              <a:buFont typeface="Poppins"/>
              <a:buChar char="●"/>
            </a:pPr>
            <a:r>
              <a:rPr lang="en" sz="1200">
                <a:solidFill>
                  <a:srgbClr val="052B53"/>
                </a:solidFill>
                <a:latin typeface="Poppins"/>
                <a:ea typeface="Poppins"/>
                <a:cs typeface="Poppins"/>
                <a:sym typeface="Poppins"/>
              </a:rPr>
              <a:t>The platform does not clearly indicate whether the code is being run locally on the user's device or on a remote server.</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make it clear which data originates from oracles or has been influenced by oracles. </a:t>
            </a:r>
            <a:endParaRPr sz="1200">
              <a:solidFill>
                <a:srgbClr val="052B53"/>
              </a:solidFill>
              <a:latin typeface="Poppins"/>
              <a:ea typeface="Poppins"/>
              <a:cs typeface="Poppins"/>
              <a:sym typeface="Poppins"/>
            </a:endParaRPr>
          </a:p>
        </p:txBody>
      </p:sp>
      <p:sp>
        <p:nvSpPr>
          <p:cNvPr id="248" name="Google Shape;248;g2582016d458_0_70"/>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49" name="Google Shape;249;g2582016d458_0_70"/>
          <p:cNvSpPr txBox="1"/>
          <p:nvPr/>
        </p:nvSpPr>
        <p:spPr>
          <a:xfrm>
            <a:off x="4684050" y="950976"/>
            <a:ext cx="4359300" cy="23088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communicate whether the code is executed locally or on a remote server, addressing concerns related to data privacy, security, and external dependencies. </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indicate when data is sourced from or influenced by oracles. This transparency will empower users to differentiate between data from different sources.</a:t>
            </a:r>
            <a:endParaRPr sz="1200">
              <a:solidFill>
                <a:srgbClr val="052B53"/>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53" name="Shape 253"/>
        <p:cNvGrpSpPr/>
        <p:nvPr/>
      </p:nvGrpSpPr>
      <p:grpSpPr>
        <a:xfrm>
          <a:off x="0" y="0"/>
          <a:ext cx="0" cy="0"/>
          <a:chOff x="0" y="0"/>
          <a:chExt cx="0" cy="0"/>
        </a:xfrm>
      </p:grpSpPr>
      <p:sp>
        <p:nvSpPr>
          <p:cNvPr id="254" name="Google Shape;254;g239b1d71e65_0_14"/>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Human Readable Hashes format </a:t>
            </a:r>
            <a:endParaRPr b="1" i="0" sz="2400" u="none" cap="none" strike="noStrike">
              <a:solidFill>
                <a:schemeClr val="lt1"/>
              </a:solidFill>
              <a:latin typeface="Poppins"/>
              <a:ea typeface="Poppins"/>
              <a:cs typeface="Poppins"/>
              <a:sym typeface="Poppins"/>
            </a:endParaRPr>
          </a:p>
        </p:txBody>
      </p:sp>
      <p:sp>
        <p:nvSpPr>
          <p:cNvPr id="255" name="Google Shape;255;g239b1d71e65_0_14"/>
          <p:cNvSpPr txBox="1"/>
          <p:nvPr/>
        </p:nvSpPr>
        <p:spPr>
          <a:xfrm>
            <a:off x="246888" y="1197864"/>
            <a:ext cx="8520600" cy="12852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compact versions of the hashes shown but always showing the initial and end parts?</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users allowed to expand the full address/hash?</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Can users easily copy it?</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Is a custom human readable name or text associated with the addresses and hashes?</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2" name="Shape 82"/>
        <p:cNvGrpSpPr/>
        <p:nvPr/>
      </p:nvGrpSpPr>
      <p:grpSpPr>
        <a:xfrm>
          <a:off x="0" y="0"/>
          <a:ext cx="0" cy="0"/>
          <a:chOff x="0" y="0"/>
          <a:chExt cx="0" cy="0"/>
        </a:xfrm>
      </p:grpSpPr>
      <p:sp>
        <p:nvSpPr>
          <p:cNvPr id="83" name="Google Shape;83;g256c901fe12_2_73"/>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INTRODUCTION</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g239b1d71e65_0_19"/>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4"/>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61" name="Google Shape;261;g239b1d71e65_0_19"/>
          <p:cNvSpPr txBox="1"/>
          <p:nvPr/>
        </p:nvSpPr>
        <p:spPr>
          <a:xfrm>
            <a:off x="324750" y="954350"/>
            <a:ext cx="4359300" cy="1223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50000"/>
              </a:lnSpc>
              <a:spcBef>
                <a:spcPts val="0"/>
              </a:spcBef>
              <a:spcAft>
                <a:spcPts val="0"/>
              </a:spcAft>
              <a:buClr>
                <a:srgbClr val="052B53"/>
              </a:buClr>
              <a:buSzPts val="1300"/>
              <a:buFont typeface="Poppins"/>
              <a:buChar char="●"/>
            </a:pPr>
            <a:r>
              <a:rPr lang="en" sz="1200">
                <a:solidFill>
                  <a:srgbClr val="052B53"/>
                </a:solidFill>
                <a:latin typeface="Poppins"/>
                <a:ea typeface="Poppins"/>
                <a:cs typeface="Poppins"/>
                <a:sym typeface="Poppins"/>
              </a:rPr>
              <a:t>Kyber swap fails to provide users with the ability to expand the full address/hash. This limitation inhibits users from accessing and reviewing complete details.</a:t>
            </a:r>
            <a:endParaRPr b="0" i="0" sz="1200" u="none" cap="none" strike="noStrike">
              <a:solidFill>
                <a:srgbClr val="052B53"/>
              </a:solidFill>
              <a:latin typeface="Poppins"/>
              <a:ea typeface="Poppins"/>
              <a:cs typeface="Poppins"/>
              <a:sym typeface="Poppins"/>
            </a:endParaRPr>
          </a:p>
        </p:txBody>
      </p:sp>
      <p:sp>
        <p:nvSpPr>
          <p:cNvPr id="262" name="Google Shape;262;g239b1d71e65_0_19"/>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63" name="Google Shape;263;g239b1d71e65_0_19"/>
          <p:cNvSpPr txBox="1"/>
          <p:nvPr/>
        </p:nvSpPr>
        <p:spPr>
          <a:xfrm>
            <a:off x="4684050" y="950976"/>
            <a:ext cx="43593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Expandable Address/Hash Display: Allow users to expand the full address/hash to view and copy the complete details. This feature will empower users to access the necessary information and ensure accuracy in their interactions.</a:t>
            </a:r>
            <a:endParaRPr sz="1200">
              <a:solidFill>
                <a:srgbClr val="052B53"/>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pic>
        <p:nvPicPr>
          <p:cNvPr id="268" name="Google Shape;268;g2582016d458_0_79"/>
          <p:cNvPicPr preferRelativeResize="0"/>
          <p:nvPr/>
        </p:nvPicPr>
        <p:blipFill>
          <a:blip r:embed="rId3">
            <a:alphaModFix/>
          </a:blip>
          <a:stretch>
            <a:fillRect/>
          </a:stretch>
        </p:blipFill>
        <p:spPr>
          <a:xfrm>
            <a:off x="267225" y="269069"/>
            <a:ext cx="5728128" cy="3457015"/>
          </a:xfrm>
          <a:prstGeom prst="rect">
            <a:avLst/>
          </a:prstGeom>
          <a:noFill/>
          <a:ln>
            <a:noFill/>
          </a:ln>
        </p:spPr>
      </p:pic>
      <p:sp>
        <p:nvSpPr>
          <p:cNvPr id="269" name="Google Shape;269;g2582016d458_0_79"/>
          <p:cNvSpPr txBox="1"/>
          <p:nvPr/>
        </p:nvSpPr>
        <p:spPr>
          <a:xfrm>
            <a:off x="6130250" y="152400"/>
            <a:ext cx="2751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200"/>
              <a:buFont typeface="Arial"/>
              <a:buNone/>
            </a:pPr>
            <a:r>
              <a:rPr b="0" i="1" lang="en" sz="1200" u="none" cap="none" strike="noStrike">
                <a:solidFill>
                  <a:srgbClr val="052B53"/>
                </a:solidFill>
                <a:latin typeface="Poppins"/>
                <a:ea typeface="Poppins"/>
                <a:cs typeface="Poppins"/>
                <a:sym typeface="Poppins"/>
              </a:rPr>
              <a:t>Users should be able to </a:t>
            </a:r>
            <a:r>
              <a:rPr i="1" lang="en" sz="1200">
                <a:solidFill>
                  <a:srgbClr val="052B53"/>
                </a:solidFill>
                <a:latin typeface="Poppins"/>
                <a:ea typeface="Poppins"/>
                <a:cs typeface="Poppins"/>
                <a:sym typeface="Poppins"/>
              </a:rPr>
              <a:t>expand and see</a:t>
            </a:r>
            <a:r>
              <a:rPr b="0" i="1" lang="en" sz="1200" u="none" cap="none" strike="noStrike">
                <a:solidFill>
                  <a:srgbClr val="052B53"/>
                </a:solidFill>
                <a:latin typeface="Poppins"/>
                <a:ea typeface="Poppins"/>
                <a:cs typeface="Poppins"/>
                <a:sym typeface="Poppins"/>
              </a:rPr>
              <a:t> full address. </a:t>
            </a:r>
            <a:endParaRPr b="0" i="1" sz="1200" u="none" cap="none" strike="noStrike">
              <a:solidFill>
                <a:srgbClr val="052B53"/>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73" name="Shape 273"/>
        <p:cNvGrpSpPr/>
        <p:nvPr/>
      </p:nvGrpSpPr>
      <p:grpSpPr>
        <a:xfrm>
          <a:off x="0" y="0"/>
          <a:ext cx="0" cy="0"/>
          <a:chOff x="0" y="0"/>
          <a:chExt cx="0" cy="0"/>
        </a:xfrm>
      </p:grpSpPr>
      <p:sp>
        <p:nvSpPr>
          <p:cNvPr id="274" name="Google Shape;274;g231476f550f_0_60"/>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GAS PRICE AND TRANSACTION REVERSAL </a:t>
            </a:r>
            <a:endParaRPr b="1" i="0" sz="2400" u="none" cap="none" strike="noStrike">
              <a:solidFill>
                <a:schemeClr val="lt1"/>
              </a:solidFill>
              <a:latin typeface="Poppins"/>
              <a:ea typeface="Poppins"/>
              <a:cs typeface="Poppins"/>
              <a:sym typeface="Poppins"/>
            </a:endParaRPr>
          </a:p>
        </p:txBody>
      </p:sp>
      <p:sp>
        <p:nvSpPr>
          <p:cNvPr id="275" name="Google Shape;275;g231476f550f_0_60"/>
          <p:cNvSpPr txBox="1"/>
          <p:nvPr/>
        </p:nvSpPr>
        <p:spPr>
          <a:xfrm>
            <a:off x="246888" y="1197864"/>
            <a:ext cx="8520600" cy="9852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Is what Gas and Gas price clarified?</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gas prices ranges suggested and time approximations for the upper and lower bounds clarified?</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transaction reversals allowed?</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g231476f550f_0_65"/>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rgbClr val="FC7753"/>
                </a:solidFill>
                <a:latin typeface="Poppins"/>
                <a:ea typeface="Poppins"/>
                <a:cs typeface="Poppins"/>
                <a:sym typeface="Poppins"/>
              </a:rPr>
              <a:t>SERIOUS</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81" name="Google Shape;281;g231476f550f_0_65"/>
          <p:cNvSpPr txBox="1"/>
          <p:nvPr/>
        </p:nvSpPr>
        <p:spPr>
          <a:xfrm>
            <a:off x="324750" y="954350"/>
            <a:ext cx="4359300" cy="167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Transaction Reversals: The platform does not allow for transaction reversals. This limitation can be problematic if users make unintended or erroneous transactions.</a:t>
            </a:r>
            <a:endParaRPr sz="1200">
              <a:solidFill>
                <a:srgbClr val="052B53"/>
              </a:solidFill>
              <a:latin typeface="Poppins"/>
              <a:ea typeface="Poppins"/>
              <a:cs typeface="Poppins"/>
              <a:sym typeface="Poppins"/>
            </a:endParaRPr>
          </a:p>
          <a:p>
            <a:pPr indent="0" lvl="0" marL="0" marR="0" rtl="0" algn="l">
              <a:lnSpc>
                <a:spcPct val="150000"/>
              </a:lnSpc>
              <a:spcBef>
                <a:spcPts val="1500"/>
              </a:spcBef>
              <a:spcAft>
                <a:spcPts val="1500"/>
              </a:spcAft>
              <a:buClr>
                <a:srgbClr val="000000"/>
              </a:buClr>
              <a:buSzPts val="1200"/>
              <a:buFont typeface="Arial"/>
              <a:buNone/>
            </a:pPr>
            <a:r>
              <a:t/>
            </a:r>
            <a:endParaRPr b="0" i="0" sz="1200" u="none" cap="none" strike="noStrike">
              <a:solidFill>
                <a:srgbClr val="052B53"/>
              </a:solidFill>
              <a:latin typeface="Poppins"/>
              <a:ea typeface="Poppins"/>
              <a:cs typeface="Poppins"/>
              <a:sym typeface="Poppins"/>
            </a:endParaRPr>
          </a:p>
        </p:txBody>
      </p:sp>
      <p:sp>
        <p:nvSpPr>
          <p:cNvPr id="282" name="Google Shape;282;g231476f550f_0_65"/>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83" name="Google Shape;283;g231476f550f_0_65"/>
          <p:cNvSpPr txBox="1"/>
          <p:nvPr/>
        </p:nvSpPr>
        <p:spPr>
          <a:xfrm>
            <a:off x="4684050" y="950976"/>
            <a:ext cx="43593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Transaction Reversal Mechanism: Introduce a mechanism for transaction reversals, allowing users to undo unintended or erroneous transactions. This feature will enhance user control, reduce anxiety, and provide a safety net for potential mistakes.</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87" name="Shape 287"/>
        <p:cNvGrpSpPr/>
        <p:nvPr/>
      </p:nvGrpSpPr>
      <p:grpSpPr>
        <a:xfrm>
          <a:off x="0" y="0"/>
          <a:ext cx="0" cy="0"/>
          <a:chOff x="0" y="0"/>
          <a:chExt cx="0" cy="0"/>
        </a:xfrm>
      </p:grpSpPr>
      <p:sp>
        <p:nvSpPr>
          <p:cNvPr id="288" name="Google Shape;288;g25846ef974c_0_0"/>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USABILITY SCORE</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2" name="Shape 292"/>
        <p:cNvGrpSpPr/>
        <p:nvPr/>
      </p:nvGrpSpPr>
      <p:grpSpPr>
        <a:xfrm>
          <a:off x="0" y="0"/>
          <a:ext cx="0" cy="0"/>
          <a:chOff x="0" y="0"/>
          <a:chExt cx="0" cy="0"/>
        </a:xfrm>
      </p:grpSpPr>
      <p:sp>
        <p:nvSpPr>
          <p:cNvPr id="293" name="Google Shape;293;g25846ef974c_0_4"/>
          <p:cNvSpPr txBox="1"/>
          <p:nvPr/>
        </p:nvSpPr>
        <p:spPr>
          <a:xfrm>
            <a:off x="246888" y="2516448"/>
            <a:ext cx="8520600" cy="4926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000" u="none" cap="none" strike="noStrike">
                <a:solidFill>
                  <a:schemeClr val="lt1"/>
                </a:solidFill>
                <a:latin typeface="Poppins"/>
                <a:ea typeface="Poppins"/>
                <a:cs typeface="Poppins"/>
                <a:sym typeface="Poppins"/>
              </a:rPr>
              <a:t>USABILITY SCORE</a:t>
            </a:r>
            <a:endParaRPr b="1" i="0" sz="2400" u="none" cap="none" strike="noStrike">
              <a:solidFill>
                <a:schemeClr val="lt1"/>
              </a:solidFill>
              <a:latin typeface="Poppins"/>
              <a:ea typeface="Poppins"/>
              <a:cs typeface="Poppins"/>
              <a:sym typeface="Poppins"/>
            </a:endParaRPr>
          </a:p>
        </p:txBody>
      </p:sp>
      <p:sp>
        <p:nvSpPr>
          <p:cNvPr id="294" name="Google Shape;294;g25846ef974c_0_4"/>
          <p:cNvSpPr txBox="1"/>
          <p:nvPr/>
        </p:nvSpPr>
        <p:spPr>
          <a:xfrm>
            <a:off x="246888" y="3041114"/>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200"/>
              <a:buFont typeface="Arial"/>
              <a:buNone/>
            </a:pPr>
            <a:r>
              <a:rPr b="0" i="0" lang="en" sz="1200" u="none" cap="none" strike="noStrike">
                <a:solidFill>
                  <a:schemeClr val="lt1"/>
                </a:solidFill>
                <a:latin typeface="Poppins"/>
                <a:ea typeface="Poppins"/>
                <a:cs typeface="Poppins"/>
                <a:sym typeface="Poppins"/>
              </a:rPr>
              <a:t>Ultimately, the usability score is a quantitative or qualitative representation of how usable and effective a product is in meeting user needs and goals. It helps evaluate the success of UX design and identify areas for improvement to enhance the overall user experience.</a:t>
            </a:r>
            <a:endParaRPr b="0" i="0" sz="1200" u="none" cap="none" strike="noStrike">
              <a:solidFill>
                <a:schemeClr val="lt1"/>
              </a:solidFill>
              <a:latin typeface="Poppins"/>
              <a:ea typeface="Poppins"/>
              <a:cs typeface="Poppins"/>
              <a:sym typeface="Poppins"/>
            </a:endParaRPr>
          </a:p>
        </p:txBody>
      </p:sp>
      <p:sp>
        <p:nvSpPr>
          <p:cNvPr id="295" name="Google Shape;295;g25846ef974c_0_4"/>
          <p:cNvSpPr txBox="1"/>
          <p:nvPr/>
        </p:nvSpPr>
        <p:spPr>
          <a:xfrm>
            <a:off x="246888" y="273898"/>
            <a:ext cx="8520600" cy="26322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4800">
                <a:solidFill>
                  <a:schemeClr val="lt1"/>
                </a:solidFill>
                <a:latin typeface="Poppins"/>
                <a:ea typeface="Poppins"/>
                <a:cs typeface="Poppins"/>
                <a:sym typeface="Poppins"/>
              </a:rPr>
              <a:t>195</a:t>
            </a:r>
            <a:r>
              <a:rPr b="1" i="0" lang="en" sz="2400" u="none" cap="none" strike="noStrike">
                <a:solidFill>
                  <a:srgbClr val="D9D9D9"/>
                </a:solidFill>
                <a:latin typeface="Poppins"/>
                <a:ea typeface="Poppins"/>
                <a:cs typeface="Poppins"/>
                <a:sym typeface="Poppins"/>
              </a:rPr>
              <a:t>/2</a:t>
            </a:r>
            <a:r>
              <a:rPr b="1" lang="en" sz="2400">
                <a:solidFill>
                  <a:srgbClr val="D9D9D9"/>
                </a:solidFill>
                <a:latin typeface="Poppins"/>
                <a:ea typeface="Poppins"/>
                <a:cs typeface="Poppins"/>
                <a:sym typeface="Poppins"/>
              </a:rPr>
              <a:t>13</a:t>
            </a:r>
            <a:endParaRPr b="1" i="0" sz="2400" u="none" cap="none" strike="noStrike">
              <a:solidFill>
                <a:srgbClr val="D9D9D9"/>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100"/>
              <a:buFont typeface="Arial"/>
              <a:buNone/>
            </a:pPr>
            <a:r>
              <a:rPr b="1" lang="en" sz="1800">
                <a:solidFill>
                  <a:schemeClr val="lt1"/>
                </a:solidFill>
                <a:latin typeface="Poppins"/>
                <a:ea typeface="Poppins"/>
                <a:cs typeface="Poppins"/>
                <a:sym typeface="Poppins"/>
              </a:rPr>
              <a:t>EXCELLENT </a:t>
            </a:r>
            <a:endParaRPr b="1" i="0" sz="1800" u="none" cap="none" strike="noStrike">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1" i="0" sz="1800" u="none" cap="none" strike="noStrike">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lang="en" sz="1200">
                <a:solidFill>
                  <a:schemeClr val="lt1"/>
                </a:solidFill>
                <a:latin typeface="Poppins"/>
                <a:ea typeface="Poppins"/>
                <a:cs typeface="Poppins"/>
                <a:sym typeface="Poppins"/>
              </a:rPr>
              <a:t>T</a:t>
            </a:r>
            <a:r>
              <a:rPr lang="en" sz="1200">
                <a:solidFill>
                  <a:schemeClr val="lt1"/>
                </a:solidFill>
                <a:latin typeface="Poppins"/>
                <a:ea typeface="Poppins"/>
                <a:cs typeface="Poppins"/>
                <a:sym typeface="Poppins"/>
              </a:rPr>
              <a:t>his Platform provides an excellent user experience for users. Users should be able to complete all important tasks on the site or system.</a:t>
            </a:r>
            <a:endParaRPr sz="1200">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p:txBody>
      </p:sp>
      <p:sp>
        <p:nvSpPr>
          <p:cNvPr id="296" name="Google Shape;296;g25846ef974c_0_4"/>
          <p:cNvSpPr/>
          <p:nvPr/>
        </p:nvSpPr>
        <p:spPr>
          <a:xfrm>
            <a:off x="356563" y="4126450"/>
            <a:ext cx="2783100" cy="404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5846ef974c_0_4"/>
          <p:cNvSpPr txBox="1"/>
          <p:nvPr/>
        </p:nvSpPr>
        <p:spPr>
          <a:xfrm>
            <a:off x="472950" y="4144000"/>
            <a:ext cx="2426700" cy="3693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cap="none" strike="noStrike">
                <a:solidFill>
                  <a:srgbClr val="052B53"/>
                </a:solidFill>
                <a:uFill>
                  <a:noFill/>
                </a:uFill>
                <a:latin typeface="Poppins"/>
                <a:ea typeface="Poppins"/>
                <a:cs typeface="Poppins"/>
                <a:sym typeface="Poppins"/>
                <a:hlinkClick r:id="rId3">
                  <a:extLst>
                    <a:ext uri="{A12FA001-AC4F-418D-AE19-62706E023703}">
                      <ahyp:hlinkClr val="tx"/>
                    </a:ext>
                  </a:extLst>
                </a:hlinkClick>
              </a:rPr>
              <a:t>Check out full usability report</a:t>
            </a:r>
            <a:endParaRPr b="0" i="0" sz="1200" cap="none" strike="noStrike">
              <a:solidFill>
                <a:srgbClr val="052B53"/>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01" name="Shape 301"/>
        <p:cNvGrpSpPr/>
        <p:nvPr/>
      </p:nvGrpSpPr>
      <p:grpSpPr>
        <a:xfrm>
          <a:off x="0" y="0"/>
          <a:ext cx="0" cy="0"/>
          <a:chOff x="0" y="0"/>
          <a:chExt cx="0" cy="0"/>
        </a:xfrm>
      </p:grpSpPr>
      <p:sp>
        <p:nvSpPr>
          <p:cNvPr id="302" name="Google Shape;302;g25846ef974c_0_14"/>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  NEXT STEPS</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g256c901fe12_2_251"/>
          <p:cNvSpPr txBox="1"/>
          <p:nvPr/>
        </p:nvSpPr>
        <p:spPr>
          <a:xfrm>
            <a:off x="246888" y="246950"/>
            <a:ext cx="3694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NEXT STEPS</a:t>
            </a:r>
            <a:endParaRPr b="0" i="0" sz="2000" u="none" cap="none" strike="noStrike">
              <a:solidFill>
                <a:srgbClr val="052B53"/>
              </a:solidFill>
              <a:latin typeface="Arial"/>
              <a:ea typeface="Arial"/>
              <a:cs typeface="Arial"/>
              <a:sym typeface="Arial"/>
            </a:endParaRPr>
          </a:p>
        </p:txBody>
      </p:sp>
      <p:sp>
        <p:nvSpPr>
          <p:cNvPr id="308" name="Google Shape;308;g256c901fe12_2_251"/>
          <p:cNvSpPr txBox="1"/>
          <p:nvPr/>
        </p:nvSpPr>
        <p:spPr>
          <a:xfrm>
            <a:off x="366875" y="776125"/>
            <a:ext cx="8473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1000"/>
              </a:spcAft>
              <a:buClr>
                <a:srgbClr val="000000"/>
              </a:buClr>
              <a:buSzPts val="1200"/>
              <a:buFont typeface="Arial"/>
              <a:buNone/>
            </a:pPr>
            <a:r>
              <a:t/>
            </a:r>
            <a:endParaRPr b="0" i="0" sz="1200" u="none" cap="none" strike="noStrike">
              <a:solidFill>
                <a:srgbClr val="444A4F"/>
              </a:solidFill>
              <a:latin typeface="Poppins SemiBold"/>
              <a:ea typeface="Poppins SemiBold"/>
              <a:cs typeface="Poppins SemiBold"/>
              <a:sym typeface="Poppins SemiBold"/>
            </a:endParaRPr>
          </a:p>
        </p:txBody>
      </p:sp>
      <p:sp>
        <p:nvSpPr>
          <p:cNvPr id="309" name="Google Shape;309;g256c901fe12_2_251"/>
          <p:cNvSpPr txBox="1"/>
          <p:nvPr/>
        </p:nvSpPr>
        <p:spPr>
          <a:xfrm>
            <a:off x="246888" y="1002963"/>
            <a:ext cx="6404700" cy="43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52B53"/>
                </a:solidFill>
                <a:latin typeface="Poppins SemiBold"/>
                <a:ea typeface="Poppins SemiBold"/>
                <a:cs typeface="Poppins SemiBold"/>
                <a:sym typeface="Poppins SemiBold"/>
              </a:rPr>
              <a:t>Suggestions to improve the  Curve experience</a:t>
            </a:r>
            <a:endParaRPr b="0" i="0" sz="1600" u="none" cap="none" strike="noStrike">
              <a:solidFill>
                <a:srgbClr val="052B53"/>
              </a:solidFill>
              <a:latin typeface="Poppins SemiBold"/>
              <a:ea typeface="Poppins SemiBold"/>
              <a:cs typeface="Poppins SemiBold"/>
              <a:sym typeface="Poppins SemiBold"/>
            </a:endParaRPr>
          </a:p>
        </p:txBody>
      </p:sp>
      <p:sp>
        <p:nvSpPr>
          <p:cNvPr id="310" name="Google Shape;310;g256c901fe12_2_251"/>
          <p:cNvSpPr txBox="1"/>
          <p:nvPr/>
        </p:nvSpPr>
        <p:spPr>
          <a:xfrm>
            <a:off x="246888" y="1526425"/>
            <a:ext cx="2089500" cy="323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52B53"/>
                </a:solidFill>
                <a:latin typeface="Open Sans"/>
                <a:ea typeface="Open Sans"/>
                <a:cs typeface="Open Sans"/>
                <a:sym typeface="Open Sans"/>
              </a:rPr>
              <a:t>#1</a:t>
            </a:r>
            <a:endParaRPr b="1" i="0" sz="1100" u="none" cap="none" strike="noStrike">
              <a:solidFill>
                <a:srgbClr val="052B5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52B53"/>
              </a:solidFill>
              <a:latin typeface="Open Sans ExtraBold"/>
              <a:ea typeface="Open Sans ExtraBold"/>
              <a:cs typeface="Open Sans ExtraBold"/>
              <a:sym typeface="Open Sans ExtraBold"/>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ExtraBold"/>
                <a:ea typeface="Poppins ExtraBold"/>
                <a:cs typeface="Poppins ExtraBold"/>
                <a:sym typeface="Poppins ExtraBold"/>
              </a:rPr>
              <a:t>Incorporate Newbies in Product Roadmap - </a:t>
            </a:r>
            <a:r>
              <a:rPr b="0" i="0" lang="en" sz="1200" u="none" cap="none" strike="noStrike">
                <a:solidFill>
                  <a:srgbClr val="052B53"/>
                </a:solidFill>
                <a:latin typeface="Poppins"/>
                <a:ea typeface="Poppins"/>
                <a:cs typeface="Poppins"/>
                <a:sym typeface="Poppins"/>
              </a:rPr>
              <a:t>Switch from focusing on product development for just veteran users of Curve and involve newbie users in developing a user-centric product. </a:t>
            </a:r>
            <a:endParaRPr b="0" i="0" sz="1200" u="none" cap="none" strike="noStrike">
              <a:solidFill>
                <a:srgbClr val="052B53"/>
              </a:solidFill>
              <a:latin typeface="Poppins"/>
              <a:ea typeface="Poppins"/>
              <a:cs typeface="Poppins"/>
              <a:sym typeface="Poppins"/>
            </a:endParaRPr>
          </a:p>
          <a:p>
            <a:pPr indent="0" lvl="0" marL="457200" marR="0" rtl="0" algn="l">
              <a:lnSpc>
                <a:spcPct val="150000"/>
              </a:lnSpc>
              <a:spcBef>
                <a:spcPts val="0"/>
              </a:spcBef>
              <a:spcAft>
                <a:spcPts val="1000"/>
              </a:spcAft>
              <a:buClr>
                <a:srgbClr val="000000"/>
              </a:buClr>
              <a:buSzPts val="1100"/>
              <a:buFont typeface="Arial"/>
              <a:buNone/>
            </a:pPr>
            <a:r>
              <a:t/>
            </a:r>
            <a:endParaRPr b="0" i="0" sz="1100" u="none" cap="none" strike="noStrike">
              <a:solidFill>
                <a:srgbClr val="434343"/>
              </a:solidFill>
              <a:latin typeface="Open Sans ExtraBold"/>
              <a:ea typeface="Open Sans ExtraBold"/>
              <a:cs typeface="Open Sans ExtraBold"/>
              <a:sym typeface="Open Sans ExtraBold"/>
            </a:endParaRPr>
          </a:p>
        </p:txBody>
      </p:sp>
      <p:sp>
        <p:nvSpPr>
          <p:cNvPr id="311" name="Google Shape;311;g256c901fe12_2_251"/>
          <p:cNvSpPr txBox="1"/>
          <p:nvPr/>
        </p:nvSpPr>
        <p:spPr>
          <a:xfrm>
            <a:off x="3527250" y="1612197"/>
            <a:ext cx="2089500" cy="18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434343"/>
                </a:solidFill>
                <a:latin typeface="Open Sans"/>
                <a:ea typeface="Open Sans"/>
                <a:cs typeface="Open Sans"/>
                <a:sym typeface="Open Sans"/>
              </a:rPr>
              <a:t>#2</a:t>
            </a:r>
            <a:endParaRPr b="1" i="0" sz="11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434343"/>
                </a:solidFill>
                <a:latin typeface="Poppins ExtraBold"/>
                <a:ea typeface="Poppins ExtraBold"/>
                <a:cs typeface="Poppins ExtraBold"/>
                <a:sym typeface="Poppins ExtraBold"/>
              </a:rPr>
              <a:t>I</a:t>
            </a:r>
            <a:r>
              <a:rPr b="0" i="0" lang="en" sz="1200" u="none" cap="none" strike="noStrike">
                <a:solidFill>
                  <a:srgbClr val="052B53"/>
                </a:solidFill>
                <a:latin typeface="Poppins ExtraBold"/>
                <a:ea typeface="Poppins ExtraBold"/>
                <a:cs typeface="Poppins ExtraBold"/>
                <a:sym typeface="Poppins ExtraBold"/>
              </a:rPr>
              <a:t>mplement Findings</a:t>
            </a:r>
            <a:r>
              <a:rPr b="0" i="0" lang="en" sz="1200" u="none" cap="none" strike="noStrike">
                <a:solidFill>
                  <a:srgbClr val="052B53"/>
                </a:solidFill>
                <a:latin typeface="Poppins Light"/>
                <a:ea typeface="Poppins Light"/>
                <a:cs typeface="Poppins Light"/>
                <a:sym typeface="Poppins Light"/>
              </a:rPr>
              <a:t> - </a:t>
            </a:r>
            <a:r>
              <a:rPr b="0" i="0" lang="en" sz="1200" u="none" cap="none" strike="noStrike">
                <a:solidFill>
                  <a:srgbClr val="052B53"/>
                </a:solidFill>
                <a:latin typeface="Poppins"/>
                <a:ea typeface="Poppins"/>
                <a:cs typeface="Poppins"/>
                <a:sym typeface="Poppins"/>
              </a:rPr>
              <a:t>follow up the  Implementation of the Research Findings on live platform</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g256c901fe12_2_77"/>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PRODUCT OVERVIEW</a:t>
            </a:r>
            <a:endParaRPr b="0" i="0" sz="2000" u="none" cap="none" strike="noStrike">
              <a:solidFill>
                <a:srgbClr val="052B53"/>
              </a:solidFill>
              <a:latin typeface="Arial"/>
              <a:ea typeface="Arial"/>
              <a:cs typeface="Arial"/>
              <a:sym typeface="Arial"/>
            </a:endParaRPr>
          </a:p>
        </p:txBody>
      </p:sp>
      <p:sp>
        <p:nvSpPr>
          <p:cNvPr id="89" name="Google Shape;89;g256c901fe12_2_77"/>
          <p:cNvSpPr txBox="1"/>
          <p:nvPr/>
        </p:nvSpPr>
        <p:spPr>
          <a:xfrm>
            <a:off x="329184" y="776125"/>
            <a:ext cx="8473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lang="en" sz="1200">
                <a:solidFill>
                  <a:srgbClr val="052B53"/>
                </a:solidFill>
                <a:latin typeface="Poppins"/>
                <a:ea typeface="Poppins"/>
                <a:cs typeface="Poppins"/>
                <a:sym typeface="Poppins"/>
              </a:rPr>
              <a:t>KyberSwap allowed users to swap and trade a wide range of Ethereum-based tokens directly from their wallets without the need for an intermediary or centralized exchange. The platform leveraged the liquidity provided by the Kyber Network to offer competitive and real-time token exchange rates.</a:t>
            </a:r>
            <a:endParaRPr b="0" i="0" sz="1200" u="none" cap="none" strike="noStrike">
              <a:solidFill>
                <a:srgbClr val="052B53"/>
              </a:solidFill>
              <a:latin typeface="Arial"/>
              <a:ea typeface="Arial"/>
              <a:cs typeface="Arial"/>
              <a:sym typeface="Arial"/>
            </a:endParaRPr>
          </a:p>
        </p:txBody>
      </p:sp>
      <p:sp>
        <p:nvSpPr>
          <p:cNvPr id="90" name="Google Shape;90;g256c901fe12_2_77"/>
          <p:cNvSpPr txBox="1"/>
          <p:nvPr/>
        </p:nvSpPr>
        <p:spPr>
          <a:xfrm>
            <a:off x="329184" y="2428300"/>
            <a:ext cx="3265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CONTEXT OF THE AUDIT</a:t>
            </a:r>
            <a:endParaRPr b="0" i="0" sz="2000" u="none" cap="none" strike="noStrike">
              <a:solidFill>
                <a:srgbClr val="052B53"/>
              </a:solidFill>
              <a:latin typeface="Arial"/>
              <a:ea typeface="Arial"/>
              <a:cs typeface="Arial"/>
              <a:sym typeface="Arial"/>
            </a:endParaRPr>
          </a:p>
        </p:txBody>
      </p:sp>
      <p:sp>
        <p:nvSpPr>
          <p:cNvPr id="91" name="Google Shape;91;g256c901fe12_2_77"/>
          <p:cNvSpPr txBox="1"/>
          <p:nvPr/>
        </p:nvSpPr>
        <p:spPr>
          <a:xfrm>
            <a:off x="329184" y="2920900"/>
            <a:ext cx="8473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This study involved collecting a rich research database consisting of detailed observations and findings which includes recordings of the most insightful user interviews conducted during the research process. These valuable resources complement and support the findings presented in this report</a:t>
            </a:r>
            <a:r>
              <a:rPr b="0" i="0" lang="en" sz="1100" u="none" cap="none" strike="noStrike">
                <a:solidFill>
                  <a:srgbClr val="3F3F3F"/>
                </a:solidFill>
                <a:latin typeface="Open Sans"/>
                <a:ea typeface="Open Sans"/>
                <a:cs typeface="Open Sans"/>
                <a:sym typeface="Open Sans"/>
              </a:rPr>
              <a:t>.</a:t>
            </a:r>
            <a:endParaRPr b="0" i="0" sz="1200" u="none" cap="none" strike="noStrike">
              <a:solidFill>
                <a:srgbClr val="052B5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5" name="Shape 95"/>
        <p:cNvGrpSpPr/>
        <p:nvPr/>
      </p:nvGrpSpPr>
      <p:grpSpPr>
        <a:xfrm>
          <a:off x="0" y="0"/>
          <a:ext cx="0" cy="0"/>
          <a:chOff x="0" y="0"/>
          <a:chExt cx="0" cy="0"/>
        </a:xfrm>
      </p:grpSpPr>
      <p:sp>
        <p:nvSpPr>
          <p:cNvPr id="96" name="Google Shape;96;g256c901fe12_2_84"/>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METHODOLOGY</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g231476f550f_0_1"/>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METHODOLOGY</a:t>
            </a:r>
            <a:endParaRPr b="0" i="0" sz="2000" u="none" cap="none" strike="noStrike">
              <a:solidFill>
                <a:srgbClr val="052B53"/>
              </a:solidFill>
              <a:latin typeface="Arial"/>
              <a:ea typeface="Arial"/>
              <a:cs typeface="Arial"/>
              <a:sym typeface="Arial"/>
            </a:endParaRPr>
          </a:p>
        </p:txBody>
      </p:sp>
      <p:sp>
        <p:nvSpPr>
          <p:cNvPr id="102" name="Google Shape;102;g231476f550f_0_1"/>
          <p:cNvSpPr txBox="1"/>
          <p:nvPr/>
        </p:nvSpPr>
        <p:spPr>
          <a:xfrm>
            <a:off x="329184" y="776125"/>
            <a:ext cx="84738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This report summarizes the findings of a comprehensive UX audit conducted on </a:t>
            </a:r>
            <a:r>
              <a:rPr lang="en" sz="1200">
                <a:solidFill>
                  <a:srgbClr val="052B53"/>
                </a:solidFill>
                <a:latin typeface="Poppins"/>
                <a:ea typeface="Poppins"/>
                <a:cs typeface="Poppins"/>
                <a:sym typeface="Poppins"/>
              </a:rPr>
              <a:t>KyberSwap </a:t>
            </a:r>
            <a:r>
              <a:rPr b="0" i="0" lang="en" sz="1200" u="none" cap="none" strike="noStrike">
                <a:solidFill>
                  <a:srgbClr val="052B53"/>
                </a:solidFill>
                <a:latin typeface="Poppins"/>
                <a:ea typeface="Poppins"/>
                <a:cs typeface="Poppins"/>
                <a:sym typeface="Poppins"/>
              </a:rPr>
              <a:t>platform.</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The audit utilized a combination of renowned UX methodologies, including Nielsen's Heuristic Evaluation, Ben Shneiderman’s 'Eight Golden Rules of Interface Design, Arnold Lund's 34 Usability Maxims, Norman's Theory of Action, and the Web3 Design Audit Checklist Based on Web3 Design Principles by Beltran.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The purpose of the audit was to assess the user experience and identify areas for improvement to enhance usability and overall satisfaction</a:t>
            </a:r>
            <a:endParaRPr b="0" i="0" sz="1200" u="none" cap="none" strike="noStrike">
              <a:solidFill>
                <a:srgbClr val="052B5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g256c901fe12_2_122"/>
          <p:cNvSpPr txBox="1"/>
          <p:nvPr/>
        </p:nvSpPr>
        <p:spPr>
          <a:xfrm>
            <a:off x="331600" y="246950"/>
            <a:ext cx="442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000" u="none" cap="none" strike="noStrike">
                <a:solidFill>
                  <a:srgbClr val="052B53"/>
                </a:solidFill>
                <a:latin typeface="Poppins"/>
                <a:ea typeface="Poppins"/>
                <a:cs typeface="Poppins"/>
                <a:sym typeface="Poppins"/>
              </a:rPr>
              <a:t>ISSUES SEVERITY SCALE</a:t>
            </a:r>
            <a:endParaRPr b="1" i="0" sz="2000" u="none" cap="none" strike="noStrike">
              <a:solidFill>
                <a:srgbClr val="052B53"/>
              </a:solidFill>
              <a:latin typeface="Poppins"/>
              <a:ea typeface="Poppins"/>
              <a:cs typeface="Poppins"/>
              <a:sym typeface="Poppins"/>
            </a:endParaRPr>
          </a:p>
        </p:txBody>
      </p:sp>
      <p:sp>
        <p:nvSpPr>
          <p:cNvPr id="108" name="Google Shape;108;g256c901fe12_2_122"/>
          <p:cNvSpPr txBox="1"/>
          <p:nvPr/>
        </p:nvSpPr>
        <p:spPr>
          <a:xfrm>
            <a:off x="329184" y="776125"/>
            <a:ext cx="84738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FF0000"/>
                </a:solidFill>
                <a:latin typeface="Poppins"/>
                <a:ea typeface="Poppins"/>
                <a:cs typeface="Poppins"/>
                <a:sym typeface="Poppins"/>
              </a:rPr>
              <a:t>Critical </a:t>
            </a:r>
            <a:endParaRPr b="1" i="0" sz="1200" u="none" cap="none" strike="noStrike">
              <a:solidFill>
                <a:srgbClr val="FF0000"/>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Severely impairs the use of the product and cannot be overcome by users. It is necessary to fix this before releasing the product..</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E06666"/>
                </a:solidFill>
                <a:latin typeface="Poppins"/>
                <a:ea typeface="Poppins"/>
                <a:cs typeface="Poppins"/>
                <a:sym typeface="Poppins"/>
              </a:rPr>
              <a:t>Serious </a:t>
            </a:r>
            <a:endParaRPr b="1" i="0" sz="1200" u="none" cap="none" strike="noStrike">
              <a:solidFill>
                <a:srgbClr val="E06666"/>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Occurs frequently and persistently, or users may not be able to resolve the issue or may not be aware of it. It's important to fix this, so give it a high priority..</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FFD966"/>
                </a:solidFill>
                <a:latin typeface="Poppins"/>
                <a:ea typeface="Poppins"/>
                <a:cs typeface="Poppins"/>
                <a:sym typeface="Poppins"/>
              </a:rPr>
              <a:t>Medium</a:t>
            </a:r>
            <a:endParaRPr b="1" i="0" sz="1200" u="none" cap="none" strike="noStrike">
              <a:solidFill>
                <a:srgbClr val="FFD966"/>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May occur more often or be harder to overcome. Fixing this should be a low release priority.</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4A86E8"/>
                </a:solidFill>
                <a:latin typeface="Poppins"/>
                <a:ea typeface="Poppins"/>
                <a:cs typeface="Poppins"/>
                <a:sym typeface="Poppins"/>
              </a:rPr>
              <a:t>Low</a:t>
            </a:r>
            <a:endParaRPr b="1" i="0" sz="1200" u="none" cap="none" strike="noStrike">
              <a:solidFill>
                <a:srgbClr val="4A86E8"/>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Can be easily overcome by the user or occurs very rarely. The release does not require repair unless additional time is available.</a:t>
            </a:r>
            <a:endParaRPr b="0" i="0" sz="1200" u="none" cap="none" strike="noStrike">
              <a:solidFill>
                <a:schemeClr val="dk1"/>
              </a:solidFill>
              <a:latin typeface="Open Sans Medium"/>
              <a:ea typeface="Open Sans Medium"/>
              <a:cs typeface="Open Sans Medium"/>
              <a:sym typeface="Open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2" name="Shape 112"/>
        <p:cNvGrpSpPr/>
        <p:nvPr/>
      </p:nvGrpSpPr>
      <p:grpSpPr>
        <a:xfrm>
          <a:off x="0" y="0"/>
          <a:ext cx="0" cy="0"/>
          <a:chOff x="0" y="0"/>
          <a:chExt cx="0" cy="0"/>
        </a:xfrm>
      </p:grpSpPr>
      <p:sp>
        <p:nvSpPr>
          <p:cNvPr id="113" name="Google Shape;113;g256c901fe12_2_127"/>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  FINDINGS</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g256c901fe12_2_131"/>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BUSINESS GOALS</a:t>
            </a:r>
            <a:endParaRPr b="0" i="0" sz="2000" u="none" cap="none" strike="noStrike">
              <a:solidFill>
                <a:srgbClr val="052B53"/>
              </a:solidFill>
              <a:latin typeface="Arial"/>
              <a:ea typeface="Arial"/>
              <a:cs typeface="Arial"/>
              <a:sym typeface="Arial"/>
            </a:endParaRPr>
          </a:p>
        </p:txBody>
      </p:sp>
      <p:sp>
        <p:nvSpPr>
          <p:cNvPr id="119" name="Google Shape;119;g256c901fe12_2_131"/>
          <p:cNvSpPr txBox="1"/>
          <p:nvPr/>
        </p:nvSpPr>
        <p:spPr>
          <a:xfrm>
            <a:off x="329184" y="776125"/>
            <a:ext cx="8473800" cy="424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Decentralized Exchange: KyberSwap aimed to be a leading decentralized exchange (DEX) that allowed users to trade a wide variety of ERC-20 tokens directly from their wallets without the need for intermediaries or centralized exchanges.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Liquidity Aggregation: As a part of the Kyber Network ecosystem, KyberSwap contributed to aggregating liquidity from various sources, including Kyber's reserve managers and other liquidity providers. By pooling liquidity, KyberSwap aimed to ensure competitive rates and efficient trades for users.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User-Friendly Interface: KyberSwap focused on delivering a user-friendly and intuitive platform that made it accessible to both cryptocurrency beginners and experienced traders. </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Ecosystem Integration: KyberSwap worked on integrating with various decentralized applications (dApps), wallets, and other platforms within the blockchain ecosystem. </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Decentralized Finance (DeFi) Growth: KyberSwap actively participated in the DeFi space and supported various DeFi projects and initiatives. By facilitating token swaps for DeFi tokens, KyberSwap aimed to contribute to the growth and adoption of DeFi applications and protocols.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t/>
            </a:r>
            <a:endParaRPr sz="1200">
              <a:solidFill>
                <a:srgbClr val="052B53"/>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