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368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A6365-5D70-4DDE-8704-EFAB39120206}" type="datetimeFigureOut">
              <a:rPr lang="en-IN" smtClean="0"/>
              <a:t>26-05-2019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F2FCF5-8B9D-4B28-BBF2-1CEA1E1D3E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560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F2FCF5-8B9D-4B28-BBF2-1CEA1E1D3E2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805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831975"/>
          </a:xfrm>
        </p:spPr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Java Applet</a:t>
            </a:r>
          </a:p>
        </p:txBody>
      </p:sp>
    </p:spTree>
    <p:extLst>
      <p:ext uri="{BB962C8B-B14F-4D97-AF65-F5344CB8AC3E}">
        <p14:creationId xmlns:p14="http://schemas.microsoft.com/office/powerpoint/2010/main" val="2324975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paint( )</a:t>
            </a:r>
          </a:p>
          <a:p>
            <a:pPr lvl="1"/>
            <a:r>
              <a:rPr lang="en-US" dirty="0"/>
              <a:t>called each time an AWT-based applet’s output must be redrawn.</a:t>
            </a:r>
          </a:p>
          <a:p>
            <a:pPr lvl="1"/>
            <a:r>
              <a:rPr lang="en-US" b="1" dirty="0"/>
              <a:t>paint( ) </a:t>
            </a:r>
            <a:r>
              <a:rPr lang="en-US" dirty="0"/>
              <a:t>method has one parameter of type </a:t>
            </a:r>
            <a:r>
              <a:rPr lang="en-US" b="1" dirty="0"/>
              <a:t>Graphics</a:t>
            </a:r>
            <a:r>
              <a:rPr lang="en-US" dirty="0"/>
              <a:t>.- describes the graphics environment in which the applet is running.</a:t>
            </a:r>
          </a:p>
          <a:p>
            <a:r>
              <a:rPr lang="en-IN" b="1" dirty="0"/>
              <a:t>stop( )</a:t>
            </a:r>
            <a:endParaRPr lang="en-US" dirty="0"/>
          </a:p>
          <a:p>
            <a:pPr lvl="1"/>
            <a:r>
              <a:rPr lang="en-US" dirty="0"/>
              <a:t>called when a web browser leaves the HTML document containing </a:t>
            </a:r>
            <a:r>
              <a:rPr lang="en-IN" dirty="0"/>
              <a:t>the applet</a:t>
            </a:r>
          </a:p>
          <a:p>
            <a:pPr lvl="1"/>
            <a:r>
              <a:rPr lang="en-US" dirty="0"/>
              <a:t>use </a:t>
            </a:r>
            <a:r>
              <a:rPr lang="en-US" b="1" dirty="0"/>
              <a:t>stop( ) </a:t>
            </a:r>
            <a:r>
              <a:rPr lang="en-US" dirty="0"/>
              <a:t>to suspend threads that don’t need to run when the applet is not visible.</a:t>
            </a:r>
          </a:p>
          <a:p>
            <a:pPr lvl="1"/>
            <a:r>
              <a:rPr lang="en-US" dirty="0"/>
              <a:t>can restart them when </a:t>
            </a:r>
            <a:r>
              <a:rPr lang="en-US" b="1" dirty="0"/>
              <a:t>start( 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0258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IN" b="1" dirty="0"/>
              <a:t>destroy( )</a:t>
            </a:r>
          </a:p>
          <a:p>
            <a:pPr lvl="1"/>
            <a:r>
              <a:rPr lang="en-US" dirty="0"/>
              <a:t>called when the environment determines that your applet needs to be removed completely from memory.</a:t>
            </a:r>
          </a:p>
          <a:p>
            <a:pPr lvl="1"/>
            <a:r>
              <a:rPr lang="en-IN" dirty="0"/>
              <a:t>free up any resources </a:t>
            </a:r>
            <a:r>
              <a:rPr lang="en-US" dirty="0"/>
              <a:t>the applet may be using.</a:t>
            </a:r>
          </a:p>
          <a:p>
            <a:pPr lvl="1"/>
            <a:r>
              <a:rPr lang="en-US" b="1" dirty="0"/>
              <a:t>stop( ) </a:t>
            </a:r>
            <a:r>
              <a:rPr lang="en-US" dirty="0"/>
              <a:t>method is always called before </a:t>
            </a:r>
            <a:r>
              <a:rPr lang="en-US" b="1" dirty="0"/>
              <a:t>destroy( )</a:t>
            </a:r>
            <a:r>
              <a:rPr lang="en-US" dirty="0"/>
              <a:t>.</a:t>
            </a:r>
          </a:p>
          <a:p>
            <a:r>
              <a:rPr lang="en-IN" b="1" dirty="0"/>
              <a:t>Overriding update( )</a:t>
            </a:r>
          </a:p>
          <a:p>
            <a:pPr lvl="1"/>
            <a:r>
              <a:rPr lang="en-US" dirty="0"/>
              <a:t>called when your applet has requested that a	</a:t>
            </a:r>
            <a:r>
              <a:rPr lang="en-US" dirty="0">
                <a:solidFill>
                  <a:srgbClr val="C00000"/>
                </a:solidFill>
              </a:rPr>
              <a:t>portion of its window be redrawn. </a:t>
            </a:r>
          </a:p>
          <a:p>
            <a:pPr lvl="1"/>
            <a:r>
              <a:rPr lang="en-US" dirty="0"/>
              <a:t>default version of </a:t>
            </a:r>
            <a:r>
              <a:rPr lang="en-US" b="1" dirty="0"/>
              <a:t>update( ) </a:t>
            </a:r>
            <a:r>
              <a:rPr lang="en-US" dirty="0"/>
              <a:t>simply calls </a:t>
            </a:r>
            <a:r>
              <a:rPr lang="en-US" b="1" dirty="0"/>
              <a:t>paint( )</a:t>
            </a:r>
            <a:r>
              <a:rPr lang="en-US" dirty="0"/>
              <a:t>.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840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Applet Skeleton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14400"/>
            <a:ext cx="68580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8529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85800"/>
            <a:ext cx="73914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6596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dirty="0"/>
              <a:t>Creating Applets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Creating Hello World applet:</a:t>
            </a:r>
          </a:p>
          <a:p>
            <a:pPr marL="0" indent="0">
              <a:buNone/>
            </a:pPr>
            <a:r>
              <a:rPr lang="en-IN" dirty="0"/>
              <a:t>// Save file as HelloWorld.java</a:t>
            </a:r>
          </a:p>
          <a:p>
            <a:pPr marL="0" indent="0">
              <a:buNone/>
            </a:pPr>
            <a:r>
              <a:rPr lang="en-IN" dirty="0"/>
              <a:t>	import </a:t>
            </a:r>
            <a:r>
              <a:rPr lang="en-IN" dirty="0" err="1"/>
              <a:t>java.applet.Applet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	import </a:t>
            </a:r>
            <a:r>
              <a:rPr lang="en-IN" dirty="0" err="1"/>
              <a:t>java.awt.Graphics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public class </a:t>
            </a:r>
            <a:r>
              <a:rPr lang="en-US" dirty="0" err="1">
                <a:solidFill>
                  <a:srgbClr val="C00000"/>
                </a:solidFill>
              </a:rPr>
              <a:t>HelloWorld</a:t>
            </a:r>
            <a:r>
              <a:rPr lang="en-US" dirty="0">
                <a:solidFill>
                  <a:srgbClr val="C00000"/>
                </a:solidFill>
              </a:rPr>
              <a:t> extends Applet</a:t>
            </a:r>
          </a:p>
          <a:p>
            <a:pPr marL="0" indent="0">
              <a:buNone/>
            </a:pPr>
            <a:r>
              <a:rPr lang="en-US" dirty="0"/>
              <a:t>		 // </a:t>
            </a:r>
            <a:r>
              <a:rPr lang="en-US" dirty="0" err="1"/>
              <a:t>HelloWorld</a:t>
            </a:r>
            <a:r>
              <a:rPr lang="en-US" dirty="0"/>
              <a:t> class extends Applet</a:t>
            </a:r>
          </a:p>
          <a:p>
            <a:pPr marL="0" indent="0">
              <a:buNone/>
            </a:pPr>
            <a:r>
              <a:rPr lang="en-IN" dirty="0"/>
              <a:t>		{</a:t>
            </a:r>
          </a:p>
          <a:p>
            <a:pPr marL="0" indent="0">
              <a:buNone/>
            </a:pPr>
            <a:r>
              <a:rPr lang="en-US" dirty="0"/>
              <a:t>			public void paint(Graphics g) </a:t>
            </a:r>
          </a:p>
          <a:p>
            <a:pPr marL="0" indent="0">
              <a:buNone/>
            </a:pPr>
            <a:r>
              <a:rPr lang="en-US" dirty="0"/>
              <a:t>		// Overriding paint() method @Override</a:t>
            </a:r>
          </a:p>
          <a:p>
            <a:pPr marL="0" indent="0">
              <a:buNone/>
            </a:pPr>
            <a:r>
              <a:rPr lang="en-IN" dirty="0"/>
              <a:t>				{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g.drawString</a:t>
            </a:r>
            <a:r>
              <a:rPr lang="en-US" dirty="0"/>
              <a:t>("Hello World", 20, 20);</a:t>
            </a:r>
          </a:p>
          <a:p>
            <a:pPr marL="0" indent="0">
              <a:buNone/>
            </a:pPr>
            <a:r>
              <a:rPr lang="en-IN" dirty="0"/>
              <a:t>				}</a:t>
            </a:r>
          </a:p>
          <a:p>
            <a:pPr marL="0" indent="0">
              <a:buNone/>
            </a:pPr>
            <a:r>
              <a:rPr lang="en-IN" dirty="0"/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1804305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void </a:t>
            </a:r>
            <a:r>
              <a:rPr lang="en-IN" dirty="0" err="1">
                <a:solidFill>
                  <a:srgbClr val="C00000"/>
                </a:solidFill>
              </a:rPr>
              <a:t>drawString</a:t>
            </a:r>
            <a:r>
              <a:rPr lang="en-IN" dirty="0">
                <a:solidFill>
                  <a:srgbClr val="C00000"/>
                </a:solidFill>
              </a:rPr>
              <a:t>(String message, </a:t>
            </a:r>
            <a:r>
              <a:rPr lang="en-IN" dirty="0" err="1">
                <a:solidFill>
                  <a:srgbClr val="C00000"/>
                </a:solidFill>
              </a:rPr>
              <a:t>int</a:t>
            </a:r>
            <a:r>
              <a:rPr lang="en-IN" dirty="0">
                <a:solidFill>
                  <a:srgbClr val="C00000"/>
                </a:solidFill>
              </a:rPr>
              <a:t> x, </a:t>
            </a:r>
            <a:r>
              <a:rPr lang="en-IN" dirty="0" err="1">
                <a:solidFill>
                  <a:srgbClr val="C00000"/>
                </a:solidFill>
              </a:rPr>
              <a:t>int</a:t>
            </a:r>
            <a:r>
              <a:rPr lang="en-IN" dirty="0">
                <a:solidFill>
                  <a:srgbClr val="C00000"/>
                </a:solidFill>
              </a:rPr>
              <a:t> y)</a:t>
            </a:r>
          </a:p>
          <a:p>
            <a:r>
              <a:rPr lang="en-US" dirty="0"/>
              <a:t>In a Java window, the upper-left corner is</a:t>
            </a:r>
          </a:p>
          <a:p>
            <a:pPr marL="0" indent="0">
              <a:buNone/>
            </a:pPr>
            <a:r>
              <a:rPr lang="en-IN" dirty="0"/>
              <a:t>	location 0,0.</a:t>
            </a:r>
          </a:p>
          <a:p>
            <a:r>
              <a:rPr lang="en-IN" dirty="0"/>
              <a:t>an applet begins </a:t>
            </a:r>
            <a:r>
              <a:rPr lang="en-US" dirty="0"/>
              <a:t>execution when the name of its class is passed to an applet viewer or to a network browser.</a:t>
            </a:r>
          </a:p>
          <a:p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57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dirty="0"/>
              <a:t>Running the </a:t>
            </a:r>
            <a:r>
              <a:rPr lang="en-IN" dirty="0" err="1"/>
              <a:t>HelloWorld</a:t>
            </a:r>
            <a:r>
              <a:rPr lang="en-IN" dirty="0"/>
              <a:t> Applet: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059363"/>
          </a:xfrm>
        </p:spPr>
        <p:txBody>
          <a:bodyPr/>
          <a:lstStyle/>
          <a:p>
            <a:r>
              <a:rPr lang="en-US" dirty="0"/>
              <a:t>Compile using </a:t>
            </a:r>
            <a:r>
              <a:rPr lang="en-US" dirty="0" err="1">
                <a:solidFill>
                  <a:srgbClr val="C00000"/>
                </a:solidFill>
              </a:rPr>
              <a:t>javac</a:t>
            </a:r>
            <a:r>
              <a:rPr lang="en-US" dirty="0"/>
              <a:t> command.</a:t>
            </a:r>
          </a:p>
          <a:p>
            <a:r>
              <a:rPr lang="en-US" dirty="0"/>
              <a:t>two ways to run an applet</a:t>
            </a:r>
          </a:p>
          <a:p>
            <a:pPr marL="0" indent="0">
              <a:buNone/>
            </a:pPr>
            <a:r>
              <a:rPr lang="en-US" dirty="0"/>
              <a:t>	1. By html file (web browser).</a:t>
            </a:r>
          </a:p>
          <a:p>
            <a:pPr marL="0" indent="0">
              <a:buNone/>
            </a:pPr>
            <a:r>
              <a:rPr lang="en-US" dirty="0"/>
              <a:t>	2. By appletViewer tool (for testing purpose).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2690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Using web browser: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an applet and compile it.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After that create an html file and place the </a:t>
            </a:r>
            <a:r>
              <a:rPr lang="en-US" dirty="0">
                <a:solidFill>
                  <a:srgbClr val="C00000"/>
                </a:solidFill>
              </a:rPr>
              <a:t>applet code in html file.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click the html file.</a:t>
            </a:r>
          </a:p>
          <a:p>
            <a:pPr marL="514350" indent="-514350">
              <a:buFont typeface="+mj-lt"/>
              <a:buAutoNum type="arabicPeriod"/>
            </a:pP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837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//myapplet.html</a:t>
            </a:r>
          </a:p>
          <a:p>
            <a:pPr marL="0" indent="0">
              <a:buNone/>
            </a:pPr>
            <a:r>
              <a:rPr lang="en-IN" dirty="0"/>
              <a:t>&lt;html&gt;</a:t>
            </a:r>
          </a:p>
          <a:p>
            <a:pPr marL="0" indent="0">
              <a:buNone/>
            </a:pPr>
            <a:r>
              <a:rPr lang="en-IN" dirty="0"/>
              <a:t>	&lt;body&gt;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C00000"/>
                </a:solidFill>
              </a:rPr>
              <a:t>&lt;applet code=" </a:t>
            </a:r>
            <a:r>
              <a:rPr lang="en-US" dirty="0" err="1">
                <a:solidFill>
                  <a:srgbClr val="C00000"/>
                </a:solidFill>
              </a:rPr>
              <a:t>HelloWorld.class</a:t>
            </a:r>
            <a:r>
              <a:rPr lang="en-US" dirty="0">
                <a:solidFill>
                  <a:srgbClr val="C00000"/>
                </a:solidFill>
              </a:rPr>
              <a:t>" 		width="300" height="300"&gt;&lt;/applet&gt;</a:t>
            </a:r>
          </a:p>
          <a:p>
            <a:pPr marL="0" indent="0">
              <a:buNone/>
            </a:pPr>
            <a:r>
              <a:rPr lang="en-IN" dirty="0"/>
              <a:t>	&lt;/body&gt;</a:t>
            </a:r>
          </a:p>
          <a:p>
            <a:pPr marL="0" indent="0">
              <a:buNone/>
            </a:pPr>
            <a:r>
              <a:rPr lang="en-IN" dirty="0"/>
              <a:t>&lt;/html&gt;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sz="2400" i="1" dirty="0"/>
              <a:t>width and height statements specify the dimensions of the display area used by the applet.</a:t>
            </a:r>
            <a:endParaRPr lang="en-IN" sz="2400" i="1" dirty="0"/>
          </a:p>
        </p:txBody>
      </p:sp>
    </p:spTree>
    <p:extLst>
      <p:ext uri="{BB962C8B-B14F-4D97-AF65-F5344CB8AC3E}">
        <p14:creationId xmlns:p14="http://schemas.microsoft.com/office/powerpoint/2010/main" val="4178704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Using applet viewer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Steps: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create an applet that contains applet tag in comment.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IN" dirty="0"/>
              <a:t>compile it.</a:t>
            </a:r>
          </a:p>
          <a:p>
            <a:r>
              <a:rPr lang="en-US" dirty="0"/>
              <a:t>Html file is not required.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2940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1056"/>
            <a:ext cx="8229600" cy="5655108"/>
          </a:xfrm>
        </p:spPr>
        <p:txBody>
          <a:bodyPr/>
          <a:lstStyle/>
          <a:p>
            <a:r>
              <a:rPr lang="en-US" dirty="0"/>
              <a:t>Applet is a Java program that can be embedded into a web page</a:t>
            </a:r>
          </a:p>
          <a:p>
            <a:r>
              <a:rPr lang="en-US" dirty="0"/>
              <a:t>It runs inside the web browser and works at client side. </a:t>
            </a:r>
          </a:p>
          <a:p>
            <a:r>
              <a:rPr lang="en-US" dirty="0"/>
              <a:t>Applet is embedded in a HTML page using the APPLET or OBJECT tag and hosted on a web server.</a:t>
            </a:r>
          </a:p>
          <a:p>
            <a:r>
              <a:rPr lang="en-US" dirty="0"/>
              <a:t>Applets are used to make the web site more dynamic and entertaining.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5604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324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// Save file as HelloWorld.java</a:t>
            </a:r>
          </a:p>
          <a:p>
            <a:pPr marL="0" indent="0">
              <a:buNone/>
            </a:pPr>
            <a:r>
              <a:rPr lang="en-US" dirty="0"/>
              <a:t>// A Hello World Applet Using appletviewer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java.applet.Applet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java.awt.Graphics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/*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&lt;applet code="</a:t>
            </a:r>
            <a:r>
              <a:rPr lang="en-US" dirty="0" err="1">
                <a:solidFill>
                  <a:srgbClr val="C00000"/>
                </a:solidFill>
              </a:rPr>
              <a:t>HelloWorld</a:t>
            </a:r>
            <a:r>
              <a:rPr lang="en-US" dirty="0">
                <a:solidFill>
                  <a:srgbClr val="C00000"/>
                </a:solidFill>
              </a:rPr>
              <a:t>" width=200 height=60&gt;&lt;/applet&gt;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*/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HelloWorld</a:t>
            </a:r>
            <a:r>
              <a:rPr lang="en-US" dirty="0"/>
              <a:t> extends Applet</a:t>
            </a:r>
          </a:p>
          <a:p>
            <a:pPr marL="0" indent="0">
              <a:buNone/>
            </a:pPr>
            <a:r>
              <a:rPr lang="en-US" dirty="0"/>
              <a:t> // </a:t>
            </a:r>
            <a:r>
              <a:rPr lang="en-US" dirty="0" err="1"/>
              <a:t>HelloWorld</a:t>
            </a:r>
            <a:r>
              <a:rPr lang="en-US" dirty="0"/>
              <a:t> class extends Applet</a:t>
            </a:r>
          </a:p>
          <a:p>
            <a:pPr marL="0" indent="0">
              <a:buNone/>
            </a:pPr>
            <a:r>
              <a:rPr lang="en-IN" dirty="0"/>
              <a:t>	{</a:t>
            </a:r>
          </a:p>
          <a:p>
            <a:pPr marL="0" indent="0">
              <a:buNone/>
            </a:pPr>
            <a:r>
              <a:rPr lang="en-IN" dirty="0"/>
              <a:t>		public void paint(Graphics g)</a:t>
            </a:r>
          </a:p>
          <a:p>
            <a:pPr marL="0" indent="0">
              <a:buNone/>
            </a:pPr>
            <a:r>
              <a:rPr lang="en-IN" dirty="0"/>
              <a:t>			{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g.drawString</a:t>
            </a:r>
            <a:r>
              <a:rPr lang="en-US" dirty="0"/>
              <a:t>("Hello World", 20, 20);</a:t>
            </a:r>
          </a:p>
          <a:p>
            <a:pPr marL="0" indent="0">
              <a:buNone/>
            </a:pPr>
            <a:r>
              <a:rPr lang="en-IN" dirty="0"/>
              <a:t>			}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254372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US" dirty="0"/>
              <a:t>To execute the applet using appletViewer tool, write in command prompt: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>
                <a:solidFill>
                  <a:srgbClr val="C00000"/>
                </a:solidFill>
              </a:rPr>
              <a:t>c:\&gt;javac HelloWorld.java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		c:\&gt;appletviewer HelloWorld.java</a:t>
            </a:r>
          </a:p>
          <a:p>
            <a:pPr marL="0" indent="0">
              <a:buNone/>
            </a:pPr>
            <a:endParaRPr lang="en-I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352800"/>
            <a:ext cx="4838700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7976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dirty="0"/>
              <a:t>The HTML APPLET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APPLET</a:t>
            </a:r>
            <a:r>
              <a:rPr lang="en-US" dirty="0"/>
              <a:t> tag is used to start an applet from both an HTML document and from an applet viewer.</a:t>
            </a:r>
          </a:p>
          <a:p>
            <a:r>
              <a:rPr lang="en-IN" dirty="0"/>
              <a:t>An </a:t>
            </a:r>
            <a:r>
              <a:rPr lang="en-US" dirty="0">
                <a:solidFill>
                  <a:srgbClr val="C00000"/>
                </a:solidFill>
              </a:rPr>
              <a:t>applet viewer </a:t>
            </a:r>
            <a:r>
              <a:rPr lang="en-US" dirty="0"/>
              <a:t>will execute each APPLET tag that it finds in a </a:t>
            </a:r>
            <a:r>
              <a:rPr lang="en-US" dirty="0">
                <a:solidFill>
                  <a:srgbClr val="C00000"/>
                </a:solidFill>
              </a:rPr>
              <a:t>separate window. </a:t>
            </a:r>
            <a:endParaRPr lang="en-US" dirty="0"/>
          </a:p>
          <a:p>
            <a:r>
              <a:rPr lang="en-IN" dirty="0">
                <a:solidFill>
                  <a:srgbClr val="C00000"/>
                </a:solidFill>
              </a:rPr>
              <a:t>web browsers</a:t>
            </a:r>
            <a:r>
              <a:rPr lang="en-IN" dirty="0"/>
              <a:t> </a:t>
            </a:r>
            <a:r>
              <a:rPr lang="en-US" dirty="0"/>
              <a:t>will allow many applets on a </a:t>
            </a:r>
            <a:r>
              <a:rPr lang="en-US" dirty="0">
                <a:solidFill>
                  <a:srgbClr val="C00000"/>
                </a:solidFill>
              </a:rPr>
              <a:t>single page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4656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The syntax for the standard APPLET tag</a:t>
            </a:r>
            <a:endParaRPr lang="en-IN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43000"/>
            <a:ext cx="6400800" cy="5494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2641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CODEBASE: </a:t>
            </a:r>
          </a:p>
          <a:p>
            <a:pPr lvl="1"/>
            <a:r>
              <a:rPr lang="en-IN" dirty="0"/>
              <a:t>optional attribute</a:t>
            </a:r>
          </a:p>
          <a:p>
            <a:pPr lvl="1"/>
            <a:r>
              <a:rPr lang="en-US" dirty="0"/>
              <a:t>specifies the base URL of the applet code</a:t>
            </a:r>
          </a:p>
          <a:p>
            <a:pPr marL="457200" lvl="1" indent="0">
              <a:buNone/>
            </a:pPr>
            <a:r>
              <a:rPr lang="en-IN" dirty="0"/>
              <a:t>(directory that contains applets executable code)</a:t>
            </a:r>
          </a:p>
          <a:p>
            <a:r>
              <a:rPr lang="en-IN" b="1" dirty="0"/>
              <a:t>CODE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required attribute</a:t>
            </a:r>
          </a:p>
          <a:p>
            <a:pPr lvl="1"/>
            <a:r>
              <a:rPr lang="en-US" dirty="0"/>
              <a:t>name of the file containing your </a:t>
            </a:r>
            <a:r>
              <a:rPr lang="en-IN" dirty="0"/>
              <a:t>applet's compiled </a:t>
            </a:r>
            <a:r>
              <a:rPr lang="en-IN" b="1" dirty="0"/>
              <a:t>.class </a:t>
            </a:r>
            <a:r>
              <a:rPr lang="en-IN" dirty="0"/>
              <a:t>file.</a:t>
            </a:r>
          </a:p>
          <a:p>
            <a:r>
              <a:rPr lang="en-IN" dirty="0"/>
              <a:t>ALT</a:t>
            </a:r>
          </a:p>
          <a:p>
            <a:pPr lvl="1"/>
            <a:r>
              <a:rPr lang="en-IN" dirty="0"/>
              <a:t>optional attribute</a:t>
            </a:r>
          </a:p>
          <a:p>
            <a:pPr lvl="1"/>
            <a:r>
              <a:rPr lang="en-US" dirty="0"/>
              <a:t>specify a short text message that should be displayed if the browser recognizes the APPLET tag but can’t currently run Java applets.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4405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NAME: </a:t>
            </a:r>
          </a:p>
          <a:p>
            <a:pPr lvl="1"/>
            <a:r>
              <a:rPr lang="en-IN" dirty="0"/>
              <a:t>optional attribute </a:t>
            </a:r>
          </a:p>
          <a:p>
            <a:pPr lvl="1"/>
            <a:r>
              <a:rPr lang="en-US" dirty="0"/>
              <a:t>specify a name for the applet instance. </a:t>
            </a:r>
          </a:p>
          <a:p>
            <a:r>
              <a:rPr lang="en-IN" b="1" dirty="0"/>
              <a:t>WIDTH</a:t>
            </a:r>
            <a:r>
              <a:rPr lang="en-IN" dirty="0"/>
              <a:t> AND </a:t>
            </a:r>
            <a:r>
              <a:rPr lang="en-IN" b="1" dirty="0"/>
              <a:t>HEIGHT</a:t>
            </a:r>
            <a:r>
              <a:rPr lang="en-IN" dirty="0"/>
              <a:t>: </a:t>
            </a:r>
          </a:p>
          <a:p>
            <a:pPr lvl="1"/>
            <a:r>
              <a:rPr lang="en-IN" dirty="0"/>
              <a:t>required attributes </a:t>
            </a:r>
          </a:p>
          <a:p>
            <a:pPr lvl="1"/>
            <a:r>
              <a:rPr lang="en-US" dirty="0"/>
              <a:t>give the size (in pixels) of the applet display area.</a:t>
            </a:r>
          </a:p>
          <a:p>
            <a:r>
              <a:rPr lang="en-IN" dirty="0"/>
              <a:t>ALIGN: </a:t>
            </a:r>
          </a:p>
          <a:p>
            <a:pPr lvl="1"/>
            <a:r>
              <a:rPr lang="en-IN" dirty="0"/>
              <a:t>optional attribute </a:t>
            </a:r>
          </a:p>
          <a:p>
            <a:pPr lvl="1"/>
            <a:r>
              <a:rPr lang="en-US" dirty="0"/>
              <a:t>specifies the alignment of the applet.</a:t>
            </a:r>
          </a:p>
          <a:p>
            <a:r>
              <a:rPr lang="en-IN" dirty="0"/>
              <a:t>VSPACE AND HSPACE: </a:t>
            </a:r>
          </a:p>
          <a:p>
            <a:pPr lvl="1"/>
            <a:r>
              <a:rPr lang="en-IN" dirty="0"/>
              <a:t>attributes are optional. </a:t>
            </a:r>
          </a:p>
          <a:p>
            <a:pPr lvl="1"/>
            <a:r>
              <a:rPr lang="en-US" dirty="0"/>
              <a:t>VSPACE specifies the space, in pixels, above and below the applet.</a:t>
            </a:r>
          </a:p>
          <a:p>
            <a:pPr lvl="1"/>
            <a:r>
              <a:rPr lang="en-US" dirty="0"/>
              <a:t>HSPACE specifies the space, in pixels, on each side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33468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IN" dirty="0"/>
              <a:t>PARAM NAME AND VALUE: </a:t>
            </a:r>
          </a:p>
          <a:p>
            <a:pPr lvl="1"/>
            <a:r>
              <a:rPr lang="en-US" dirty="0"/>
              <a:t>The PARAM tag allows you to specify applet-specific arguments.</a:t>
            </a:r>
          </a:p>
          <a:p>
            <a:pPr lvl="1"/>
            <a:r>
              <a:rPr lang="en-US" dirty="0"/>
              <a:t> Applets access their attributes with the </a:t>
            </a:r>
            <a:r>
              <a:rPr lang="en-US" b="1" dirty="0" err="1"/>
              <a:t>getParameter</a:t>
            </a:r>
            <a:r>
              <a:rPr lang="en-US" b="1" dirty="0"/>
              <a:t>( ) </a:t>
            </a:r>
            <a:r>
              <a:rPr lang="en-US" dirty="0"/>
              <a:t>method.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1034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dirty="0"/>
              <a:t>Displaying Graphics in Applet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java.awt.Graphics</a:t>
            </a:r>
            <a:r>
              <a:rPr lang="en-US" dirty="0"/>
              <a:t> class provides many methods for graphics programming.</a:t>
            </a:r>
          </a:p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350077"/>
            <a:ext cx="8382000" cy="3669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9238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38200"/>
            <a:ext cx="8645348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33" y="4038600"/>
            <a:ext cx="902546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16392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Graphics in applet:</a:t>
            </a: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38200"/>
            <a:ext cx="48006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6800" y="61722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6658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dirty="0"/>
              <a:t>Features of Java Applets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/>
              <a:t>All applets are subclasses of </a:t>
            </a:r>
            <a:r>
              <a:rPr lang="en-US" dirty="0">
                <a:solidFill>
                  <a:srgbClr val="C00000"/>
                </a:solidFill>
              </a:rPr>
              <a:t>Applet class</a:t>
            </a:r>
            <a:r>
              <a:rPr lang="en-US" dirty="0"/>
              <a:t>. </a:t>
            </a:r>
          </a:p>
          <a:p>
            <a:r>
              <a:rPr lang="en-US" dirty="0"/>
              <a:t>all applets must </a:t>
            </a:r>
            <a:r>
              <a:rPr lang="en-US" dirty="0">
                <a:solidFill>
                  <a:srgbClr val="C00000"/>
                </a:solidFill>
              </a:rPr>
              <a:t>import </a:t>
            </a:r>
            <a:r>
              <a:rPr lang="en-US" dirty="0" err="1">
                <a:solidFill>
                  <a:srgbClr val="C00000"/>
                </a:solidFill>
              </a:rPr>
              <a:t>java.applet</a:t>
            </a:r>
            <a:r>
              <a:rPr lang="en-US" dirty="0"/>
              <a:t>. </a:t>
            </a:r>
          </a:p>
          <a:p>
            <a:r>
              <a:rPr lang="en-US" dirty="0"/>
              <a:t>Applets must also </a:t>
            </a:r>
            <a:r>
              <a:rPr lang="en-US" dirty="0">
                <a:solidFill>
                  <a:srgbClr val="C00000"/>
                </a:solidFill>
              </a:rPr>
              <a:t>import </a:t>
            </a:r>
            <a:r>
              <a:rPr lang="en-US" dirty="0" err="1">
                <a:solidFill>
                  <a:srgbClr val="C00000"/>
                </a:solidFill>
              </a:rPr>
              <a:t>java.awt</a:t>
            </a:r>
            <a:r>
              <a:rPr lang="en-US" dirty="0"/>
              <a:t>.</a:t>
            </a:r>
          </a:p>
          <a:p>
            <a:r>
              <a:rPr lang="en-US" dirty="0"/>
              <a:t>Applet class provides the standard interface between the applet and the browser environment.</a:t>
            </a:r>
          </a:p>
          <a:p>
            <a:r>
              <a:rPr lang="en-US" dirty="0">
                <a:solidFill>
                  <a:srgbClr val="C00000"/>
                </a:solidFill>
              </a:rPr>
              <a:t>do not use the main() </a:t>
            </a:r>
            <a:r>
              <a:rPr lang="en-US" dirty="0"/>
              <a:t>method for initiating the execution of the code.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22933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19200"/>
            <a:ext cx="7371454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30933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dirty="0"/>
              <a:t>Passing Parameters to Applets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US" dirty="0"/>
              <a:t>The APPLET tag in HTML allows us to pass parameters to an applet. </a:t>
            </a:r>
          </a:p>
          <a:p>
            <a:r>
              <a:rPr lang="en-US" dirty="0"/>
              <a:t>To retrieve a parameter, the </a:t>
            </a:r>
            <a:r>
              <a:rPr lang="en-US" b="1" dirty="0" err="1"/>
              <a:t>getParameter</a:t>
            </a:r>
            <a:r>
              <a:rPr lang="en-US" b="1" dirty="0"/>
              <a:t>( )</a:t>
            </a:r>
            <a:r>
              <a:rPr lang="en-US" dirty="0"/>
              <a:t> method is used.</a:t>
            </a:r>
          </a:p>
          <a:p>
            <a:r>
              <a:rPr lang="en-US" dirty="0"/>
              <a:t>It returns the value of the specified parameter in the form of a String object. </a:t>
            </a:r>
          </a:p>
          <a:p>
            <a:r>
              <a:rPr lang="en-US" dirty="0"/>
              <a:t>for numeric and Boolean values, we need to convert their string representations into their internal formats.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3782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762000"/>
            <a:ext cx="7305608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79233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59" y="1142999"/>
            <a:ext cx="7401641" cy="4495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21798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09600"/>
            <a:ext cx="5791200" cy="5370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87803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1000"/>
            <a:ext cx="5334000" cy="4845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0020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dirty="0"/>
              <a:t>applet cannot be run independently- They run from inside a webpage using HTML tag.</a:t>
            </a:r>
          </a:p>
          <a:p>
            <a:r>
              <a:rPr lang="en-US" dirty="0"/>
              <a:t>they run within either a web browser or an applet viewer.</a:t>
            </a:r>
          </a:p>
          <a:p>
            <a:r>
              <a:rPr lang="en-US" dirty="0"/>
              <a:t>JDK provides a standard applet viewer tool called </a:t>
            </a:r>
            <a:r>
              <a:rPr lang="en-US" dirty="0">
                <a:solidFill>
                  <a:srgbClr val="C00000"/>
                </a:solidFill>
              </a:rPr>
              <a:t>applet viewer</a:t>
            </a:r>
            <a:r>
              <a:rPr lang="en-US" dirty="0"/>
              <a:t>.</a:t>
            </a:r>
          </a:p>
          <a:p>
            <a:r>
              <a:rPr lang="en-US" dirty="0"/>
              <a:t>Output of an applet window is handled with various AWT methods, such as </a:t>
            </a:r>
            <a:r>
              <a:rPr lang="en-US" dirty="0" err="1"/>
              <a:t>drawString</a:t>
            </a:r>
            <a:r>
              <a:rPr lang="en-US" dirty="0"/>
              <a:t>().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3277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JVM is required to view an applet. </a:t>
            </a:r>
          </a:p>
          <a:p>
            <a:pPr lvl="1"/>
            <a:r>
              <a:rPr lang="en-US" dirty="0"/>
              <a:t>The JVM on the user's machine creates an instance of the applet class and invokes various methods during the applet's lifetime.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2582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Advantage of Applet</a:t>
            </a:r>
          </a:p>
          <a:p>
            <a:r>
              <a:rPr lang="en-US" dirty="0"/>
              <a:t>It works at client side so </a:t>
            </a:r>
            <a:r>
              <a:rPr lang="en-US" dirty="0">
                <a:solidFill>
                  <a:srgbClr val="C00000"/>
                </a:solidFill>
              </a:rPr>
              <a:t>less response time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C00000"/>
                </a:solidFill>
              </a:rPr>
              <a:t>Secured</a:t>
            </a:r>
          </a:p>
          <a:p>
            <a:r>
              <a:rPr lang="en-US" dirty="0"/>
              <a:t>It can be executed by browsers running under </a:t>
            </a:r>
            <a:r>
              <a:rPr lang="en-US" dirty="0">
                <a:solidFill>
                  <a:srgbClr val="C00000"/>
                </a:solidFill>
              </a:rPr>
              <a:t>many platforms</a:t>
            </a:r>
            <a:r>
              <a:rPr lang="en-US" dirty="0"/>
              <a:t>, including Linux, Windows, Mac OS etc.</a:t>
            </a:r>
          </a:p>
          <a:p>
            <a:pPr marL="0" indent="0">
              <a:buNone/>
            </a:pPr>
            <a:r>
              <a:rPr lang="en-US" u="sng" dirty="0"/>
              <a:t>Drawback of Applet</a:t>
            </a:r>
          </a:p>
          <a:p>
            <a:r>
              <a:rPr lang="en-US" dirty="0">
                <a:solidFill>
                  <a:srgbClr val="C00000"/>
                </a:solidFill>
              </a:rPr>
              <a:t>Plugin is required </a:t>
            </a:r>
            <a:r>
              <a:rPr lang="en-US" dirty="0"/>
              <a:t>at client browser to execute applet.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8163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			Two Types of Applets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Based directly on the </a:t>
            </a:r>
            <a:r>
              <a:rPr lang="en-US" b="1" dirty="0"/>
              <a:t>Applet </a:t>
            </a:r>
            <a:r>
              <a:rPr lang="en-US" dirty="0"/>
              <a:t>class.</a:t>
            </a:r>
          </a:p>
          <a:p>
            <a:pPr marL="857250" lvl="1" indent="-457200"/>
            <a:r>
              <a:rPr lang="en-IN" dirty="0"/>
              <a:t> These applets </a:t>
            </a:r>
            <a:r>
              <a:rPr lang="en-US" dirty="0"/>
              <a:t>use the Abstract Window Toolkit (AWT) to provide the graphical user interface</a:t>
            </a:r>
          </a:p>
          <a:p>
            <a:pPr lvl="1"/>
            <a:r>
              <a:rPr lang="en-US" dirty="0"/>
              <a:t>available since Java was first created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/>
              <a:t>based on the Swing class </a:t>
            </a:r>
            <a:r>
              <a:rPr lang="en-US" b="1" dirty="0" err="1"/>
              <a:t>JApplet</a:t>
            </a:r>
            <a:endParaRPr lang="en-US" dirty="0"/>
          </a:p>
          <a:p>
            <a:pPr lvl="1"/>
            <a:r>
              <a:rPr lang="en-IN" dirty="0"/>
              <a:t>which inherits </a:t>
            </a:r>
            <a:r>
              <a:rPr lang="en-IN" b="1" dirty="0"/>
              <a:t>Applet</a:t>
            </a:r>
            <a:r>
              <a:rPr lang="en-IN" dirty="0"/>
              <a:t>.</a:t>
            </a:r>
          </a:p>
          <a:p>
            <a:pPr lvl="1"/>
            <a:r>
              <a:rPr lang="en-US" dirty="0"/>
              <a:t>use the Swing classes to provide the GUI.</a:t>
            </a:r>
          </a:p>
          <a:p>
            <a:pPr lvl="1"/>
            <a:r>
              <a:rPr lang="en-IN" dirty="0"/>
              <a:t>a richer and often easier-to-use user interface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104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Life cycle of an Applet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/>
              <a:t>When an applet begins, the following methods are called, in this sequence:</a:t>
            </a:r>
          </a:p>
          <a:p>
            <a:pPr marL="457200" lvl="1" indent="0">
              <a:buNone/>
            </a:pPr>
            <a:r>
              <a:rPr lang="en-IN" dirty="0"/>
              <a:t>	1. </a:t>
            </a:r>
            <a:r>
              <a:rPr lang="en-IN" b="1" dirty="0"/>
              <a:t>init( )</a:t>
            </a:r>
          </a:p>
          <a:p>
            <a:pPr marL="457200" lvl="1" indent="0">
              <a:buNone/>
            </a:pPr>
            <a:r>
              <a:rPr lang="en-IN" dirty="0"/>
              <a:t>	2. </a:t>
            </a:r>
            <a:r>
              <a:rPr lang="en-IN" b="1" dirty="0"/>
              <a:t>start( )</a:t>
            </a:r>
          </a:p>
          <a:p>
            <a:pPr marL="457200" lvl="1" indent="0">
              <a:buNone/>
            </a:pPr>
            <a:r>
              <a:rPr lang="en-IN" dirty="0"/>
              <a:t>	3. </a:t>
            </a:r>
            <a:r>
              <a:rPr lang="en-IN" b="1" dirty="0"/>
              <a:t>paint( )</a:t>
            </a:r>
          </a:p>
          <a:p>
            <a:r>
              <a:rPr lang="en-US" dirty="0"/>
              <a:t>When an applet is terminated, the following sequence of method calls takes place:</a:t>
            </a:r>
          </a:p>
          <a:p>
            <a:pPr marL="457200" lvl="1" indent="0">
              <a:buNone/>
            </a:pPr>
            <a:r>
              <a:rPr lang="en-IN" dirty="0"/>
              <a:t>	1. </a:t>
            </a:r>
            <a:r>
              <a:rPr lang="en-IN" b="1" dirty="0"/>
              <a:t>stop( )</a:t>
            </a:r>
          </a:p>
          <a:p>
            <a:pPr marL="457200" lvl="1" indent="0">
              <a:buNone/>
            </a:pPr>
            <a:r>
              <a:rPr lang="en-IN" dirty="0"/>
              <a:t>	2. </a:t>
            </a:r>
            <a:r>
              <a:rPr lang="en-IN" b="1" dirty="0"/>
              <a:t>destroy( 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850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init( )</a:t>
            </a:r>
          </a:p>
          <a:p>
            <a:pPr lvl="1"/>
            <a:r>
              <a:rPr lang="en-US" dirty="0"/>
              <a:t>first method to be called</a:t>
            </a:r>
          </a:p>
          <a:p>
            <a:pPr lvl="1"/>
            <a:r>
              <a:rPr lang="en-IN" dirty="0"/>
              <a:t>where you should initialize variables.</a:t>
            </a:r>
          </a:p>
          <a:p>
            <a:pPr lvl="1"/>
            <a:r>
              <a:rPr lang="en-US" dirty="0"/>
              <a:t>method is called only once during the run time of your applet-- the first time an applet is loaded. </a:t>
            </a:r>
          </a:p>
          <a:p>
            <a:r>
              <a:rPr lang="en-IN" b="1" dirty="0"/>
              <a:t>start( )</a:t>
            </a:r>
          </a:p>
          <a:p>
            <a:pPr lvl="1"/>
            <a:r>
              <a:rPr lang="en-IN" dirty="0"/>
              <a:t>called after </a:t>
            </a:r>
            <a:r>
              <a:rPr lang="en-IN" b="1" dirty="0"/>
              <a:t>init( )</a:t>
            </a:r>
            <a:r>
              <a:rPr lang="en-IN" dirty="0"/>
              <a:t>.</a:t>
            </a:r>
          </a:p>
          <a:p>
            <a:pPr lvl="1"/>
            <a:r>
              <a:rPr lang="en-US" dirty="0"/>
              <a:t>also called to restart an applet after it has </a:t>
            </a:r>
            <a:r>
              <a:rPr lang="en-IN" dirty="0"/>
              <a:t>been stopped.</a:t>
            </a:r>
          </a:p>
          <a:p>
            <a:pPr lvl="1"/>
            <a:r>
              <a:rPr lang="en-US" dirty="0"/>
              <a:t>called each time an applet’s HTML document is displayed onscreen- applet resumes execution at </a:t>
            </a:r>
            <a:r>
              <a:rPr lang="en-US" b="1" dirty="0"/>
              <a:t>start( )</a:t>
            </a:r>
            <a:r>
              <a:rPr lang="en-US" dirty="0"/>
              <a:t>.</a:t>
            </a: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5443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2098</TotalTime>
  <Words>968</Words>
  <Application>Microsoft Office PowerPoint</Application>
  <PresentationFormat>On-screen Show (4:3)</PresentationFormat>
  <Paragraphs>164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Arial</vt:lpstr>
      <vt:lpstr>Calibri</vt:lpstr>
      <vt:lpstr>Office Theme</vt:lpstr>
      <vt:lpstr>Java Applet</vt:lpstr>
      <vt:lpstr>PowerPoint Presentation</vt:lpstr>
      <vt:lpstr>Features of Java Applets</vt:lpstr>
      <vt:lpstr>PowerPoint Presentation</vt:lpstr>
      <vt:lpstr>PowerPoint Presentation</vt:lpstr>
      <vt:lpstr>PowerPoint Presentation</vt:lpstr>
      <vt:lpstr>PowerPoint Presentation</vt:lpstr>
      <vt:lpstr>Life cycle of an Applet</vt:lpstr>
      <vt:lpstr>PowerPoint Presentation</vt:lpstr>
      <vt:lpstr>PowerPoint Presentation</vt:lpstr>
      <vt:lpstr>PowerPoint Presentation</vt:lpstr>
      <vt:lpstr>Applet Skeleton</vt:lpstr>
      <vt:lpstr>PowerPoint Presentation</vt:lpstr>
      <vt:lpstr>Creating Applets</vt:lpstr>
      <vt:lpstr>PowerPoint Presentation</vt:lpstr>
      <vt:lpstr>Running the HelloWorld Applet:</vt:lpstr>
      <vt:lpstr>Using web browser:</vt:lpstr>
      <vt:lpstr>PowerPoint Presentation</vt:lpstr>
      <vt:lpstr>Using applet viewer :</vt:lpstr>
      <vt:lpstr>PowerPoint Presentation</vt:lpstr>
      <vt:lpstr>PowerPoint Presentation</vt:lpstr>
      <vt:lpstr>The HTML APPLET Tag</vt:lpstr>
      <vt:lpstr>The syntax for the standard APPLET tag</vt:lpstr>
      <vt:lpstr>PowerPoint Presentation</vt:lpstr>
      <vt:lpstr>PowerPoint Presentation</vt:lpstr>
      <vt:lpstr>PowerPoint Presentation</vt:lpstr>
      <vt:lpstr>Displaying Graphics in Applet</vt:lpstr>
      <vt:lpstr>PowerPoint Presentation</vt:lpstr>
      <vt:lpstr>Example of Graphics in applet:</vt:lpstr>
      <vt:lpstr>PowerPoint Presentation</vt:lpstr>
      <vt:lpstr>Passing Parameters to Applets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Chaithanya</dc:creator>
  <cp:lastModifiedBy>Srividya Krishnakumar</cp:lastModifiedBy>
  <cp:revision>40</cp:revision>
  <dcterms:created xsi:type="dcterms:W3CDTF">2006-08-16T00:00:00Z</dcterms:created>
  <dcterms:modified xsi:type="dcterms:W3CDTF">2019-05-26T08:48:22Z</dcterms:modified>
</cp:coreProperties>
</file>