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0" r:id="rId17"/>
    <p:sldId id="321" r:id="rId18"/>
    <p:sldId id="318" r:id="rId19"/>
    <p:sldId id="319" r:id="rId20"/>
    <p:sldId id="260" r:id="rId21"/>
    <p:sldId id="276" r:id="rId22"/>
    <p:sldId id="257" r:id="rId23"/>
    <p:sldId id="258" r:id="rId24"/>
    <p:sldId id="259" r:id="rId25"/>
    <p:sldId id="261" r:id="rId26"/>
    <p:sldId id="262" r:id="rId27"/>
    <p:sldId id="279" r:id="rId28"/>
    <p:sldId id="280" r:id="rId29"/>
    <p:sldId id="263" r:id="rId30"/>
    <p:sldId id="278" r:id="rId31"/>
    <p:sldId id="264" r:id="rId32"/>
    <p:sldId id="281" r:id="rId33"/>
    <p:sldId id="282" r:id="rId34"/>
    <p:sldId id="283" r:id="rId35"/>
    <p:sldId id="265" r:id="rId36"/>
    <p:sldId id="266" r:id="rId37"/>
    <p:sldId id="284" r:id="rId38"/>
    <p:sldId id="285" r:id="rId39"/>
    <p:sldId id="267" r:id="rId40"/>
    <p:sldId id="286" r:id="rId41"/>
    <p:sldId id="287" r:id="rId42"/>
    <p:sldId id="288" r:id="rId43"/>
    <p:sldId id="268" r:id="rId44"/>
    <p:sldId id="269" r:id="rId45"/>
    <p:sldId id="270" r:id="rId46"/>
    <p:sldId id="290" r:id="rId47"/>
    <p:sldId id="271" r:id="rId48"/>
    <p:sldId id="272" r:id="rId49"/>
    <p:sldId id="274" r:id="rId50"/>
    <p:sldId id="273" r:id="rId51"/>
    <p:sldId id="291" r:id="rId52"/>
    <p:sldId id="292" r:id="rId53"/>
    <p:sldId id="294" r:id="rId54"/>
    <p:sldId id="295" r:id="rId55"/>
    <p:sldId id="296" r:id="rId56"/>
    <p:sldId id="297" r:id="rId57"/>
    <p:sldId id="298" r:id="rId58"/>
    <p:sldId id="301" r:id="rId59"/>
    <p:sldId id="302" r:id="rId60"/>
    <p:sldId id="300" r:id="rId61"/>
    <p:sldId id="303" r:id="rId62"/>
    <p:sldId id="322" r:id="rId63"/>
    <p:sldId id="323" r:id="rId64"/>
    <p:sldId id="324" r:id="rId65"/>
    <p:sldId id="325" r:id="rId66"/>
    <p:sldId id="326" r:id="rId67"/>
    <p:sldId id="327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039" autoAdjust="0"/>
    <p:restoredTop sz="94660"/>
  </p:normalViewPr>
  <p:slideViewPr>
    <p:cSldViewPr>
      <p:cViewPr varScale="1">
        <p:scale>
          <a:sx n="79" d="100"/>
          <a:sy n="79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60C1-14A9-40D2-8501-61B82F520878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429D2-9773-4391-9931-9AD0BC3D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429D2-9773-4391-9931-9AD0BC3D4A9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CECF8-B8AC-4A7C-9571-F199FF005456}" type="slidenum">
              <a:rPr lang="en-CA"/>
              <a:pPr/>
              <a:t>53</a:t>
            </a:fld>
            <a:endParaRPr lang="en-CA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1C28-0BEE-4F4A-836F-B7CA4EF6999A}" type="slidenum">
              <a:rPr lang="en-CA"/>
              <a:pPr/>
              <a:t>54</a:t>
            </a:fld>
            <a:endParaRPr lang="en-CA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40BFE-6516-4891-AFCD-F56521F89224}" type="slidenum">
              <a:rPr lang="en-CA"/>
              <a:pPr/>
              <a:t>55</a:t>
            </a:fld>
            <a:endParaRPr lang="en-CA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7D303-50B9-45A5-95BA-5EB6CB00BC12}" type="slidenum">
              <a:rPr lang="en-CA"/>
              <a:pPr/>
              <a:t>56</a:t>
            </a:fld>
            <a:endParaRPr lang="en-CA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8702A-5A89-4189-87DA-4E2228B37725}" type="slidenum">
              <a:rPr lang="en-CA"/>
              <a:pPr/>
              <a:t>57</a:t>
            </a:fld>
            <a:endParaRPr lang="en-CA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0263F-66E5-45E4-B2B3-FF4BEBF6DF27}" type="slidenum">
              <a:rPr lang="en-CA"/>
              <a:pPr/>
              <a:t>58</a:t>
            </a:fld>
            <a:endParaRPr lang="en-CA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A3052-2C76-4029-B0F5-A3737C938149}" type="slidenum">
              <a:rPr lang="en-CA"/>
              <a:pPr/>
              <a:t>59</a:t>
            </a:fld>
            <a:endParaRPr lang="en-CA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45A1B-AD3B-4E3E-889D-6FBFACBA9B84}" type="slidenum">
              <a:rPr lang="en-CA"/>
              <a:pPr/>
              <a:t>60</a:t>
            </a:fld>
            <a:endParaRPr lang="en-CA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ECFC-76F7-4B0D-AB00-8AAE89D9B3F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B4B6-4E68-4098-A8DC-6027947CD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12953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Relational</a:t>
            </a:r>
            <a:br>
              <a:rPr lang="en-US" b="1" dirty="0"/>
            </a:br>
            <a:r>
              <a:rPr lang="en-US" b="1" dirty="0"/>
              <a:t>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38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h07_elmasri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229600" cy="549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 Operations on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INSERT 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DELETE 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MODIFY 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Integrity constraints should not be violated by the update operations.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Several update operations may have to be grouped together.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 Operations on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In case of integrity violation, several actions can be taken: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Cancel the operation that causes the violation (REJECT option)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Perform the operation but inform the user of the violation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Trigger additional updates so the violation is corrected (CASCADE option, SET NULL option)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Execute a user-specified error-correction routine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operation-can violate all 4 constraints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1"/>
            <a:ext cx="77724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reject the insertion. </a:t>
            </a:r>
          </a:p>
          <a:p>
            <a:r>
              <a:rPr lang="en-US" dirty="0" smtClean="0"/>
              <a:t>to attempt to correct the reason for rejecting the insertion,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Update Operation-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an attribute that is neither part of a primary key nor of a foreign key usually causes no problems;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Delete Operation -can violate only referential integrity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restrict,---is to reject the deletion</a:t>
            </a:r>
          </a:p>
          <a:p>
            <a:r>
              <a:rPr lang="en-US" dirty="0" smtClean="0"/>
              <a:t>Cascade--is to attempt to cascade (or propagate) the deletion by deleting tuples that reference the </a:t>
            </a:r>
            <a:r>
              <a:rPr lang="en-US" dirty="0" err="1" smtClean="0"/>
              <a:t>tuple</a:t>
            </a:r>
            <a:r>
              <a:rPr lang="en-US" dirty="0" smtClean="0"/>
              <a:t> that is being deleted. </a:t>
            </a:r>
          </a:p>
          <a:p>
            <a:r>
              <a:rPr lang="en-US" dirty="0" smtClean="0"/>
              <a:t>A third option, called set null or set default, is to modify the referencing attribute values that cause the violation; each such value is either set to NULL or changed to reference another default valid </a:t>
            </a:r>
            <a:r>
              <a:rPr lang="en-US" dirty="0" err="1" smtClean="0"/>
              <a:t>tuple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a referencing attribute that causes a violation is part of the primary key, it cannot be set to NULL; otherwise, it would violate entity integrity.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Constraints are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conditions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that must hold on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all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valid relation instances. There are three main types of constraints:</a:t>
            </a:r>
          </a:p>
          <a:p>
            <a:pPr marL="990600" lvl="1" indent="-533400">
              <a:buFontTx/>
              <a:buAutoNum type="arabicPeriod"/>
            </a:pP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constraints</a:t>
            </a:r>
          </a:p>
          <a:p>
            <a:pPr marL="990600" lvl="1" indent="-533400">
              <a:buFontTx/>
              <a:buAutoNum type="arabicPeriod"/>
            </a:pP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Entity integrity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constraints</a:t>
            </a:r>
          </a:p>
          <a:p>
            <a:pPr marL="990600" lvl="1" indent="-533400">
              <a:buFontTx/>
              <a:buAutoNum type="arabicPeriod"/>
            </a:pP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Referential integrity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constraints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set of operations for the relational model is the relational algebra.</a:t>
            </a:r>
          </a:p>
          <a:p>
            <a:r>
              <a:rPr lang="en-US" dirty="0" smtClean="0"/>
              <a:t>A sequence of relational algebra operations forms a relational algebra expression</a:t>
            </a:r>
          </a:p>
          <a:p>
            <a:r>
              <a:rPr lang="en-US" dirty="0" smtClean="0"/>
              <a:t>the relational calculus (there is no order of operations) provides a higher-level declarative language for specifying relational queries</a:t>
            </a:r>
            <a:endParaRPr lang="en-US" i="1" dirty="0" smtClean="0"/>
          </a:p>
          <a:p>
            <a:r>
              <a:rPr lang="en-US" i="1" dirty="0" smtClean="0"/>
              <a:t>procedural </a:t>
            </a:r>
            <a:r>
              <a:rPr lang="en-US" i="1" dirty="0"/>
              <a:t>query </a:t>
            </a:r>
            <a:r>
              <a:rPr lang="en-US" i="1" dirty="0" smtClean="0"/>
              <a:t>language</a:t>
            </a:r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Overview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Relational Algebra consists of several groups of operations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Unary Relational Operations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SELECT (symbol: </a:t>
            </a:r>
            <a:r>
              <a:rPr lang="en-US" b="1" dirty="0">
                <a:latin typeface="Symbol" pitchFamily="18" charset="2"/>
              </a:rPr>
              <a:t></a:t>
            </a:r>
            <a:r>
              <a:rPr lang="en-US" sz="1800" dirty="0"/>
              <a:t> (sigma))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PROJECT (symbol: </a:t>
            </a:r>
            <a:r>
              <a:rPr lang="en-US" sz="1800" b="1" dirty="0">
                <a:latin typeface="Symbol" pitchFamily="18" charset="2"/>
              </a:rPr>
              <a:t> </a:t>
            </a:r>
            <a:r>
              <a:rPr lang="en-US" sz="1800" dirty="0"/>
              <a:t>(pi))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RENAME (symbol: </a:t>
            </a:r>
            <a:r>
              <a:rPr lang="en-US" sz="1800" b="1" dirty="0">
                <a:sym typeface="Symbol" pitchFamily="18" charset="2"/>
              </a:rPr>
              <a:t>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/>
              <a:t>(rho))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Relational Algebra Operations From Set Theory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UNION ( </a:t>
            </a:r>
            <a:r>
              <a:rPr lang="en-US" sz="1800" b="1" dirty="0">
                <a:latin typeface="Symbol" pitchFamily="18" charset="2"/>
              </a:rPr>
              <a:t></a:t>
            </a:r>
            <a:r>
              <a:rPr lang="en-US" sz="1800" dirty="0"/>
              <a:t> ), INTERSECTION ( </a:t>
            </a:r>
            <a:r>
              <a:rPr lang="en-US" sz="1800" b="1" dirty="0">
                <a:latin typeface="Symbol" pitchFamily="18" charset="2"/>
              </a:rPr>
              <a:t>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/>
              <a:t>), DIFFERENCE (or MINUS, </a:t>
            </a:r>
            <a:r>
              <a:rPr lang="en-US" sz="1800" b="1" dirty="0"/>
              <a:t>–</a:t>
            </a:r>
            <a:r>
              <a:rPr lang="en-US" sz="1800" dirty="0"/>
              <a:t> 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CARTESIAN PRODUCT ( </a:t>
            </a:r>
            <a:r>
              <a:rPr lang="en-US" sz="1800" b="1" dirty="0"/>
              <a:t>x</a:t>
            </a:r>
            <a:r>
              <a:rPr lang="en-US" sz="1800" dirty="0"/>
              <a:t> 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Binary Relational Operations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JOIN (several variations of JOIN exist)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DIVISION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Additional Relational Operations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OUTER JOINS, OUTER UNION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AGGREGATE FUNCTIONS (These compute summary of information: for example, SUM, COUNT, AVG, MIN, MAX)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department (dept name, building, budget)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138" y="2219325"/>
            <a:ext cx="31337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023" y="1600200"/>
            <a:ext cx="66679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query language is a language in which a user requests information from </a:t>
            </a:r>
            <a:r>
              <a:rPr lang="en-US" b="1" dirty="0" smtClean="0"/>
              <a:t>the </a:t>
            </a:r>
            <a:r>
              <a:rPr lang="en-US" dirty="0" smtClean="0"/>
              <a:t>database.</a:t>
            </a:r>
          </a:p>
          <a:p>
            <a:endParaRPr lang="en-US" dirty="0"/>
          </a:p>
          <a:p>
            <a:r>
              <a:rPr lang="en-US" b="1" dirty="0"/>
              <a:t>Relational </a:t>
            </a:r>
            <a:r>
              <a:rPr lang="en-US" b="1" dirty="0" err="1" smtClean="0"/>
              <a:t>Operations:</a:t>
            </a:r>
            <a:r>
              <a:rPr lang="en-US" dirty="0" err="1"/>
              <a:t>All</a:t>
            </a:r>
            <a:r>
              <a:rPr lang="en-US" dirty="0"/>
              <a:t> procedural relational query languages provide a set of operations that can </a:t>
            </a:r>
            <a:r>
              <a:rPr lang="en-US" dirty="0" smtClean="0"/>
              <a:t>be applied </a:t>
            </a:r>
            <a:r>
              <a:rPr lang="en-US" dirty="0"/>
              <a:t>to either a single relation or a pair of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39713" y="1600200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SELECT operation (denoted by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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(sigma)) is used to select a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tuples from a relation based on a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selection condition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selection condition acts as a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Keeps only those tuples that satisfy the qualifying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Tuples satisfying the condition are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whereas the other tuples are discarded (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filtered out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the EMPLOYEE tuples whose department number is 4: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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DNO = 4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(EMPLOYEE)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the employee tuples whose salary is greater than $30,000: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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SALARY &gt; 30,000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(EMPLOYEE)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400" dirty="0" err="1" smtClean="0"/>
              <a:t>Select:</a:t>
            </a:r>
            <a:r>
              <a:rPr lang="en-US" sz="2200" dirty="0" err="1" smtClean="0"/>
              <a:t>The</a:t>
            </a:r>
            <a:r>
              <a:rPr lang="en-US" sz="2200" dirty="0" smtClean="0"/>
              <a:t> number of tuples in the result of a SELECT is less than (or equal to) the number of tuples in the input relation R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1430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19600"/>
            <a:ext cx="4876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334000"/>
            <a:ext cx="3829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Unary Relational Operations: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PROJECT Operation is denoted by </a:t>
            </a:r>
            <a:r>
              <a:rPr lang="en-US" b="1" dirty="0" smtClean="0">
                <a:latin typeface="Symbol" pitchFamily="18" charset="2"/>
              </a:rPr>
              <a:t>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(pi)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operation keeps certain </a:t>
            </a:r>
            <a:r>
              <a:rPr lang="en-US" i="1" dirty="0" smtClean="0"/>
              <a:t>columns</a:t>
            </a:r>
            <a:r>
              <a:rPr lang="en-US" dirty="0" smtClean="0"/>
              <a:t> (attributes) from a relation and discards the other columns.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PROJECT creates a vertical partitioning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list of specified columns (attributes) is kept in each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The other attributes in each </a:t>
            </a:r>
            <a:r>
              <a:rPr lang="en-US" dirty="0" err="1" smtClean="0"/>
              <a:t>tuple</a:t>
            </a:r>
            <a:r>
              <a:rPr lang="en-US" dirty="0" smtClean="0"/>
              <a:t> are discarded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 To list each employee’s first and last name and salary, the following is used: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Symbol" pitchFamily="18" charset="2"/>
              </a:rPr>
              <a:t></a:t>
            </a:r>
            <a:r>
              <a:rPr lang="en-US" baseline="-25000" dirty="0" smtClean="0"/>
              <a:t>LNAME, FNAME,SALARY</a:t>
            </a:r>
            <a:r>
              <a:rPr lang="en-US" dirty="0" smtClean="0"/>
              <a:t>(EMPLOYEE)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Operation Properties</a:t>
            </a:r>
          </a:p>
          <a:p>
            <a:pPr lvl="1"/>
            <a:r>
              <a:rPr lang="en-US" dirty="0" smtClean="0"/>
              <a:t>The number of tuples in the result of projection </a:t>
            </a:r>
            <a:r>
              <a:rPr lang="en-US" dirty="0" smtClean="0">
                <a:latin typeface="Symbol" pitchFamily="18" charset="2"/>
              </a:rPr>
              <a:t></a:t>
            </a:r>
            <a:r>
              <a:rPr lang="en-US" baseline="-25000" dirty="0" smtClean="0"/>
              <a:t>&lt;list&gt;</a:t>
            </a:r>
            <a:r>
              <a:rPr lang="en-US" dirty="0" smtClean="0"/>
              <a:t>(R) is always less or equal to the number of tuples in R</a:t>
            </a:r>
          </a:p>
          <a:p>
            <a:pPr lvl="2"/>
            <a:r>
              <a:rPr lang="en-US" dirty="0" smtClean="0"/>
              <a:t>If the list of attributes includes a </a:t>
            </a:r>
            <a:r>
              <a:rPr lang="en-US" i="1" dirty="0" smtClean="0"/>
              <a:t>key</a:t>
            </a:r>
            <a:r>
              <a:rPr lang="en-US" dirty="0" smtClean="0"/>
              <a:t> of R, then the number of tuples in the result of PROJECT is </a:t>
            </a:r>
            <a:r>
              <a:rPr lang="en-US" i="1" dirty="0" smtClean="0"/>
              <a:t>equal</a:t>
            </a:r>
            <a:r>
              <a:rPr lang="en-US" dirty="0" smtClean="0"/>
              <a:t> to the number of tuples in R</a:t>
            </a:r>
          </a:p>
          <a:p>
            <a:pPr lvl="1"/>
            <a:r>
              <a:rPr lang="en-US" dirty="0" smtClean="0"/>
              <a:t>PROJECT is </a:t>
            </a:r>
            <a:r>
              <a:rPr lang="en-US" i="1" dirty="0" smtClean="0"/>
              <a:t>not</a:t>
            </a:r>
            <a:r>
              <a:rPr lang="en-US" dirty="0" smtClean="0"/>
              <a:t> commutative</a:t>
            </a:r>
          </a:p>
          <a:p>
            <a:pPr lvl="2"/>
            <a:r>
              <a:rPr lang="en-US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&lt;list1&gt;</a:t>
            </a:r>
            <a:r>
              <a:rPr lang="en-US" dirty="0" smtClean="0"/>
              <a:t> (</a:t>
            </a:r>
            <a:r>
              <a:rPr lang="en-US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&lt;list2&gt;</a:t>
            </a:r>
            <a:r>
              <a:rPr lang="en-US" dirty="0" smtClean="0"/>
              <a:t> (R) ) = </a:t>
            </a:r>
            <a:r>
              <a:rPr lang="en-US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&lt;list1&gt;</a:t>
            </a:r>
            <a:r>
              <a:rPr lang="en-US" dirty="0" smtClean="0"/>
              <a:t> (R) as long as &lt;list2&gt; contains the attributes in &lt;list1&gt;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67640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514600"/>
            <a:ext cx="3143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expression versus sequence of relational operations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retrieve the first name, last name, and salary of all employees who work in department number 5, we must apply a select and a project operation</a:t>
            </a:r>
          </a:p>
          <a:p>
            <a:r>
              <a:rPr lang="en-US" sz="2400" dirty="0" smtClean="0"/>
              <a:t>We can write a </a:t>
            </a:r>
            <a:r>
              <a:rPr lang="en-US" sz="2400" i="1" dirty="0" smtClean="0"/>
              <a:t>single relational algebra expression</a:t>
            </a:r>
            <a:r>
              <a:rPr lang="en-US" sz="2400" dirty="0" smtClean="0"/>
              <a:t> as follows: </a:t>
            </a:r>
          </a:p>
          <a:p>
            <a:pPr lvl="1"/>
            <a:r>
              <a:rPr lang="en-US" sz="2400" b="1" dirty="0" smtClean="0">
                <a:latin typeface="Symbol" pitchFamily="18" charset="2"/>
              </a:rPr>
              <a:t></a:t>
            </a:r>
            <a:r>
              <a:rPr lang="en-US" sz="2400" baseline="-25000" dirty="0" smtClean="0"/>
              <a:t>FNAME, LNAME, SALARY</a:t>
            </a:r>
            <a:r>
              <a:rPr lang="en-US" sz="2400" dirty="0" smtClean="0"/>
              <a:t>(</a:t>
            </a:r>
            <a:r>
              <a:rPr lang="en-US" sz="2400" b="1" dirty="0" smtClean="0">
                <a:latin typeface="Symbol" pitchFamily="18" charset="2"/>
              </a:rPr>
              <a:t>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DNO=5</a:t>
            </a:r>
            <a:r>
              <a:rPr lang="en-US" sz="2400" dirty="0" smtClean="0"/>
              <a:t>(EMPLOYEE))</a:t>
            </a:r>
          </a:p>
          <a:p>
            <a:r>
              <a:rPr lang="en-US" sz="2400" dirty="0" smtClean="0"/>
              <a:t>OR We can explicitly show the </a:t>
            </a:r>
            <a:r>
              <a:rPr lang="en-US" sz="2400" i="1" dirty="0" smtClean="0"/>
              <a:t>sequence of operations</a:t>
            </a:r>
            <a:r>
              <a:rPr lang="en-US" sz="2400" dirty="0" smtClean="0"/>
              <a:t>, giving a name to each intermediate relation:</a:t>
            </a:r>
          </a:p>
          <a:p>
            <a:pPr lvl="1"/>
            <a:r>
              <a:rPr lang="en-US" sz="2400" dirty="0" smtClean="0"/>
              <a:t>DEP5_EMPS </a:t>
            </a:r>
            <a:r>
              <a:rPr lang="en-US" sz="2400" dirty="0" smtClean="0">
                <a:sym typeface="Symbol" pitchFamily="18" charset="2"/>
              </a:rPr>
              <a:t> </a:t>
            </a:r>
            <a:r>
              <a:rPr lang="en-US" sz="2400" b="1" dirty="0" smtClean="0">
                <a:latin typeface="Symbol" pitchFamily="18" charset="2"/>
              </a:rPr>
              <a:t>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DNO=5</a:t>
            </a:r>
            <a:r>
              <a:rPr lang="en-US" sz="2400" dirty="0" smtClean="0"/>
              <a:t>(EMPLOYEE)</a:t>
            </a:r>
          </a:p>
          <a:p>
            <a:pPr lvl="1"/>
            <a:r>
              <a:rPr lang="en-US" sz="2400" dirty="0" smtClean="0"/>
              <a:t>RESULT </a:t>
            </a:r>
            <a:r>
              <a:rPr lang="en-US" sz="2400" dirty="0" smtClean="0">
                <a:sym typeface="Symbol" pitchFamily="18" charset="2"/>
              </a:rPr>
              <a:t> </a:t>
            </a:r>
            <a:r>
              <a:rPr lang="en-US" sz="2400" b="1" dirty="0" smtClean="0">
                <a:latin typeface="Symbol" pitchFamily="18" charset="2"/>
              </a:rPr>
              <a:t>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FNAME, LNAME, SALARY</a:t>
            </a:r>
            <a:r>
              <a:rPr lang="en-US" sz="2400" dirty="0" smtClean="0"/>
              <a:t> (DEP5_EMPS)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 of all instructors in the</a:t>
            </a:r>
          </a:p>
          <a:p>
            <a:pPr>
              <a:buNone/>
            </a:pPr>
            <a:r>
              <a:rPr lang="en-US" dirty="0" smtClean="0"/>
              <a:t>    Physics department.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48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Unary Relational Operations: RENAME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RENAME operator is denoted by </a:t>
            </a:r>
            <a:r>
              <a:rPr lang="en-US" dirty="0">
                <a:sym typeface="Symbol" pitchFamily="18" charset="2"/>
              </a:rPr>
              <a:t> (rho)</a:t>
            </a:r>
          </a:p>
          <a:p>
            <a:r>
              <a:rPr lang="en-US" dirty="0"/>
              <a:t>In some cases, we may want to </a:t>
            </a:r>
            <a:r>
              <a:rPr lang="en-US" i="1" dirty="0"/>
              <a:t>rename </a:t>
            </a:r>
            <a:r>
              <a:rPr lang="en-US" dirty="0"/>
              <a:t>the attributes of a relation or the relation name or both</a:t>
            </a:r>
          </a:p>
          <a:p>
            <a:pPr lvl="1"/>
            <a:r>
              <a:rPr lang="en-US" sz="2800" dirty="0"/>
              <a:t>Useful when a query requires multiple operations</a:t>
            </a:r>
          </a:p>
          <a:p>
            <a:pPr lvl="1"/>
            <a:r>
              <a:rPr lang="en-US" sz="2800" dirty="0"/>
              <a:t>Necessary in some cases (see JOIN operation later)</a:t>
            </a:r>
            <a:endParaRPr lang="en-US" sz="2800" i="1" dirty="0"/>
          </a:p>
          <a:p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RENAME operation </a:t>
            </a:r>
            <a:r>
              <a:rPr lang="en-US" dirty="0" smtClean="0">
                <a:sym typeface="Symbol" pitchFamily="18" charset="2"/>
              </a:rPr>
              <a:t> </a:t>
            </a:r>
            <a:r>
              <a:rPr lang="en-US" dirty="0" smtClean="0"/>
              <a:t>can be expressed by any of the following forms:</a:t>
            </a:r>
          </a:p>
          <a:p>
            <a:pPr lvl="1"/>
            <a:r>
              <a:rPr lang="en-US" dirty="0" smtClean="0">
                <a:sym typeface="Symbol" pitchFamily="18" charset="2"/>
              </a:rPr>
              <a:t></a:t>
            </a:r>
            <a:r>
              <a:rPr lang="en-US" baseline="-25000" dirty="0" smtClean="0">
                <a:sym typeface="Symbol" pitchFamily="18" charset="2"/>
              </a:rPr>
              <a:t>S (B1, B2, …, </a:t>
            </a:r>
            <a:r>
              <a:rPr lang="en-US" baseline="-25000" dirty="0" err="1" smtClean="0">
                <a:sym typeface="Symbol" pitchFamily="18" charset="2"/>
              </a:rPr>
              <a:t>Bn</a:t>
            </a:r>
            <a:r>
              <a:rPr lang="en-US" baseline="-25000" dirty="0" smtClean="0">
                <a:sym typeface="Symbol" pitchFamily="18" charset="2"/>
              </a:rPr>
              <a:t> )</a:t>
            </a:r>
            <a:r>
              <a:rPr lang="en-US" dirty="0" smtClean="0">
                <a:sym typeface="Symbol" pitchFamily="18" charset="2"/>
              </a:rPr>
              <a:t>(R) changes both:</a:t>
            </a:r>
          </a:p>
          <a:p>
            <a:pPr lvl="2"/>
            <a:r>
              <a:rPr lang="en-US" dirty="0" smtClean="0">
                <a:sym typeface="Symbol" pitchFamily="18" charset="2"/>
              </a:rPr>
              <a:t>the relation name to S, </a:t>
            </a:r>
            <a:r>
              <a:rPr lang="en-US" i="1" dirty="0" smtClean="0">
                <a:sym typeface="Symbol" pitchFamily="18" charset="2"/>
              </a:rPr>
              <a:t>and </a:t>
            </a:r>
          </a:p>
          <a:p>
            <a:pPr lvl="2"/>
            <a:r>
              <a:rPr lang="en-US" dirty="0" smtClean="0">
                <a:sym typeface="Symbol" pitchFamily="18" charset="2"/>
              </a:rPr>
              <a:t>the column (attribute) names to B1, B1, …..</a:t>
            </a:r>
            <a:r>
              <a:rPr lang="en-US" dirty="0" err="1" smtClean="0">
                <a:sym typeface="Symbol" pitchFamily="18" charset="2"/>
              </a:rPr>
              <a:t>Bn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</a:t>
            </a:r>
            <a:r>
              <a:rPr lang="en-US" baseline="-25000" dirty="0" smtClean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(R) changes:</a:t>
            </a:r>
          </a:p>
          <a:p>
            <a:pPr lvl="2"/>
            <a:r>
              <a:rPr lang="en-US" dirty="0" smtClean="0">
                <a:sym typeface="Symbol" pitchFamily="18" charset="2"/>
              </a:rPr>
              <a:t>the </a:t>
            </a:r>
            <a:r>
              <a:rPr lang="en-US" i="1" dirty="0" smtClean="0">
                <a:sym typeface="Symbol" pitchFamily="18" charset="2"/>
              </a:rPr>
              <a:t>relation name</a:t>
            </a:r>
            <a:r>
              <a:rPr lang="en-US" dirty="0" smtClean="0">
                <a:sym typeface="Symbol" pitchFamily="18" charset="2"/>
              </a:rPr>
              <a:t> only to S</a:t>
            </a:r>
            <a:endParaRPr lang="en-US" dirty="0" smtClean="0"/>
          </a:p>
          <a:p>
            <a:pPr lvl="1"/>
            <a:r>
              <a:rPr lang="en-US" dirty="0" smtClean="0">
                <a:sym typeface="Symbol" pitchFamily="18" charset="2"/>
              </a:rPr>
              <a:t></a:t>
            </a:r>
            <a:r>
              <a:rPr lang="en-US" baseline="-25000" dirty="0" smtClean="0">
                <a:sym typeface="Symbol" pitchFamily="18" charset="2"/>
              </a:rPr>
              <a:t>(B1, B2, …, </a:t>
            </a:r>
            <a:r>
              <a:rPr lang="en-US" baseline="-25000" dirty="0" err="1" smtClean="0">
                <a:sym typeface="Symbol" pitchFamily="18" charset="2"/>
              </a:rPr>
              <a:t>Bn</a:t>
            </a:r>
            <a:r>
              <a:rPr lang="en-US" baseline="-25000" dirty="0" smtClean="0">
                <a:sym typeface="Symbol" pitchFamily="18" charset="2"/>
              </a:rPr>
              <a:t> )</a:t>
            </a:r>
            <a:r>
              <a:rPr lang="en-US" dirty="0" smtClean="0">
                <a:sym typeface="Symbol" pitchFamily="18" charset="2"/>
              </a:rPr>
              <a:t>(R) changes:</a:t>
            </a:r>
          </a:p>
          <a:p>
            <a:pPr lvl="2"/>
            <a:r>
              <a:rPr lang="en-US" dirty="0" smtClean="0">
                <a:sym typeface="Symbol" pitchFamily="18" charset="2"/>
              </a:rPr>
              <a:t>the </a:t>
            </a:r>
            <a:r>
              <a:rPr lang="en-US" i="1" dirty="0" smtClean="0">
                <a:sym typeface="Symbol" pitchFamily="18" charset="2"/>
              </a:rPr>
              <a:t>column (attribute) names</a:t>
            </a:r>
            <a:r>
              <a:rPr lang="en-US" dirty="0" smtClean="0">
                <a:sym typeface="Symbol" pitchFamily="18" charset="2"/>
              </a:rPr>
              <a:t> only to B1, B1, …..</a:t>
            </a:r>
            <a:r>
              <a:rPr lang="en-US" dirty="0" err="1" smtClean="0">
                <a:sym typeface="Symbol" pitchFamily="18" charset="2"/>
              </a:rPr>
              <a:t>Bn</a:t>
            </a:r>
            <a:endParaRPr lang="en-US" dirty="0" smtClean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4953000" cy="2587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Union Operation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09600"/>
            <a:ext cx="6477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00200" y="39624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Set </a:t>
            </a:r>
            <a:r>
              <a:rPr lang="en-US" b="1" dirty="0"/>
              <a:t>of all courses taught in the Fall 2009 semester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8768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Courses offered in either Fall 2009, Spring 2010 or both semesters.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752600"/>
            <a:ext cx="22479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648200"/>
            <a:ext cx="4314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772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7723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Set-Difference Operation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600200"/>
            <a:ext cx="7277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38600"/>
            <a:ext cx="6248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2295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772399" cy="542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7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924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Cartesian-Product Operation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143000"/>
            <a:ext cx="66389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905000"/>
            <a:ext cx="39147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1075" y="1524000"/>
            <a:ext cx="41243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3363"/>
            <a:ext cx="7162799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7239000" cy="518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848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names of all instructors in the </a:t>
            </a:r>
            <a:r>
              <a:rPr lang="en-US" dirty="0" smtClean="0"/>
              <a:t>Physics department </a:t>
            </a:r>
            <a:r>
              <a:rPr lang="en-US" dirty="0"/>
              <a:t>together with the </a:t>
            </a:r>
            <a:r>
              <a:rPr lang="en-US" i="1" dirty="0"/>
              <a:t>course id of all courses they taught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86113"/>
            <a:ext cx="73152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267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5105400"/>
            <a:ext cx="19621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Rename Operation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905000"/>
            <a:ext cx="3124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357563"/>
            <a:ext cx="3962400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Additional Relational-Algebra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Set-Intersection Operation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352800"/>
            <a:ext cx="47244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0" y="2514600"/>
            <a:ext cx="2826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i="1" dirty="0"/>
              <a:t>r ∩ s = r − (r − s)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81999" cy="53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Algebra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33600"/>
            <a:ext cx="6705600" cy="283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8001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362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3599F54D-3672-4FCC-8AB7-849151104B19}" type="slidenum">
              <a:rPr lang="en-US"/>
              <a:pPr/>
              <a:t>53</a:t>
            </a:fld>
            <a:endParaRPr lang="en-CA"/>
          </a:p>
        </p:txBody>
      </p:sp>
      <p:sp>
        <p:nvSpPr>
          <p:cNvPr id="71681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properties of JOIN</a:t>
            </a:r>
          </a:p>
        </p:txBody>
      </p:sp>
      <p:sp>
        <p:nvSpPr>
          <p:cNvPr id="716816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Consider the following JOIN operation:</a:t>
            </a:r>
          </a:p>
          <a:p>
            <a:pPr lvl="1"/>
            <a:r>
              <a:rPr lang="en-US" sz="2200"/>
              <a:t>R(A1, A2, . . ., An)                   S(B1, B2, . . ., Bm)</a:t>
            </a:r>
          </a:p>
          <a:p>
            <a:pPr lvl="2">
              <a:buFont typeface="Wingdings" pitchFamily="2" charset="2"/>
              <a:buNone/>
            </a:pPr>
            <a:r>
              <a:rPr lang="en-US" sz="2000"/>
              <a:t>                                       R.Ai=S.Bj</a:t>
            </a:r>
          </a:p>
          <a:p>
            <a:pPr lvl="1"/>
            <a:r>
              <a:rPr lang="en-US" sz="2200"/>
              <a:t>Result is a relation Q with degree n + m attributes:</a:t>
            </a:r>
          </a:p>
          <a:p>
            <a:pPr lvl="2"/>
            <a:r>
              <a:rPr lang="en-US" sz="2000"/>
              <a:t>Q(A1, A2, . . ., An, B1, B2, . . ., Bm), in that order.</a:t>
            </a:r>
          </a:p>
          <a:p>
            <a:pPr lvl="1"/>
            <a:r>
              <a:rPr lang="en-US" sz="2200"/>
              <a:t>The resulting relation state has one tuple for each combination of tuples—r from R and s from S, but </a:t>
            </a:r>
            <a:r>
              <a:rPr lang="en-US" sz="2200" i="1"/>
              <a:t>only if they satisfy the join condition</a:t>
            </a:r>
            <a:r>
              <a:rPr lang="en-US" sz="2200"/>
              <a:t> r[Ai]=s[Bj]</a:t>
            </a:r>
          </a:p>
          <a:p>
            <a:pPr lvl="1"/>
            <a:r>
              <a:rPr lang="en-US" sz="2200"/>
              <a:t>Hence, if R has n</a:t>
            </a:r>
            <a:r>
              <a:rPr lang="en-US" sz="2200" baseline="-25000"/>
              <a:t>R</a:t>
            </a:r>
            <a:r>
              <a:rPr lang="en-US" sz="2200"/>
              <a:t> tuples, and S has n</a:t>
            </a:r>
            <a:r>
              <a:rPr lang="en-US" sz="2200" baseline="-25000"/>
              <a:t>S</a:t>
            </a:r>
            <a:r>
              <a:rPr lang="en-US" sz="2200"/>
              <a:t> tuples, then the join result will generally have </a:t>
            </a:r>
            <a:r>
              <a:rPr lang="en-US" sz="2200" i="1"/>
              <a:t>less than</a:t>
            </a:r>
            <a:r>
              <a:rPr lang="en-US" sz="2200"/>
              <a:t> n</a:t>
            </a:r>
            <a:r>
              <a:rPr lang="en-US" sz="2200" baseline="-25000"/>
              <a:t>R</a:t>
            </a:r>
            <a:r>
              <a:rPr lang="en-US" sz="2200"/>
              <a:t> * n</a:t>
            </a:r>
            <a:r>
              <a:rPr lang="en-US" sz="2200" baseline="-25000"/>
              <a:t>S</a:t>
            </a:r>
            <a:r>
              <a:rPr lang="en-US" sz="2200"/>
              <a:t> tuples.</a:t>
            </a:r>
          </a:p>
          <a:p>
            <a:pPr lvl="1"/>
            <a:r>
              <a:rPr lang="en-US" sz="2200"/>
              <a:t>Only related tuples (based on the join condition) will appear in the result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10000" y="2133600"/>
            <a:ext cx="441325" cy="347663"/>
            <a:chOff x="377" y="2904"/>
            <a:chExt cx="154" cy="110"/>
          </a:xfrm>
        </p:grpSpPr>
        <p:sp>
          <p:nvSpPr>
            <p:cNvPr id="716818" name="Line 18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19" name="Line 19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0" name="Line 20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1" name="Line 21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6F072F88-0C5F-4F32-B061-21E3D3505E60}" type="slidenum">
              <a:rPr lang="en-US"/>
              <a:pPr/>
              <a:t>54</a:t>
            </a:fld>
            <a:endParaRPr lang="en-CA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properties of JOIN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/>
              <a:t>The general case of JOIN operation is called a Theta-join: R              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                    </a:t>
            </a:r>
            <a:r>
              <a:rPr lang="en-US" i="1"/>
              <a:t>theta</a:t>
            </a:r>
          </a:p>
          <a:p>
            <a:pPr>
              <a:lnSpc>
                <a:spcPct val="90000"/>
              </a:lnSpc>
            </a:pPr>
            <a:r>
              <a:rPr lang="en-US"/>
              <a:t>The join condition is called </a:t>
            </a:r>
            <a:r>
              <a:rPr lang="en-US" i="1"/>
              <a:t>theta</a:t>
            </a:r>
          </a:p>
          <a:p>
            <a:pPr>
              <a:lnSpc>
                <a:spcPct val="90000"/>
              </a:lnSpc>
            </a:pPr>
            <a:r>
              <a:rPr lang="en-US" i="1"/>
              <a:t>Theta</a:t>
            </a:r>
            <a:r>
              <a:rPr lang="en-US"/>
              <a:t> can be any general boolean expression on the attributes of R and S; for example:</a:t>
            </a:r>
          </a:p>
          <a:p>
            <a:pPr lvl="1">
              <a:lnSpc>
                <a:spcPct val="90000"/>
              </a:lnSpc>
            </a:pPr>
            <a:r>
              <a:rPr lang="en-US"/>
              <a:t>R.Ai&lt;S.Bj AND (R.Ak=S.Bl OR R.Ap&lt;S.Bq)</a:t>
            </a:r>
          </a:p>
          <a:p>
            <a:pPr>
              <a:lnSpc>
                <a:spcPct val="90000"/>
              </a:lnSpc>
            </a:pPr>
            <a:r>
              <a:rPr lang="en-US"/>
              <a:t>Most join conditions involve one or more equality conditions “AND”ed together; for example:</a:t>
            </a:r>
          </a:p>
          <a:p>
            <a:pPr lvl="1">
              <a:lnSpc>
                <a:spcPct val="90000"/>
              </a:lnSpc>
            </a:pPr>
            <a:r>
              <a:rPr lang="en-US"/>
              <a:t>R.Ai=S.Bj AND R.Ak=S.Bl AND R.Ap=S.Bq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2133600"/>
            <a:ext cx="441325" cy="347663"/>
            <a:chOff x="377" y="2904"/>
            <a:chExt cx="154" cy="110"/>
          </a:xfrm>
        </p:grpSpPr>
        <p:sp>
          <p:nvSpPr>
            <p:cNvPr id="847877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78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79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0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EA28E3E6-D911-4C80-924A-1D099782EF1A}" type="slidenum">
              <a:rPr lang="en-US"/>
              <a:pPr/>
              <a:t>55</a:t>
            </a:fld>
            <a:endParaRPr lang="en-CA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Binary Relational Operations: EQUIJOIN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EQUIJOIN Operation</a:t>
            </a:r>
          </a:p>
          <a:p>
            <a:pPr>
              <a:lnSpc>
                <a:spcPct val="90000"/>
              </a:lnSpc>
            </a:pPr>
            <a:r>
              <a:rPr lang="en-US"/>
              <a:t>The most common use of join involves join conditions with </a:t>
            </a:r>
            <a:r>
              <a:rPr lang="en-US" i="1"/>
              <a:t>equality comparisons</a:t>
            </a:r>
            <a:r>
              <a:rPr lang="en-US"/>
              <a:t> only</a:t>
            </a:r>
          </a:p>
          <a:p>
            <a:pPr>
              <a:lnSpc>
                <a:spcPct val="90000"/>
              </a:lnSpc>
            </a:pPr>
            <a:r>
              <a:rPr lang="en-US"/>
              <a:t>Such a join, where the only comparison operator used is =, is called an EQUIJOIN.</a:t>
            </a:r>
          </a:p>
          <a:p>
            <a:pPr lvl="1">
              <a:lnSpc>
                <a:spcPct val="90000"/>
              </a:lnSpc>
            </a:pPr>
            <a:r>
              <a:rPr lang="en-US"/>
              <a:t>In the result of an EQUIJOIN we always have one or more pairs of attributes (whose names need not be  identical) that have identical values in every tuple. </a:t>
            </a:r>
          </a:p>
          <a:p>
            <a:pPr lvl="1">
              <a:lnSpc>
                <a:spcPct val="90000"/>
              </a:lnSpc>
            </a:pPr>
            <a:r>
              <a:rPr lang="en-US"/>
              <a:t>The JOIN seen in the previous example was an EQUIJOIN.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FA250467-3818-40B8-90D4-3E1EE63B4B98}" type="slidenum">
              <a:rPr lang="en-US"/>
              <a:pPr/>
              <a:t>56</a:t>
            </a:fld>
            <a:endParaRPr lang="en-CA"/>
          </a:p>
        </p:txBody>
      </p:sp>
      <p:sp>
        <p:nvSpPr>
          <p:cNvPr id="7874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Binary Relational Operations: </a:t>
            </a:r>
            <a:br>
              <a:rPr lang="en-US" sz="3200"/>
            </a:br>
            <a:r>
              <a:rPr lang="en-US" sz="3200"/>
              <a:t>NATURAL JOIN Operation</a:t>
            </a:r>
          </a:p>
        </p:txBody>
      </p:sp>
      <p:sp>
        <p:nvSpPr>
          <p:cNvPr id="78746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NATURAL JOIN Operation </a:t>
            </a:r>
          </a:p>
          <a:p>
            <a:pPr lvl="1"/>
            <a:r>
              <a:rPr lang="en-US" sz="2200"/>
              <a:t>Another variation of JOIN called NATURAL JOIN — denoted by * — was created to get rid of the second (superfluous) attribute in an EQUIJOIN condition.</a:t>
            </a:r>
          </a:p>
          <a:p>
            <a:pPr lvl="2"/>
            <a:r>
              <a:rPr lang="en-US" sz="2000"/>
              <a:t>because one of each pair of attributes with identical values is superfluous</a:t>
            </a:r>
          </a:p>
          <a:p>
            <a:pPr lvl="1"/>
            <a:r>
              <a:rPr lang="en-US" sz="2200"/>
              <a:t>The standard definition of natural join requires that the two join attributes, or each pair of corresponding join attributes, </a:t>
            </a:r>
            <a:r>
              <a:rPr lang="en-US" sz="2200" i="1"/>
              <a:t>have the same name</a:t>
            </a:r>
            <a:r>
              <a:rPr lang="en-US" sz="2200"/>
              <a:t> in both relations</a:t>
            </a:r>
          </a:p>
          <a:p>
            <a:pPr lvl="1"/>
            <a:r>
              <a:rPr lang="en-US" sz="2200"/>
              <a:t>If this is not the case, a renaming operation is applied first.	                   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6F9BA762-8C1E-4773-8FC0-719C6899520F}" type="slidenum">
              <a:rPr lang="en-US"/>
              <a:pPr/>
              <a:t>57</a:t>
            </a:fld>
            <a:endParaRPr lang="en-CA"/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Relational Operations </a:t>
            </a:r>
            <a:r>
              <a:rPr lang="en-US" sz="3200"/>
              <a:t>NATURAL JOIN </a:t>
            </a:r>
            <a:r>
              <a:rPr lang="en-US"/>
              <a:t>(contd.)</a:t>
            </a: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Example: To apply a natural join on the DNUMBER attributes of DEPARTMENT and DEPT_LOCATIONS, it is sufficient to write:  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DEPT_LOCS </a:t>
            </a:r>
            <a:r>
              <a:rPr lang="en-US" sz="1900">
                <a:sym typeface="Symbol" pitchFamily="18" charset="2"/>
              </a:rPr>
              <a:t></a:t>
            </a:r>
            <a:r>
              <a:rPr lang="en-US" sz="1900"/>
              <a:t> DEPARTMENT * DEPT_LOCATIONS</a:t>
            </a:r>
          </a:p>
          <a:p>
            <a:pPr>
              <a:lnSpc>
                <a:spcPct val="90000"/>
              </a:lnSpc>
            </a:pPr>
            <a:r>
              <a:rPr lang="en-US" sz="2000"/>
              <a:t>Only attribute with the same name is DNUMBER</a:t>
            </a:r>
          </a:p>
          <a:p>
            <a:pPr>
              <a:lnSpc>
                <a:spcPct val="90000"/>
              </a:lnSpc>
            </a:pPr>
            <a:r>
              <a:rPr lang="en-US" sz="2000"/>
              <a:t>An implicit join condition is created based on this attribute: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DEPARTMENT.DNUMBER=DEPT_LOCATIONS.DNUMBER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Another example: Q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/>
              <a:t> R(A,B,C,D) * S(C,D,E)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implicit join condition includes </a:t>
            </a:r>
            <a:r>
              <a:rPr lang="en-US" sz="2000" i="1"/>
              <a:t>each pair</a:t>
            </a:r>
            <a:r>
              <a:rPr lang="en-US" sz="2000"/>
              <a:t> of attributes with the same name, “AND”ed together: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R.C=S.C AND R.D.S.D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Result keeps only one attribute of each such pair: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Q(A,B,C,D,E)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2A4A91C5-02B4-4173-8CC3-03C27DA67445}" type="slidenum">
              <a:rPr lang="en-US"/>
              <a:pPr/>
              <a:t>58</a:t>
            </a:fld>
            <a:endParaRPr lang="en-CA"/>
          </a:p>
        </p:txBody>
      </p:sp>
      <p:sp>
        <p:nvSpPr>
          <p:cNvPr id="72295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/>
              <a:t>Binary Relational Operations: DIVISION</a:t>
            </a:r>
          </a:p>
        </p:txBody>
      </p:sp>
      <p:sp>
        <p:nvSpPr>
          <p:cNvPr id="72295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DIVISION Operation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 division operation is applied to two relations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	R(Z) </a:t>
            </a:r>
            <a:r>
              <a:rPr lang="en-US" sz="2200">
                <a:latin typeface="Symbol" pitchFamily="18" charset="2"/>
              </a:rPr>
              <a:t></a:t>
            </a:r>
            <a:r>
              <a:rPr lang="en-US" sz="2200"/>
              <a:t> S(X), where X subset Z. Let Y = Z - X (and hence Z = X </a:t>
            </a:r>
            <a:r>
              <a:rPr lang="en-US" sz="2200">
                <a:latin typeface="Symbol" pitchFamily="18" charset="2"/>
              </a:rPr>
              <a:t></a:t>
            </a:r>
            <a:r>
              <a:rPr lang="en-US" sz="2200"/>
              <a:t> Y); that is, let Y be the set of attributes of R that are not attributes of S.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200"/>
              <a:t>The result of DIVISION is a relation T(Y) that includes a tuple t if tuples t</a:t>
            </a:r>
            <a:r>
              <a:rPr lang="en-US" sz="2200" baseline="-25000"/>
              <a:t>R</a:t>
            </a:r>
            <a:r>
              <a:rPr lang="en-US" sz="2200"/>
              <a:t> appear in R with t</a:t>
            </a:r>
            <a:r>
              <a:rPr lang="en-US" sz="2200" baseline="-25000"/>
              <a:t>R</a:t>
            </a:r>
            <a:r>
              <a:rPr lang="en-US" sz="2200"/>
              <a:t> [Y] = t, and with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</a:t>
            </a:r>
            <a:r>
              <a:rPr lang="en-US" sz="2000" baseline="-25000"/>
              <a:t>R</a:t>
            </a:r>
            <a:r>
              <a:rPr lang="en-US" sz="2000"/>
              <a:t> [X] = t</a:t>
            </a:r>
            <a:r>
              <a:rPr lang="en-US" sz="2000" baseline="-25000"/>
              <a:t>s</a:t>
            </a:r>
            <a:r>
              <a:rPr lang="en-US" sz="2000"/>
              <a:t> </a:t>
            </a:r>
            <a:r>
              <a:rPr lang="en-US" sz="2000" i="1"/>
              <a:t>for every tuple</a:t>
            </a:r>
            <a:r>
              <a:rPr lang="en-US" sz="2000"/>
              <a:t> t</a:t>
            </a:r>
            <a:r>
              <a:rPr lang="en-US" sz="2000" baseline="-25000"/>
              <a:t>s</a:t>
            </a:r>
            <a:r>
              <a:rPr lang="en-US" sz="2000"/>
              <a:t> in S. 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 lvl="1">
              <a:lnSpc>
                <a:spcPct val="90000"/>
              </a:lnSpc>
            </a:pPr>
            <a:r>
              <a:rPr lang="en-US" sz="2200"/>
              <a:t>For a tuple t to appear in the result T of the DIVISION, the values in t must appear in R in combination with </a:t>
            </a:r>
            <a:r>
              <a:rPr lang="en-US" sz="2200" i="1"/>
              <a:t>every</a:t>
            </a:r>
            <a:r>
              <a:rPr lang="en-US" sz="2200"/>
              <a:t> tuple in S.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8488" y="4610100"/>
            <a:ext cx="244475" cy="174625"/>
            <a:chOff x="377" y="2904"/>
            <a:chExt cx="154" cy="110"/>
          </a:xfrm>
        </p:grpSpPr>
        <p:sp>
          <p:nvSpPr>
            <p:cNvPr id="722949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0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1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2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F5653DF3-AD47-4170-A4AA-66A000C3686B}" type="slidenum">
              <a:rPr lang="en-US"/>
              <a:pPr/>
              <a:t>59</a:t>
            </a:fld>
            <a:endParaRPr lang="en-CA"/>
          </a:p>
        </p:txBody>
      </p:sp>
      <p:sp>
        <p:nvSpPr>
          <p:cNvPr id="72499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/>
              <a:t>Example of DIVISION</a:t>
            </a:r>
          </a:p>
        </p:txBody>
      </p:sp>
      <p:pic>
        <p:nvPicPr>
          <p:cNvPr id="725000" name="Picture 8" descr="fig06_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60525"/>
            <a:ext cx="6400800" cy="47402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38FC6387-B545-467C-9769-D29D0A9B7A8D}" type="slidenum">
              <a:rPr lang="en-US"/>
              <a:pPr/>
              <a:t>60</a:t>
            </a:fld>
            <a:endParaRPr lang="en-CA"/>
          </a:p>
        </p:txBody>
      </p:sp>
      <p:sp>
        <p:nvSpPr>
          <p:cNvPr id="7270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Recap of Relational Algebra Operations</a:t>
            </a:r>
          </a:p>
        </p:txBody>
      </p:sp>
      <p:pic>
        <p:nvPicPr>
          <p:cNvPr id="727051" name="Picture 11" descr="tbl06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002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Extended Relational-Algebra Operations-Generalized Projection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75260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extends the projection operation by allowing operations such as arithmetic and string functions to be used in the projection list.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200400"/>
            <a:ext cx="251459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267200"/>
            <a:ext cx="533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Trees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 query tree is a tree data structure that corresponds to a relational algebra expression. It represents the input relations of the query as leaf nodes of the tree, and represents the relational algebra operations as internal nodes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2954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every project located in ‘Stafford’, list the project number, the controlling department number, and the department manager’s last name, address, and birth date</a:t>
            </a: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1242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3914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and Grouping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6764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Request that cannot be expressed in the basic relational algebra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Specify mathematical aggregate functions on collections of values from the database.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895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SUM, AVERAGE, MAXIMUM, and MINIMUM  &amp; COUNT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4290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419600"/>
            <a:ext cx="586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4999"/>
            <a:ext cx="6019800" cy="55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43224"/>
            <a:ext cx="5486400" cy="170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5143" y="1752600"/>
            <a:ext cx="61286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5146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057400"/>
            <a:ext cx="3962400" cy="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3244334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Condition is of the form Ai θ </a:t>
            </a:r>
            <a:r>
              <a:rPr lang="en-US" dirty="0" err="1" smtClean="0"/>
              <a:t>Bj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67200"/>
            <a:ext cx="8001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0010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638800"/>
            <a:ext cx="3838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153400" cy="562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7439025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4675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81201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667000"/>
            <a:ext cx="8229600" cy="166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1534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772400" cy="489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057400"/>
            <a:ext cx="3962400" cy="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3244334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Condition is of the form Ai θ </a:t>
            </a:r>
            <a:r>
              <a:rPr lang="en-US" dirty="0" err="1" smtClean="0"/>
              <a:t>Bj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67200"/>
            <a:ext cx="8001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0010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638800"/>
            <a:ext cx="3838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7439025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057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4675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4582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81201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667000"/>
            <a:ext cx="8229600" cy="166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1534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772400" cy="489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Closure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to a recursive relationship between </a:t>
            </a:r>
            <a:r>
              <a:rPr lang="en-US" dirty="0" err="1" smtClean="0"/>
              <a:t>tuples</a:t>
            </a:r>
            <a:r>
              <a:rPr lang="en-US" dirty="0" smtClean="0"/>
              <a:t> of the same type, such as the relationship between an employee and a supervisor</a:t>
            </a:r>
          </a:p>
          <a:p>
            <a:r>
              <a:rPr lang="en-US" dirty="0" smtClean="0"/>
              <a:t>to retrieve all supervisees of an employee e at all levels—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1"/>
            <a:ext cx="7077075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5257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828800"/>
            <a:ext cx="472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438400"/>
            <a:ext cx="7391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OUTER UNION Operation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STUDENT(Name, </a:t>
            </a:r>
            <a:r>
              <a:rPr lang="en-US" dirty="0" err="1" smtClean="0"/>
              <a:t>Ssn</a:t>
            </a:r>
            <a:r>
              <a:rPr lang="en-US" dirty="0" smtClean="0"/>
              <a:t>, Department, Advisor) INSTRUCTOR(Name, </a:t>
            </a:r>
            <a:r>
              <a:rPr lang="en-US" dirty="0" err="1" smtClean="0"/>
              <a:t>Ssn</a:t>
            </a:r>
            <a:r>
              <a:rPr lang="en-US" dirty="0" smtClean="0"/>
              <a:t>, Department, Rank).</a:t>
            </a:r>
          </a:p>
          <a:p>
            <a:r>
              <a:rPr lang="en-US" dirty="0" smtClean="0"/>
              <a:t>STUDENT_OR_INSTRUCTOR(Name, </a:t>
            </a:r>
            <a:r>
              <a:rPr lang="en-US" dirty="0" err="1" smtClean="0"/>
              <a:t>Ssn</a:t>
            </a:r>
            <a:r>
              <a:rPr lang="en-US" dirty="0" smtClean="0"/>
              <a:t>, Department, Advisor, Rank)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1. Retrieve the name and address of all employees who work for the ‘Research’ department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657600"/>
            <a:ext cx="84867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2296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9435</TotalTime>
  <Words>1862</Words>
  <Application>Microsoft Office PowerPoint</Application>
  <PresentationFormat>On-screen Show (4:3)</PresentationFormat>
  <Paragraphs>208</Paragraphs>
  <Slides>86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Relational Model</vt:lpstr>
      <vt:lpstr>Relational Integrity Constraints</vt:lpstr>
      <vt:lpstr>Slide 3</vt:lpstr>
      <vt:lpstr>Slide 4</vt:lpstr>
      <vt:lpstr>Slide 5</vt:lpstr>
      <vt:lpstr>Slide 6</vt:lpstr>
      <vt:lpstr>Slide 7</vt:lpstr>
      <vt:lpstr>Other Types of Constraints</vt:lpstr>
      <vt:lpstr>Slide 9</vt:lpstr>
      <vt:lpstr>Slide 10</vt:lpstr>
      <vt:lpstr>Slide 11</vt:lpstr>
      <vt:lpstr>Update Operations on Relations</vt:lpstr>
      <vt:lpstr>Update Operations on Relations</vt:lpstr>
      <vt:lpstr>Insert operation-can violate all 4 constraints</vt:lpstr>
      <vt:lpstr>options</vt:lpstr>
      <vt:lpstr>The Update Operation-</vt:lpstr>
      <vt:lpstr>Slide 17</vt:lpstr>
      <vt:lpstr>The Delete Operation -can violate only referential integrity</vt:lpstr>
      <vt:lpstr>options</vt:lpstr>
      <vt:lpstr>The Relational Algebra</vt:lpstr>
      <vt:lpstr>Relational Algebra Overview</vt:lpstr>
      <vt:lpstr>Slide 22</vt:lpstr>
      <vt:lpstr>Slide 23</vt:lpstr>
      <vt:lpstr>Relational Query Languages</vt:lpstr>
      <vt:lpstr>Select Operation</vt:lpstr>
      <vt:lpstr>Select:The number of tuples in the result of a SELECT is less than (or equal to) the number of tuples in the input relation R </vt:lpstr>
      <vt:lpstr>Unary Relational Operations: PROJECT</vt:lpstr>
      <vt:lpstr>Slide 28</vt:lpstr>
      <vt:lpstr>Project</vt:lpstr>
      <vt:lpstr>Single expression versus sequence of relational operations (Example)</vt:lpstr>
      <vt:lpstr>Slide 31</vt:lpstr>
      <vt:lpstr>Unary Relational Operations: RENAME</vt:lpstr>
      <vt:lpstr>Slide 33</vt:lpstr>
      <vt:lpstr>Slide 34</vt:lpstr>
      <vt:lpstr>The Union Operation</vt:lpstr>
      <vt:lpstr>Courses offered in either Fall 2009, Spring 2010 or both semesters.</vt:lpstr>
      <vt:lpstr>Slide 37</vt:lpstr>
      <vt:lpstr>Slide 38</vt:lpstr>
      <vt:lpstr>Set-Difference Operation</vt:lpstr>
      <vt:lpstr>Slide 40</vt:lpstr>
      <vt:lpstr>Slide 41</vt:lpstr>
      <vt:lpstr>Slide 42</vt:lpstr>
      <vt:lpstr>The Cartesian-Product Operation</vt:lpstr>
      <vt:lpstr>Slide 44</vt:lpstr>
      <vt:lpstr>Slide 45</vt:lpstr>
      <vt:lpstr>Slide 46</vt:lpstr>
      <vt:lpstr>Slide 47</vt:lpstr>
      <vt:lpstr>The Rename Operation</vt:lpstr>
      <vt:lpstr> Additional Relational-Algebra Operations</vt:lpstr>
      <vt:lpstr>Relational Algebra</vt:lpstr>
      <vt:lpstr>Slide 51</vt:lpstr>
      <vt:lpstr>Slide 52</vt:lpstr>
      <vt:lpstr>Some properties of JOIN</vt:lpstr>
      <vt:lpstr>Some properties of JOIN</vt:lpstr>
      <vt:lpstr>Binary Relational Operations: EQUIJOIN</vt:lpstr>
      <vt:lpstr>Binary Relational Operations:  NATURAL JOIN Operation</vt:lpstr>
      <vt:lpstr>Binary Relational Operations NATURAL JOIN (contd.)</vt:lpstr>
      <vt:lpstr>Binary Relational Operations: DIVISION</vt:lpstr>
      <vt:lpstr>Example of DIVISION</vt:lpstr>
      <vt:lpstr>Recap of Relational Algebra Operations</vt:lpstr>
      <vt:lpstr>Extended Relational-Algebra Operations-Generalized Projection</vt:lpstr>
      <vt:lpstr>Query Trees</vt:lpstr>
      <vt:lpstr>Slide 63</vt:lpstr>
      <vt:lpstr>Slide 64</vt:lpstr>
      <vt:lpstr>Aggregate Functions and Grouping</vt:lpstr>
      <vt:lpstr>Slide 66</vt:lpstr>
      <vt:lpstr>Slide 67</vt:lpstr>
      <vt:lpstr>Theta Join</vt:lpstr>
      <vt:lpstr>Slide 69</vt:lpstr>
      <vt:lpstr>Slide 70</vt:lpstr>
      <vt:lpstr>Outer join</vt:lpstr>
      <vt:lpstr>Slide 72</vt:lpstr>
      <vt:lpstr>Slide 73</vt:lpstr>
      <vt:lpstr>Slide 74</vt:lpstr>
      <vt:lpstr>Theta Join</vt:lpstr>
      <vt:lpstr>Slide 76</vt:lpstr>
      <vt:lpstr>Slide 77</vt:lpstr>
      <vt:lpstr>Slide 78</vt:lpstr>
      <vt:lpstr>Outer join</vt:lpstr>
      <vt:lpstr>Slide 80</vt:lpstr>
      <vt:lpstr>Slide 81</vt:lpstr>
      <vt:lpstr>Slide 82</vt:lpstr>
      <vt:lpstr>Recursive Closure Operations</vt:lpstr>
      <vt:lpstr>Slide 84</vt:lpstr>
      <vt:lpstr>The OUTER UNION Operation</vt:lpstr>
      <vt:lpstr>Slide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user</dc:creator>
  <cp:lastModifiedBy>Computer</cp:lastModifiedBy>
  <cp:revision>66</cp:revision>
  <dcterms:created xsi:type="dcterms:W3CDTF">2018-01-21T09:17:54Z</dcterms:created>
  <dcterms:modified xsi:type="dcterms:W3CDTF">2018-02-02T06:48:45Z</dcterms:modified>
</cp:coreProperties>
</file>