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9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length of a string is the number of characters that it contains</a:t>
            </a:r>
            <a:r>
              <a:rPr lang="en-US" dirty="0" smtClean="0"/>
              <a:t>.</a:t>
            </a:r>
          </a:p>
          <a:p>
            <a:r>
              <a:rPr lang="en-US" dirty="0"/>
              <a:t>To obtain this value, </a:t>
            </a:r>
            <a:r>
              <a:rPr lang="en-US" dirty="0" smtClean="0"/>
              <a:t>call </a:t>
            </a:r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length( ) </a:t>
            </a:r>
            <a:r>
              <a:rPr lang="en-IN" dirty="0" smtClean="0"/>
              <a:t>method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>
                <a:solidFill>
                  <a:srgbClr val="C00000"/>
                </a:solidFill>
              </a:rPr>
              <a:t>int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length( 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C00000"/>
                </a:solidFill>
              </a:rPr>
              <a:t>Eg</a:t>
            </a:r>
            <a:r>
              <a:rPr lang="en-IN" dirty="0" smtClean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char chars[] = { 'a', 'b', 'c' };</a:t>
            </a:r>
          </a:p>
          <a:p>
            <a:pPr marL="0" indent="0">
              <a:buNone/>
            </a:pPr>
            <a:r>
              <a:rPr lang="en-IN" dirty="0"/>
              <a:t>String s = new String(chars);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s.length</a:t>
            </a:r>
            <a:r>
              <a:rPr lang="en-IN" dirty="0"/>
              <a:t>());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4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IN" b="1" dirty="0"/>
              <a:t>String </a:t>
            </a:r>
            <a:r>
              <a:rPr lang="en-IN" b="1" dirty="0" smtClean="0"/>
              <a:t>Literals</a:t>
            </a:r>
          </a:p>
          <a:p>
            <a:pPr lvl="1"/>
            <a:r>
              <a:rPr lang="en-US" dirty="0"/>
              <a:t>can use a string literal to initialize a </a:t>
            </a:r>
            <a:r>
              <a:rPr lang="en-US" b="1" dirty="0"/>
              <a:t>String </a:t>
            </a:r>
            <a:r>
              <a:rPr lang="en-US" dirty="0"/>
              <a:t>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char </a:t>
            </a:r>
            <a:r>
              <a:rPr lang="en-US" sz="2400" dirty="0"/>
              <a:t>chars[] = { 'a', 'b', 'c' };</a:t>
            </a:r>
          </a:p>
          <a:p>
            <a:pPr marL="0" indent="0">
              <a:buNone/>
            </a:pPr>
            <a:r>
              <a:rPr lang="en-IN" sz="2400" dirty="0" smtClean="0"/>
              <a:t>	String </a:t>
            </a:r>
            <a:r>
              <a:rPr lang="en-IN" sz="2400" dirty="0"/>
              <a:t>s1 = new String(chars);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String </a:t>
            </a:r>
            <a:r>
              <a:rPr lang="en-US" sz="2400" dirty="0">
                <a:solidFill>
                  <a:srgbClr val="C00000"/>
                </a:solidFill>
              </a:rPr>
              <a:t>s2 = "</a:t>
            </a:r>
            <a:r>
              <a:rPr lang="en-US" sz="2400" dirty="0" err="1">
                <a:solidFill>
                  <a:srgbClr val="C00000"/>
                </a:solidFill>
              </a:rPr>
              <a:t>abc</a:t>
            </a:r>
            <a:r>
              <a:rPr lang="en-US" sz="2400" dirty="0">
                <a:solidFill>
                  <a:srgbClr val="C00000"/>
                </a:solidFill>
              </a:rPr>
              <a:t>"; </a:t>
            </a:r>
            <a:r>
              <a:rPr lang="en-US" sz="2400" dirty="0"/>
              <a:t>// use string </a:t>
            </a:r>
            <a:r>
              <a:rPr lang="en-US" sz="2400" dirty="0" smtClean="0"/>
              <a:t>literal</a:t>
            </a:r>
          </a:p>
          <a:p>
            <a:pPr lvl="1"/>
            <a:r>
              <a:rPr lang="en-US" sz="2400" dirty="0"/>
              <a:t>you can use a string literal </a:t>
            </a:r>
            <a:r>
              <a:rPr lang="en-US" sz="2400" dirty="0" smtClean="0"/>
              <a:t>any place </a:t>
            </a:r>
            <a:r>
              <a:rPr lang="en-US" sz="2400" dirty="0"/>
              <a:t>you can use a </a:t>
            </a:r>
            <a:r>
              <a:rPr lang="en-US" sz="2400" b="1" dirty="0"/>
              <a:t>String </a:t>
            </a:r>
            <a:r>
              <a:rPr lang="en-US" sz="2400" dirty="0"/>
              <a:t>object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>
                <a:solidFill>
                  <a:srgbClr val="C00000"/>
                </a:solidFill>
              </a:rPr>
              <a:t>System.out.println</a:t>
            </a:r>
            <a:r>
              <a:rPr lang="en-IN" sz="2400" dirty="0">
                <a:solidFill>
                  <a:srgbClr val="C00000"/>
                </a:solidFill>
              </a:rPr>
              <a:t>("</a:t>
            </a:r>
            <a:r>
              <a:rPr lang="en-IN" sz="2400" dirty="0" err="1">
                <a:solidFill>
                  <a:srgbClr val="C00000"/>
                </a:solidFill>
              </a:rPr>
              <a:t>abc</a:t>
            </a:r>
            <a:r>
              <a:rPr lang="en-IN" sz="2400" dirty="0">
                <a:solidFill>
                  <a:srgbClr val="C00000"/>
                </a:solidFill>
              </a:rPr>
              <a:t>".length());</a:t>
            </a:r>
          </a:p>
        </p:txBody>
      </p:sp>
    </p:spTree>
    <p:extLst>
      <p:ext uri="{BB962C8B-B14F-4D97-AF65-F5344CB8AC3E}">
        <p14:creationId xmlns:p14="http://schemas.microsoft.com/office/powerpoint/2010/main" val="65621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5668963"/>
          </a:xfrm>
        </p:spPr>
        <p:txBody>
          <a:bodyPr/>
          <a:lstStyle/>
          <a:p>
            <a:r>
              <a:rPr lang="en-IN" b="1" dirty="0"/>
              <a:t>String </a:t>
            </a:r>
            <a:r>
              <a:rPr lang="en-IN" b="1" dirty="0" smtClean="0"/>
              <a:t>Concatenation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+ </a:t>
            </a:r>
            <a:r>
              <a:rPr lang="en-US" dirty="0">
                <a:solidFill>
                  <a:srgbClr val="C00000"/>
                </a:solidFill>
              </a:rPr>
              <a:t>operator</a:t>
            </a:r>
            <a:r>
              <a:rPr lang="en-US" dirty="0" smtClean="0"/>
              <a:t>, </a:t>
            </a:r>
            <a:r>
              <a:rPr lang="en-US" dirty="0"/>
              <a:t>concatenates two </a:t>
            </a:r>
            <a:r>
              <a:rPr lang="en-US" dirty="0" smtClean="0"/>
              <a:t>strings, producing </a:t>
            </a:r>
            <a:r>
              <a:rPr lang="en-US" dirty="0"/>
              <a:t>a </a:t>
            </a:r>
            <a:r>
              <a:rPr lang="en-US" b="1" dirty="0"/>
              <a:t>String </a:t>
            </a:r>
            <a:r>
              <a:rPr lang="en-US" dirty="0"/>
              <a:t>object </a:t>
            </a:r>
            <a:r>
              <a:rPr lang="en-US" dirty="0" smtClean="0"/>
              <a:t>as </a:t>
            </a:r>
            <a:r>
              <a:rPr lang="en-IN" dirty="0" smtClean="0"/>
              <a:t>the </a:t>
            </a:r>
            <a:r>
              <a:rPr lang="en-IN" dirty="0"/>
              <a:t>result</a:t>
            </a:r>
            <a:r>
              <a:rPr lang="en-IN" dirty="0" smtClean="0"/>
              <a:t>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sz="2400" i="1" dirty="0" smtClean="0">
                <a:solidFill>
                  <a:srgbClr val="C00000"/>
                </a:solidFill>
              </a:rPr>
              <a:t>		String </a:t>
            </a:r>
            <a:r>
              <a:rPr lang="en-IN" sz="2400" i="1" dirty="0">
                <a:solidFill>
                  <a:srgbClr val="C00000"/>
                </a:solidFill>
              </a:rPr>
              <a:t>age = "9";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		String </a:t>
            </a:r>
            <a:r>
              <a:rPr lang="en-US" sz="2400" i="1" dirty="0">
                <a:solidFill>
                  <a:srgbClr val="C00000"/>
                </a:solidFill>
              </a:rPr>
              <a:t>s = "He is " + age + " years old.";</a:t>
            </a:r>
          </a:p>
          <a:p>
            <a:pPr marL="0" indent="0">
              <a:buNone/>
            </a:pPr>
            <a:r>
              <a:rPr lang="en-IN" sz="2400" i="1" dirty="0" smtClean="0">
                <a:solidFill>
                  <a:srgbClr val="C00000"/>
                </a:solidFill>
              </a:rPr>
              <a:t>		</a:t>
            </a:r>
            <a:r>
              <a:rPr lang="en-IN" sz="2400" i="1" dirty="0" err="1" smtClean="0">
                <a:solidFill>
                  <a:srgbClr val="C00000"/>
                </a:solidFill>
              </a:rPr>
              <a:t>System.out.println</a:t>
            </a:r>
            <a:r>
              <a:rPr lang="en-IN" sz="2400" i="1" dirty="0" smtClean="0">
                <a:solidFill>
                  <a:srgbClr val="C00000"/>
                </a:solidFill>
              </a:rPr>
              <a:t>(s);</a:t>
            </a:r>
          </a:p>
          <a:p>
            <a:pPr marL="0" indent="0">
              <a:buNone/>
            </a:pPr>
            <a:r>
              <a:rPr lang="en-US" sz="2400" dirty="0" smtClean="0"/>
              <a:t>	This </a:t>
            </a:r>
            <a:r>
              <a:rPr lang="en-US" sz="2400" dirty="0"/>
              <a:t>displays the string "</a:t>
            </a:r>
            <a:r>
              <a:rPr lang="en-US" sz="2400" dirty="0">
                <a:solidFill>
                  <a:srgbClr val="C00000"/>
                </a:solidFill>
              </a:rPr>
              <a:t>He is 9 years old</a:t>
            </a:r>
            <a:r>
              <a:rPr lang="en-US" sz="2400" dirty="0" smtClean="0"/>
              <a:t>.“</a:t>
            </a:r>
          </a:p>
          <a:p>
            <a:pPr marL="0" indent="0">
              <a:buNone/>
            </a:pPr>
            <a:endParaRPr lang="en-IN" sz="2400" i="1" dirty="0" smtClean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/>
              <a:t>String Concatenation with Other Data </a:t>
            </a:r>
            <a:r>
              <a:rPr lang="en-US" b="1" dirty="0" smtClean="0"/>
              <a:t>Types</a:t>
            </a:r>
          </a:p>
          <a:p>
            <a:pPr lvl="1"/>
            <a:r>
              <a:rPr lang="en-US" dirty="0"/>
              <a:t>You can concatenate strings with other types of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sz="2400" i="1" dirty="0" smtClean="0">
                <a:solidFill>
                  <a:srgbClr val="C00000"/>
                </a:solidFill>
              </a:rPr>
              <a:t>		</a:t>
            </a:r>
            <a:r>
              <a:rPr lang="en-IN" sz="2400" i="1" dirty="0" err="1" smtClean="0">
                <a:solidFill>
                  <a:srgbClr val="C00000"/>
                </a:solidFill>
              </a:rPr>
              <a:t>int</a:t>
            </a:r>
            <a:r>
              <a:rPr lang="en-IN" sz="2400" i="1" dirty="0" smtClean="0">
                <a:solidFill>
                  <a:srgbClr val="C00000"/>
                </a:solidFill>
              </a:rPr>
              <a:t> </a:t>
            </a:r>
            <a:r>
              <a:rPr lang="en-IN" sz="2400" i="1" dirty="0">
                <a:solidFill>
                  <a:srgbClr val="C00000"/>
                </a:solidFill>
              </a:rPr>
              <a:t>age = 9;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		String </a:t>
            </a:r>
            <a:r>
              <a:rPr lang="en-US" sz="2400" i="1" dirty="0">
                <a:solidFill>
                  <a:srgbClr val="C00000"/>
                </a:solidFill>
              </a:rPr>
              <a:t>s = "He is " + age + " years old.";</a:t>
            </a:r>
          </a:p>
          <a:p>
            <a:pPr marL="0" indent="0">
              <a:buNone/>
            </a:pPr>
            <a:r>
              <a:rPr lang="en-IN" sz="2400" i="1" dirty="0" smtClean="0">
                <a:solidFill>
                  <a:srgbClr val="C00000"/>
                </a:solidFill>
              </a:rPr>
              <a:t>		</a:t>
            </a:r>
            <a:r>
              <a:rPr lang="en-IN" sz="2400" i="1" dirty="0" err="1" smtClean="0">
                <a:solidFill>
                  <a:srgbClr val="C00000"/>
                </a:solidFill>
              </a:rPr>
              <a:t>System.out.println</a:t>
            </a:r>
            <a:r>
              <a:rPr lang="en-IN" sz="2400" i="1" dirty="0" smtClean="0">
                <a:solidFill>
                  <a:srgbClr val="C00000"/>
                </a:solidFill>
              </a:rPr>
              <a:t>(s);</a:t>
            </a:r>
          </a:p>
          <a:p>
            <a:pPr marL="0" indent="0">
              <a:buNone/>
            </a:pPr>
            <a:r>
              <a:rPr lang="en-US" sz="2400" dirty="0" smtClean="0"/>
              <a:t>	This </a:t>
            </a:r>
            <a:r>
              <a:rPr lang="en-US" sz="2400" dirty="0"/>
              <a:t>displays the string "</a:t>
            </a:r>
            <a:r>
              <a:rPr lang="en-US" sz="2400" dirty="0">
                <a:solidFill>
                  <a:srgbClr val="C00000"/>
                </a:solidFill>
              </a:rPr>
              <a:t>He is 9 years old</a:t>
            </a:r>
            <a:r>
              <a:rPr lang="en-US" sz="2400" dirty="0" smtClean="0"/>
              <a:t>.“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compiler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will convert an operand to its string equivalent whenever the other operand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of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+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is an instance of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N" sz="2400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8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	</a:t>
            </a:r>
            <a:r>
              <a:rPr lang="en-US" sz="2800" i="1" dirty="0" smtClean="0">
                <a:solidFill>
                  <a:srgbClr val="C00000"/>
                </a:solidFill>
              </a:rPr>
              <a:t>String </a:t>
            </a:r>
            <a:r>
              <a:rPr lang="en-US" sz="2800" i="1" dirty="0">
                <a:solidFill>
                  <a:srgbClr val="C00000"/>
                </a:solidFill>
              </a:rPr>
              <a:t>s = "four: " + 2 + 2;</a:t>
            </a:r>
          </a:p>
          <a:p>
            <a:pPr marL="0" indent="0">
              <a:buNone/>
            </a:pPr>
            <a:r>
              <a:rPr lang="en-IN" sz="2800" i="1" dirty="0" smtClean="0"/>
              <a:t>	</a:t>
            </a:r>
            <a:r>
              <a:rPr lang="en-IN" sz="2800" i="1" dirty="0" err="1" smtClean="0"/>
              <a:t>System.out.println</a:t>
            </a:r>
            <a:r>
              <a:rPr lang="en-IN" sz="2800" i="1" dirty="0" smtClean="0"/>
              <a:t>(s);</a:t>
            </a:r>
          </a:p>
          <a:p>
            <a:pPr marL="0" indent="0">
              <a:buNone/>
            </a:pPr>
            <a:endParaRPr lang="en-IN" sz="2800" i="1" dirty="0"/>
          </a:p>
          <a:p>
            <a:pPr marL="0" indent="0">
              <a:buNone/>
            </a:pPr>
            <a:r>
              <a:rPr lang="en-IN" sz="2800" dirty="0"/>
              <a:t>This fragment displays</a:t>
            </a:r>
          </a:p>
          <a:p>
            <a:pPr marL="0" indent="0">
              <a:buNone/>
            </a:pPr>
            <a:r>
              <a:rPr lang="en-IN" sz="2800" i="1" dirty="0" smtClean="0"/>
              <a:t>	</a:t>
            </a:r>
            <a:r>
              <a:rPr lang="en-IN" sz="2800" i="1" dirty="0" smtClean="0">
                <a:solidFill>
                  <a:srgbClr val="C00000"/>
                </a:solidFill>
              </a:rPr>
              <a:t>four</a:t>
            </a:r>
            <a:r>
              <a:rPr lang="en-IN" sz="2800" i="1" dirty="0">
                <a:solidFill>
                  <a:srgbClr val="C00000"/>
                </a:solidFill>
              </a:rPr>
              <a:t>: </a:t>
            </a:r>
            <a:r>
              <a:rPr lang="en-IN" sz="2800" i="1" dirty="0" smtClean="0">
                <a:solidFill>
                  <a:srgbClr val="C00000"/>
                </a:solidFill>
              </a:rPr>
              <a:t>22</a:t>
            </a:r>
          </a:p>
          <a:p>
            <a:pPr marL="0" indent="0">
              <a:buNone/>
            </a:pPr>
            <a:endParaRPr lang="en-IN" sz="2800" i="1" dirty="0">
              <a:solidFill>
                <a:srgbClr val="C00000"/>
              </a:solidFill>
            </a:endParaRPr>
          </a:p>
          <a:p>
            <a:r>
              <a:rPr lang="en-US" sz="2800" dirty="0"/>
              <a:t>To complete the integer addition first, </a:t>
            </a:r>
            <a:r>
              <a:rPr lang="en-US" sz="2800" dirty="0" smtClean="0"/>
              <a:t>you must </a:t>
            </a:r>
            <a:r>
              <a:rPr lang="en-US" sz="2800" dirty="0"/>
              <a:t>use parentheses, like this: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i="1" dirty="0" smtClean="0">
                <a:solidFill>
                  <a:srgbClr val="C00000"/>
                </a:solidFill>
              </a:rPr>
              <a:t>String </a:t>
            </a:r>
            <a:r>
              <a:rPr lang="en-US" sz="2800" i="1" dirty="0">
                <a:solidFill>
                  <a:srgbClr val="C00000"/>
                </a:solidFill>
              </a:rPr>
              <a:t>s = "four: " + (2 + 2);</a:t>
            </a:r>
          </a:p>
          <a:p>
            <a:r>
              <a:rPr lang="en-US" sz="2800" dirty="0"/>
              <a:t>Now </a:t>
            </a:r>
            <a:r>
              <a:rPr lang="en-US" sz="2800" b="1" dirty="0"/>
              <a:t>s </a:t>
            </a:r>
            <a:r>
              <a:rPr lang="en-US" sz="2800" dirty="0"/>
              <a:t>contains the string "</a:t>
            </a:r>
            <a:r>
              <a:rPr lang="en-US" sz="2800" i="1" dirty="0">
                <a:solidFill>
                  <a:srgbClr val="C00000"/>
                </a:solidFill>
              </a:rPr>
              <a:t>four: 4</a:t>
            </a:r>
            <a:r>
              <a:rPr lang="en-US" sz="2800" dirty="0"/>
              <a:t>".</a:t>
            </a:r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8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/>
              <a:t>Character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b="1" dirty="0" err="1"/>
              <a:t>charAt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To extract a single character from a </a:t>
            </a:r>
            <a:r>
              <a:rPr lang="en-US" b="1" dirty="0" smtClean="0"/>
              <a:t>String</a:t>
            </a:r>
          </a:p>
          <a:p>
            <a:pPr lvl="1"/>
            <a:r>
              <a:rPr lang="en-US" dirty="0"/>
              <a:t>It has this general form: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sz="2800" dirty="0" smtClean="0">
                <a:solidFill>
                  <a:srgbClr val="C00000"/>
                </a:solidFill>
              </a:rPr>
              <a:t>char </a:t>
            </a:r>
            <a:r>
              <a:rPr lang="en-IN" sz="2800" dirty="0" err="1">
                <a:solidFill>
                  <a:srgbClr val="C00000"/>
                </a:solidFill>
              </a:rPr>
              <a:t>charAt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where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400" i="1" dirty="0" smtClean="0"/>
              <a:t>where </a:t>
            </a:r>
            <a:r>
              <a:rPr lang="en-US" sz="2400" dirty="0" smtClean="0"/>
              <a:t>- the </a:t>
            </a:r>
            <a:r>
              <a:rPr lang="en-US" sz="2400" dirty="0"/>
              <a:t>index of the character that you want to </a:t>
            </a:r>
            <a:r>
              <a:rPr lang="en-US" sz="2400" dirty="0" smtClean="0"/>
              <a:t>obtain</a:t>
            </a:r>
          </a:p>
          <a:p>
            <a:pPr lvl="1"/>
            <a:r>
              <a:rPr lang="en-US" dirty="0"/>
              <a:t>returns the character at </a:t>
            </a:r>
            <a:r>
              <a:rPr lang="en-US" dirty="0" smtClean="0"/>
              <a:t>the </a:t>
            </a:r>
            <a:r>
              <a:rPr lang="en-IN" dirty="0" smtClean="0"/>
              <a:t>specified location</a:t>
            </a:r>
          </a:p>
          <a:p>
            <a:pPr marL="0" indent="0">
              <a:buNone/>
            </a:pPr>
            <a:r>
              <a:rPr lang="en-IN" sz="2800" i="1" dirty="0" smtClean="0">
                <a:solidFill>
                  <a:srgbClr val="C00000"/>
                </a:solidFill>
              </a:rPr>
              <a:t>		char </a:t>
            </a:r>
            <a:r>
              <a:rPr lang="en-IN" sz="2800" i="1" dirty="0" err="1">
                <a:solidFill>
                  <a:srgbClr val="C00000"/>
                </a:solidFill>
              </a:rPr>
              <a:t>ch</a:t>
            </a:r>
            <a:r>
              <a:rPr lang="en-IN" sz="2800" i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800" i="1" dirty="0" smtClean="0">
                <a:solidFill>
                  <a:srgbClr val="C00000"/>
                </a:solidFill>
              </a:rPr>
              <a:t>		</a:t>
            </a:r>
            <a:r>
              <a:rPr lang="en-IN" sz="2800" i="1" dirty="0" err="1" smtClean="0">
                <a:solidFill>
                  <a:srgbClr val="C00000"/>
                </a:solidFill>
              </a:rPr>
              <a:t>ch</a:t>
            </a:r>
            <a:r>
              <a:rPr lang="en-IN" sz="2800" i="1" dirty="0" smtClean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= "</a:t>
            </a:r>
            <a:r>
              <a:rPr lang="en-IN" sz="2800" i="1" dirty="0" err="1">
                <a:solidFill>
                  <a:srgbClr val="C00000"/>
                </a:solidFill>
              </a:rPr>
              <a:t>abc</a:t>
            </a:r>
            <a:r>
              <a:rPr lang="en-IN" sz="2800" i="1" dirty="0">
                <a:solidFill>
                  <a:srgbClr val="C00000"/>
                </a:solidFill>
              </a:rPr>
              <a:t>".</a:t>
            </a:r>
            <a:r>
              <a:rPr lang="en-IN" sz="2800" i="1" dirty="0" err="1">
                <a:solidFill>
                  <a:srgbClr val="C00000"/>
                </a:solidFill>
              </a:rPr>
              <a:t>charAt</a:t>
            </a:r>
            <a:r>
              <a:rPr lang="en-IN" sz="2800" i="1" dirty="0">
                <a:solidFill>
                  <a:srgbClr val="C00000"/>
                </a:solidFill>
              </a:rPr>
              <a:t>(1</a:t>
            </a:r>
            <a:r>
              <a:rPr lang="en-IN" sz="2800" i="1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800" dirty="0" smtClean="0"/>
              <a:t>	assigns </a:t>
            </a:r>
            <a:r>
              <a:rPr lang="en-US" sz="2800" dirty="0"/>
              <a:t>the value </a:t>
            </a:r>
            <a:r>
              <a:rPr lang="en-US" sz="2800" b="1" dirty="0"/>
              <a:t>b </a:t>
            </a:r>
            <a:r>
              <a:rPr lang="en-US" sz="2800" dirty="0"/>
              <a:t>to </a:t>
            </a:r>
            <a:r>
              <a:rPr lang="en-US" sz="2800" b="1" dirty="0" err="1"/>
              <a:t>ch</a:t>
            </a:r>
            <a:r>
              <a:rPr lang="en-US" sz="2800" dirty="0" err="1"/>
              <a:t>.</a:t>
            </a:r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r>
              <a:rPr lang="en-IN" b="1" dirty="0" err="1"/>
              <a:t>getChars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to extract more than one character at a </a:t>
            </a:r>
            <a:r>
              <a:rPr lang="en-US" dirty="0" smtClean="0"/>
              <a:t>time</a:t>
            </a:r>
          </a:p>
          <a:p>
            <a:pPr lvl="1"/>
            <a:r>
              <a:rPr lang="en-IN" dirty="0"/>
              <a:t>general form</a:t>
            </a:r>
            <a:r>
              <a:rPr lang="en-IN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getChars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sourceStart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sourceEnd</a:t>
            </a:r>
            <a:r>
              <a:rPr lang="en-US" dirty="0">
                <a:solidFill>
                  <a:srgbClr val="C00000"/>
                </a:solidFill>
              </a:rPr>
              <a:t>, char </a:t>
            </a:r>
            <a:r>
              <a:rPr lang="en-US" i="1" dirty="0">
                <a:solidFill>
                  <a:srgbClr val="C00000"/>
                </a:solidFill>
              </a:rPr>
              <a:t>target</a:t>
            </a:r>
            <a:r>
              <a:rPr lang="en-US" dirty="0">
                <a:solidFill>
                  <a:srgbClr val="C00000"/>
                </a:solidFill>
              </a:rPr>
              <a:t>[ ],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targetStart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i="1" dirty="0" err="1" smtClean="0"/>
              <a:t>sourceStart</a:t>
            </a:r>
            <a:r>
              <a:rPr lang="en-US" i="1" dirty="0" smtClean="0"/>
              <a:t> </a:t>
            </a:r>
            <a:r>
              <a:rPr lang="en-US" dirty="0" smtClean="0"/>
              <a:t>-  </a:t>
            </a:r>
            <a:r>
              <a:rPr lang="en-US" dirty="0"/>
              <a:t>the index of the beginning of the </a:t>
            </a:r>
            <a:r>
              <a:rPr lang="en-US" dirty="0" smtClean="0"/>
              <a:t>				substring</a:t>
            </a:r>
          </a:p>
          <a:p>
            <a:pPr marL="457200" lvl="1" indent="0">
              <a:buNone/>
            </a:pPr>
            <a:r>
              <a:rPr lang="en-IN" sz="2800" i="1" dirty="0" err="1" smtClean="0"/>
              <a:t>sourceEnd</a:t>
            </a:r>
            <a:r>
              <a:rPr lang="en-IN" sz="2800" i="1" dirty="0" smtClean="0"/>
              <a:t> </a:t>
            </a:r>
            <a:r>
              <a:rPr lang="en-US" sz="2800" dirty="0" smtClean="0"/>
              <a:t> -an </a:t>
            </a:r>
            <a:r>
              <a:rPr lang="en-US" sz="2800" dirty="0"/>
              <a:t>index that is one past the end of the </a:t>
            </a:r>
            <a:r>
              <a:rPr lang="en-US" sz="2800" dirty="0" smtClean="0"/>
              <a:t>			desired substring</a:t>
            </a:r>
          </a:p>
          <a:p>
            <a:pPr marL="457200" lvl="1" indent="0">
              <a:buNone/>
            </a:pPr>
            <a:r>
              <a:rPr lang="en-US" sz="2800" i="1" dirty="0" smtClean="0"/>
              <a:t>target</a:t>
            </a:r>
            <a:r>
              <a:rPr lang="en-US" sz="2800" dirty="0" smtClean="0"/>
              <a:t>- The </a:t>
            </a:r>
            <a:r>
              <a:rPr lang="en-US" sz="2800" dirty="0"/>
              <a:t>array that will receive </a:t>
            </a:r>
            <a:r>
              <a:rPr lang="en-US" sz="2800" dirty="0" smtClean="0"/>
              <a:t>the characters </a:t>
            </a:r>
            <a:r>
              <a:rPr lang="en-IN" sz="2800" i="1" dirty="0" err="1" smtClean="0"/>
              <a:t>targetStart</a:t>
            </a:r>
            <a:r>
              <a:rPr lang="en-IN" sz="2800" i="1" dirty="0" smtClean="0"/>
              <a:t>- </a:t>
            </a:r>
            <a:r>
              <a:rPr lang="en-US" sz="2800" dirty="0" smtClean="0"/>
              <a:t>The </a:t>
            </a:r>
            <a:r>
              <a:rPr lang="en-US" sz="2800" dirty="0"/>
              <a:t>index within </a:t>
            </a:r>
            <a:r>
              <a:rPr lang="en-US" sz="2800" i="1" dirty="0"/>
              <a:t>target </a:t>
            </a:r>
            <a:r>
              <a:rPr lang="en-US" sz="2800" dirty="0"/>
              <a:t>at which the substring will be </a:t>
            </a:r>
            <a:r>
              <a:rPr lang="en-US" sz="2800" dirty="0" smtClean="0"/>
              <a:t>copied </a:t>
            </a:r>
            <a:r>
              <a:rPr lang="en-IN" sz="2800" dirty="0" smtClean="0"/>
              <a:t>is </a:t>
            </a:r>
            <a:r>
              <a:rPr lang="en-IN" sz="2800" dirty="0"/>
              <a:t>passed 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5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getCharsDemo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>
              <a:buNone/>
            </a:pPr>
            <a:r>
              <a:rPr lang="en-US" sz="2400" dirty="0" smtClean="0"/>
              <a:t>	String </a:t>
            </a:r>
            <a:r>
              <a:rPr lang="en-US" sz="2400" dirty="0"/>
              <a:t>s = "This is a demo of the </a:t>
            </a:r>
            <a:r>
              <a:rPr lang="en-US" sz="2400" dirty="0" err="1"/>
              <a:t>getChars</a:t>
            </a:r>
            <a:r>
              <a:rPr lang="en-US" sz="2400" dirty="0"/>
              <a:t> method.";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start = 10;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end = 14;</a:t>
            </a:r>
          </a:p>
          <a:p>
            <a:pPr marL="0" indent="0">
              <a:buNone/>
            </a:pPr>
            <a:r>
              <a:rPr lang="en-US" sz="2400" dirty="0" smtClean="0"/>
              <a:t>	char </a:t>
            </a:r>
            <a:r>
              <a:rPr lang="en-US" sz="2400" dirty="0" err="1"/>
              <a:t>buf</a:t>
            </a:r>
            <a:r>
              <a:rPr lang="en-US" sz="2400" dirty="0"/>
              <a:t>[] = new char[end - start];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>
                <a:solidFill>
                  <a:srgbClr val="C00000"/>
                </a:solidFill>
              </a:rPr>
              <a:t>s.getChars</a:t>
            </a:r>
            <a:r>
              <a:rPr lang="en-IN" sz="2400" dirty="0" smtClean="0">
                <a:solidFill>
                  <a:srgbClr val="C00000"/>
                </a:solidFill>
              </a:rPr>
              <a:t>(start</a:t>
            </a:r>
            <a:r>
              <a:rPr lang="en-IN" sz="2400" dirty="0">
                <a:solidFill>
                  <a:srgbClr val="C00000"/>
                </a:solidFill>
              </a:rPr>
              <a:t>, end, </a:t>
            </a:r>
            <a:r>
              <a:rPr lang="en-IN" sz="2400" dirty="0" err="1">
                <a:solidFill>
                  <a:srgbClr val="C00000"/>
                </a:solidFill>
              </a:rPr>
              <a:t>buf</a:t>
            </a:r>
            <a:r>
              <a:rPr lang="en-IN" sz="2400" dirty="0">
                <a:solidFill>
                  <a:srgbClr val="C00000"/>
                </a:solidFill>
              </a:rPr>
              <a:t>, 0);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buf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 smtClean="0"/>
              <a:t>	}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58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b="1" dirty="0" err="1"/>
              <a:t>getBytes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stores the characters in an array of </a:t>
            </a:r>
            <a:r>
              <a:rPr lang="en-US" dirty="0" smtClean="0"/>
              <a:t>bytes</a:t>
            </a:r>
          </a:p>
          <a:p>
            <a:r>
              <a:rPr lang="en-IN" b="1" dirty="0" err="1" smtClean="0"/>
              <a:t>toCharArray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to convert all the characters in a </a:t>
            </a:r>
            <a:r>
              <a:rPr lang="en-US" b="1" dirty="0"/>
              <a:t>String </a:t>
            </a:r>
            <a:r>
              <a:rPr lang="en-US" dirty="0"/>
              <a:t>object into a character </a:t>
            </a:r>
            <a:r>
              <a:rPr lang="en-US" dirty="0" smtClean="0"/>
              <a:t>array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96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equals(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To compare two strings for </a:t>
            </a:r>
            <a:r>
              <a:rPr lang="en-US" dirty="0" smtClean="0"/>
              <a:t>equality</a:t>
            </a:r>
          </a:p>
          <a:p>
            <a:pPr marL="457200" lvl="1" indent="0">
              <a:buNone/>
            </a:pPr>
            <a:r>
              <a:rPr lang="en-IN" dirty="0" smtClean="0"/>
              <a:t>		</a:t>
            </a:r>
            <a:r>
              <a:rPr lang="en-IN" dirty="0" err="1" smtClean="0">
                <a:solidFill>
                  <a:srgbClr val="C00000"/>
                </a:solidFill>
              </a:rPr>
              <a:t>boolean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equals(Object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dirty="0"/>
              <a:t>It </a:t>
            </a:r>
            <a:r>
              <a:rPr lang="en-IN" dirty="0" smtClean="0"/>
              <a:t>returns </a:t>
            </a:r>
            <a:r>
              <a:rPr lang="en-US" b="1" dirty="0" smtClean="0"/>
              <a:t>true </a:t>
            </a:r>
            <a:r>
              <a:rPr lang="en-US" dirty="0"/>
              <a:t>if the strings contain the same characters in the same order, and </a:t>
            </a:r>
            <a:r>
              <a:rPr lang="en-US" b="1" dirty="0"/>
              <a:t>false </a:t>
            </a:r>
            <a:r>
              <a:rPr lang="en-US" dirty="0"/>
              <a:t>otherwise</a:t>
            </a:r>
            <a:endParaRPr lang="en-IN" dirty="0" smtClean="0">
              <a:solidFill>
                <a:srgbClr val="C00000"/>
              </a:solidFill>
            </a:endParaRPr>
          </a:p>
          <a:p>
            <a:pPr lvl="1"/>
            <a:r>
              <a:rPr lang="en-IN" dirty="0" smtClean="0"/>
              <a:t>The comparison </a:t>
            </a:r>
            <a:r>
              <a:rPr lang="en-IN" dirty="0"/>
              <a:t>is case-sensitive</a:t>
            </a:r>
            <a:r>
              <a:rPr lang="en-IN" dirty="0" smtClean="0"/>
              <a:t>.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b="1" dirty="0" err="1"/>
              <a:t>equalsIgnoreCase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  <a:endParaRPr lang="en-IN" dirty="0"/>
          </a:p>
          <a:p>
            <a:pPr lvl="1"/>
            <a:r>
              <a:rPr lang="en-US" dirty="0"/>
              <a:t>To perform a comparison that ignores case </a:t>
            </a:r>
            <a:r>
              <a:rPr lang="en-US" dirty="0" smtClean="0"/>
              <a:t>differences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	</a:t>
            </a:r>
            <a:r>
              <a:rPr lang="en-IN" dirty="0" err="1" smtClean="0">
                <a:solidFill>
                  <a:srgbClr val="C00000"/>
                </a:solidFill>
              </a:rPr>
              <a:t>boolean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equalsIgnoreCase</a:t>
            </a:r>
            <a:r>
              <a:rPr lang="en-IN" dirty="0">
                <a:solidFill>
                  <a:srgbClr val="C00000"/>
                </a:solidFill>
              </a:rPr>
              <a:t>(String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>
                <a:solidFill>
                  <a:srgbClr val="C00000"/>
                </a:solidFill>
              </a:rPr>
              <a:t>)</a:t>
            </a:r>
            <a:endParaRPr lang="en-I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3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implements strings as objects of type </a:t>
            </a:r>
            <a:r>
              <a:rPr lang="en-US" b="1" dirty="0"/>
              <a:t>String</a:t>
            </a:r>
            <a:r>
              <a:rPr lang="en-US" dirty="0" smtClean="0"/>
              <a:t>.</a:t>
            </a:r>
          </a:p>
          <a:p>
            <a:r>
              <a:rPr lang="en-US" dirty="0"/>
              <a:t>once a </a:t>
            </a:r>
            <a:r>
              <a:rPr lang="en-US" b="1" dirty="0"/>
              <a:t>String </a:t>
            </a:r>
            <a:r>
              <a:rPr lang="en-US" dirty="0"/>
              <a:t>object has been created, you cannot change </a:t>
            </a:r>
            <a:r>
              <a:rPr lang="en-US" dirty="0" smtClean="0"/>
              <a:t>the characters </a:t>
            </a:r>
            <a:r>
              <a:rPr lang="en-US" dirty="0"/>
              <a:t>that comprise that 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ways to create </a:t>
            </a:r>
            <a:r>
              <a:rPr lang="en-IN" dirty="0"/>
              <a:t>modifiable </a:t>
            </a:r>
            <a:r>
              <a:rPr lang="en-IN" dirty="0" smtClean="0"/>
              <a:t>string:</a:t>
            </a:r>
          </a:p>
          <a:p>
            <a:pPr lvl="1"/>
            <a:r>
              <a:rPr lang="en-IN" b="1" dirty="0" err="1"/>
              <a:t>StringBuffer</a:t>
            </a:r>
            <a:r>
              <a:rPr lang="en-IN" b="1" dirty="0"/>
              <a:t> </a:t>
            </a:r>
            <a:r>
              <a:rPr lang="en-IN" dirty="0" smtClean="0"/>
              <a:t>and</a:t>
            </a:r>
          </a:p>
          <a:p>
            <a:pPr lvl="1"/>
            <a:r>
              <a:rPr lang="en-IN" dirty="0" smtClean="0"/>
              <a:t> </a:t>
            </a:r>
            <a:r>
              <a:rPr lang="en-IN" b="1" dirty="0" err="1"/>
              <a:t>StringBuilder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24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 Demonstrate equals() and </a:t>
            </a:r>
            <a:r>
              <a:rPr lang="en-IN" dirty="0" err="1"/>
              <a:t>equalsIgnoreCase</a:t>
            </a:r>
            <a:r>
              <a:rPr lang="en-IN" dirty="0"/>
              <a:t>().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equalsDemo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	String </a:t>
            </a:r>
            <a:r>
              <a:rPr lang="en-IN" dirty="0"/>
              <a:t>s1 = "Hello";</a:t>
            </a:r>
          </a:p>
          <a:p>
            <a:pPr marL="0" indent="0">
              <a:buNone/>
            </a:pPr>
            <a:r>
              <a:rPr lang="en-IN" dirty="0" smtClean="0"/>
              <a:t>		String </a:t>
            </a:r>
            <a:r>
              <a:rPr lang="en-IN" dirty="0"/>
              <a:t>s2 = "Hello";</a:t>
            </a:r>
          </a:p>
          <a:p>
            <a:pPr marL="0" indent="0">
              <a:buNone/>
            </a:pPr>
            <a:r>
              <a:rPr lang="en-IN" dirty="0" smtClean="0"/>
              <a:t>		String </a:t>
            </a:r>
            <a:r>
              <a:rPr lang="en-IN" dirty="0"/>
              <a:t>s3 = "Good-bye";</a:t>
            </a:r>
          </a:p>
          <a:p>
            <a:pPr marL="0" indent="0">
              <a:buNone/>
            </a:pPr>
            <a:r>
              <a:rPr lang="en-IN" dirty="0" smtClean="0"/>
              <a:t>		String </a:t>
            </a:r>
            <a:r>
              <a:rPr lang="en-IN" dirty="0"/>
              <a:t>s4 = "HELLO";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(s1 </a:t>
            </a:r>
            <a:r>
              <a:rPr lang="en-IN" dirty="0"/>
              <a:t>+ " equals " + s2 + " -&gt; " +</a:t>
            </a:r>
          </a:p>
          <a:p>
            <a:pPr marL="0" indent="0">
              <a:buNone/>
            </a:pPr>
            <a:r>
              <a:rPr lang="en-IN" dirty="0" smtClean="0"/>
              <a:t>				s1.equals(s2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(s1 </a:t>
            </a:r>
            <a:r>
              <a:rPr lang="en-IN" dirty="0"/>
              <a:t>+ " equals " + s3 + " -&gt; " +</a:t>
            </a:r>
          </a:p>
          <a:p>
            <a:pPr marL="0" indent="0">
              <a:buNone/>
            </a:pPr>
            <a:r>
              <a:rPr lang="en-IN" dirty="0" smtClean="0"/>
              <a:t>				s1.equals(s3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(s1 </a:t>
            </a:r>
            <a:r>
              <a:rPr lang="en-IN" dirty="0"/>
              <a:t>+ " equals " + s4 + " -&gt; " +</a:t>
            </a:r>
          </a:p>
          <a:p>
            <a:pPr marL="0" indent="0">
              <a:buNone/>
            </a:pPr>
            <a:r>
              <a:rPr lang="en-IN" dirty="0" smtClean="0"/>
              <a:t>				s1.equals(s4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(s1 </a:t>
            </a:r>
            <a:r>
              <a:rPr lang="en-IN" dirty="0"/>
              <a:t>+ " </a:t>
            </a:r>
            <a:r>
              <a:rPr lang="en-IN" dirty="0" err="1"/>
              <a:t>equalsIgnoreCase</a:t>
            </a:r>
            <a:r>
              <a:rPr lang="en-IN" dirty="0"/>
              <a:t> " + s4 + " </a:t>
            </a:r>
            <a:r>
              <a:rPr lang="en-IN" dirty="0" smtClean="0"/>
              <a:t>-				&gt; </a:t>
            </a:r>
            <a:r>
              <a:rPr lang="en-IN" dirty="0"/>
              <a:t>" </a:t>
            </a:r>
            <a:r>
              <a:rPr lang="en-IN" dirty="0" smtClean="0"/>
              <a:t>+	s1.equalsIgnoreCase(s4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8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sz="2800" dirty="0"/>
              <a:t>Hello equals Hello -&gt; true</a:t>
            </a:r>
          </a:p>
          <a:p>
            <a:pPr marL="0" indent="0">
              <a:buNone/>
            </a:pPr>
            <a:r>
              <a:rPr lang="en-IN" sz="2800" dirty="0"/>
              <a:t>Hello equals Good-bye -&gt; false</a:t>
            </a:r>
          </a:p>
          <a:p>
            <a:pPr marL="0" indent="0">
              <a:buNone/>
            </a:pPr>
            <a:r>
              <a:rPr lang="en-IN" sz="2800" dirty="0"/>
              <a:t>Hello equals HELLO -&gt; false</a:t>
            </a:r>
          </a:p>
          <a:p>
            <a:pPr marL="0" indent="0">
              <a:buNone/>
            </a:pPr>
            <a:r>
              <a:rPr lang="en-IN" sz="2800" dirty="0"/>
              <a:t>Hello </a:t>
            </a:r>
            <a:r>
              <a:rPr lang="en-IN" sz="2800" dirty="0" err="1"/>
              <a:t>equalsIgnoreCase</a:t>
            </a:r>
            <a:r>
              <a:rPr lang="en-IN" sz="2800" dirty="0"/>
              <a:t> HELLO -&gt; true</a:t>
            </a:r>
          </a:p>
        </p:txBody>
      </p:sp>
    </p:spTree>
    <p:extLst>
      <p:ext uri="{BB962C8B-B14F-4D97-AF65-F5344CB8AC3E}">
        <p14:creationId xmlns:p14="http://schemas.microsoft.com/office/powerpoint/2010/main" val="1086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IN" b="1" dirty="0" err="1"/>
              <a:t>regionMatches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compares a specific region inside a string with </a:t>
            </a:r>
            <a:r>
              <a:rPr lang="en-US" dirty="0" smtClean="0"/>
              <a:t>another specific </a:t>
            </a:r>
            <a:r>
              <a:rPr lang="en-US" dirty="0"/>
              <a:t>region in another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regionMatches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startIndex</a:t>
            </a:r>
            <a:r>
              <a:rPr lang="en-US" sz="2400" dirty="0">
                <a:solidFill>
                  <a:srgbClr val="C00000"/>
                </a:solidFill>
              </a:rPr>
              <a:t>, String </a:t>
            </a:r>
            <a:r>
              <a:rPr lang="en-US" sz="2400" i="1" dirty="0" smtClean="0">
                <a:solidFill>
                  <a:srgbClr val="C00000"/>
                </a:solidFill>
              </a:rPr>
              <a:t>str2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IN" sz="2400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>
                <a:solidFill>
                  <a:srgbClr val="C00000"/>
                </a:solidFill>
              </a:rPr>
              <a:t> 					</a:t>
            </a:r>
            <a:r>
              <a:rPr lang="en-IN" sz="2400" i="1" dirty="0" smtClean="0">
                <a:solidFill>
                  <a:srgbClr val="C00000"/>
                </a:solidFill>
              </a:rPr>
              <a:t>str2StartIndex</a:t>
            </a:r>
            <a:r>
              <a:rPr lang="en-IN" sz="2400" dirty="0">
                <a:solidFill>
                  <a:srgbClr val="C00000"/>
                </a:solidFill>
              </a:rPr>
              <a:t>, 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 err="1">
                <a:solidFill>
                  <a:srgbClr val="C00000"/>
                </a:solidFill>
              </a:rPr>
              <a:t>numChars</a:t>
            </a:r>
            <a:r>
              <a:rPr lang="en-IN" sz="24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400" dirty="0" err="1">
                <a:solidFill>
                  <a:srgbClr val="C00000"/>
                </a:solidFill>
              </a:rPr>
              <a:t>boolean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 err="1">
                <a:solidFill>
                  <a:srgbClr val="C00000"/>
                </a:solidFill>
              </a:rPr>
              <a:t>regionMatches</a:t>
            </a:r>
            <a:r>
              <a:rPr lang="en-IN" sz="2400" dirty="0">
                <a:solidFill>
                  <a:srgbClr val="C00000"/>
                </a:solidFill>
              </a:rPr>
              <a:t>(</a:t>
            </a:r>
            <a:r>
              <a:rPr lang="en-IN" sz="2400" dirty="0" err="1">
                <a:solidFill>
                  <a:srgbClr val="C00000"/>
                </a:solidFill>
              </a:rPr>
              <a:t>boolean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 err="1" smtClean="0">
                <a:solidFill>
                  <a:srgbClr val="C00000"/>
                </a:solidFill>
              </a:rPr>
              <a:t>ignoreCase</a:t>
            </a:r>
            <a:r>
              <a:rPr lang="en-IN" sz="2400" dirty="0" smtClean="0">
                <a:solidFill>
                  <a:srgbClr val="C00000"/>
                </a:solidFill>
              </a:rPr>
              <a:t>, </a:t>
            </a:r>
            <a:r>
              <a:rPr lang="en-IN" sz="2400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i="1" dirty="0" err="1">
                <a:solidFill>
                  <a:srgbClr val="C00000"/>
                </a:solidFill>
              </a:rPr>
              <a:t>startIndex</a:t>
            </a:r>
            <a:r>
              <a:rPr lang="en-IN" sz="2400" dirty="0">
                <a:solidFill>
                  <a:srgbClr val="C00000"/>
                </a:solidFill>
              </a:rPr>
              <a:t>, </a:t>
            </a:r>
            <a:r>
              <a:rPr lang="en-IN" sz="2400" dirty="0" smtClean="0">
                <a:solidFill>
                  <a:srgbClr val="C00000"/>
                </a:solidFill>
              </a:rPr>
              <a:t>		String </a:t>
            </a:r>
            <a:r>
              <a:rPr lang="en-IN" sz="2400" i="1" dirty="0" smtClean="0">
                <a:solidFill>
                  <a:srgbClr val="C00000"/>
                </a:solidFill>
              </a:rPr>
              <a:t>str2</a:t>
            </a:r>
            <a:r>
              <a:rPr lang="en-IN" sz="2400" dirty="0" smtClean="0">
                <a:solidFill>
                  <a:srgbClr val="C00000"/>
                </a:solidFill>
              </a:rPr>
              <a:t>, </a:t>
            </a:r>
            <a:r>
              <a:rPr lang="en-IN" sz="2400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i="1" dirty="0">
                <a:solidFill>
                  <a:srgbClr val="C00000"/>
                </a:solidFill>
              </a:rPr>
              <a:t>str2StartIndex</a:t>
            </a:r>
            <a:r>
              <a:rPr lang="en-IN" sz="2400" dirty="0">
                <a:solidFill>
                  <a:srgbClr val="C00000"/>
                </a:solidFill>
              </a:rPr>
              <a:t>, 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 err="1">
                <a:solidFill>
                  <a:srgbClr val="C00000"/>
                </a:solidFill>
              </a:rPr>
              <a:t>numChars</a:t>
            </a:r>
            <a:r>
              <a:rPr lang="en-IN" sz="24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b="1" dirty="0" err="1"/>
              <a:t>startsWith</a:t>
            </a:r>
            <a:r>
              <a:rPr lang="en-IN" b="1" dirty="0"/>
              <a:t>( ) and </a:t>
            </a:r>
            <a:r>
              <a:rPr lang="en-IN" b="1" dirty="0" err="1"/>
              <a:t>endsWith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 err="1"/>
              <a:t>startsWith</a:t>
            </a:r>
            <a:r>
              <a:rPr lang="en-US" sz="2400" b="1" dirty="0"/>
              <a:t>( ) </a:t>
            </a:r>
            <a:r>
              <a:rPr lang="en-US" sz="2400" dirty="0"/>
              <a:t>method determines whether a given </a:t>
            </a:r>
            <a:r>
              <a:rPr lang="en-US" sz="2400" b="1" dirty="0"/>
              <a:t>String </a:t>
            </a:r>
            <a:r>
              <a:rPr lang="en-US" sz="2400" dirty="0"/>
              <a:t>begins with a specified string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 err="1"/>
              <a:t>endsWith</a:t>
            </a:r>
            <a:r>
              <a:rPr lang="en-US" sz="2400" b="1" dirty="0"/>
              <a:t>( ) </a:t>
            </a:r>
            <a:r>
              <a:rPr lang="en-US" sz="2400" dirty="0"/>
              <a:t>determines whether the </a:t>
            </a:r>
            <a:r>
              <a:rPr lang="en-US" sz="2400" b="1" dirty="0"/>
              <a:t>String </a:t>
            </a:r>
            <a:r>
              <a:rPr lang="en-US" sz="2400" dirty="0"/>
              <a:t>in question ends with a </a:t>
            </a:r>
            <a:r>
              <a:rPr lang="en-US" sz="2400" dirty="0" smtClean="0"/>
              <a:t>specified </a:t>
            </a:r>
            <a:r>
              <a:rPr lang="en-IN" sz="2400" dirty="0" smtClean="0"/>
              <a:t>string.</a:t>
            </a:r>
          </a:p>
          <a:p>
            <a:pPr lvl="1"/>
            <a:r>
              <a:rPr lang="en-IN" sz="2400" dirty="0"/>
              <a:t>general forms: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>
                <a:solidFill>
                  <a:srgbClr val="C00000"/>
                </a:solidFill>
              </a:rPr>
              <a:t>boolean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startsWith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</a:t>
            </a:r>
            <a:r>
              <a:rPr lang="en-IN" sz="2800" dirty="0" err="1" smtClean="0">
                <a:solidFill>
                  <a:srgbClr val="C00000"/>
                </a:solidFill>
              </a:rPr>
              <a:t>boolean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endsWith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boolean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startsWith</a:t>
            </a:r>
            <a:r>
              <a:rPr lang="en-US" sz="2800" dirty="0">
                <a:solidFill>
                  <a:srgbClr val="C00000"/>
                </a:solidFill>
              </a:rPr>
              <a:t>(String </a:t>
            </a:r>
            <a:r>
              <a:rPr lang="en-US" sz="2800" i="1" dirty="0" err="1">
                <a:solidFill>
                  <a:srgbClr val="C00000"/>
                </a:solidFill>
              </a:rPr>
              <a:t>str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startIndex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b="1" dirty="0"/>
              <a:t>equals( ) Versus </a:t>
            </a:r>
            <a:r>
              <a:rPr lang="en-IN" b="1" dirty="0" smtClean="0"/>
              <a:t>==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equals( ) </a:t>
            </a:r>
            <a:r>
              <a:rPr lang="en-US" dirty="0"/>
              <a:t>method compares the </a:t>
            </a:r>
            <a:r>
              <a:rPr lang="en-US" dirty="0" smtClean="0"/>
              <a:t>characters </a:t>
            </a:r>
            <a:r>
              <a:rPr lang="en-IN" dirty="0" smtClean="0"/>
              <a:t>inside </a:t>
            </a:r>
            <a:r>
              <a:rPr lang="en-IN" dirty="0"/>
              <a:t>a </a:t>
            </a:r>
            <a:r>
              <a:rPr lang="en-IN" b="1" dirty="0"/>
              <a:t>String </a:t>
            </a:r>
            <a:r>
              <a:rPr lang="en-IN" dirty="0"/>
              <a:t>object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== </a:t>
            </a:r>
            <a:r>
              <a:rPr lang="en-US" dirty="0"/>
              <a:t>operator compares two object references to see whether </a:t>
            </a:r>
            <a:r>
              <a:rPr lang="en-US" dirty="0" smtClean="0"/>
              <a:t>they refer </a:t>
            </a:r>
            <a:r>
              <a:rPr lang="en-US" dirty="0"/>
              <a:t>to the same instance</a:t>
            </a:r>
            <a:r>
              <a:rPr lang="en-US" dirty="0" smtClean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05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// equals() </a:t>
            </a:r>
            <a:r>
              <a:rPr lang="en-IN" sz="2800" dirty="0" err="1"/>
              <a:t>vs</a:t>
            </a:r>
            <a:r>
              <a:rPr lang="en-IN" sz="2800" dirty="0"/>
              <a:t> ==</a:t>
            </a:r>
          </a:p>
          <a:p>
            <a:pPr marL="0" indent="0">
              <a:buNone/>
            </a:pPr>
            <a:r>
              <a:rPr lang="en-IN" sz="2800" dirty="0"/>
              <a:t>class </a:t>
            </a:r>
            <a:r>
              <a:rPr lang="en-IN" sz="2800" dirty="0" err="1"/>
              <a:t>EqualsNotEqualTo</a:t>
            </a:r>
            <a:r>
              <a:rPr lang="en-IN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IN" sz="2800" dirty="0" smtClean="0"/>
              <a:t>	String </a:t>
            </a:r>
            <a:r>
              <a:rPr lang="en-IN" sz="2800" dirty="0"/>
              <a:t>s1 = "Hello";</a:t>
            </a:r>
          </a:p>
          <a:p>
            <a:pPr marL="0" indent="0">
              <a:buNone/>
            </a:pPr>
            <a:r>
              <a:rPr lang="en-IN" sz="2800" dirty="0" smtClean="0"/>
              <a:t>	String </a:t>
            </a:r>
            <a:r>
              <a:rPr lang="en-IN" sz="2800" dirty="0"/>
              <a:t>s2 = new String(s1);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(s1 </a:t>
            </a:r>
            <a:r>
              <a:rPr lang="en-IN" sz="2800" dirty="0"/>
              <a:t>+ " equals " + s2 + " -&gt; " +</a:t>
            </a:r>
          </a:p>
          <a:p>
            <a:pPr marL="0" indent="0">
              <a:buNone/>
            </a:pPr>
            <a:r>
              <a:rPr lang="en-IN" sz="2800" dirty="0" smtClean="0"/>
              <a:t>		s1.equals(s2</a:t>
            </a:r>
            <a:r>
              <a:rPr lang="en-IN" sz="2800" dirty="0"/>
              <a:t>));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(s1 </a:t>
            </a:r>
            <a:r>
              <a:rPr lang="en-IN" sz="2800" dirty="0"/>
              <a:t>+ " == " + s2 + " -&gt; " + (s1 </a:t>
            </a:r>
            <a:r>
              <a:rPr lang="en-IN" sz="2800" dirty="0" smtClean="0"/>
              <a:t>			== </a:t>
            </a:r>
            <a:r>
              <a:rPr lang="en-IN" sz="2800" dirty="0"/>
              <a:t>s2));</a:t>
            </a:r>
          </a:p>
          <a:p>
            <a:pPr marL="0" indent="0">
              <a:buNone/>
            </a:pPr>
            <a:r>
              <a:rPr lang="en-IN" sz="2800" dirty="0" smtClean="0"/>
              <a:t>	}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04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b="1" dirty="0" err="1"/>
              <a:t>compareTo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IN" dirty="0"/>
              <a:t>A </a:t>
            </a:r>
            <a:r>
              <a:rPr lang="en-IN" dirty="0" smtClean="0"/>
              <a:t>string </a:t>
            </a:r>
            <a:r>
              <a:rPr lang="en-US" dirty="0" smtClean="0"/>
              <a:t>is </a:t>
            </a:r>
            <a:r>
              <a:rPr lang="en-US" dirty="0"/>
              <a:t>less than another if it comes before the other in dictionary order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general form: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compareTo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7696200" cy="216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6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ignore case differences when comparing two strings, </a:t>
            </a:r>
            <a:r>
              <a:rPr lang="en-US" dirty="0" smtClean="0"/>
              <a:t>use </a:t>
            </a:r>
            <a:r>
              <a:rPr lang="en-IN" b="1" dirty="0" err="1" smtClean="0"/>
              <a:t>compareToIgnoreCase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rgbClr val="C00000"/>
                </a:solidFill>
              </a:rPr>
              <a:t>int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compareToIgnoreCase</a:t>
            </a:r>
            <a:r>
              <a:rPr lang="en-IN" dirty="0">
                <a:solidFill>
                  <a:srgbClr val="C00000"/>
                </a:solidFill>
              </a:rPr>
              <a:t>(String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608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dirty="0"/>
              <a:t>// A bubble sort for Strings.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SortString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static String </a:t>
            </a:r>
            <a:r>
              <a:rPr lang="en-IN" dirty="0" err="1"/>
              <a:t>arr</a:t>
            </a:r>
            <a:r>
              <a:rPr lang="en-IN" dirty="0"/>
              <a:t>[] = {</a:t>
            </a:r>
          </a:p>
          <a:p>
            <a:pPr marL="0" indent="0">
              <a:buNone/>
            </a:pPr>
            <a:r>
              <a:rPr lang="en-US" dirty="0"/>
              <a:t>"Now", "is", "the", "time", "for", "all", "good", "men",</a:t>
            </a:r>
          </a:p>
          <a:p>
            <a:pPr marL="0" indent="0">
              <a:buNone/>
            </a:pPr>
            <a:r>
              <a:rPr lang="en-US" dirty="0"/>
              <a:t>"to", "come", "to", "the", "aid", "of", "their", "country"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j = 0; j &lt; </a:t>
            </a:r>
            <a:r>
              <a:rPr lang="en-IN" dirty="0" err="1"/>
              <a:t>arr.length</a:t>
            </a:r>
            <a:r>
              <a:rPr lang="en-IN" dirty="0"/>
              <a:t>; j++) {</a:t>
            </a:r>
          </a:p>
          <a:p>
            <a:pPr marL="0" indent="0">
              <a:buNone/>
            </a:pPr>
            <a:r>
              <a:rPr lang="en-IN" dirty="0" smtClean="0"/>
              <a:t>		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i = j + 1; i &lt; </a:t>
            </a:r>
            <a:r>
              <a:rPr lang="en-IN" dirty="0" err="1"/>
              <a:t>arr.length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 smtClean="0"/>
              <a:t>			if(</a:t>
            </a:r>
            <a:r>
              <a:rPr lang="en-IN" dirty="0" err="1" smtClean="0"/>
              <a:t>arr</a:t>
            </a:r>
            <a:r>
              <a:rPr lang="en-IN" dirty="0" smtClean="0"/>
              <a:t>[i</a:t>
            </a:r>
            <a:r>
              <a:rPr lang="en-IN" dirty="0"/>
              <a:t>].</a:t>
            </a:r>
            <a:r>
              <a:rPr lang="en-IN" dirty="0" err="1"/>
              <a:t>compareTo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[j]) &lt; 0) {</a:t>
            </a:r>
          </a:p>
          <a:p>
            <a:pPr marL="0" indent="0">
              <a:buNone/>
            </a:pPr>
            <a:r>
              <a:rPr lang="en-IN" dirty="0" smtClean="0"/>
              <a:t>				String </a:t>
            </a:r>
            <a:r>
              <a:rPr lang="en-IN" dirty="0"/>
              <a:t>t = </a:t>
            </a:r>
            <a:r>
              <a:rPr lang="en-IN" dirty="0" err="1"/>
              <a:t>arr</a:t>
            </a:r>
            <a:r>
              <a:rPr lang="en-IN" dirty="0"/>
              <a:t>[j];</a:t>
            </a:r>
          </a:p>
        </p:txBody>
      </p:sp>
    </p:spTree>
    <p:extLst>
      <p:ext uri="{BB962C8B-B14F-4D97-AF65-F5344CB8AC3E}">
        <p14:creationId xmlns:p14="http://schemas.microsoft.com/office/powerpoint/2010/main" val="3561848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			</a:t>
            </a:r>
            <a:r>
              <a:rPr lang="en-IN" sz="2800" dirty="0" err="1" smtClean="0"/>
              <a:t>arr</a:t>
            </a:r>
            <a:r>
              <a:rPr lang="en-IN" sz="2800" dirty="0" smtClean="0"/>
              <a:t>[j</a:t>
            </a:r>
            <a:r>
              <a:rPr lang="en-IN" sz="2800" dirty="0"/>
              <a:t>] = </a:t>
            </a:r>
            <a:r>
              <a:rPr lang="en-IN" sz="2800" dirty="0" err="1"/>
              <a:t>arr</a:t>
            </a:r>
            <a:r>
              <a:rPr lang="en-IN" sz="2800" dirty="0"/>
              <a:t>[i];</a:t>
            </a:r>
          </a:p>
          <a:p>
            <a:pPr marL="0" indent="0">
              <a:buNone/>
            </a:pPr>
            <a:r>
              <a:rPr lang="en-IN" sz="2800" dirty="0" smtClean="0"/>
              <a:t>			</a:t>
            </a:r>
            <a:r>
              <a:rPr lang="en-IN" sz="2800" dirty="0" err="1" smtClean="0"/>
              <a:t>arr</a:t>
            </a:r>
            <a:r>
              <a:rPr lang="en-IN" sz="2800" dirty="0" smtClean="0"/>
              <a:t>[i</a:t>
            </a:r>
            <a:r>
              <a:rPr lang="en-IN" sz="2800" dirty="0"/>
              <a:t>] = t;</a:t>
            </a:r>
          </a:p>
          <a:p>
            <a:pPr marL="0" indent="0">
              <a:buNone/>
            </a:pPr>
            <a:r>
              <a:rPr lang="en-IN" sz="2800" dirty="0" smtClean="0"/>
              <a:t>		}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		}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</a:t>
            </a:r>
            <a:r>
              <a:rPr lang="en-IN" sz="2800" dirty="0" err="1" smtClean="0"/>
              <a:t>arr</a:t>
            </a:r>
            <a:r>
              <a:rPr lang="en-IN" sz="2800" dirty="0" smtClean="0"/>
              <a:t>[j</a:t>
            </a:r>
            <a:r>
              <a:rPr lang="en-IN" sz="2800" dirty="0"/>
              <a:t>]);</a:t>
            </a:r>
          </a:p>
          <a:p>
            <a:pPr marL="0" indent="0">
              <a:buNone/>
            </a:pPr>
            <a:r>
              <a:rPr lang="en-IN" sz="2800" dirty="0" smtClean="0"/>
              <a:t>	}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	}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4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/>
              <a:t>StringBuffer</a:t>
            </a:r>
            <a:r>
              <a:rPr lang="en-US" dirty="0"/>
              <a:t>, and </a:t>
            </a:r>
            <a:r>
              <a:rPr lang="en-US" b="1" dirty="0" err="1"/>
              <a:t>StringBuilder</a:t>
            </a:r>
            <a:r>
              <a:rPr lang="en-US" b="1" dirty="0"/>
              <a:t> </a:t>
            </a:r>
            <a:r>
              <a:rPr lang="en-US" dirty="0"/>
              <a:t>classes are defined in </a:t>
            </a:r>
            <a:r>
              <a:rPr lang="en-US" b="1" dirty="0" err="1"/>
              <a:t>java.lang</a:t>
            </a:r>
            <a:r>
              <a:rPr lang="en-US" dirty="0" smtClean="0"/>
              <a:t>.</a:t>
            </a:r>
          </a:p>
          <a:p>
            <a:r>
              <a:rPr lang="en-US" dirty="0"/>
              <a:t>All are declared </a:t>
            </a:r>
            <a:r>
              <a:rPr lang="en-US" b="1" dirty="0"/>
              <a:t>final</a:t>
            </a:r>
            <a:r>
              <a:rPr lang="en-US" dirty="0"/>
              <a:t>, which means that none of </a:t>
            </a:r>
            <a:r>
              <a:rPr lang="en-US" dirty="0" smtClean="0"/>
              <a:t>these </a:t>
            </a:r>
            <a:r>
              <a:rPr lang="en-IN" dirty="0" smtClean="0"/>
              <a:t>classes </a:t>
            </a:r>
            <a:r>
              <a:rPr lang="en-IN" dirty="0"/>
              <a:t>may be </a:t>
            </a:r>
            <a:r>
              <a:rPr lang="en-IN" dirty="0" err="1" smtClean="0"/>
              <a:t>subclassed</a:t>
            </a:r>
            <a:r>
              <a:rPr lang="en-IN" dirty="0" smtClean="0"/>
              <a:t>.</a:t>
            </a:r>
          </a:p>
          <a:p>
            <a:r>
              <a:rPr lang="en-US" dirty="0"/>
              <a:t>All three implement the </a:t>
            </a:r>
            <a:r>
              <a:rPr lang="en-US" b="1" dirty="0" err="1"/>
              <a:t>CharSequence</a:t>
            </a:r>
            <a:r>
              <a:rPr lang="en-US" b="1" dirty="0"/>
              <a:t> </a:t>
            </a:r>
            <a:r>
              <a:rPr lang="en-US" dirty="0"/>
              <a:t>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58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Searching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 methods </a:t>
            </a:r>
            <a:r>
              <a:rPr lang="en-US" dirty="0" smtClean="0"/>
              <a:t>to </a:t>
            </a:r>
            <a:r>
              <a:rPr lang="en-US" dirty="0"/>
              <a:t>search a string for a </a:t>
            </a:r>
            <a:r>
              <a:rPr lang="en-US" dirty="0" smtClean="0"/>
              <a:t>specified </a:t>
            </a:r>
            <a:r>
              <a:rPr lang="en-IN" dirty="0" smtClean="0"/>
              <a:t>character </a:t>
            </a:r>
            <a:r>
              <a:rPr lang="en-IN" dirty="0"/>
              <a:t>or substring</a:t>
            </a:r>
            <a:r>
              <a:rPr lang="en-IN" dirty="0" smtClean="0"/>
              <a:t>:</a:t>
            </a:r>
          </a:p>
          <a:p>
            <a:pPr lvl="1"/>
            <a:r>
              <a:rPr lang="en-US" b="1" dirty="0" err="1"/>
              <a:t>indexOf</a:t>
            </a:r>
            <a:r>
              <a:rPr lang="en-US" b="1" dirty="0"/>
              <a:t>( ) </a:t>
            </a:r>
            <a:r>
              <a:rPr lang="en-US" dirty="0"/>
              <a:t>Searches for the first occurrence of a character or substring.</a:t>
            </a:r>
          </a:p>
          <a:p>
            <a:pPr lvl="1"/>
            <a:r>
              <a:rPr lang="en-US" b="1" dirty="0" err="1" smtClean="0"/>
              <a:t>lastIndexOf</a:t>
            </a:r>
            <a:r>
              <a:rPr lang="en-US" b="1" dirty="0"/>
              <a:t>( ) </a:t>
            </a:r>
            <a:r>
              <a:rPr lang="en-US" dirty="0"/>
              <a:t>Searches for the last occurrence of a character or substring</a:t>
            </a:r>
            <a:r>
              <a:rPr lang="en-US" dirty="0" smtClean="0"/>
              <a:t>.</a:t>
            </a:r>
          </a:p>
          <a:p>
            <a:r>
              <a:rPr lang="en-US" dirty="0"/>
              <a:t>return the </a:t>
            </a:r>
            <a:r>
              <a:rPr lang="en-US" dirty="0">
                <a:solidFill>
                  <a:srgbClr val="C00000"/>
                </a:solidFill>
              </a:rPr>
              <a:t>index</a:t>
            </a:r>
            <a:r>
              <a:rPr lang="en-US" dirty="0"/>
              <a:t> at which the character or substring was found, or –1 on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242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To search for the first occurrence of a character, </a:t>
            </a:r>
            <a:r>
              <a:rPr lang="en-US" sz="2800" dirty="0" smtClean="0"/>
              <a:t>use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indexOf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ch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/>
              <a:t>To search for the last occurrence of a character, use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lastIndexOf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ch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/>
              <a:t>To search for the first or last occurrence of a substring, use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indexOf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lastIndexOf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/>
              <a:t>specify a starting point for the search using these forms: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indexOf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ch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startIndex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	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lastIndexOf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ch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startIndex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indexOf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, 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startIndex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lastIndexOf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, 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startIndex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89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IN" b="1" dirty="0"/>
              <a:t>Modifying a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b="1" dirty="0"/>
              <a:t>substring(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extract a substring using </a:t>
            </a:r>
            <a:r>
              <a:rPr lang="en-US" b="1" dirty="0"/>
              <a:t>substring( 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It has two forms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String substring(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String substring(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endIndex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string returned contains all the characters from the beginning index, up to, but </a:t>
            </a:r>
            <a:r>
              <a:rPr lang="en-US" dirty="0" smtClean="0"/>
              <a:t>not </a:t>
            </a:r>
            <a:r>
              <a:rPr lang="en-IN" dirty="0" smtClean="0"/>
              <a:t>including</a:t>
            </a:r>
            <a:r>
              <a:rPr lang="en-IN" dirty="0"/>
              <a:t>, the ending index</a:t>
            </a:r>
            <a:r>
              <a:rPr lang="en-IN" dirty="0" smtClean="0"/>
              <a:t>.</a:t>
            </a:r>
          </a:p>
          <a:p>
            <a:pPr lvl="1"/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2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6999"/>
          </a:xfrm>
        </p:spPr>
        <p:txBody>
          <a:bodyPr>
            <a:normAutofit/>
          </a:bodyPr>
          <a:lstStyle/>
          <a:p>
            <a:r>
              <a:rPr lang="en-IN" b="1" dirty="0" err="1"/>
              <a:t>concat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concatenate two strings using </a:t>
            </a:r>
            <a:r>
              <a:rPr lang="en-US" b="1" dirty="0" err="1"/>
              <a:t>concat</a:t>
            </a:r>
            <a:r>
              <a:rPr lang="en-US" b="1" dirty="0"/>
              <a:t>( 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String </a:t>
            </a:r>
            <a:r>
              <a:rPr lang="en-IN" dirty="0" err="1">
                <a:solidFill>
                  <a:srgbClr val="C00000"/>
                </a:solidFill>
              </a:rPr>
              <a:t>concat</a:t>
            </a:r>
            <a:r>
              <a:rPr lang="en-IN" dirty="0">
                <a:solidFill>
                  <a:srgbClr val="C00000"/>
                </a:solidFill>
              </a:rPr>
              <a:t>(String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performs the same function as </a:t>
            </a:r>
            <a:r>
              <a:rPr lang="en-US" b="1" dirty="0" smtClean="0"/>
              <a:t>+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sz="2400" dirty="0" smtClean="0"/>
              <a:t>		String </a:t>
            </a:r>
            <a:r>
              <a:rPr lang="en-IN" sz="2400" dirty="0"/>
              <a:t>s1 = "one";</a:t>
            </a:r>
          </a:p>
          <a:p>
            <a:pPr marL="0" indent="0">
              <a:buNone/>
            </a:pPr>
            <a:r>
              <a:rPr lang="en-IN" sz="2400" dirty="0" smtClean="0"/>
              <a:t>		String </a:t>
            </a:r>
            <a:r>
              <a:rPr lang="en-IN" sz="2400" dirty="0"/>
              <a:t>s2 = s1.concat("two</a:t>
            </a:r>
            <a:r>
              <a:rPr lang="en-IN" sz="2400" dirty="0" smtClean="0"/>
              <a:t>");</a:t>
            </a:r>
          </a:p>
          <a:p>
            <a:r>
              <a:rPr lang="en-IN" b="1" dirty="0"/>
              <a:t>replace( </a:t>
            </a:r>
            <a:r>
              <a:rPr lang="en-IN" b="1" dirty="0" smtClean="0"/>
              <a:t>)</a:t>
            </a:r>
          </a:p>
          <a:p>
            <a:pPr lvl="1"/>
            <a:r>
              <a:rPr lang="en-US" b="1" dirty="0"/>
              <a:t>replace( ) </a:t>
            </a:r>
            <a:r>
              <a:rPr lang="en-US" dirty="0"/>
              <a:t>method has two </a:t>
            </a:r>
            <a:r>
              <a:rPr lang="en-US" dirty="0" smtClean="0"/>
              <a:t>forms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String replace(char </a:t>
            </a:r>
            <a:r>
              <a:rPr lang="en-IN" i="1" dirty="0">
                <a:solidFill>
                  <a:srgbClr val="C00000"/>
                </a:solidFill>
              </a:rPr>
              <a:t>original</a:t>
            </a:r>
            <a:r>
              <a:rPr lang="en-IN" dirty="0">
                <a:solidFill>
                  <a:srgbClr val="C00000"/>
                </a:solidFill>
              </a:rPr>
              <a:t>, char </a:t>
            </a:r>
            <a:r>
              <a:rPr lang="en-IN" i="1" dirty="0">
                <a:solidFill>
                  <a:srgbClr val="C00000"/>
                </a:solidFill>
              </a:rPr>
              <a:t>replacement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  <a:r>
              <a:rPr lang="en-US" dirty="0" smtClean="0"/>
              <a:t>replaces </a:t>
            </a:r>
            <a:r>
              <a:rPr lang="en-US" dirty="0"/>
              <a:t>all occurrences of one character </a:t>
            </a:r>
            <a:r>
              <a:rPr lang="en-US" dirty="0" smtClean="0"/>
              <a:t>in the </a:t>
            </a:r>
            <a:r>
              <a:rPr lang="en-US" dirty="0"/>
              <a:t>invoking string with another character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i="1" dirty="0" smtClean="0"/>
              <a:t>String </a:t>
            </a:r>
            <a:r>
              <a:rPr lang="en-US" i="1" dirty="0"/>
              <a:t>s = "</a:t>
            </a:r>
            <a:r>
              <a:rPr lang="en-US" i="1" dirty="0" err="1"/>
              <a:t>Hello".replace</a:t>
            </a:r>
            <a:r>
              <a:rPr lang="en-US" i="1" dirty="0"/>
              <a:t>('l', 'w');</a:t>
            </a:r>
            <a:endParaRPr lang="en-IN" i="1" dirty="0" smtClean="0">
              <a:solidFill>
                <a:srgbClr val="C0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565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/>
          <a:lstStyle/>
          <a:p>
            <a:pPr lvl="1"/>
            <a:r>
              <a:rPr lang="en-IN" dirty="0">
                <a:solidFill>
                  <a:srgbClr val="C00000"/>
                </a:solidFill>
              </a:rPr>
              <a:t>String replace(</a:t>
            </a:r>
            <a:r>
              <a:rPr lang="en-IN" dirty="0" err="1">
                <a:solidFill>
                  <a:srgbClr val="C00000"/>
                </a:solidFill>
              </a:rPr>
              <a:t>CharSequence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original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CharSequence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replacement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/>
              <a:t>	replaces </a:t>
            </a:r>
            <a:r>
              <a:rPr lang="en-US" dirty="0"/>
              <a:t>one character sequence with </a:t>
            </a:r>
            <a:r>
              <a:rPr lang="en-US" dirty="0" smtClean="0"/>
              <a:t>another.</a:t>
            </a:r>
          </a:p>
          <a:p>
            <a:r>
              <a:rPr lang="en-IN" b="1" dirty="0"/>
              <a:t>trim(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returns a copy of the invoking string from which any leading </a:t>
            </a:r>
            <a:r>
              <a:rPr lang="en-US" dirty="0" smtClean="0"/>
              <a:t>and trailing </a:t>
            </a:r>
            <a:r>
              <a:rPr lang="en-US" dirty="0">
                <a:solidFill>
                  <a:srgbClr val="C00000"/>
                </a:solidFill>
              </a:rPr>
              <a:t>whitespace</a:t>
            </a:r>
            <a:r>
              <a:rPr lang="en-US" dirty="0"/>
              <a:t> has been </a:t>
            </a:r>
            <a:r>
              <a:rPr lang="en-US" dirty="0" smtClean="0"/>
              <a:t>removed</a:t>
            </a:r>
          </a:p>
          <a:p>
            <a:pPr marL="457200" lvl="1" indent="0">
              <a:buNone/>
            </a:pPr>
            <a:r>
              <a:rPr lang="en-IN" dirty="0" smtClean="0"/>
              <a:t>			</a:t>
            </a:r>
            <a:r>
              <a:rPr lang="en-IN" dirty="0" smtClean="0">
                <a:solidFill>
                  <a:srgbClr val="C00000"/>
                </a:solidFill>
              </a:rPr>
              <a:t>String </a:t>
            </a:r>
            <a:r>
              <a:rPr lang="en-IN" dirty="0">
                <a:solidFill>
                  <a:srgbClr val="C00000"/>
                </a:solidFill>
              </a:rPr>
              <a:t>trim( 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		String </a:t>
            </a:r>
            <a:r>
              <a:rPr lang="en-US" sz="2400" i="1" dirty="0"/>
              <a:t>s = " Hello World ".trim();</a:t>
            </a:r>
          </a:p>
          <a:p>
            <a:pPr marL="0" indent="0">
              <a:buNone/>
            </a:pPr>
            <a:r>
              <a:rPr lang="en-US" sz="2400" i="1" dirty="0" smtClean="0"/>
              <a:t>		This </a:t>
            </a:r>
            <a:r>
              <a:rPr lang="en-US" sz="2400" i="1" dirty="0"/>
              <a:t>puts the string "Hello World" into </a:t>
            </a:r>
            <a:r>
              <a:rPr lang="en-US" sz="2400" b="1" i="1" dirty="0"/>
              <a:t>s</a:t>
            </a:r>
            <a:r>
              <a:rPr lang="en-US" sz="2400" i="1" dirty="0" smtClean="0"/>
              <a:t>.</a:t>
            </a:r>
          </a:p>
          <a:p>
            <a:pPr marL="0" indent="0">
              <a:buNone/>
            </a:pPr>
            <a:endParaRPr lang="en-IN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Conversion Using </a:t>
            </a:r>
            <a:r>
              <a:rPr lang="en-IN" b="1" dirty="0" err="1"/>
              <a:t>valueOf</a:t>
            </a:r>
            <a:r>
              <a:rPr lang="en-IN" b="1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valueOf</a:t>
            </a:r>
            <a:r>
              <a:rPr lang="en-US" b="1" dirty="0"/>
              <a:t>( ) </a:t>
            </a:r>
            <a:endParaRPr lang="en-US" b="1" dirty="0" smtClean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converts data from its internal format into a human-readable form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static </a:t>
            </a:r>
            <a:r>
              <a:rPr lang="en-IN" sz="2400" dirty="0">
                <a:solidFill>
                  <a:srgbClr val="C00000"/>
                </a:solidFill>
              </a:rPr>
              <a:t>String </a:t>
            </a:r>
            <a:r>
              <a:rPr lang="en-IN" sz="2400" dirty="0" err="1">
                <a:solidFill>
                  <a:srgbClr val="C00000"/>
                </a:solidFill>
              </a:rPr>
              <a:t>valueOf</a:t>
            </a:r>
            <a:r>
              <a:rPr lang="en-IN" sz="2400" dirty="0">
                <a:solidFill>
                  <a:srgbClr val="C00000"/>
                </a:solidFill>
              </a:rPr>
              <a:t>(double </a:t>
            </a:r>
            <a:r>
              <a:rPr lang="en-IN" sz="2400" i="1" dirty="0" err="1">
                <a:solidFill>
                  <a:srgbClr val="C00000"/>
                </a:solidFill>
              </a:rPr>
              <a:t>num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static </a:t>
            </a:r>
            <a:r>
              <a:rPr lang="en-IN" sz="2400" dirty="0">
                <a:solidFill>
                  <a:srgbClr val="C00000"/>
                </a:solidFill>
              </a:rPr>
              <a:t>String </a:t>
            </a:r>
            <a:r>
              <a:rPr lang="en-IN" sz="2400" dirty="0" err="1">
                <a:solidFill>
                  <a:srgbClr val="C00000"/>
                </a:solidFill>
              </a:rPr>
              <a:t>valueOf</a:t>
            </a:r>
            <a:r>
              <a:rPr lang="en-IN" sz="2400" dirty="0">
                <a:solidFill>
                  <a:srgbClr val="C00000"/>
                </a:solidFill>
              </a:rPr>
              <a:t>(long </a:t>
            </a:r>
            <a:r>
              <a:rPr lang="en-IN" sz="2400" i="1" dirty="0" err="1">
                <a:solidFill>
                  <a:srgbClr val="C00000"/>
                </a:solidFill>
              </a:rPr>
              <a:t>num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static </a:t>
            </a:r>
            <a:r>
              <a:rPr lang="en-IN" sz="2400" dirty="0">
                <a:solidFill>
                  <a:srgbClr val="C00000"/>
                </a:solidFill>
              </a:rPr>
              <a:t>String </a:t>
            </a:r>
            <a:r>
              <a:rPr lang="en-IN" sz="2400" dirty="0" err="1">
                <a:solidFill>
                  <a:srgbClr val="C00000"/>
                </a:solidFill>
              </a:rPr>
              <a:t>valueOf</a:t>
            </a:r>
            <a:r>
              <a:rPr lang="en-IN" sz="2400" dirty="0">
                <a:solidFill>
                  <a:srgbClr val="C00000"/>
                </a:solidFill>
              </a:rPr>
              <a:t>(Object </a:t>
            </a:r>
            <a:r>
              <a:rPr lang="en-IN" sz="2400" i="1" dirty="0" err="1">
                <a:solidFill>
                  <a:srgbClr val="C00000"/>
                </a:solidFill>
              </a:rPr>
              <a:t>ob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static </a:t>
            </a:r>
            <a:r>
              <a:rPr lang="en-IN" sz="2400" dirty="0">
                <a:solidFill>
                  <a:srgbClr val="C00000"/>
                </a:solidFill>
              </a:rPr>
              <a:t>String </a:t>
            </a:r>
            <a:r>
              <a:rPr lang="en-IN" sz="2400" dirty="0" err="1">
                <a:solidFill>
                  <a:srgbClr val="C00000"/>
                </a:solidFill>
              </a:rPr>
              <a:t>valueOf</a:t>
            </a:r>
            <a:r>
              <a:rPr lang="en-IN" sz="2400" dirty="0">
                <a:solidFill>
                  <a:srgbClr val="C00000"/>
                </a:solidFill>
              </a:rPr>
              <a:t>(char </a:t>
            </a:r>
            <a:r>
              <a:rPr lang="en-IN" sz="2400" i="1" dirty="0">
                <a:solidFill>
                  <a:srgbClr val="C00000"/>
                </a:solidFill>
              </a:rPr>
              <a:t>chars</a:t>
            </a:r>
            <a:r>
              <a:rPr lang="en-IN" sz="2400" dirty="0">
                <a:solidFill>
                  <a:srgbClr val="C00000"/>
                </a:solidFill>
              </a:rPr>
              <a:t>[ </a:t>
            </a:r>
            <a:r>
              <a:rPr lang="en-IN" sz="2400" dirty="0" smtClean="0">
                <a:solidFill>
                  <a:srgbClr val="C00000"/>
                </a:solidFill>
              </a:rPr>
              <a:t>])</a:t>
            </a:r>
          </a:p>
          <a:p>
            <a:pPr marL="0" indent="0">
              <a:buNone/>
            </a:pPr>
            <a:endParaRPr lang="en-IN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static String </a:t>
            </a:r>
            <a:r>
              <a:rPr lang="en-US" sz="2400" dirty="0" err="1">
                <a:solidFill>
                  <a:srgbClr val="C00000"/>
                </a:solidFill>
              </a:rPr>
              <a:t>valueOf</a:t>
            </a:r>
            <a:r>
              <a:rPr lang="en-US" sz="2400" dirty="0">
                <a:solidFill>
                  <a:srgbClr val="C00000"/>
                </a:solidFill>
              </a:rPr>
              <a:t>(char </a:t>
            </a:r>
            <a:r>
              <a:rPr lang="en-US" sz="2400" i="1" dirty="0">
                <a:solidFill>
                  <a:srgbClr val="C00000"/>
                </a:solidFill>
              </a:rPr>
              <a:t>chars</a:t>
            </a:r>
            <a:r>
              <a:rPr lang="en-US" sz="2400" dirty="0">
                <a:solidFill>
                  <a:srgbClr val="C00000"/>
                </a:solidFill>
              </a:rPr>
              <a:t>[ ],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startIndex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numChars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52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Changing the Case of Characters Within a String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toLowerCase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converts all the characters in a string </a:t>
            </a:r>
            <a:r>
              <a:rPr lang="en-US" dirty="0" smtClean="0"/>
              <a:t>from uppercase to </a:t>
            </a:r>
            <a:r>
              <a:rPr lang="en-IN" dirty="0" smtClean="0"/>
              <a:t>lowercase</a:t>
            </a:r>
          </a:p>
          <a:p>
            <a:r>
              <a:rPr lang="en-IN" b="1" dirty="0" err="1"/>
              <a:t>toUpperCase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converts all the characters in a string from </a:t>
            </a:r>
            <a:r>
              <a:rPr lang="en-US" dirty="0" smtClean="0"/>
              <a:t>lowercase </a:t>
            </a:r>
            <a:r>
              <a:rPr lang="en-IN" dirty="0" smtClean="0"/>
              <a:t>to </a:t>
            </a:r>
            <a:r>
              <a:rPr lang="en-IN" dirty="0"/>
              <a:t>uppercase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i="1" dirty="0" smtClean="0">
                <a:solidFill>
                  <a:srgbClr val="C00000"/>
                </a:solidFill>
              </a:rPr>
              <a:t>		String </a:t>
            </a:r>
            <a:r>
              <a:rPr lang="en-IN" sz="2800" i="1" dirty="0" err="1">
                <a:solidFill>
                  <a:srgbClr val="C00000"/>
                </a:solidFill>
              </a:rPr>
              <a:t>toLowerCase</a:t>
            </a:r>
            <a:r>
              <a:rPr lang="en-IN" sz="2800" i="1" dirty="0">
                <a:solidFill>
                  <a:srgbClr val="C00000"/>
                </a:solidFill>
              </a:rPr>
              <a:t>( )</a:t>
            </a:r>
          </a:p>
          <a:p>
            <a:pPr marL="0" indent="0">
              <a:buNone/>
            </a:pPr>
            <a:r>
              <a:rPr lang="en-IN" sz="2800" i="1" dirty="0" smtClean="0">
                <a:solidFill>
                  <a:srgbClr val="C00000"/>
                </a:solidFill>
              </a:rPr>
              <a:t>		String </a:t>
            </a:r>
            <a:r>
              <a:rPr lang="en-IN" sz="2800" i="1" dirty="0" err="1">
                <a:solidFill>
                  <a:srgbClr val="C00000"/>
                </a:solidFill>
              </a:rPr>
              <a:t>toUpperCase</a:t>
            </a:r>
            <a:r>
              <a:rPr lang="en-IN" sz="2800" i="1" dirty="0">
                <a:solidFill>
                  <a:srgbClr val="C00000"/>
                </a:solidFill>
              </a:rPr>
              <a:t>( )</a:t>
            </a:r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50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IN" sz="3600" b="1" dirty="0"/>
              <a:t>Joining Strings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IN" b="1" dirty="0"/>
              <a:t>join( </a:t>
            </a:r>
            <a:r>
              <a:rPr lang="en-IN" b="1" dirty="0" smtClean="0"/>
              <a:t>)</a:t>
            </a:r>
          </a:p>
          <a:p>
            <a:pPr lvl="1"/>
            <a:r>
              <a:rPr lang="en-IN" dirty="0"/>
              <a:t>concatenate two or </a:t>
            </a:r>
            <a:r>
              <a:rPr lang="en-IN" dirty="0" smtClean="0"/>
              <a:t>more </a:t>
            </a:r>
            <a:r>
              <a:rPr lang="en-US" dirty="0" smtClean="0"/>
              <a:t>strings</a:t>
            </a:r>
            <a:r>
              <a:rPr lang="en-US" dirty="0"/>
              <a:t>, separating each string with a delimiter, such as a space or a </a:t>
            </a:r>
            <a:r>
              <a:rPr lang="en-US" dirty="0" smtClean="0"/>
              <a:t>comma.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static </a:t>
            </a:r>
            <a:r>
              <a:rPr lang="en-US" dirty="0">
                <a:solidFill>
                  <a:srgbClr val="C00000"/>
                </a:solidFill>
              </a:rPr>
              <a:t>String join(</a:t>
            </a:r>
            <a:r>
              <a:rPr lang="en-US" dirty="0" err="1">
                <a:solidFill>
                  <a:srgbClr val="C00000"/>
                </a:solidFill>
              </a:rPr>
              <a:t>CharSequence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delim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						</a:t>
            </a:r>
            <a:r>
              <a:rPr lang="en-US" dirty="0" err="1" smtClean="0">
                <a:solidFill>
                  <a:srgbClr val="C00000"/>
                </a:solidFill>
              </a:rPr>
              <a:t>CharSequence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. . . </a:t>
            </a:r>
            <a:r>
              <a:rPr lang="en-US" i="1" dirty="0" err="1">
                <a:solidFill>
                  <a:srgbClr val="C00000"/>
                </a:solidFill>
              </a:rPr>
              <a:t>strs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sv-SE" sz="2400" i="1" dirty="0" smtClean="0"/>
              <a:t>	String </a:t>
            </a:r>
            <a:r>
              <a:rPr lang="sv-SE" sz="2400" i="1" dirty="0"/>
              <a:t>result = String.join(" ", "Alpha", "Beta", "Gamma");</a:t>
            </a:r>
          </a:p>
          <a:p>
            <a:pPr marL="0" indent="0">
              <a:buNone/>
            </a:pPr>
            <a:r>
              <a:rPr lang="en-IN" sz="2400" i="1" dirty="0" smtClean="0"/>
              <a:t>	</a:t>
            </a:r>
            <a:r>
              <a:rPr lang="en-IN" sz="2400" i="1" dirty="0" err="1" smtClean="0"/>
              <a:t>System.out.println</a:t>
            </a:r>
            <a:r>
              <a:rPr lang="en-IN" sz="2400" i="1" dirty="0" smtClean="0"/>
              <a:t>(result);</a:t>
            </a:r>
          </a:p>
          <a:p>
            <a:pPr marL="0" indent="0">
              <a:buNone/>
            </a:pPr>
            <a:r>
              <a:rPr lang="en-IN" sz="2400" dirty="0" smtClean="0"/>
              <a:t>Output: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i="1" dirty="0" smtClean="0"/>
              <a:t>Alpha </a:t>
            </a:r>
            <a:r>
              <a:rPr lang="en-IN" sz="2400" i="1" dirty="0"/>
              <a:t>Beta Gamma</a:t>
            </a:r>
            <a:endParaRPr lang="en-IN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60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/>
              <a:t>StringBuffer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dirty="0" smtClean="0"/>
              <a:t>supports </a:t>
            </a:r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modifiable</a:t>
            </a:r>
            <a:r>
              <a:rPr lang="en-IN" dirty="0"/>
              <a:t> </a:t>
            </a:r>
            <a:r>
              <a:rPr lang="en-IN" dirty="0" smtClean="0"/>
              <a:t>string</a:t>
            </a:r>
          </a:p>
          <a:p>
            <a:r>
              <a:rPr lang="en-US" dirty="0" smtClean="0"/>
              <a:t>represents </a:t>
            </a:r>
            <a:r>
              <a:rPr lang="en-US" dirty="0" err="1">
                <a:solidFill>
                  <a:srgbClr val="C00000"/>
                </a:solidFill>
              </a:rPr>
              <a:t>growable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smtClean="0">
                <a:solidFill>
                  <a:srgbClr val="C00000"/>
                </a:solidFill>
              </a:rPr>
              <a:t>writable </a:t>
            </a:r>
            <a:r>
              <a:rPr lang="en-IN" dirty="0" smtClean="0"/>
              <a:t>character </a:t>
            </a:r>
            <a:r>
              <a:rPr lang="en-IN" dirty="0"/>
              <a:t>sequences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may </a:t>
            </a:r>
            <a:r>
              <a:rPr lang="en-US" dirty="0"/>
              <a:t>have characters and substrings inserted in </a:t>
            </a:r>
            <a:r>
              <a:rPr lang="en-US" dirty="0" smtClean="0"/>
              <a:t>the middle </a:t>
            </a:r>
            <a:r>
              <a:rPr lang="en-US" dirty="0"/>
              <a:t>or appended to the end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208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err="1"/>
              <a:t>StringBuffer</a:t>
            </a:r>
            <a:r>
              <a:rPr lang="en-IN" sz="3200" b="1" dirty="0"/>
              <a:t> Constructors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defines these four constructors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    </a:t>
            </a:r>
            <a:r>
              <a:rPr lang="en-IN" sz="2800" dirty="0" err="1" smtClean="0">
                <a:solidFill>
                  <a:srgbClr val="C00000"/>
                </a:solidFill>
              </a:rPr>
              <a:t>StringBuffer</a:t>
            </a:r>
            <a:r>
              <a:rPr lang="en-IN" sz="2800" dirty="0">
                <a:solidFill>
                  <a:srgbClr val="C00000"/>
                </a:solidFill>
              </a:rPr>
              <a:t>( 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2400" dirty="0" smtClean="0"/>
              <a:t>default constructor</a:t>
            </a:r>
          </a:p>
          <a:p>
            <a:pPr lvl="1"/>
            <a:r>
              <a:rPr lang="en-US" sz="2400" dirty="0" smtClean="0"/>
              <a:t>reserves </a:t>
            </a:r>
            <a:r>
              <a:rPr lang="en-US" sz="2400" dirty="0"/>
              <a:t>room for 16 </a:t>
            </a:r>
            <a:r>
              <a:rPr lang="en-US" sz="2400" dirty="0" smtClean="0"/>
              <a:t>characters </a:t>
            </a:r>
            <a:r>
              <a:rPr lang="en-IN" sz="2400" dirty="0" smtClean="0"/>
              <a:t>without </a:t>
            </a:r>
            <a:r>
              <a:rPr lang="en-IN" sz="2400" dirty="0"/>
              <a:t>reallocation.</a:t>
            </a: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smtClean="0">
                <a:solidFill>
                  <a:srgbClr val="C00000"/>
                </a:solidFill>
              </a:rPr>
              <a:t>   </a:t>
            </a:r>
            <a:r>
              <a:rPr lang="en-IN" sz="2800" dirty="0" err="1" smtClean="0">
                <a:solidFill>
                  <a:srgbClr val="C00000"/>
                </a:solidFill>
              </a:rPr>
              <a:t>StringBuffer</a:t>
            </a:r>
            <a:r>
              <a:rPr lang="en-IN" sz="2800" dirty="0" smtClean="0">
                <a:solidFill>
                  <a:srgbClr val="C00000"/>
                </a:solidFill>
              </a:rPr>
              <a:t>(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size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2400" dirty="0"/>
              <a:t>explicitly </a:t>
            </a:r>
            <a:r>
              <a:rPr lang="en-IN" sz="2400" dirty="0" smtClean="0"/>
              <a:t>sets </a:t>
            </a:r>
            <a:r>
              <a:rPr lang="en-US" sz="2400" dirty="0" smtClean="0"/>
              <a:t>the </a:t>
            </a:r>
            <a:r>
              <a:rPr lang="en-US" sz="2400" dirty="0"/>
              <a:t>size of the buffer.</a:t>
            </a: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smtClean="0">
                <a:solidFill>
                  <a:srgbClr val="C00000"/>
                </a:solidFill>
              </a:rPr>
              <a:t>   </a:t>
            </a:r>
            <a:r>
              <a:rPr lang="en-IN" sz="2800" dirty="0" err="1" smtClean="0">
                <a:solidFill>
                  <a:srgbClr val="C00000"/>
                </a:solidFill>
              </a:rPr>
              <a:t>StringBuffer</a:t>
            </a:r>
            <a:r>
              <a:rPr lang="en-IN" sz="2800" dirty="0" smtClean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2400" dirty="0"/>
              <a:t>sets the </a:t>
            </a:r>
            <a:r>
              <a:rPr lang="en-IN" sz="2400" dirty="0" smtClean="0"/>
              <a:t>initial </a:t>
            </a:r>
            <a:r>
              <a:rPr lang="en-US" sz="2400" dirty="0" smtClean="0"/>
              <a:t>contents </a:t>
            </a:r>
            <a:r>
              <a:rPr lang="en-US" sz="2400" dirty="0"/>
              <a:t>of the </a:t>
            </a:r>
            <a:r>
              <a:rPr lang="en-US" sz="2400" b="1" dirty="0" err="1"/>
              <a:t>StringBuffer</a:t>
            </a:r>
            <a:r>
              <a:rPr lang="en-US" sz="2400" b="1" dirty="0"/>
              <a:t> </a:t>
            </a:r>
            <a:r>
              <a:rPr lang="en-US" sz="2400" dirty="0" smtClean="0"/>
              <a:t>object</a:t>
            </a:r>
          </a:p>
          <a:p>
            <a:pPr lvl="1"/>
            <a:r>
              <a:rPr lang="en-US" sz="2400" dirty="0"/>
              <a:t>reserves room for 16 more characters </a:t>
            </a:r>
            <a:r>
              <a:rPr lang="en-US" sz="2400" dirty="0" smtClean="0"/>
              <a:t>without </a:t>
            </a:r>
            <a:r>
              <a:rPr lang="en-IN" sz="2400" dirty="0" smtClean="0"/>
              <a:t>reallocation</a:t>
            </a: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String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create an empty </a:t>
            </a:r>
            <a:r>
              <a:rPr lang="en-US" b="1" dirty="0"/>
              <a:t>String</a:t>
            </a:r>
            <a:r>
              <a:rPr lang="en-US" dirty="0"/>
              <a:t>, call the </a:t>
            </a:r>
            <a:r>
              <a:rPr lang="en-US" dirty="0" smtClean="0"/>
              <a:t>default </a:t>
            </a:r>
            <a:r>
              <a:rPr lang="en-IN" dirty="0" smtClean="0"/>
              <a:t>constructor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	String </a:t>
            </a:r>
            <a:r>
              <a:rPr lang="en-IN" dirty="0">
                <a:solidFill>
                  <a:srgbClr val="C00000"/>
                </a:solidFill>
              </a:rPr>
              <a:t>s = new String</a:t>
            </a:r>
            <a:r>
              <a:rPr lang="en-IN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dirty="0"/>
              <a:t>To create a </a:t>
            </a:r>
            <a:r>
              <a:rPr lang="en-US" b="1" dirty="0"/>
              <a:t>String </a:t>
            </a:r>
            <a:r>
              <a:rPr lang="en-US" dirty="0"/>
              <a:t>initialized by an </a:t>
            </a:r>
            <a:r>
              <a:rPr lang="en-US" dirty="0" smtClean="0"/>
              <a:t>array of </a:t>
            </a:r>
            <a:r>
              <a:rPr lang="en-US" dirty="0"/>
              <a:t>characters, use the constructor shown here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</a:rPr>
              <a:t>String(char </a:t>
            </a:r>
            <a:r>
              <a:rPr lang="en-IN" i="1" dirty="0">
                <a:solidFill>
                  <a:srgbClr val="C00000"/>
                </a:solidFill>
              </a:rPr>
              <a:t>chars</a:t>
            </a:r>
            <a:r>
              <a:rPr lang="en-IN" dirty="0">
                <a:solidFill>
                  <a:srgbClr val="C00000"/>
                </a:solidFill>
              </a:rPr>
              <a:t>[ </a:t>
            </a:r>
            <a:r>
              <a:rPr lang="en-IN" dirty="0" smtClean="0">
                <a:solidFill>
                  <a:srgbClr val="C00000"/>
                </a:solidFill>
              </a:rPr>
              <a:t>])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char </a:t>
            </a:r>
            <a:r>
              <a:rPr lang="en-US" dirty="0">
                <a:solidFill>
                  <a:srgbClr val="C00000"/>
                </a:solidFill>
              </a:rPr>
              <a:t>chars[] = { 'a', 'b', 'c' };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	String </a:t>
            </a:r>
            <a:r>
              <a:rPr lang="en-IN" dirty="0">
                <a:solidFill>
                  <a:srgbClr val="C00000"/>
                </a:solidFill>
              </a:rPr>
              <a:t>s = new String(chars);</a:t>
            </a:r>
          </a:p>
        </p:txBody>
      </p:sp>
    </p:spTree>
    <p:extLst>
      <p:ext uri="{BB962C8B-B14F-4D97-AF65-F5344CB8AC3E}">
        <p14:creationId xmlns:p14="http://schemas.microsoft.com/office/powerpoint/2010/main" val="615812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  </a:t>
            </a:r>
            <a:r>
              <a:rPr lang="en-IN" dirty="0" err="1" smtClean="0">
                <a:solidFill>
                  <a:srgbClr val="C00000"/>
                </a:solidFill>
              </a:rPr>
              <a:t>StringBuffer</a:t>
            </a:r>
            <a:r>
              <a:rPr lang="en-IN" dirty="0" smtClean="0">
                <a:solidFill>
                  <a:srgbClr val="C00000"/>
                </a:solidFill>
              </a:rPr>
              <a:t>(</a:t>
            </a:r>
            <a:r>
              <a:rPr lang="en-IN" dirty="0" err="1" smtClean="0">
                <a:solidFill>
                  <a:srgbClr val="C00000"/>
                </a:solidFill>
              </a:rPr>
              <a:t>CharSequence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chars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creates an object that contains the character sequence contained in </a:t>
            </a:r>
            <a:r>
              <a:rPr lang="en-US" i="1" dirty="0" smtClean="0"/>
              <a:t>chars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reserves </a:t>
            </a:r>
            <a:r>
              <a:rPr lang="en-US" dirty="0" smtClean="0"/>
              <a:t>room </a:t>
            </a:r>
            <a:r>
              <a:rPr lang="en-IN" dirty="0" smtClean="0"/>
              <a:t>for </a:t>
            </a:r>
            <a:r>
              <a:rPr lang="en-IN" dirty="0"/>
              <a:t>16 more characters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07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length( ) and capacity(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b="1" dirty="0"/>
              <a:t>length(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current length of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can be </a:t>
            </a:r>
            <a:r>
              <a:rPr lang="en-US" dirty="0" smtClean="0"/>
              <a:t>found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		</a:t>
            </a:r>
            <a:r>
              <a:rPr lang="en-IN" dirty="0" err="1" smtClean="0">
                <a:solidFill>
                  <a:srgbClr val="C00000"/>
                </a:solidFill>
              </a:rPr>
              <a:t>int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length( 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endParaRPr lang="en-US" dirty="0" smtClean="0"/>
          </a:p>
          <a:p>
            <a:r>
              <a:rPr lang="en-IN" b="1" dirty="0"/>
              <a:t>capacity( </a:t>
            </a:r>
            <a:r>
              <a:rPr lang="en-IN" b="1" dirty="0" smtClean="0"/>
              <a:t>)</a:t>
            </a:r>
          </a:p>
          <a:p>
            <a:pPr lvl="1"/>
            <a:r>
              <a:rPr lang="en-IN" dirty="0"/>
              <a:t>the </a:t>
            </a:r>
            <a:r>
              <a:rPr lang="en-IN" dirty="0" smtClean="0"/>
              <a:t>total </a:t>
            </a:r>
            <a:r>
              <a:rPr lang="en-US" dirty="0" smtClean="0"/>
              <a:t>allocated </a:t>
            </a:r>
            <a:r>
              <a:rPr lang="en-US" dirty="0"/>
              <a:t>capacity can be </a:t>
            </a:r>
            <a:r>
              <a:rPr lang="en-US" dirty="0" smtClean="0"/>
              <a:t>found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	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capacity( 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03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// </a:t>
            </a:r>
            <a:r>
              <a:rPr lang="en-IN" sz="2800" dirty="0" err="1"/>
              <a:t>StringBuffer</a:t>
            </a:r>
            <a:r>
              <a:rPr lang="en-IN" sz="2800" dirty="0"/>
              <a:t> length vs. capacity.</a:t>
            </a:r>
          </a:p>
          <a:p>
            <a:pPr marL="0" indent="0">
              <a:buNone/>
            </a:pPr>
            <a:r>
              <a:rPr lang="en-IN" sz="2800" dirty="0"/>
              <a:t>class </a:t>
            </a:r>
            <a:r>
              <a:rPr lang="en-IN" sz="2800" dirty="0" err="1"/>
              <a:t>StringBufferDemo</a:t>
            </a:r>
            <a:r>
              <a:rPr lang="en-IN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 </a:t>
            </a:r>
            <a:r>
              <a:rPr lang="en-IN" sz="2800" dirty="0" err="1"/>
              <a:t>sb</a:t>
            </a:r>
            <a:r>
              <a:rPr lang="en-IN" sz="2800" dirty="0"/>
              <a:t> = new </a:t>
            </a:r>
            <a:r>
              <a:rPr lang="en-IN" sz="2800" dirty="0" err="1"/>
              <a:t>StringBuffer</a:t>
            </a:r>
            <a:r>
              <a:rPr lang="en-IN" sz="2800" dirty="0"/>
              <a:t>("Hello");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System.out.println</a:t>
            </a:r>
            <a:r>
              <a:rPr lang="en-IN" sz="2800" dirty="0"/>
              <a:t>("buffer = " + </a:t>
            </a:r>
            <a:r>
              <a:rPr lang="en-IN" sz="2800" dirty="0" err="1"/>
              <a:t>sb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System.out.println</a:t>
            </a:r>
            <a:r>
              <a:rPr lang="en-IN" sz="2800" dirty="0"/>
              <a:t>("length = " + </a:t>
            </a:r>
            <a:r>
              <a:rPr lang="en-IN" sz="2800" dirty="0" err="1">
                <a:solidFill>
                  <a:srgbClr val="C00000"/>
                </a:solidFill>
              </a:rPr>
              <a:t>sb.length</a:t>
            </a:r>
            <a:r>
              <a:rPr lang="en-IN" sz="2800" dirty="0">
                <a:solidFill>
                  <a:srgbClr val="C00000"/>
                </a:solidFill>
              </a:rPr>
              <a:t>()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System.out.println</a:t>
            </a:r>
            <a:r>
              <a:rPr lang="en-IN" sz="2800" dirty="0"/>
              <a:t>("capacity = " + </a:t>
            </a:r>
            <a:r>
              <a:rPr lang="en-IN" sz="2800" dirty="0" err="1">
                <a:solidFill>
                  <a:srgbClr val="C00000"/>
                </a:solidFill>
              </a:rPr>
              <a:t>sb.capacity</a:t>
            </a:r>
            <a:r>
              <a:rPr lang="en-IN" sz="2800" dirty="0">
                <a:solidFill>
                  <a:srgbClr val="C00000"/>
                </a:solidFill>
              </a:rPr>
              <a:t>()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 smtClean="0"/>
              <a:t>}</a:t>
            </a:r>
          </a:p>
          <a:p>
            <a:pPr marL="0" indent="0">
              <a:buNone/>
            </a:pPr>
            <a:r>
              <a:rPr lang="en-IN" sz="2800" dirty="0" smtClean="0"/>
              <a:t>Output:</a:t>
            </a:r>
          </a:p>
          <a:p>
            <a:pPr marL="0" indent="0">
              <a:buNone/>
            </a:pPr>
            <a:r>
              <a:rPr lang="en-IN" sz="2600" i="1" dirty="0" smtClean="0"/>
              <a:t>	buffer </a:t>
            </a:r>
            <a:r>
              <a:rPr lang="en-IN" sz="2600" i="1" dirty="0"/>
              <a:t>= Hello</a:t>
            </a:r>
          </a:p>
          <a:p>
            <a:pPr marL="0" indent="0">
              <a:buNone/>
            </a:pPr>
            <a:r>
              <a:rPr lang="en-IN" sz="2600" i="1" dirty="0" smtClean="0"/>
              <a:t>	length </a:t>
            </a:r>
            <a:r>
              <a:rPr lang="en-IN" sz="2600" i="1" dirty="0"/>
              <a:t>= 5</a:t>
            </a:r>
          </a:p>
          <a:p>
            <a:pPr marL="0" indent="0">
              <a:buNone/>
            </a:pPr>
            <a:r>
              <a:rPr lang="en-IN" sz="2600" i="1" dirty="0" smtClean="0"/>
              <a:t>	capacity </a:t>
            </a:r>
            <a:r>
              <a:rPr lang="en-IN" sz="2600" i="1" dirty="0"/>
              <a:t>= 21</a:t>
            </a:r>
            <a:endParaRPr lang="en-IN" sz="2600" i="1" dirty="0"/>
          </a:p>
        </p:txBody>
      </p:sp>
    </p:spTree>
    <p:extLst>
      <p:ext uri="{BB962C8B-B14F-4D97-AF65-F5344CB8AC3E}">
        <p14:creationId xmlns:p14="http://schemas.microsoft.com/office/powerpoint/2010/main" val="3811926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b="1" dirty="0" err="1"/>
              <a:t>ensureCapacity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to </a:t>
            </a:r>
            <a:r>
              <a:rPr lang="en-US" dirty="0" err="1"/>
              <a:t>preallocate</a:t>
            </a:r>
            <a:r>
              <a:rPr lang="en-US" dirty="0"/>
              <a:t> room for a certain number of </a:t>
            </a:r>
            <a:r>
              <a:rPr lang="en-US" dirty="0" smtClean="0"/>
              <a:t>characters</a:t>
            </a:r>
            <a:endParaRPr lang="en-IN" dirty="0"/>
          </a:p>
          <a:p>
            <a:pPr lvl="1"/>
            <a:r>
              <a:rPr lang="en-US" dirty="0"/>
              <a:t>to set the size of the buffer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ensureCapacity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minCapacity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i="1" dirty="0" err="1"/>
              <a:t>minCapacity</a:t>
            </a:r>
            <a:r>
              <a:rPr lang="en-US" i="1" dirty="0"/>
              <a:t> </a:t>
            </a:r>
            <a:r>
              <a:rPr lang="en-US" dirty="0"/>
              <a:t>specifies the minimum size of the buffer.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A buffer larger than </a:t>
            </a:r>
            <a:r>
              <a:rPr lang="en-US" i="1" dirty="0" err="1" smtClean="0"/>
              <a:t>minCapacity</a:t>
            </a:r>
            <a:r>
              <a:rPr lang="en-US" i="1" dirty="0" smtClean="0"/>
              <a:t> </a:t>
            </a:r>
            <a:r>
              <a:rPr lang="en-US" dirty="0" smtClean="0"/>
              <a:t>may </a:t>
            </a:r>
            <a:r>
              <a:rPr lang="en-US" dirty="0"/>
              <a:t>be allocated for reasons of efficiency.)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3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668963"/>
          </a:xfrm>
        </p:spPr>
        <p:txBody>
          <a:bodyPr/>
          <a:lstStyle/>
          <a:p>
            <a:r>
              <a:rPr lang="en-IN" b="1" dirty="0" err="1"/>
              <a:t>setLength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To set the length of the string within a </a:t>
            </a:r>
            <a:r>
              <a:rPr lang="en-US" b="1" dirty="0" err="1" smtClean="0"/>
              <a:t>StringBuffer</a:t>
            </a:r>
            <a:r>
              <a:rPr lang="en-US" b="1" dirty="0" smtClean="0"/>
              <a:t>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	void </a:t>
            </a:r>
            <a:r>
              <a:rPr lang="en-IN" dirty="0" err="1">
                <a:solidFill>
                  <a:srgbClr val="C00000"/>
                </a:solidFill>
              </a:rPr>
              <a:t>setLength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len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i="1" dirty="0" err="1"/>
              <a:t>len</a:t>
            </a:r>
            <a:r>
              <a:rPr lang="en-US" i="1" dirty="0"/>
              <a:t> </a:t>
            </a:r>
            <a:r>
              <a:rPr lang="en-US" dirty="0"/>
              <a:t>specifies the length of the string</a:t>
            </a:r>
            <a:r>
              <a:rPr lang="en-US" dirty="0" smtClean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369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charAt</a:t>
            </a:r>
            <a:r>
              <a:rPr lang="en-IN" b="1" dirty="0"/>
              <a:t>( ) and </a:t>
            </a:r>
            <a:r>
              <a:rPr lang="en-IN" b="1" dirty="0" err="1"/>
              <a:t>setCharAt</a:t>
            </a:r>
            <a:r>
              <a:rPr lang="en-IN" b="1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IN" b="1" dirty="0" err="1"/>
              <a:t>charAt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value of a single character can be obtained from a </a:t>
            </a:r>
            <a:r>
              <a:rPr lang="en-US" b="1" dirty="0" err="1" smtClean="0"/>
              <a:t>StringBuffer</a:t>
            </a:r>
            <a:endParaRPr lang="en-US" b="1" dirty="0" smtClean="0"/>
          </a:p>
          <a:p>
            <a:pPr marL="457200" lvl="1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char </a:t>
            </a:r>
            <a:r>
              <a:rPr lang="en-IN" dirty="0" err="1">
                <a:solidFill>
                  <a:srgbClr val="C00000"/>
                </a:solidFill>
              </a:rPr>
              <a:t>charAt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where</a:t>
            </a:r>
            <a:r>
              <a:rPr lang="en-IN" dirty="0">
                <a:solidFill>
                  <a:srgbClr val="C00000"/>
                </a:solidFill>
              </a:rPr>
              <a:t>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IN" b="1" dirty="0" err="1"/>
              <a:t>setCharAt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set the value of a character within a </a:t>
            </a:r>
            <a:r>
              <a:rPr lang="en-US" b="1" dirty="0" err="1" smtClean="0"/>
              <a:t>StringBuffer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setCharAt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where</a:t>
            </a:r>
            <a:r>
              <a:rPr lang="en-US" dirty="0">
                <a:solidFill>
                  <a:srgbClr val="C00000"/>
                </a:solidFill>
              </a:rPr>
              <a:t>, char </a:t>
            </a:r>
            <a:r>
              <a:rPr lang="en-US" i="1" dirty="0" err="1">
                <a:solidFill>
                  <a:srgbClr val="C00000"/>
                </a:solidFill>
              </a:rPr>
              <a:t>ch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83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b="1" dirty="0" err="1"/>
              <a:t>getChars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To copy a substring of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into an </a:t>
            </a:r>
            <a:r>
              <a:rPr lang="en-US" dirty="0" smtClean="0"/>
              <a:t>array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void </a:t>
            </a:r>
            <a:r>
              <a:rPr lang="en-US" sz="2400" dirty="0" err="1">
                <a:solidFill>
                  <a:srgbClr val="C00000"/>
                </a:solidFill>
              </a:rPr>
              <a:t>getChars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sourceStart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sourceEnd</a:t>
            </a:r>
            <a:r>
              <a:rPr lang="en-US" sz="2400" dirty="0">
                <a:solidFill>
                  <a:srgbClr val="C00000"/>
                </a:solidFill>
              </a:rPr>
              <a:t>, char </a:t>
            </a:r>
            <a:r>
              <a:rPr lang="en-US" sz="2400" i="1" dirty="0">
                <a:solidFill>
                  <a:srgbClr val="C00000"/>
                </a:solidFill>
              </a:rPr>
              <a:t>target</a:t>
            </a:r>
            <a:r>
              <a:rPr lang="en-US" sz="2400" dirty="0">
                <a:solidFill>
                  <a:srgbClr val="C00000"/>
                </a:solidFill>
              </a:rPr>
              <a:t>[ ],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targetStart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IN" b="1" dirty="0"/>
              <a:t>append(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concatenates the string representation of any other type of data </a:t>
            </a:r>
            <a:r>
              <a:rPr lang="en-US" dirty="0" smtClean="0"/>
              <a:t>to the </a:t>
            </a:r>
            <a:r>
              <a:rPr lang="en-US" dirty="0"/>
              <a:t>end of the invoking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sz="2400" i="1" dirty="0" smtClean="0">
                <a:solidFill>
                  <a:srgbClr val="C00000"/>
                </a:solidFill>
              </a:rPr>
              <a:t>		</a:t>
            </a:r>
            <a:r>
              <a:rPr lang="en-IN" sz="2400" i="1" dirty="0" err="1" smtClean="0">
                <a:solidFill>
                  <a:srgbClr val="C00000"/>
                </a:solidFill>
              </a:rPr>
              <a:t>StringBuffer</a:t>
            </a:r>
            <a:r>
              <a:rPr lang="en-IN" sz="2400" i="1" dirty="0" smtClean="0">
                <a:solidFill>
                  <a:srgbClr val="C00000"/>
                </a:solidFill>
              </a:rPr>
              <a:t> </a:t>
            </a:r>
            <a:r>
              <a:rPr lang="en-IN" sz="2400" i="1" dirty="0">
                <a:solidFill>
                  <a:srgbClr val="C00000"/>
                </a:solidFill>
              </a:rPr>
              <a:t>append(String </a:t>
            </a:r>
            <a:r>
              <a:rPr lang="en-IN" sz="2400" i="1" dirty="0" err="1">
                <a:solidFill>
                  <a:srgbClr val="C00000"/>
                </a:solidFill>
              </a:rPr>
              <a:t>str</a:t>
            </a:r>
            <a:r>
              <a:rPr lang="en-IN" sz="2400" i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i="1" dirty="0" smtClean="0">
                <a:solidFill>
                  <a:srgbClr val="C00000"/>
                </a:solidFill>
              </a:rPr>
              <a:t>		</a:t>
            </a:r>
            <a:r>
              <a:rPr lang="en-IN" sz="2400" i="1" dirty="0" err="1" smtClean="0">
                <a:solidFill>
                  <a:srgbClr val="C00000"/>
                </a:solidFill>
              </a:rPr>
              <a:t>StringBuffer</a:t>
            </a:r>
            <a:r>
              <a:rPr lang="en-IN" sz="2400" i="1" dirty="0" smtClean="0">
                <a:solidFill>
                  <a:srgbClr val="C00000"/>
                </a:solidFill>
              </a:rPr>
              <a:t> </a:t>
            </a:r>
            <a:r>
              <a:rPr lang="en-IN" sz="2400" i="1" dirty="0">
                <a:solidFill>
                  <a:srgbClr val="C00000"/>
                </a:solidFill>
              </a:rPr>
              <a:t>append(</a:t>
            </a:r>
            <a:r>
              <a:rPr lang="en-IN" sz="2400" i="1" dirty="0" err="1">
                <a:solidFill>
                  <a:srgbClr val="C00000"/>
                </a:solidFill>
              </a:rPr>
              <a:t>int</a:t>
            </a:r>
            <a:r>
              <a:rPr lang="en-IN" sz="2400" i="1" dirty="0">
                <a:solidFill>
                  <a:srgbClr val="C00000"/>
                </a:solidFill>
              </a:rPr>
              <a:t> </a:t>
            </a:r>
            <a:r>
              <a:rPr lang="en-IN" sz="2400" i="1" dirty="0" err="1">
                <a:solidFill>
                  <a:srgbClr val="C00000"/>
                </a:solidFill>
              </a:rPr>
              <a:t>num</a:t>
            </a:r>
            <a:r>
              <a:rPr lang="en-IN" sz="2400" i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i="1" dirty="0" smtClean="0">
                <a:solidFill>
                  <a:srgbClr val="C00000"/>
                </a:solidFill>
              </a:rPr>
              <a:t>		</a:t>
            </a:r>
            <a:r>
              <a:rPr lang="en-IN" sz="2400" i="1" dirty="0" err="1" smtClean="0">
                <a:solidFill>
                  <a:srgbClr val="C00000"/>
                </a:solidFill>
              </a:rPr>
              <a:t>StringBuffer</a:t>
            </a:r>
            <a:r>
              <a:rPr lang="en-IN" sz="2400" i="1" dirty="0" smtClean="0">
                <a:solidFill>
                  <a:srgbClr val="C00000"/>
                </a:solidFill>
              </a:rPr>
              <a:t> </a:t>
            </a:r>
            <a:r>
              <a:rPr lang="en-IN" sz="2400" i="1" dirty="0">
                <a:solidFill>
                  <a:srgbClr val="C00000"/>
                </a:solidFill>
              </a:rPr>
              <a:t>append(Object </a:t>
            </a:r>
            <a:r>
              <a:rPr lang="en-IN" sz="2400" i="1" dirty="0" err="1">
                <a:solidFill>
                  <a:srgbClr val="C00000"/>
                </a:solidFill>
              </a:rPr>
              <a:t>obj</a:t>
            </a:r>
            <a:r>
              <a:rPr lang="en-IN" sz="2400" i="1" dirty="0">
                <a:solidFill>
                  <a:srgbClr val="C00000"/>
                </a:solidFill>
              </a:rPr>
              <a:t>)</a:t>
            </a:r>
            <a:endParaRPr lang="en-IN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04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b="1" dirty="0"/>
              <a:t>insert(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inserts one string into </a:t>
            </a:r>
            <a:r>
              <a:rPr lang="en-US" dirty="0" smtClean="0"/>
              <a:t>another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StringBuffer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insert(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index</a:t>
            </a:r>
            <a:r>
              <a:rPr lang="en-IN" sz="2800" dirty="0">
                <a:solidFill>
                  <a:srgbClr val="C00000"/>
                </a:solidFill>
              </a:rPr>
              <a:t>, 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StringBuffer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insert(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index</a:t>
            </a:r>
            <a:r>
              <a:rPr lang="en-IN" sz="2800" dirty="0">
                <a:solidFill>
                  <a:srgbClr val="C00000"/>
                </a:solidFill>
              </a:rPr>
              <a:t>, char </a:t>
            </a:r>
            <a:r>
              <a:rPr lang="en-IN" sz="2800" i="1" dirty="0" err="1">
                <a:solidFill>
                  <a:srgbClr val="C00000"/>
                </a:solidFill>
              </a:rPr>
              <a:t>ch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StringBuffer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insert(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index</a:t>
            </a:r>
            <a:r>
              <a:rPr lang="en-IN" sz="2800" dirty="0">
                <a:solidFill>
                  <a:srgbClr val="C00000"/>
                </a:solidFill>
              </a:rPr>
              <a:t>, Object </a:t>
            </a:r>
            <a:r>
              <a:rPr lang="en-IN" sz="2800" i="1" dirty="0" err="1">
                <a:solidFill>
                  <a:srgbClr val="C00000"/>
                </a:solidFill>
              </a:rPr>
              <a:t>obj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i="1" dirty="0"/>
              <a:t>index </a:t>
            </a:r>
            <a:r>
              <a:rPr lang="en-US" sz="2800" dirty="0"/>
              <a:t>specifies the index at which point the string will be </a:t>
            </a:r>
            <a:r>
              <a:rPr lang="en-US" sz="2800" dirty="0" smtClean="0"/>
              <a:t>inserted</a:t>
            </a:r>
          </a:p>
          <a:p>
            <a:r>
              <a:rPr lang="en-IN" sz="2800" b="1" dirty="0"/>
              <a:t>reverse( </a:t>
            </a:r>
            <a:r>
              <a:rPr lang="en-IN" sz="2800" b="1" dirty="0" smtClean="0"/>
              <a:t>)</a:t>
            </a:r>
          </a:p>
          <a:p>
            <a:pPr lvl="1"/>
            <a:r>
              <a:rPr lang="en-US" sz="2400" dirty="0"/>
              <a:t>reverse the characters within a </a:t>
            </a:r>
            <a:r>
              <a:rPr lang="en-US" sz="2400" b="1" dirty="0" err="1"/>
              <a:t>StringBuffer</a:t>
            </a:r>
            <a:r>
              <a:rPr lang="en-US" sz="2400" b="1" dirty="0"/>
              <a:t> </a:t>
            </a:r>
            <a:r>
              <a:rPr lang="en-US" sz="2400" dirty="0" smtClean="0"/>
              <a:t>object</a:t>
            </a:r>
          </a:p>
          <a:p>
            <a:pPr marL="457200" lvl="1" indent="0">
              <a:buNone/>
            </a:pPr>
            <a:r>
              <a:rPr lang="en-IN" sz="2400" dirty="0" smtClean="0"/>
              <a:t>		</a:t>
            </a:r>
            <a:r>
              <a:rPr lang="en-IN" sz="2400" dirty="0" err="1" smtClean="0">
                <a:solidFill>
                  <a:srgbClr val="C00000"/>
                </a:solidFill>
              </a:rPr>
              <a:t>StringBuffer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rgbClr val="C00000"/>
                </a:solidFill>
              </a:rPr>
              <a:t>reverse( </a:t>
            </a:r>
            <a:r>
              <a:rPr lang="en-IN" sz="2400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85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/>
              <a:t>delete( ) and </a:t>
            </a:r>
            <a:r>
              <a:rPr lang="en-IN" sz="3200" b="1" dirty="0" err="1"/>
              <a:t>deleteCharAt</a:t>
            </a:r>
            <a:r>
              <a:rPr lang="en-IN" sz="3200" b="1" dirty="0"/>
              <a:t>( 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b="1" dirty="0"/>
              <a:t>delete(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deletes a sequence of characters from the invoking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C00000"/>
                </a:solidFill>
              </a:rPr>
              <a:t>StringBuffer</a:t>
            </a:r>
            <a:r>
              <a:rPr lang="en-IN" dirty="0">
                <a:solidFill>
                  <a:srgbClr val="C00000"/>
                </a:solidFill>
              </a:rPr>
              <a:t> delete(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endIndex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the substring deleted runs </a:t>
            </a:r>
            <a:r>
              <a:rPr lang="en-US" dirty="0" smtClean="0"/>
              <a:t>from </a:t>
            </a:r>
            <a:r>
              <a:rPr lang="en-IN" i="1" dirty="0" err="1" smtClean="0"/>
              <a:t>startIndex</a:t>
            </a:r>
            <a:r>
              <a:rPr lang="en-IN" i="1" dirty="0" smtClean="0"/>
              <a:t> </a:t>
            </a:r>
            <a:r>
              <a:rPr lang="en-IN" dirty="0"/>
              <a:t>to </a:t>
            </a:r>
            <a:r>
              <a:rPr lang="en-IN" i="1" dirty="0" err="1"/>
              <a:t>endIndex</a:t>
            </a:r>
            <a:r>
              <a:rPr lang="en-IN" dirty="0"/>
              <a:t>–1</a:t>
            </a:r>
            <a:r>
              <a:rPr lang="en-IN" dirty="0" smtClean="0"/>
              <a:t>.</a:t>
            </a:r>
          </a:p>
          <a:p>
            <a:r>
              <a:rPr lang="en-IN" b="1" dirty="0" err="1"/>
              <a:t>deleteCharAt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C00000"/>
                </a:solidFill>
              </a:rPr>
              <a:t>StringBuffer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deleteCharAt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loc</a:t>
            </a:r>
            <a:r>
              <a:rPr lang="en-IN" dirty="0">
                <a:solidFill>
                  <a:srgbClr val="C00000"/>
                </a:solidFill>
              </a:rPr>
              <a:t>)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/>
              <a:t>deletes the character at the index specified by </a:t>
            </a:r>
            <a:r>
              <a:rPr lang="en-US" i="1" dirty="0" err="1"/>
              <a:t>loc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7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b="1" dirty="0"/>
              <a:t>replace(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replace one set of characters with another set inside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dirty="0" err="1" smtClean="0">
                <a:solidFill>
                  <a:srgbClr val="C00000"/>
                </a:solidFill>
              </a:rPr>
              <a:t>StringBuffer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replace(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endIndex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smtClean="0">
                <a:solidFill>
                  <a:srgbClr val="C00000"/>
                </a:solidFill>
              </a:rPr>
              <a:t>					String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IN" b="1" dirty="0"/>
              <a:t>substring(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obtain a portion of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by calling </a:t>
            </a:r>
            <a:r>
              <a:rPr lang="en-US" b="1" dirty="0"/>
              <a:t>substring( 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String </a:t>
            </a:r>
            <a:r>
              <a:rPr lang="en-IN" sz="2800" dirty="0">
                <a:solidFill>
                  <a:srgbClr val="C00000"/>
                </a:solidFill>
              </a:rPr>
              <a:t>substring(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startIndex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String </a:t>
            </a:r>
            <a:r>
              <a:rPr lang="en-IN" sz="2800" dirty="0">
                <a:solidFill>
                  <a:srgbClr val="C00000"/>
                </a:solidFill>
              </a:rPr>
              <a:t>substring(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startIndex</a:t>
            </a:r>
            <a:r>
              <a:rPr lang="en-IN" sz="2800" dirty="0">
                <a:solidFill>
                  <a:srgbClr val="C00000"/>
                </a:solidFill>
              </a:rPr>
              <a:t>, 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endIndex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sz="28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specify a </a:t>
            </a:r>
            <a:r>
              <a:rPr lang="en-US" dirty="0" err="1"/>
              <a:t>subrange</a:t>
            </a:r>
            <a:r>
              <a:rPr lang="en-US" dirty="0"/>
              <a:t> of a character array as an initializer using the </a:t>
            </a:r>
            <a:r>
              <a:rPr lang="en-US" dirty="0" smtClean="0"/>
              <a:t>following </a:t>
            </a:r>
            <a:r>
              <a:rPr lang="en-IN" dirty="0" smtClean="0"/>
              <a:t>constructor: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String(char </a:t>
            </a:r>
            <a:r>
              <a:rPr lang="en-IN" i="1" dirty="0">
                <a:solidFill>
                  <a:srgbClr val="C00000"/>
                </a:solidFill>
              </a:rPr>
              <a:t>chars</a:t>
            </a:r>
            <a:r>
              <a:rPr lang="en-IN" dirty="0">
                <a:solidFill>
                  <a:srgbClr val="C00000"/>
                </a:solidFill>
              </a:rPr>
              <a:t>[ ],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numChars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startIndex</a:t>
            </a:r>
            <a:r>
              <a:rPr lang="en-US" i="1" dirty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index at which the </a:t>
            </a:r>
            <a:r>
              <a:rPr lang="en-US" dirty="0" err="1"/>
              <a:t>subrange</a:t>
            </a:r>
            <a:r>
              <a:rPr lang="en-US" dirty="0"/>
              <a:t> </a:t>
            </a:r>
            <a:r>
              <a:rPr lang="en-US" dirty="0" smtClean="0"/>
              <a:t>begins</a:t>
            </a:r>
          </a:p>
          <a:p>
            <a:pPr marL="0" indent="0">
              <a:buNone/>
            </a:pPr>
            <a:r>
              <a:rPr lang="en-IN" i="1" dirty="0" err="1" smtClean="0">
                <a:solidFill>
                  <a:srgbClr val="C00000"/>
                </a:solidFill>
              </a:rPr>
              <a:t>numChars</a:t>
            </a:r>
            <a:r>
              <a:rPr lang="en-IN" i="1" dirty="0" smtClean="0"/>
              <a:t>- </a:t>
            </a:r>
            <a:r>
              <a:rPr lang="en-US" dirty="0" smtClean="0"/>
              <a:t>number </a:t>
            </a:r>
            <a:r>
              <a:rPr lang="en-US" dirty="0"/>
              <a:t>of characters to </a:t>
            </a:r>
            <a:r>
              <a:rPr lang="en-US" dirty="0" smtClean="0"/>
              <a:t>use</a:t>
            </a:r>
          </a:p>
          <a:p>
            <a:pPr marL="0" indent="0">
              <a:buNone/>
            </a:pPr>
            <a:r>
              <a:rPr lang="en-IN" sz="2800" dirty="0" err="1" smtClean="0"/>
              <a:t>Eg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i="1" dirty="0" smtClean="0"/>
              <a:t>char </a:t>
            </a:r>
            <a:r>
              <a:rPr lang="en-IN" sz="2800" i="1" dirty="0"/>
              <a:t>chars[] = { 'a', 'b', 'c', 'd', 'e', 'f' };</a:t>
            </a:r>
          </a:p>
          <a:p>
            <a:pPr marL="0" indent="0">
              <a:buNone/>
            </a:pPr>
            <a:r>
              <a:rPr lang="en-US" sz="2800" i="1" dirty="0"/>
              <a:t>String s = new String(chars, 2, 3);</a:t>
            </a:r>
          </a:p>
          <a:p>
            <a:pPr marL="0" indent="0">
              <a:buNone/>
            </a:pPr>
            <a:r>
              <a:rPr lang="en-US" sz="2800" i="1" dirty="0"/>
              <a:t>This initializes </a:t>
            </a:r>
            <a:r>
              <a:rPr lang="en-US" sz="2800" b="1" i="1" dirty="0"/>
              <a:t>s </a:t>
            </a:r>
            <a:r>
              <a:rPr lang="en-US" sz="2800" i="1" dirty="0"/>
              <a:t>with the characters </a:t>
            </a:r>
            <a:r>
              <a:rPr lang="en-US" sz="2800" b="1" i="1" dirty="0" err="1"/>
              <a:t>cde</a:t>
            </a:r>
            <a:r>
              <a:rPr lang="en-US" sz="2800" i="1" dirty="0"/>
              <a:t>.</a:t>
            </a:r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57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 err="1"/>
              <a:t>StringBuilder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err="1"/>
              <a:t>StringBuilder</a:t>
            </a:r>
            <a:r>
              <a:rPr lang="en-US" b="1" dirty="0"/>
              <a:t> </a:t>
            </a:r>
            <a:r>
              <a:rPr lang="en-US" dirty="0"/>
              <a:t>is a relatively recent addition to Java’s string </a:t>
            </a:r>
            <a:r>
              <a:rPr lang="en-US" dirty="0" smtClean="0"/>
              <a:t>handling</a:t>
            </a:r>
          </a:p>
          <a:p>
            <a:r>
              <a:rPr lang="en-IN" dirty="0"/>
              <a:t>is similar to </a:t>
            </a:r>
            <a:r>
              <a:rPr lang="en-IN" b="1" dirty="0" err="1" smtClean="0"/>
              <a:t>StringBuffer</a:t>
            </a:r>
            <a:endParaRPr lang="en-IN" b="1" dirty="0" smtClean="0"/>
          </a:p>
          <a:p>
            <a:r>
              <a:rPr lang="en-IN" dirty="0"/>
              <a:t>one important difference: </a:t>
            </a:r>
            <a:r>
              <a:rPr lang="en-IN" dirty="0" smtClean="0"/>
              <a:t>it </a:t>
            </a:r>
            <a:r>
              <a:rPr lang="en-US" dirty="0" smtClean="0"/>
              <a:t>is </a:t>
            </a:r>
            <a:r>
              <a:rPr lang="en-US" dirty="0"/>
              <a:t>not synchronized, which means that it is not </a:t>
            </a:r>
            <a:r>
              <a:rPr lang="en-US" dirty="0" smtClean="0"/>
              <a:t>thread-safe.</a:t>
            </a:r>
          </a:p>
          <a:p>
            <a:r>
              <a:rPr lang="en-IN"/>
              <a:t>advantage </a:t>
            </a:r>
            <a:r>
              <a:rPr lang="en-IN" smtClean="0"/>
              <a:t>: </a:t>
            </a:r>
            <a:r>
              <a:rPr lang="en-IN" dirty="0"/>
              <a:t>faster </a:t>
            </a:r>
            <a:r>
              <a:rPr lang="en-IN"/>
              <a:t>performance</a:t>
            </a:r>
            <a:r>
              <a:rPr lang="en-IN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2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00800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can construct a </a:t>
            </a:r>
            <a:r>
              <a:rPr lang="en-US" sz="4100" b="1" dirty="0"/>
              <a:t>String </a:t>
            </a:r>
            <a:r>
              <a:rPr lang="en-US" sz="4100" dirty="0"/>
              <a:t>object that contains the same character sequence as </a:t>
            </a:r>
            <a:r>
              <a:rPr lang="en-US" sz="4100" dirty="0" smtClean="0"/>
              <a:t>another </a:t>
            </a:r>
            <a:r>
              <a:rPr lang="en-US" sz="4100" b="1" dirty="0" smtClean="0"/>
              <a:t>String </a:t>
            </a:r>
            <a:r>
              <a:rPr lang="en-US" sz="4100" dirty="0"/>
              <a:t>object using </a:t>
            </a:r>
            <a:r>
              <a:rPr lang="en-US" sz="4100" dirty="0" smtClean="0"/>
              <a:t>the constructor:</a:t>
            </a:r>
          </a:p>
          <a:p>
            <a:pPr marL="0" indent="0">
              <a:buNone/>
            </a:pPr>
            <a:r>
              <a:rPr lang="en-IN" sz="4100" dirty="0" smtClean="0"/>
              <a:t>		</a:t>
            </a:r>
            <a:r>
              <a:rPr lang="en-IN" sz="4100" dirty="0" smtClean="0">
                <a:solidFill>
                  <a:srgbClr val="C00000"/>
                </a:solidFill>
              </a:rPr>
              <a:t>String(String </a:t>
            </a:r>
            <a:r>
              <a:rPr lang="en-IN" sz="4100" i="1" dirty="0" err="1">
                <a:solidFill>
                  <a:srgbClr val="C00000"/>
                </a:solidFill>
              </a:rPr>
              <a:t>strObj</a:t>
            </a:r>
            <a:r>
              <a:rPr lang="en-IN" sz="41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// Construct one String from another.</a:t>
            </a:r>
          </a:p>
          <a:p>
            <a:pPr marL="0" indent="0">
              <a:buNone/>
            </a:pPr>
            <a:r>
              <a:rPr lang="en-IN" dirty="0" smtClean="0"/>
              <a:t>	class </a:t>
            </a:r>
            <a:r>
              <a:rPr lang="en-IN" dirty="0" err="1"/>
              <a:t>MakeString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		char </a:t>
            </a:r>
            <a:r>
              <a:rPr lang="en-IN" dirty="0"/>
              <a:t>c[] = {'J', 'a', 'v', 'a'};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smtClean="0">
                <a:solidFill>
                  <a:srgbClr val="C00000"/>
                </a:solidFill>
              </a:rPr>
              <a:t>String </a:t>
            </a:r>
            <a:r>
              <a:rPr lang="en-IN" dirty="0">
                <a:solidFill>
                  <a:srgbClr val="C00000"/>
                </a:solidFill>
              </a:rPr>
              <a:t>s1 = new String(c);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		String </a:t>
            </a:r>
            <a:r>
              <a:rPr lang="en-IN" dirty="0">
                <a:solidFill>
                  <a:srgbClr val="C00000"/>
                </a:solidFill>
              </a:rPr>
              <a:t>s2 = new String(s1);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System.out.println</a:t>
            </a:r>
            <a:r>
              <a:rPr lang="en-IN" dirty="0" smtClean="0"/>
              <a:t>(s1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System.out.println</a:t>
            </a:r>
            <a:r>
              <a:rPr lang="en-IN" dirty="0" smtClean="0"/>
              <a:t>(s2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7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String </a:t>
            </a:r>
            <a:r>
              <a:rPr lang="en-IN" dirty="0"/>
              <a:t>class provides</a:t>
            </a:r>
          </a:p>
          <a:p>
            <a:r>
              <a:rPr lang="en-US" dirty="0"/>
              <a:t>constructors that initialize a string when given a </a:t>
            </a:r>
            <a:r>
              <a:rPr lang="en-US" b="1" dirty="0"/>
              <a:t>byte </a:t>
            </a:r>
            <a:r>
              <a:rPr lang="en-US" dirty="0"/>
              <a:t>array. Two forms are shown here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String(byte </a:t>
            </a:r>
            <a:r>
              <a:rPr lang="en-IN" i="1" dirty="0" err="1">
                <a:solidFill>
                  <a:srgbClr val="C00000"/>
                </a:solidFill>
              </a:rPr>
              <a:t>chrs</a:t>
            </a:r>
            <a:r>
              <a:rPr lang="en-IN" dirty="0">
                <a:solidFill>
                  <a:srgbClr val="C00000"/>
                </a:solidFill>
              </a:rPr>
              <a:t>[ ])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String(byte </a:t>
            </a:r>
            <a:r>
              <a:rPr lang="en-IN" i="1" dirty="0" err="1">
                <a:solidFill>
                  <a:srgbClr val="C00000"/>
                </a:solidFill>
              </a:rPr>
              <a:t>chrs</a:t>
            </a:r>
            <a:r>
              <a:rPr lang="en-IN" dirty="0">
                <a:solidFill>
                  <a:srgbClr val="C00000"/>
                </a:solidFill>
              </a:rPr>
              <a:t>[ ],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numChars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21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Construct string from subset of char array.</a:t>
            </a:r>
          </a:p>
          <a:p>
            <a:pPr marL="0" indent="0">
              <a:buNone/>
            </a:pPr>
            <a:r>
              <a:rPr lang="en-IN" sz="2400" dirty="0" smtClean="0"/>
              <a:t>	class </a:t>
            </a:r>
            <a:r>
              <a:rPr lang="en-IN" sz="2400" dirty="0" err="1"/>
              <a:t>SubStringCons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>
              <a:buNone/>
            </a:pPr>
            <a:r>
              <a:rPr lang="it-IT" sz="2400" dirty="0" smtClean="0"/>
              <a:t>		byte </a:t>
            </a:r>
            <a:r>
              <a:rPr lang="it-IT" sz="2400" dirty="0"/>
              <a:t>ascii[] = {65, 66, 67, 68, 69, 70 };</a:t>
            </a:r>
          </a:p>
          <a:p>
            <a:pPr marL="0" indent="0">
              <a:buNone/>
            </a:pPr>
            <a:r>
              <a:rPr lang="en-IN" sz="2400" dirty="0" smtClean="0"/>
              <a:t>		String </a:t>
            </a:r>
            <a:r>
              <a:rPr lang="en-IN" sz="2400" dirty="0"/>
              <a:t>s1 = new String(</a:t>
            </a:r>
            <a:r>
              <a:rPr lang="en-IN" sz="2400" dirty="0" err="1"/>
              <a:t>ascii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(s1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		String </a:t>
            </a:r>
            <a:r>
              <a:rPr lang="en-US" sz="2400" dirty="0"/>
              <a:t>s2 = new String(</a:t>
            </a:r>
            <a:r>
              <a:rPr lang="en-US" sz="2400" dirty="0" err="1"/>
              <a:t>ascii</a:t>
            </a:r>
            <a:r>
              <a:rPr lang="en-US" sz="2400" dirty="0"/>
              <a:t>, 2, 3);</a:t>
            </a:r>
          </a:p>
          <a:p>
            <a:pPr marL="0" indent="0"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(s2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 smtClean="0"/>
              <a:t>		}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}</a:t>
            </a:r>
          </a:p>
          <a:p>
            <a:r>
              <a:rPr lang="en-US" sz="2400" dirty="0"/>
              <a:t>This program generates the following output:</a:t>
            </a:r>
          </a:p>
          <a:p>
            <a:pPr marL="0" indent="0">
              <a:buNone/>
            </a:pPr>
            <a:r>
              <a:rPr lang="en-IN" sz="2400" dirty="0"/>
              <a:t>ABCDEF</a:t>
            </a:r>
          </a:p>
          <a:p>
            <a:pPr marL="0" indent="0">
              <a:buNone/>
            </a:pPr>
            <a:r>
              <a:rPr lang="en-IN" sz="2400" dirty="0"/>
              <a:t>CDE</a:t>
            </a:r>
          </a:p>
        </p:txBody>
      </p:sp>
    </p:spTree>
    <p:extLst>
      <p:ext uri="{BB962C8B-B14F-4D97-AF65-F5344CB8AC3E}">
        <p14:creationId xmlns:p14="http://schemas.microsoft.com/office/powerpoint/2010/main" val="323188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You can construct a </a:t>
            </a:r>
            <a:r>
              <a:rPr lang="en-US" b="1" dirty="0"/>
              <a:t>String </a:t>
            </a:r>
            <a:r>
              <a:rPr lang="en-US" dirty="0"/>
              <a:t>from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by using the constructor shown here: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String(</a:t>
            </a:r>
            <a:r>
              <a:rPr lang="en-IN" dirty="0" err="1" smtClean="0">
                <a:solidFill>
                  <a:srgbClr val="C00000"/>
                </a:solidFill>
              </a:rPr>
              <a:t>StringBuffer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strBufObj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You can construct a </a:t>
            </a:r>
            <a:r>
              <a:rPr lang="en-US" b="1" dirty="0"/>
              <a:t>String </a:t>
            </a:r>
            <a:r>
              <a:rPr lang="en-US" dirty="0"/>
              <a:t>from a </a:t>
            </a:r>
            <a:r>
              <a:rPr lang="en-US" b="1" dirty="0" err="1"/>
              <a:t>StringBuilder</a:t>
            </a:r>
            <a:r>
              <a:rPr lang="en-US" b="1" dirty="0"/>
              <a:t> </a:t>
            </a:r>
            <a:r>
              <a:rPr lang="en-US" dirty="0"/>
              <a:t>by using this constructor: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String(</a:t>
            </a:r>
            <a:r>
              <a:rPr lang="en-IN" dirty="0" err="1" smtClean="0">
                <a:solidFill>
                  <a:srgbClr val="C00000"/>
                </a:solidFill>
              </a:rPr>
              <a:t>StringBuilder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strBuildObj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0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1295</Words>
  <Application>Microsoft Office PowerPoint</Application>
  <PresentationFormat>On-screen Show (4:3)</PresentationFormat>
  <Paragraphs>375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String</vt:lpstr>
      <vt:lpstr>PowerPoint Presentation</vt:lpstr>
      <vt:lpstr>The String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Length</vt:lpstr>
      <vt:lpstr>String Operations</vt:lpstr>
      <vt:lpstr>PowerPoint Presentation</vt:lpstr>
      <vt:lpstr>PowerPoint Presentation</vt:lpstr>
      <vt:lpstr>PowerPoint Presentation</vt:lpstr>
      <vt:lpstr>Character Extraction</vt:lpstr>
      <vt:lpstr>PowerPoint Presentation</vt:lpstr>
      <vt:lpstr>PowerPoint Presentation</vt:lpstr>
      <vt:lpstr>PowerPoint Presentation</vt:lpstr>
      <vt:lpstr>String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Strings</vt:lpstr>
      <vt:lpstr>PowerPoint Presentation</vt:lpstr>
      <vt:lpstr>Modifying a String</vt:lpstr>
      <vt:lpstr>PowerPoint Presentation</vt:lpstr>
      <vt:lpstr>PowerPoint Presentation</vt:lpstr>
      <vt:lpstr>Data Conversion Using valueOf( )</vt:lpstr>
      <vt:lpstr>Changing the Case of Characters Within a String</vt:lpstr>
      <vt:lpstr>Joining Strings</vt:lpstr>
      <vt:lpstr>StringBuffer</vt:lpstr>
      <vt:lpstr>StringBuffer Constructors</vt:lpstr>
      <vt:lpstr>PowerPoint Presentation</vt:lpstr>
      <vt:lpstr>length( ) and capacity( )</vt:lpstr>
      <vt:lpstr>PowerPoint Presentation</vt:lpstr>
      <vt:lpstr>PowerPoint Presentation</vt:lpstr>
      <vt:lpstr>PowerPoint Presentation</vt:lpstr>
      <vt:lpstr>charAt( ) and setCharAt( )</vt:lpstr>
      <vt:lpstr>PowerPoint Presentation</vt:lpstr>
      <vt:lpstr>PowerPoint Presentation</vt:lpstr>
      <vt:lpstr>delete( ) and deleteCharAt( )</vt:lpstr>
      <vt:lpstr>PowerPoint Presentation</vt:lpstr>
      <vt:lpstr>StringBuilder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Chaithanya</dc:creator>
  <cp:lastModifiedBy>Windows User</cp:lastModifiedBy>
  <cp:revision>26</cp:revision>
  <dcterms:created xsi:type="dcterms:W3CDTF">2006-08-16T00:00:00Z</dcterms:created>
  <dcterms:modified xsi:type="dcterms:W3CDTF">2019-04-23T15:20:02Z</dcterms:modified>
</cp:coreProperties>
</file>