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Java JDBC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313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2) Create the connection object</a:t>
            </a:r>
          </a:p>
          <a:p>
            <a:pPr lvl="1"/>
            <a:r>
              <a:rPr lang="en-US" dirty="0"/>
              <a:t> </a:t>
            </a:r>
            <a:r>
              <a:rPr lang="en-US" sz="2600" b="1" dirty="0" err="1" smtClean="0"/>
              <a:t>getConnection</a:t>
            </a:r>
            <a:r>
              <a:rPr lang="en-US" sz="2600" b="1" dirty="0"/>
              <a:t>()</a:t>
            </a:r>
            <a:r>
              <a:rPr lang="en-US" sz="2600" dirty="0"/>
              <a:t> method of </a:t>
            </a:r>
            <a:r>
              <a:rPr lang="en-US" sz="2600" dirty="0" err="1"/>
              <a:t>DriverManager</a:t>
            </a:r>
            <a:r>
              <a:rPr lang="en-US" sz="2600" dirty="0"/>
              <a:t> class is used to establish connection with the database</a:t>
            </a:r>
            <a:r>
              <a:rPr lang="en-US" dirty="0" smtClean="0"/>
              <a:t>.</a:t>
            </a:r>
          </a:p>
          <a:p>
            <a:pPr lvl="1"/>
            <a:r>
              <a:rPr lang="en-IN" sz="2600" dirty="0" smtClean="0"/>
              <a:t>Syntax:</a:t>
            </a:r>
            <a:endParaRPr lang="en-IN" sz="2600" dirty="0"/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 </a:t>
            </a:r>
            <a:r>
              <a:rPr lang="en-US" sz="2400" b="1" dirty="0">
                <a:solidFill>
                  <a:srgbClr val="C00000"/>
                </a:solidFill>
              </a:rPr>
              <a:t>public</a:t>
            </a:r>
            <a:r>
              <a:rPr lang="en-US" sz="2400" dirty="0">
                <a:solidFill>
                  <a:srgbClr val="C00000"/>
                </a:solidFill>
              </a:rPr>
              <a:t> </a:t>
            </a:r>
            <a:r>
              <a:rPr lang="en-US" sz="2400" b="1" dirty="0">
                <a:solidFill>
                  <a:srgbClr val="C00000"/>
                </a:solidFill>
              </a:rPr>
              <a:t>static</a:t>
            </a:r>
            <a:r>
              <a:rPr lang="en-US" sz="2400" dirty="0">
                <a:solidFill>
                  <a:srgbClr val="C00000"/>
                </a:solidFill>
              </a:rPr>
              <a:t> Connection </a:t>
            </a:r>
            <a:r>
              <a:rPr lang="en-US" sz="2400" dirty="0" err="1">
                <a:solidFill>
                  <a:srgbClr val="C00000"/>
                </a:solidFill>
              </a:rPr>
              <a:t>getConnection</a:t>
            </a:r>
            <a:r>
              <a:rPr lang="en-US" sz="2400" dirty="0">
                <a:solidFill>
                  <a:srgbClr val="C00000"/>
                </a:solidFill>
              </a:rPr>
              <a:t>(String </a:t>
            </a:r>
            <a:r>
              <a:rPr lang="en-US" sz="2400" dirty="0" err="1">
                <a:solidFill>
                  <a:srgbClr val="C00000"/>
                </a:solidFill>
              </a:rPr>
              <a:t>url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r>
              <a:rPr lang="en-US" sz="2400" b="1" dirty="0">
                <a:solidFill>
                  <a:srgbClr val="C00000"/>
                </a:solidFill>
              </a:rPr>
              <a:t>throws</a:t>
            </a:r>
            <a:r>
              <a:rPr lang="en-US" sz="2400" dirty="0">
                <a:solidFill>
                  <a:srgbClr val="C00000"/>
                </a:solidFill>
              </a:rPr>
              <a:t> </a:t>
            </a:r>
            <a:r>
              <a:rPr lang="en-US" sz="2400" dirty="0" err="1">
                <a:solidFill>
                  <a:srgbClr val="C00000"/>
                </a:solidFill>
              </a:rPr>
              <a:t>SQLException</a:t>
            </a:r>
            <a:r>
              <a:rPr lang="en-US" sz="2400" dirty="0">
                <a:solidFill>
                  <a:srgbClr val="C00000"/>
                </a:solidFill>
              </a:rPr>
              <a:t>  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public</a:t>
            </a:r>
            <a:r>
              <a:rPr lang="en-US" sz="2400" dirty="0">
                <a:solidFill>
                  <a:srgbClr val="C00000"/>
                </a:solidFill>
              </a:rPr>
              <a:t> </a:t>
            </a:r>
            <a:r>
              <a:rPr lang="en-US" sz="2400" b="1" dirty="0">
                <a:solidFill>
                  <a:srgbClr val="C00000"/>
                </a:solidFill>
              </a:rPr>
              <a:t>static</a:t>
            </a:r>
            <a:r>
              <a:rPr lang="en-US" sz="2400" dirty="0">
                <a:solidFill>
                  <a:srgbClr val="C00000"/>
                </a:solidFill>
              </a:rPr>
              <a:t> Connection </a:t>
            </a:r>
            <a:r>
              <a:rPr lang="en-US" sz="2400" dirty="0" err="1">
                <a:solidFill>
                  <a:srgbClr val="C00000"/>
                </a:solidFill>
              </a:rPr>
              <a:t>getConnection</a:t>
            </a:r>
            <a:r>
              <a:rPr lang="en-US" sz="2400" dirty="0">
                <a:solidFill>
                  <a:srgbClr val="C00000"/>
                </a:solidFill>
              </a:rPr>
              <a:t>(String </a:t>
            </a:r>
            <a:r>
              <a:rPr lang="en-US" sz="2400" dirty="0" err="1">
                <a:solidFill>
                  <a:srgbClr val="C00000"/>
                </a:solidFill>
              </a:rPr>
              <a:t>url,String</a:t>
            </a:r>
            <a:r>
              <a:rPr lang="en-US" sz="2400" dirty="0">
                <a:solidFill>
                  <a:srgbClr val="C00000"/>
                </a:solidFill>
              </a:rPr>
              <a:t> </a:t>
            </a:r>
            <a:r>
              <a:rPr lang="en-US" sz="2400" dirty="0" err="1">
                <a:solidFill>
                  <a:srgbClr val="C00000"/>
                </a:solidFill>
              </a:rPr>
              <a:t>name,String</a:t>
            </a:r>
            <a:r>
              <a:rPr lang="en-US" sz="2400" dirty="0">
                <a:solidFill>
                  <a:srgbClr val="C00000"/>
                </a:solidFill>
              </a:rPr>
              <a:t> </a:t>
            </a:r>
            <a:r>
              <a:rPr lang="en-US" sz="2400" dirty="0" smtClean="0">
                <a:solidFill>
                  <a:srgbClr val="C00000"/>
                </a:solidFill>
              </a:rPr>
              <a:t>password)</a:t>
            </a:r>
            <a:r>
              <a:rPr lang="en-US" sz="2400" b="1" dirty="0" smtClean="0">
                <a:solidFill>
                  <a:srgbClr val="C00000"/>
                </a:solidFill>
              </a:rPr>
              <a:t>throws</a:t>
            </a:r>
            <a:r>
              <a:rPr lang="en-US" sz="2400" dirty="0">
                <a:solidFill>
                  <a:srgbClr val="C00000"/>
                </a:solidFill>
              </a:rPr>
              <a:t> </a:t>
            </a:r>
            <a:r>
              <a:rPr lang="en-US" sz="2400" dirty="0" err="1">
                <a:solidFill>
                  <a:srgbClr val="C00000"/>
                </a:solidFill>
              </a:rPr>
              <a:t>SQLException</a:t>
            </a:r>
            <a:r>
              <a:rPr lang="en-US" sz="2400" dirty="0">
                <a:solidFill>
                  <a:srgbClr val="C00000"/>
                </a:solidFill>
              </a:rPr>
              <a:t> 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 err="1" smtClean="0"/>
              <a:t>Eg</a:t>
            </a:r>
            <a:r>
              <a:rPr lang="en-US" sz="2400" dirty="0" smtClean="0"/>
              <a:t>:</a:t>
            </a:r>
            <a:endParaRPr lang="en-US" sz="2400" dirty="0"/>
          </a:p>
          <a:p>
            <a:pPr marL="0" indent="0">
              <a:buNone/>
            </a:pPr>
            <a:r>
              <a:rPr lang="en-IN" sz="2400" i="1" dirty="0"/>
              <a:t>Connection con=</a:t>
            </a:r>
            <a:r>
              <a:rPr lang="en-IN" sz="2400" i="1" dirty="0" err="1"/>
              <a:t>DriverManager.getConnection</a:t>
            </a:r>
            <a:r>
              <a:rPr lang="en-IN" sz="2400" i="1" dirty="0"/>
              <a:t>(  </a:t>
            </a:r>
            <a:r>
              <a:rPr lang="en-IN" sz="2400" i="1" dirty="0" smtClean="0"/>
              <a:t>"</a:t>
            </a:r>
            <a:r>
              <a:rPr lang="en-IN" sz="2400" i="1" dirty="0" err="1"/>
              <a:t>jdbc:oracle:thin</a:t>
            </a:r>
            <a:r>
              <a:rPr lang="en-IN" sz="2400" i="1" dirty="0"/>
              <a:t>:@localhost:1521:xe","system","password");  </a:t>
            </a:r>
            <a:br>
              <a:rPr lang="en-IN" sz="2400" i="1" dirty="0"/>
            </a:br>
            <a:endParaRPr lang="en-US" sz="2400" i="1" dirty="0">
              <a:solidFill>
                <a:srgbClr val="C0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2027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3) Create the Statement object</a:t>
            </a:r>
          </a:p>
          <a:p>
            <a:pPr lvl="1"/>
            <a:r>
              <a:rPr lang="en-US" dirty="0" err="1"/>
              <a:t>createStatement</a:t>
            </a:r>
            <a:r>
              <a:rPr lang="en-US" dirty="0"/>
              <a:t>() method of Connection interface is used to create statement. </a:t>
            </a:r>
            <a:endParaRPr lang="en-US" dirty="0" smtClean="0"/>
          </a:p>
          <a:p>
            <a:pPr lvl="1"/>
            <a:r>
              <a:rPr lang="en-US" dirty="0"/>
              <a:t>The object of statement is responsible to execute queries with the database</a:t>
            </a:r>
            <a:r>
              <a:rPr lang="en-US" dirty="0" smtClean="0"/>
              <a:t>.</a:t>
            </a:r>
          </a:p>
          <a:p>
            <a:pPr lvl="1"/>
            <a:r>
              <a:rPr lang="en-IN" dirty="0"/>
              <a:t>Syntax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public</a:t>
            </a:r>
            <a:r>
              <a:rPr lang="en-US" sz="2400" dirty="0">
                <a:solidFill>
                  <a:srgbClr val="C00000"/>
                </a:solidFill>
              </a:rPr>
              <a:t> Statement </a:t>
            </a:r>
            <a:r>
              <a:rPr lang="en-US" sz="2400" dirty="0" err="1">
                <a:solidFill>
                  <a:srgbClr val="C00000"/>
                </a:solidFill>
              </a:rPr>
              <a:t>createStatement</a:t>
            </a:r>
            <a:r>
              <a:rPr lang="en-US" sz="2400" dirty="0">
                <a:solidFill>
                  <a:srgbClr val="C00000"/>
                </a:solidFill>
              </a:rPr>
              <a:t>()</a:t>
            </a:r>
            <a:r>
              <a:rPr lang="en-US" sz="2400" b="1" dirty="0">
                <a:solidFill>
                  <a:srgbClr val="C00000"/>
                </a:solidFill>
              </a:rPr>
              <a:t>throws</a:t>
            </a:r>
            <a:r>
              <a:rPr lang="en-US" sz="2400" dirty="0">
                <a:solidFill>
                  <a:srgbClr val="C00000"/>
                </a:solidFill>
              </a:rPr>
              <a:t> </a:t>
            </a:r>
            <a:r>
              <a:rPr lang="en-US" sz="2400" dirty="0" err="1">
                <a:solidFill>
                  <a:srgbClr val="C00000"/>
                </a:solidFill>
              </a:rPr>
              <a:t>SQLException</a:t>
            </a:r>
            <a:r>
              <a:rPr lang="en-US" sz="2400" dirty="0"/>
              <a:t> 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IN" sz="2400" i="1" dirty="0"/>
              <a:t>Statement </a:t>
            </a:r>
            <a:r>
              <a:rPr lang="en-IN" sz="2400" i="1" dirty="0" err="1"/>
              <a:t>stmt</a:t>
            </a:r>
            <a:r>
              <a:rPr lang="en-IN" sz="2400" i="1" dirty="0"/>
              <a:t>=</a:t>
            </a:r>
            <a:r>
              <a:rPr lang="en-IN" sz="2400" i="1" dirty="0" err="1"/>
              <a:t>con.createStatement</a:t>
            </a:r>
            <a:r>
              <a:rPr lang="en-IN" sz="2400" i="1" dirty="0"/>
              <a:t>();  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50089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4) Execute the query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executeQuery</a:t>
            </a:r>
            <a:r>
              <a:rPr lang="en-US" dirty="0"/>
              <a:t>() method of </a:t>
            </a:r>
            <a:r>
              <a:rPr lang="en-US" dirty="0">
                <a:solidFill>
                  <a:srgbClr val="C00000"/>
                </a:solidFill>
              </a:rPr>
              <a:t>Statement interface </a:t>
            </a:r>
            <a:r>
              <a:rPr lang="en-US" dirty="0"/>
              <a:t>is used to execute queries to the database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This method </a:t>
            </a:r>
            <a:r>
              <a:rPr lang="en-US" dirty="0">
                <a:solidFill>
                  <a:srgbClr val="C00000"/>
                </a:solidFill>
              </a:rPr>
              <a:t>returns the object of </a:t>
            </a:r>
            <a:r>
              <a:rPr lang="en-US" dirty="0" err="1">
                <a:solidFill>
                  <a:srgbClr val="C00000"/>
                </a:solidFill>
              </a:rPr>
              <a:t>ResultSet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can be used to get all the records of a table</a:t>
            </a:r>
            <a:r>
              <a:rPr lang="en-US" dirty="0" smtClean="0"/>
              <a:t>.</a:t>
            </a:r>
          </a:p>
          <a:p>
            <a:pPr lvl="1"/>
            <a:r>
              <a:rPr lang="en-IN" dirty="0"/>
              <a:t>Syntax 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public</a:t>
            </a:r>
            <a:r>
              <a:rPr lang="en-US" sz="2800" dirty="0">
                <a:solidFill>
                  <a:srgbClr val="C00000"/>
                </a:solidFill>
              </a:rPr>
              <a:t> </a:t>
            </a:r>
            <a:r>
              <a:rPr lang="en-US" sz="2800" dirty="0" err="1">
                <a:solidFill>
                  <a:srgbClr val="C00000"/>
                </a:solidFill>
              </a:rPr>
              <a:t>ResultSet</a:t>
            </a:r>
            <a:r>
              <a:rPr lang="en-US" sz="2800" dirty="0">
                <a:solidFill>
                  <a:srgbClr val="C00000"/>
                </a:solidFill>
              </a:rPr>
              <a:t> </a:t>
            </a:r>
            <a:r>
              <a:rPr lang="en-US" sz="2800" dirty="0" err="1">
                <a:solidFill>
                  <a:srgbClr val="C00000"/>
                </a:solidFill>
              </a:rPr>
              <a:t>executeQuery</a:t>
            </a:r>
            <a:r>
              <a:rPr lang="en-US" sz="2800" dirty="0">
                <a:solidFill>
                  <a:srgbClr val="C00000"/>
                </a:solidFill>
              </a:rPr>
              <a:t>(String </a:t>
            </a:r>
            <a:r>
              <a:rPr lang="en-US" sz="2800" dirty="0" err="1">
                <a:solidFill>
                  <a:srgbClr val="C00000"/>
                </a:solidFill>
              </a:rPr>
              <a:t>sql</a:t>
            </a:r>
            <a:r>
              <a:rPr lang="en-US" sz="2800" dirty="0">
                <a:solidFill>
                  <a:srgbClr val="C00000"/>
                </a:solidFill>
              </a:rPr>
              <a:t>)</a:t>
            </a:r>
            <a:r>
              <a:rPr lang="en-US" sz="2800" b="1" dirty="0">
                <a:solidFill>
                  <a:srgbClr val="C00000"/>
                </a:solidFill>
              </a:rPr>
              <a:t>throws</a:t>
            </a:r>
            <a:r>
              <a:rPr lang="en-US" sz="2800" dirty="0">
                <a:solidFill>
                  <a:srgbClr val="C00000"/>
                </a:solidFill>
              </a:rPr>
              <a:t> </a:t>
            </a:r>
            <a:r>
              <a:rPr lang="en-US" sz="2800" dirty="0" err="1" smtClean="0">
                <a:solidFill>
                  <a:srgbClr val="C00000"/>
                </a:solidFill>
              </a:rPr>
              <a:t>SQLException</a:t>
            </a: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dirty="0" err="1" smtClean="0"/>
              <a:t>Eg</a:t>
            </a:r>
            <a:r>
              <a:rPr lang="en-US" sz="2800" dirty="0" smtClean="0"/>
              <a:t>:</a:t>
            </a: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sz="2800" i="1" dirty="0" smtClean="0"/>
              <a:t>	</a:t>
            </a:r>
            <a:r>
              <a:rPr lang="en-IN" sz="2800" i="1" dirty="0" err="1" smtClean="0"/>
              <a:t>ResultSet</a:t>
            </a:r>
            <a:r>
              <a:rPr lang="en-IN" sz="2800" i="1" dirty="0"/>
              <a:t> </a:t>
            </a:r>
            <a:r>
              <a:rPr lang="en-IN" sz="2800" i="1" dirty="0" err="1"/>
              <a:t>rs</a:t>
            </a:r>
            <a:r>
              <a:rPr lang="en-IN" sz="2800" i="1" dirty="0"/>
              <a:t>=</a:t>
            </a:r>
            <a:r>
              <a:rPr lang="en-IN" sz="2800" i="1" dirty="0" err="1"/>
              <a:t>stmt.executeQuery</a:t>
            </a:r>
            <a:r>
              <a:rPr lang="en-IN" sz="2800" i="1" dirty="0"/>
              <a:t>("select * from </a:t>
            </a:r>
            <a:r>
              <a:rPr lang="en-IN" sz="2800" i="1" dirty="0" err="1"/>
              <a:t>emp</a:t>
            </a:r>
            <a:r>
              <a:rPr lang="en-IN" sz="2800" i="1" dirty="0"/>
              <a:t>");  </a:t>
            </a:r>
          </a:p>
          <a:p>
            <a:pPr marL="0" indent="0">
              <a:buNone/>
            </a:pPr>
            <a:r>
              <a:rPr lang="en-IN" sz="2800" i="1" dirty="0"/>
              <a:t>  </a:t>
            </a:r>
          </a:p>
          <a:p>
            <a:pPr marL="0" indent="0">
              <a:buNone/>
            </a:pPr>
            <a:r>
              <a:rPr lang="en-IN" sz="2800" b="1" i="1" dirty="0" smtClean="0"/>
              <a:t>	while</a:t>
            </a:r>
            <a:r>
              <a:rPr lang="en-IN" sz="2800" i="1" dirty="0" smtClean="0"/>
              <a:t>(</a:t>
            </a:r>
            <a:r>
              <a:rPr lang="en-IN" sz="2800" i="1" dirty="0" err="1" smtClean="0"/>
              <a:t>rs.next</a:t>
            </a:r>
            <a:r>
              <a:rPr lang="en-IN" sz="2800" i="1" dirty="0"/>
              <a:t>()){  </a:t>
            </a:r>
          </a:p>
          <a:p>
            <a:pPr marL="0" indent="0">
              <a:buNone/>
            </a:pPr>
            <a:r>
              <a:rPr lang="en-IN" sz="2800" i="1" dirty="0" smtClean="0"/>
              <a:t>	</a:t>
            </a:r>
            <a:r>
              <a:rPr lang="en-IN" sz="2800" i="1" dirty="0" err="1" smtClean="0"/>
              <a:t>System.out.println</a:t>
            </a:r>
            <a:r>
              <a:rPr lang="en-IN" sz="2800" i="1" dirty="0" smtClean="0"/>
              <a:t>(</a:t>
            </a:r>
            <a:r>
              <a:rPr lang="en-IN" sz="2800" i="1" dirty="0" err="1" smtClean="0"/>
              <a:t>rs.getInt</a:t>
            </a:r>
            <a:r>
              <a:rPr lang="en-IN" sz="2800" i="1" dirty="0" smtClean="0"/>
              <a:t>(1</a:t>
            </a:r>
            <a:r>
              <a:rPr lang="en-IN" sz="2800" i="1" dirty="0"/>
              <a:t>)+" "+</a:t>
            </a:r>
            <a:r>
              <a:rPr lang="en-IN" sz="2800" i="1" dirty="0" err="1"/>
              <a:t>rs.getString</a:t>
            </a:r>
            <a:r>
              <a:rPr lang="en-IN" sz="2800" i="1" dirty="0"/>
              <a:t>(2));  </a:t>
            </a:r>
          </a:p>
          <a:p>
            <a:pPr marL="0" indent="0">
              <a:buNone/>
            </a:pPr>
            <a:r>
              <a:rPr lang="en-IN" sz="2800" i="1" dirty="0" smtClean="0"/>
              <a:t>	}</a:t>
            </a:r>
            <a:r>
              <a:rPr lang="en-IN" sz="2800" i="1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9406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5) Close the connection object</a:t>
            </a:r>
          </a:p>
          <a:p>
            <a:pPr lvl="1"/>
            <a:r>
              <a:rPr lang="en-US" dirty="0"/>
              <a:t>By closing connection </a:t>
            </a:r>
            <a:r>
              <a:rPr lang="en-US" dirty="0">
                <a:solidFill>
                  <a:srgbClr val="C00000"/>
                </a:solidFill>
              </a:rPr>
              <a:t>object statement and </a:t>
            </a:r>
            <a:r>
              <a:rPr lang="en-US" dirty="0" err="1">
                <a:solidFill>
                  <a:srgbClr val="C00000"/>
                </a:solidFill>
              </a:rPr>
              <a:t>ResultSet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will be closed automatically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close() method of </a:t>
            </a:r>
            <a:r>
              <a:rPr lang="en-US" dirty="0">
                <a:solidFill>
                  <a:srgbClr val="C00000"/>
                </a:solidFill>
              </a:rPr>
              <a:t>Connection interface </a:t>
            </a:r>
            <a:r>
              <a:rPr lang="en-US" dirty="0"/>
              <a:t>is used to close the connection</a:t>
            </a:r>
            <a:r>
              <a:rPr lang="en-US" dirty="0" smtClean="0"/>
              <a:t>.</a:t>
            </a:r>
          </a:p>
          <a:p>
            <a:pPr lvl="1"/>
            <a:r>
              <a:rPr lang="en-IN" dirty="0" smtClean="0"/>
              <a:t>Syntax:</a:t>
            </a:r>
            <a:endParaRPr lang="en-IN" dirty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public</a:t>
            </a:r>
            <a:r>
              <a:rPr lang="en-US" sz="2400" dirty="0">
                <a:solidFill>
                  <a:srgbClr val="C00000"/>
                </a:solidFill>
              </a:rPr>
              <a:t> </a:t>
            </a:r>
            <a:r>
              <a:rPr lang="en-US" sz="2400" b="1" dirty="0">
                <a:solidFill>
                  <a:srgbClr val="C00000"/>
                </a:solidFill>
              </a:rPr>
              <a:t>void</a:t>
            </a:r>
            <a:r>
              <a:rPr lang="en-US" sz="2400" dirty="0">
                <a:solidFill>
                  <a:srgbClr val="C00000"/>
                </a:solidFill>
              </a:rPr>
              <a:t> close()</a:t>
            </a:r>
            <a:r>
              <a:rPr lang="en-US" sz="2400" b="1" dirty="0">
                <a:solidFill>
                  <a:srgbClr val="C00000"/>
                </a:solidFill>
              </a:rPr>
              <a:t>throws</a:t>
            </a:r>
            <a:r>
              <a:rPr lang="en-US" sz="2400" dirty="0">
                <a:solidFill>
                  <a:srgbClr val="C00000"/>
                </a:solidFill>
              </a:rPr>
              <a:t> </a:t>
            </a:r>
            <a:r>
              <a:rPr lang="en-US" sz="2400" dirty="0" err="1">
                <a:solidFill>
                  <a:srgbClr val="C00000"/>
                </a:solidFill>
              </a:rPr>
              <a:t>SQLException</a:t>
            </a:r>
            <a:r>
              <a:rPr lang="en-US" dirty="0"/>
              <a:t>  </a:t>
            </a:r>
          </a:p>
          <a:p>
            <a:pPr lvl="1"/>
            <a:r>
              <a:rPr lang="en-IN" dirty="0" err="1" smtClean="0"/>
              <a:t>Eg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sz="2400" i="1" dirty="0" smtClean="0"/>
              <a:t>	</a:t>
            </a:r>
            <a:r>
              <a:rPr lang="en-IN" sz="2400" i="1" dirty="0" err="1" smtClean="0"/>
              <a:t>con.close</a:t>
            </a:r>
            <a:r>
              <a:rPr lang="en-IN" sz="2400" i="1" dirty="0"/>
              <a:t>();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034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492836" cy="6477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import</a:t>
            </a:r>
            <a:r>
              <a:rPr lang="en-IN" dirty="0"/>
              <a:t> </a:t>
            </a:r>
            <a:r>
              <a:rPr lang="en-IN" dirty="0" err="1"/>
              <a:t>java.sql</a:t>
            </a:r>
            <a:r>
              <a:rPr lang="en-IN" dirty="0"/>
              <a:t>.*;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MysqlCon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b="1" dirty="0"/>
              <a:t>try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C00000"/>
                </a:solidFill>
              </a:rPr>
              <a:t>Class.forName</a:t>
            </a:r>
            <a:r>
              <a:rPr lang="en-IN" dirty="0">
                <a:solidFill>
                  <a:srgbClr val="C00000"/>
                </a:solidFill>
              </a:rPr>
              <a:t>("</a:t>
            </a:r>
            <a:r>
              <a:rPr lang="en-IN" dirty="0" err="1">
                <a:solidFill>
                  <a:srgbClr val="C00000"/>
                </a:solidFill>
              </a:rPr>
              <a:t>com.mysql.jdbc.Driver</a:t>
            </a:r>
            <a:r>
              <a:rPr lang="en-IN" dirty="0">
                <a:solidFill>
                  <a:srgbClr val="C00000"/>
                </a:solidFill>
              </a:rPr>
              <a:t>"); </a:t>
            </a: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Connection con=</a:t>
            </a:r>
            <a:r>
              <a:rPr lang="en-IN" dirty="0" err="1">
                <a:solidFill>
                  <a:srgbClr val="C00000"/>
                </a:solidFill>
              </a:rPr>
              <a:t>DriverManager.getConnection</a:t>
            </a:r>
            <a:r>
              <a:rPr lang="en-IN" dirty="0">
                <a:solidFill>
                  <a:srgbClr val="C00000"/>
                </a:solidFill>
              </a:rPr>
              <a:t>(  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"</a:t>
            </a:r>
            <a:r>
              <a:rPr lang="en-IN" dirty="0" err="1">
                <a:solidFill>
                  <a:srgbClr val="C00000"/>
                </a:solidFill>
              </a:rPr>
              <a:t>jdbc:mysql</a:t>
            </a:r>
            <a:r>
              <a:rPr lang="en-IN" dirty="0">
                <a:solidFill>
                  <a:srgbClr val="C00000"/>
                </a:solidFill>
              </a:rPr>
              <a:t>://localhost:3306/</a:t>
            </a:r>
            <a:r>
              <a:rPr lang="en-IN" dirty="0" err="1">
                <a:solidFill>
                  <a:srgbClr val="C00000"/>
                </a:solidFill>
              </a:rPr>
              <a:t>sonoo</a:t>
            </a:r>
            <a:r>
              <a:rPr lang="en-IN" dirty="0">
                <a:solidFill>
                  <a:srgbClr val="C00000"/>
                </a:solidFill>
              </a:rPr>
              <a:t>","</a:t>
            </a:r>
            <a:r>
              <a:rPr lang="en-IN" dirty="0" err="1">
                <a:solidFill>
                  <a:srgbClr val="C00000"/>
                </a:solidFill>
              </a:rPr>
              <a:t>root","root</a:t>
            </a:r>
            <a:r>
              <a:rPr lang="en-IN" dirty="0">
                <a:solidFill>
                  <a:srgbClr val="C00000"/>
                </a:solidFill>
              </a:rPr>
              <a:t>");  </a:t>
            </a:r>
          </a:p>
          <a:p>
            <a:pPr marL="0" indent="0">
              <a:buNone/>
            </a:pPr>
            <a:r>
              <a:rPr lang="en-IN" dirty="0"/>
              <a:t>//here </a:t>
            </a:r>
            <a:r>
              <a:rPr lang="en-IN" dirty="0" err="1"/>
              <a:t>sonoo</a:t>
            </a:r>
            <a:r>
              <a:rPr lang="en-IN" dirty="0"/>
              <a:t> is database name, root is username and password  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Statement </a:t>
            </a:r>
            <a:r>
              <a:rPr lang="en-IN" dirty="0" err="1">
                <a:solidFill>
                  <a:srgbClr val="C00000"/>
                </a:solidFill>
              </a:rPr>
              <a:t>stmt</a:t>
            </a:r>
            <a:r>
              <a:rPr lang="en-IN" dirty="0">
                <a:solidFill>
                  <a:srgbClr val="C00000"/>
                </a:solidFill>
              </a:rPr>
              <a:t>=</a:t>
            </a:r>
            <a:r>
              <a:rPr lang="en-IN" dirty="0" err="1">
                <a:solidFill>
                  <a:srgbClr val="C00000"/>
                </a:solidFill>
              </a:rPr>
              <a:t>con.createStatement</a:t>
            </a:r>
            <a:r>
              <a:rPr lang="en-IN" dirty="0">
                <a:solidFill>
                  <a:srgbClr val="C00000"/>
                </a:solidFill>
              </a:rPr>
              <a:t>();  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C00000"/>
                </a:solidFill>
              </a:rPr>
              <a:t>ResultSet</a:t>
            </a:r>
            <a:r>
              <a:rPr lang="en-IN" dirty="0">
                <a:solidFill>
                  <a:srgbClr val="C00000"/>
                </a:solidFill>
              </a:rPr>
              <a:t> </a:t>
            </a:r>
            <a:r>
              <a:rPr lang="en-IN" dirty="0" err="1">
                <a:solidFill>
                  <a:srgbClr val="C00000"/>
                </a:solidFill>
              </a:rPr>
              <a:t>rs</a:t>
            </a:r>
            <a:r>
              <a:rPr lang="en-IN" dirty="0">
                <a:solidFill>
                  <a:srgbClr val="C00000"/>
                </a:solidFill>
              </a:rPr>
              <a:t>=</a:t>
            </a:r>
            <a:r>
              <a:rPr lang="en-IN" dirty="0" err="1">
                <a:solidFill>
                  <a:srgbClr val="C00000"/>
                </a:solidFill>
              </a:rPr>
              <a:t>stmt.executeQuery</a:t>
            </a:r>
            <a:r>
              <a:rPr lang="en-IN" dirty="0">
                <a:solidFill>
                  <a:srgbClr val="C00000"/>
                </a:solidFill>
              </a:rPr>
              <a:t>("select * from </a:t>
            </a:r>
            <a:r>
              <a:rPr lang="en-IN" dirty="0" err="1">
                <a:solidFill>
                  <a:srgbClr val="C00000"/>
                </a:solidFill>
              </a:rPr>
              <a:t>emp</a:t>
            </a:r>
            <a:r>
              <a:rPr lang="en-IN" dirty="0">
                <a:solidFill>
                  <a:srgbClr val="C00000"/>
                </a:solidFill>
              </a:rPr>
              <a:t>"); </a:t>
            </a: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b="1" dirty="0"/>
              <a:t>while</a:t>
            </a:r>
            <a:r>
              <a:rPr lang="en-IN" dirty="0"/>
              <a:t>(</a:t>
            </a:r>
            <a:r>
              <a:rPr lang="en-IN" dirty="0" err="1"/>
              <a:t>rs.next</a:t>
            </a:r>
            <a:r>
              <a:rPr lang="en-IN" dirty="0"/>
              <a:t>())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rs.getInt</a:t>
            </a:r>
            <a:r>
              <a:rPr lang="en-IN" dirty="0"/>
              <a:t>(1)+"  "+</a:t>
            </a:r>
            <a:r>
              <a:rPr lang="en-IN" dirty="0" err="1"/>
              <a:t>rs.getString</a:t>
            </a:r>
            <a:r>
              <a:rPr lang="en-IN" dirty="0"/>
              <a:t>(2)+"  "+</a:t>
            </a:r>
            <a:r>
              <a:rPr lang="en-IN" dirty="0" err="1"/>
              <a:t>rs.getString</a:t>
            </a:r>
            <a:r>
              <a:rPr lang="en-IN" dirty="0"/>
              <a:t>(3));  </a:t>
            </a:r>
          </a:p>
          <a:p>
            <a:pPr marL="0" indent="0">
              <a:buNone/>
            </a:pPr>
            <a:r>
              <a:rPr lang="en-IN" dirty="0" err="1"/>
              <a:t>con.close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}</a:t>
            </a:r>
            <a:r>
              <a:rPr lang="en-IN" b="1" dirty="0"/>
              <a:t>catch</a:t>
            </a:r>
            <a:r>
              <a:rPr lang="en-IN" dirty="0"/>
              <a:t>(Exception e){ </a:t>
            </a:r>
            <a:r>
              <a:rPr lang="en-IN" dirty="0" err="1"/>
              <a:t>System.out.println</a:t>
            </a:r>
            <a:r>
              <a:rPr lang="en-IN" dirty="0"/>
              <a:t>(e);}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15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JDBC </a:t>
            </a:r>
            <a:r>
              <a:rPr lang="en-US" dirty="0"/>
              <a:t>stands for </a:t>
            </a:r>
            <a:r>
              <a:rPr lang="en-US" dirty="0">
                <a:solidFill>
                  <a:srgbClr val="C00000"/>
                </a:solidFill>
              </a:rPr>
              <a:t>Java Database Connectivity</a:t>
            </a:r>
            <a:r>
              <a:rPr lang="en-US" dirty="0" smtClean="0"/>
              <a:t>.</a:t>
            </a:r>
          </a:p>
          <a:p>
            <a:r>
              <a:rPr lang="en-US" dirty="0"/>
              <a:t>JDBC is a </a:t>
            </a:r>
            <a:r>
              <a:rPr lang="en-US" dirty="0">
                <a:solidFill>
                  <a:srgbClr val="C00000"/>
                </a:solidFill>
              </a:rPr>
              <a:t>Java API </a:t>
            </a:r>
            <a:r>
              <a:rPr lang="en-US" dirty="0"/>
              <a:t>to connect and execute the query with the database</a:t>
            </a:r>
            <a:r>
              <a:rPr lang="en-US" dirty="0" smtClean="0"/>
              <a:t>.</a:t>
            </a:r>
          </a:p>
          <a:p>
            <a:r>
              <a:rPr lang="en-US" dirty="0"/>
              <a:t>It is a part of </a:t>
            </a:r>
            <a:r>
              <a:rPr lang="en-US" dirty="0" err="1">
                <a:solidFill>
                  <a:srgbClr val="C00000"/>
                </a:solidFill>
              </a:rPr>
              <a:t>JavaSE</a:t>
            </a:r>
            <a:r>
              <a:rPr lang="en-US" dirty="0"/>
              <a:t> (Java Standard Edition</a:t>
            </a:r>
            <a:r>
              <a:rPr lang="en-US" dirty="0" smtClean="0"/>
              <a:t>).</a:t>
            </a:r>
          </a:p>
          <a:p>
            <a:r>
              <a:rPr lang="en-US" dirty="0"/>
              <a:t>JDBC API uses </a:t>
            </a:r>
            <a:r>
              <a:rPr lang="en-US" dirty="0">
                <a:solidFill>
                  <a:srgbClr val="C00000"/>
                </a:solidFill>
              </a:rPr>
              <a:t>JDBC drivers </a:t>
            </a:r>
            <a:r>
              <a:rPr lang="en-US" dirty="0"/>
              <a:t>to connect with the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80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/>
              <a:t>There are four types of </a:t>
            </a:r>
            <a:r>
              <a:rPr lang="en-US" dirty="0">
                <a:solidFill>
                  <a:srgbClr val="C00000"/>
                </a:solidFill>
              </a:rPr>
              <a:t>JDBC drivers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</a:p>
          <a:p>
            <a:pPr lvl="1"/>
            <a:r>
              <a:rPr lang="en-US" dirty="0"/>
              <a:t>JDBC-ODBC Bridge Driver,</a:t>
            </a:r>
          </a:p>
          <a:p>
            <a:pPr lvl="1"/>
            <a:r>
              <a:rPr lang="en-US" dirty="0"/>
              <a:t>Native Driver,</a:t>
            </a:r>
          </a:p>
          <a:p>
            <a:pPr lvl="1"/>
            <a:r>
              <a:rPr lang="en-US" dirty="0"/>
              <a:t>Network Protocol Driver, and</a:t>
            </a:r>
          </a:p>
          <a:p>
            <a:pPr lvl="1"/>
            <a:r>
              <a:rPr lang="en-US" dirty="0"/>
              <a:t>Thin </a:t>
            </a:r>
            <a:r>
              <a:rPr lang="en-US" dirty="0" smtClean="0"/>
              <a:t>Driver</a:t>
            </a:r>
          </a:p>
          <a:p>
            <a:r>
              <a:rPr lang="en-US" dirty="0" smtClean="0"/>
              <a:t>Use JDBC </a:t>
            </a:r>
            <a:r>
              <a:rPr lang="en-US" dirty="0"/>
              <a:t>API to access tabular data stored in any relational database.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the help of JDBC API, we can save, update, delete and fetch data from the database.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27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59" y="990600"/>
            <a:ext cx="7873004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661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 err="1">
                <a:solidFill>
                  <a:srgbClr val="C00000"/>
                </a:solidFill>
              </a:rPr>
              <a:t>java.sql</a:t>
            </a:r>
            <a:r>
              <a:rPr lang="en-US" dirty="0"/>
              <a:t> package contains classes and interfaces for JDBC API. </a:t>
            </a:r>
            <a:endParaRPr lang="en-US" dirty="0" smtClean="0"/>
          </a:p>
          <a:p>
            <a:r>
              <a:rPr lang="en-IN" dirty="0"/>
              <a:t> A list of popular </a:t>
            </a:r>
            <a:r>
              <a:rPr lang="en-IN" i="1" dirty="0">
                <a:solidFill>
                  <a:srgbClr val="C00000"/>
                </a:solidFill>
              </a:rPr>
              <a:t>interfaces</a:t>
            </a:r>
            <a:r>
              <a:rPr lang="en-IN" dirty="0">
                <a:solidFill>
                  <a:srgbClr val="C00000"/>
                </a:solidFill>
              </a:rPr>
              <a:t> </a:t>
            </a:r>
            <a:r>
              <a:rPr lang="en-IN" dirty="0"/>
              <a:t>of JDBC API are given below:</a:t>
            </a:r>
          </a:p>
          <a:p>
            <a:pPr lvl="1"/>
            <a:r>
              <a:rPr lang="en-IN" sz="2400" i="1" dirty="0"/>
              <a:t>Driver interface</a:t>
            </a:r>
          </a:p>
          <a:p>
            <a:pPr lvl="1"/>
            <a:r>
              <a:rPr lang="en-IN" sz="2400" i="1" dirty="0"/>
              <a:t>Connection interface</a:t>
            </a:r>
          </a:p>
          <a:p>
            <a:pPr lvl="1"/>
            <a:r>
              <a:rPr lang="en-IN" sz="2400" i="1" dirty="0"/>
              <a:t>Statement interface</a:t>
            </a:r>
          </a:p>
          <a:p>
            <a:pPr lvl="1"/>
            <a:r>
              <a:rPr lang="en-IN" sz="2400" i="1" dirty="0" err="1"/>
              <a:t>PreparedStatement</a:t>
            </a:r>
            <a:r>
              <a:rPr lang="en-IN" sz="2400" i="1" dirty="0"/>
              <a:t> interface</a:t>
            </a:r>
          </a:p>
          <a:p>
            <a:pPr lvl="1"/>
            <a:r>
              <a:rPr lang="en-IN" sz="2400" i="1" dirty="0" err="1"/>
              <a:t>CallableStatement</a:t>
            </a:r>
            <a:r>
              <a:rPr lang="en-IN" sz="2400" i="1" dirty="0"/>
              <a:t> interface</a:t>
            </a:r>
          </a:p>
          <a:p>
            <a:pPr lvl="1"/>
            <a:r>
              <a:rPr lang="en-IN" sz="2400" i="1" dirty="0" err="1"/>
              <a:t>ResultSet</a:t>
            </a:r>
            <a:r>
              <a:rPr lang="en-IN" sz="2400" i="1" dirty="0"/>
              <a:t> interface</a:t>
            </a:r>
          </a:p>
          <a:p>
            <a:pPr lvl="1"/>
            <a:r>
              <a:rPr lang="en-IN" sz="2400" i="1" dirty="0" err="1"/>
              <a:t>ResultSetMetaData</a:t>
            </a:r>
            <a:r>
              <a:rPr lang="en-IN" sz="2400" i="1" dirty="0"/>
              <a:t> interface</a:t>
            </a:r>
          </a:p>
          <a:p>
            <a:pPr lvl="1"/>
            <a:r>
              <a:rPr lang="en-IN" sz="2400" i="1" dirty="0" err="1"/>
              <a:t>DatabaseMetaData</a:t>
            </a:r>
            <a:r>
              <a:rPr lang="en-IN" sz="2400" i="1" dirty="0"/>
              <a:t> interface</a:t>
            </a:r>
          </a:p>
          <a:p>
            <a:pPr lvl="1"/>
            <a:r>
              <a:rPr lang="en-IN" sz="2400" i="1" dirty="0" err="1"/>
              <a:t>RowSet</a:t>
            </a:r>
            <a:r>
              <a:rPr lang="en-IN" sz="2400" i="1" dirty="0"/>
              <a:t> interface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853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/>
              <a:t>A list of popular </a:t>
            </a:r>
            <a:r>
              <a:rPr lang="en-US" i="1" dirty="0"/>
              <a:t>classes</a:t>
            </a:r>
            <a:r>
              <a:rPr lang="en-US" dirty="0"/>
              <a:t> of JDBC API are given below:</a:t>
            </a:r>
          </a:p>
          <a:p>
            <a:pPr lvl="1"/>
            <a:r>
              <a:rPr lang="en-US" sz="2400" i="1" dirty="0" err="1"/>
              <a:t>DriverManager</a:t>
            </a:r>
            <a:r>
              <a:rPr lang="en-US" sz="2400" i="1" dirty="0"/>
              <a:t> class</a:t>
            </a:r>
          </a:p>
          <a:p>
            <a:pPr lvl="1"/>
            <a:r>
              <a:rPr lang="en-US" sz="2400" i="1" dirty="0"/>
              <a:t>Blob class</a:t>
            </a:r>
          </a:p>
          <a:p>
            <a:pPr lvl="1"/>
            <a:r>
              <a:rPr lang="en-US" sz="2400" i="1" dirty="0" err="1"/>
              <a:t>Clob</a:t>
            </a:r>
            <a:r>
              <a:rPr lang="en-US" sz="2400" i="1" dirty="0"/>
              <a:t> class</a:t>
            </a:r>
          </a:p>
          <a:p>
            <a:pPr lvl="1"/>
            <a:r>
              <a:rPr lang="en-US" sz="2400" i="1" dirty="0"/>
              <a:t>Types </a:t>
            </a:r>
            <a:r>
              <a:rPr lang="en-US" sz="2400" i="1" dirty="0" smtClean="0"/>
              <a:t>class</a:t>
            </a:r>
          </a:p>
          <a:p>
            <a:pPr lvl="1"/>
            <a:endParaRPr lang="en-US" sz="2400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391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/>
              <a:t> can </a:t>
            </a:r>
            <a:r>
              <a:rPr lang="en-US" dirty="0">
                <a:solidFill>
                  <a:srgbClr val="C00000"/>
                </a:solidFill>
              </a:rPr>
              <a:t>use JDBC API </a:t>
            </a:r>
            <a:r>
              <a:rPr lang="en-US" dirty="0"/>
              <a:t>to handle database using Java program and can perform the following activities: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Connect to the database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Execute queries and update statements to the database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Retrieve the result received from the database.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1566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Java Database Connectivity with 5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5 steps to connect any java application with the database using </a:t>
            </a:r>
            <a:r>
              <a:rPr lang="en-US" dirty="0" smtClean="0"/>
              <a:t>JDBC: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i="1" dirty="0"/>
              <a:t>Register the Driver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i="1" dirty="0"/>
              <a:t>Create connection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i="1" dirty="0"/>
              <a:t>Create statement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i="1" dirty="0"/>
              <a:t>Execute queries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i="1" dirty="0"/>
              <a:t>Close connection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1177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1) Register the driver class</a:t>
            </a:r>
          </a:p>
          <a:p>
            <a:pPr lvl="1"/>
            <a:r>
              <a:rPr lang="en-US" b="1" dirty="0" err="1"/>
              <a:t>forName</a:t>
            </a:r>
            <a:r>
              <a:rPr lang="en-US" b="1" dirty="0"/>
              <a:t>()</a:t>
            </a:r>
            <a:r>
              <a:rPr lang="en-US" dirty="0"/>
              <a:t> method of Class </a:t>
            </a:r>
            <a:r>
              <a:rPr lang="en-US" dirty="0" err="1"/>
              <a:t>class</a:t>
            </a:r>
            <a:r>
              <a:rPr lang="en-US" dirty="0"/>
              <a:t> is used to register the driver class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 method is used to dynamically load the driver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public</a:t>
            </a:r>
            <a:r>
              <a:rPr lang="en-US" sz="2800" dirty="0">
                <a:solidFill>
                  <a:srgbClr val="C00000"/>
                </a:solidFill>
              </a:rPr>
              <a:t> </a:t>
            </a:r>
            <a:r>
              <a:rPr lang="en-US" sz="2800" b="1" dirty="0">
                <a:solidFill>
                  <a:srgbClr val="C00000"/>
                </a:solidFill>
              </a:rPr>
              <a:t>static</a:t>
            </a:r>
            <a:r>
              <a:rPr lang="en-US" sz="2800" dirty="0">
                <a:solidFill>
                  <a:srgbClr val="C00000"/>
                </a:solidFill>
              </a:rPr>
              <a:t> </a:t>
            </a:r>
            <a:r>
              <a:rPr lang="en-US" sz="2800" b="1" dirty="0">
                <a:solidFill>
                  <a:srgbClr val="C00000"/>
                </a:solidFill>
              </a:rPr>
              <a:t>void</a:t>
            </a:r>
            <a:r>
              <a:rPr lang="en-US" sz="2800" dirty="0">
                <a:solidFill>
                  <a:srgbClr val="C00000"/>
                </a:solidFill>
              </a:rPr>
              <a:t> </a:t>
            </a:r>
            <a:r>
              <a:rPr lang="en-US" sz="2800" dirty="0" err="1">
                <a:solidFill>
                  <a:srgbClr val="C00000"/>
                </a:solidFill>
              </a:rPr>
              <a:t>forName</a:t>
            </a:r>
            <a:r>
              <a:rPr lang="en-US" sz="2800" dirty="0">
                <a:solidFill>
                  <a:srgbClr val="C00000"/>
                </a:solidFill>
              </a:rPr>
              <a:t>(String </a:t>
            </a:r>
            <a:r>
              <a:rPr lang="en-US" sz="2800" dirty="0" err="1">
                <a:solidFill>
                  <a:srgbClr val="C00000"/>
                </a:solidFill>
              </a:rPr>
              <a:t>className</a:t>
            </a:r>
            <a:r>
              <a:rPr lang="en-US" sz="2800" dirty="0">
                <a:solidFill>
                  <a:srgbClr val="C00000"/>
                </a:solidFill>
              </a:rPr>
              <a:t>)</a:t>
            </a:r>
            <a:r>
              <a:rPr lang="en-US" sz="2800" b="1" dirty="0">
                <a:solidFill>
                  <a:srgbClr val="C00000"/>
                </a:solidFill>
              </a:rPr>
              <a:t>throws</a:t>
            </a:r>
            <a:r>
              <a:rPr lang="en-US" sz="2800" dirty="0">
                <a:solidFill>
                  <a:srgbClr val="C00000"/>
                </a:solidFill>
              </a:rPr>
              <a:t> </a:t>
            </a:r>
            <a:r>
              <a:rPr lang="en-US" sz="2800" dirty="0" err="1">
                <a:solidFill>
                  <a:srgbClr val="C00000"/>
                </a:solidFill>
              </a:rPr>
              <a:t>ClassNotFoundException</a:t>
            </a:r>
            <a:r>
              <a:rPr lang="en-US" sz="2800" dirty="0">
                <a:solidFill>
                  <a:srgbClr val="C00000"/>
                </a:solidFill>
              </a:rPr>
              <a:t>  </a:t>
            </a: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dirty="0" err="1" smtClean="0"/>
              <a:t>Eg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IN" sz="2400" i="1" dirty="0" smtClean="0"/>
              <a:t>	</a:t>
            </a:r>
            <a:r>
              <a:rPr lang="en-IN" sz="2400" i="1" dirty="0" err="1" smtClean="0"/>
              <a:t>Class.forName</a:t>
            </a:r>
            <a:r>
              <a:rPr lang="en-IN" sz="2400" i="1" dirty="0"/>
              <a:t>("</a:t>
            </a:r>
            <a:r>
              <a:rPr lang="en-IN" sz="2400" i="1" dirty="0" err="1"/>
              <a:t>oracle.jdbc.driver.OracleDriver</a:t>
            </a:r>
            <a:r>
              <a:rPr lang="en-IN" sz="2400" i="1" dirty="0"/>
              <a:t>"); </a:t>
            </a:r>
            <a:r>
              <a:rPr lang="en-IN" sz="2800" dirty="0"/>
              <a:t> </a:t>
            </a:r>
          </a:p>
          <a:p>
            <a:pPr marL="0" indent="0">
              <a:buNone/>
            </a:pP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endParaRPr lang="en-IN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469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222</Words>
  <Application>Microsoft Office PowerPoint</Application>
  <PresentationFormat>On-screen Show (4:3)</PresentationFormat>
  <Paragraphs>101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Java JDBC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 Database Connectivity with 5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JDBC </dc:title>
  <dc:creator>Chaithanya</dc:creator>
  <cp:lastModifiedBy>Windows User</cp:lastModifiedBy>
  <cp:revision>9</cp:revision>
  <dcterms:created xsi:type="dcterms:W3CDTF">2006-08-16T00:00:00Z</dcterms:created>
  <dcterms:modified xsi:type="dcterms:W3CDTF">2019-05-07T09:02:04Z</dcterms:modified>
</cp:coreProperties>
</file>