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439" r:id="rId2"/>
    <p:sldId id="403" r:id="rId3"/>
    <p:sldId id="448" r:id="rId4"/>
    <p:sldId id="413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47" r:id="rId20"/>
    <p:sldId id="470" r:id="rId21"/>
    <p:sldId id="471" r:id="rId22"/>
    <p:sldId id="472" r:id="rId23"/>
    <p:sldId id="473" r:id="rId24"/>
    <p:sldId id="406" r:id="rId25"/>
    <p:sldId id="474" r:id="rId26"/>
    <p:sldId id="475" r:id="rId27"/>
    <p:sldId id="407" r:id="rId28"/>
    <p:sldId id="476" r:id="rId29"/>
    <p:sldId id="408" r:id="rId30"/>
    <p:sldId id="477" r:id="rId31"/>
    <p:sldId id="478" r:id="rId32"/>
    <p:sldId id="479" r:id="rId33"/>
    <p:sldId id="480" r:id="rId34"/>
    <p:sldId id="409" r:id="rId35"/>
    <p:sldId id="481" r:id="rId36"/>
    <p:sldId id="411" r:id="rId37"/>
    <p:sldId id="482" r:id="rId38"/>
    <p:sldId id="455" r:id="rId3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74" y="-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xmlns="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transaction</a:t>
            </a:r>
          </a:p>
          <a:p>
            <a:pPr lvl="1"/>
            <a:r>
              <a:rPr lang="en-US" dirty="0"/>
              <a:t>Phases</a:t>
            </a:r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must be done during this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44872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CBCCE3FE-FCB0-427A-BC32-764E10629896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48" y="1639866"/>
            <a:ext cx="2817754" cy="4919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39866"/>
            <a:ext cx="2210950" cy="12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51460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21.3 Transactions that do not obey two-phase locking (a) Two transactions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(b) Results of possible serial schedules of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(c) A nonserializable schedule </a:t>
            </a:r>
            <a:r>
              <a:rPr lang="en-US" sz="1600" i="1" dirty="0"/>
              <a:t>S </a:t>
            </a:r>
            <a:r>
              <a:rPr lang="en-US" sz="1600" dirty="0"/>
              <a:t>that uses locks</a:t>
            </a:r>
          </a:p>
        </p:txBody>
      </p:sp>
    </p:spTree>
    <p:extLst>
      <p:ext uri="{BB962C8B-B14F-4D97-AF65-F5344CB8AC3E}">
        <p14:creationId xmlns:p14="http://schemas.microsoft.com/office/powerpoint/2010/main" xmlns="" val="1356648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98891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2PL</a:t>
            </a:r>
          </a:p>
          <a:p>
            <a:pPr lvl="1"/>
            <a:r>
              <a:rPr lang="en-US" dirty="0"/>
              <a:t>Technique described on previous slides</a:t>
            </a:r>
          </a:p>
          <a:p>
            <a:r>
              <a:rPr lang="en-US" dirty="0"/>
              <a:t>Conservative (static) 2PL</a:t>
            </a:r>
          </a:p>
          <a:p>
            <a:pPr lvl="1"/>
            <a:r>
              <a:rPr lang="en-US" dirty="0"/>
              <a:t>Requires a transaction to lock all the items it accesses before the transaction begins</a:t>
            </a:r>
          </a:p>
          <a:p>
            <a:pPr lvl="2"/>
            <a:r>
              <a:rPr lang="en-US" dirty="0"/>
              <a:t>Predeclare read-set and write-set</a:t>
            </a:r>
          </a:p>
          <a:p>
            <a:pPr lvl="1"/>
            <a:r>
              <a:rPr lang="en-US" dirty="0"/>
              <a:t>Deadlock-free protocol</a:t>
            </a:r>
          </a:p>
          <a:p>
            <a:r>
              <a:rPr lang="en-US" dirty="0"/>
              <a:t>Strict 2PL</a:t>
            </a:r>
          </a:p>
          <a:p>
            <a:pPr lvl="1"/>
            <a:r>
              <a:rPr lang="en-US" dirty="0"/>
              <a:t>Transaction does not release exclusive locks until after it commits or aborts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70934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1663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7" y="3886200"/>
            <a:ext cx="6981825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xmlns="" val="21745844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r>
              <a:rPr lang="en-US" dirty="0"/>
              <a:t>Protocols based on a timestamp</a:t>
            </a:r>
          </a:p>
          <a:p>
            <a:pPr lvl="1"/>
            <a:r>
              <a:rPr lang="en-US" dirty="0"/>
              <a:t>Wait-die</a:t>
            </a:r>
          </a:p>
          <a:p>
            <a:pPr lvl="1"/>
            <a:r>
              <a:rPr lang="en-US" dirty="0"/>
              <a:t>Wound-wait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65464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lvl="1"/>
            <a:r>
              <a:rPr lang="en-US" dirty="0"/>
              <a:t>Deadlock-free</a:t>
            </a:r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29070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 selection</a:t>
            </a:r>
          </a:p>
          <a:p>
            <a:pPr lvl="1"/>
            <a:r>
              <a:rPr lang="en-US" dirty="0"/>
              <a:t>Deciding which transaction to abort in case of deadlock</a:t>
            </a:r>
          </a:p>
          <a:p>
            <a:r>
              <a:rPr lang="en-US" dirty="0"/>
              <a:t>Timeouts</a:t>
            </a:r>
          </a:p>
          <a:p>
            <a:pPr lvl="1"/>
            <a:r>
              <a:rPr lang="en-US" dirty="0"/>
              <a:t>If system waits longer than a predefined time, it aborts the transaction</a:t>
            </a:r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dirty="0"/>
              <a:t>Solution: first-come-first-served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082672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21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Enforce equivalent serial order on the transactions based on their timestamps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76875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 ordering (TO)</a:t>
            </a:r>
          </a:p>
          <a:p>
            <a:pPr lvl="1"/>
            <a:r>
              <a:rPr lang="en-US" altLang="en-US" dirty="0"/>
              <a:t>Allows interleaving of transaction operations</a:t>
            </a:r>
          </a:p>
          <a:p>
            <a:pPr lvl="1"/>
            <a:r>
              <a:rPr lang="en-US" altLang="en-US" dirty="0"/>
              <a:t>Must ensure timestamp order is followed for each pair of conflicting operations</a:t>
            </a:r>
          </a:p>
          <a:p>
            <a:r>
              <a:rPr lang="en-US" altLang="en-US" dirty="0"/>
              <a:t>Each database item assigned two timestamp values</a:t>
            </a:r>
          </a:p>
          <a:p>
            <a:pPr lvl="1"/>
            <a:r>
              <a:rPr lang="en-US" altLang="en-US" dirty="0"/>
              <a:t>read_TS(X)</a:t>
            </a:r>
          </a:p>
          <a:p>
            <a:pPr lvl="1"/>
            <a:r>
              <a:rPr lang="en-US" altLang="en-US" dirty="0"/>
              <a:t>write_TS(X)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2285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r>
              <a:rPr lang="en-US" dirty="0"/>
              <a:t>If conflicting operations detected, later operation rejected by aborting transaction that issued it</a:t>
            </a:r>
          </a:p>
          <a:p>
            <a:pPr lvl="1"/>
            <a:r>
              <a:rPr lang="en-US" dirty="0"/>
              <a:t>Schedules produced guaranteed to be conflict serializable</a:t>
            </a:r>
          </a:p>
          <a:p>
            <a:pPr lvl="1"/>
            <a:r>
              <a:rPr lang="en-US" altLang="en-US" dirty="0"/>
              <a:t>Starvation may occur</a:t>
            </a:r>
          </a:p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71603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dirty="0"/>
              <a:t>Modification of basic TO algorithm</a:t>
            </a:r>
          </a:p>
          <a:p>
            <a:pPr lvl="1"/>
            <a:r>
              <a:rPr lang="en-US" altLang="en-US" dirty="0"/>
              <a:t>Does not enforce conflict serializability</a:t>
            </a:r>
          </a:p>
          <a:p>
            <a:pPr lvl="1"/>
            <a:r>
              <a:rPr lang="en-US" altLang="en-US" dirty="0"/>
              <a:t>Rejects fewer write operations by modifying checks for write_item(X) operation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1611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21.3 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versions of an item are kept by a system</a:t>
            </a:r>
          </a:p>
          <a:p>
            <a:r>
              <a:rPr lang="en-US" altLang="en-US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dirty="0"/>
              <a:t>Maintains serializability</a:t>
            </a:r>
          </a:p>
          <a:p>
            <a:r>
              <a:rPr lang="en-US" altLang="en-US" dirty="0"/>
              <a:t>More storage is needed</a:t>
            </a:r>
          </a:p>
          <a:p>
            <a:r>
              <a:rPr lang="en-US" altLang="en-US" dirty="0"/>
              <a:t>Multiversion currency control scheme types</a:t>
            </a:r>
          </a:p>
          <a:p>
            <a:pPr lvl="1"/>
            <a:r>
              <a:rPr lang="en-US" altLang="en-US" dirty="0"/>
              <a:t>Based on timestamp ordering</a:t>
            </a:r>
          </a:p>
          <a:p>
            <a:pPr lvl="1"/>
            <a:r>
              <a:rPr lang="en-US" altLang="en-US" dirty="0"/>
              <a:t>Based on two-phase locking</a:t>
            </a:r>
          </a:p>
          <a:p>
            <a:pPr lvl="1"/>
            <a:r>
              <a:rPr lang="en-US" altLang="en-US" dirty="0"/>
              <a:t>Validation and snapshot isolation techniques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Multiversion technique based on timestamp ordering</a:t>
            </a:r>
          </a:p>
          <a:p>
            <a:pPr lvl="1"/>
            <a:r>
              <a:rPr lang="en-US" altLang="en-US" dirty="0"/>
              <a:t>Two timestamps associated with each version are kept</a:t>
            </a:r>
          </a:p>
          <a:p>
            <a:pPr lvl="2"/>
            <a:r>
              <a:rPr lang="en-US" altLang="en-US" dirty="0"/>
              <a:t>read_TS(X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write_TS(X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0124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xmlns="" val="292058964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21.4 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 on Snapshot Isolation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sees data items based on committed values of the items in the database snapshot</a:t>
            </a:r>
          </a:p>
          <a:p>
            <a:pPr lvl="1"/>
            <a:r>
              <a:rPr lang="en-US" altLang="en-US" dirty="0"/>
              <a:t>Does not see updates that occur after transaction starts</a:t>
            </a:r>
          </a:p>
          <a:p>
            <a:r>
              <a:rPr lang="en-US" altLang="en-US" dirty="0"/>
              <a:t>Read operations do not require read locks</a:t>
            </a:r>
          </a:p>
          <a:p>
            <a:pPr lvl="1"/>
            <a:r>
              <a:rPr lang="en-US" altLang="en-US" dirty="0"/>
              <a:t>Write operations require write locks</a:t>
            </a:r>
          </a:p>
          <a:p>
            <a:r>
              <a:rPr lang="en-US" altLang="en-US" dirty="0"/>
              <a:t>Temporary version store keeps track of older versions of updated items</a:t>
            </a:r>
          </a:p>
          <a:p>
            <a:r>
              <a:rPr lang="en-US" altLang="en-US" dirty="0"/>
              <a:t>Variation: serializable snapshot isolation (SSI)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917066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21.5 Granularity of Data Items and</a:t>
            </a:r>
            <a:br>
              <a:rPr lang="en-US" altLang="en-US" dirty="0"/>
            </a:br>
            <a:r>
              <a:rPr lang="en-US" altLang="en-US" dirty="0"/>
              <a:t>Multiple Granularity Locking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Size of data items known as granularity</a:t>
            </a:r>
          </a:p>
          <a:p>
            <a:pPr lvl="1"/>
            <a:r>
              <a:rPr lang="en-US" altLang="en-US" dirty="0"/>
              <a:t>Fine (small)</a:t>
            </a:r>
          </a:p>
          <a:p>
            <a:pPr lvl="1"/>
            <a:r>
              <a:rPr lang="en-US" altLang="en-US" dirty="0"/>
              <a:t>Coarse (large)</a:t>
            </a:r>
          </a:p>
          <a:p>
            <a:r>
              <a:rPr lang="en-US" altLang="en-US" dirty="0"/>
              <a:t>Larger the data item size, lower the degree of concurrency permitted</a:t>
            </a:r>
          </a:p>
          <a:p>
            <a:pPr lvl="1"/>
            <a:r>
              <a:rPr lang="en-US" altLang="en-US" dirty="0"/>
              <a:t>Example: entire disk block locked</a:t>
            </a:r>
          </a:p>
          <a:p>
            <a:r>
              <a:rPr lang="en-US" altLang="en-US" dirty="0"/>
              <a:t>Smaller the data item size, more locks required</a:t>
            </a:r>
          </a:p>
          <a:p>
            <a:pPr lvl="1"/>
            <a:r>
              <a:rPr lang="en-US" altLang="en-US" dirty="0"/>
              <a:t>Higher overhead</a:t>
            </a:r>
          </a:p>
          <a:p>
            <a:r>
              <a:rPr lang="en-US" altLang="en-US" dirty="0"/>
              <a:t>Best item size depends on transaction type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transaction</a:t>
            </a:r>
          </a:p>
          <a:p>
            <a:r>
              <a:rPr lang="en-US" dirty="0"/>
              <a:t>Multiversion currency control protocols</a:t>
            </a:r>
          </a:p>
          <a:p>
            <a:pPr lvl="1"/>
            <a:r>
              <a:rPr lang="en-US" dirty="0"/>
              <a:t>Use multiple versions of a data item</a:t>
            </a:r>
          </a:p>
          <a:p>
            <a:r>
              <a:rPr lang="en-US" dirty="0"/>
              <a:t>Validation or certification of a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can be requested at any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3" y="2500312"/>
            <a:ext cx="75628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022" y="5756702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21.7 A granularity hierarchy for illustrating multiple granularity level locking</a:t>
            </a:r>
          </a:p>
        </p:txBody>
      </p:sp>
    </p:spTree>
    <p:extLst>
      <p:ext uri="{BB962C8B-B14F-4D97-AF65-F5344CB8AC3E}">
        <p14:creationId xmlns:p14="http://schemas.microsoft.com/office/powerpoint/2010/main" xmlns="" val="332468989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locks are needed</a:t>
            </a:r>
          </a:p>
          <a:p>
            <a:pPr lvl="1"/>
            <a:r>
              <a:rPr lang="en-US" dirty="0"/>
              <a:t>Transaction indicates along the path from the root to the desired node, what type of lock (shared or exclusive) it will require from one of the node’s descendants</a:t>
            </a:r>
          </a:p>
          <a:p>
            <a:r>
              <a:rPr lang="en-US" dirty="0"/>
              <a:t>Intention lock types</a:t>
            </a:r>
          </a:p>
          <a:p>
            <a:pPr lvl="1"/>
            <a:r>
              <a:rPr lang="en-US" dirty="0"/>
              <a:t>Intention-shared (IS)</a:t>
            </a:r>
          </a:p>
          <a:p>
            <a:pPr lvl="2"/>
            <a:r>
              <a:rPr lang="en-US" dirty="0"/>
              <a:t>Shared locks will be requested on a descendant node</a:t>
            </a:r>
          </a:p>
          <a:p>
            <a:pPr lvl="1"/>
            <a:r>
              <a:rPr lang="en-US" dirty="0"/>
              <a:t>Intention-exclusive (IX)</a:t>
            </a:r>
          </a:p>
          <a:p>
            <a:pPr lvl="2"/>
            <a:r>
              <a:rPr lang="en-US" dirty="0"/>
              <a:t>Exclusive locks will be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47734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 types (cont’d.)</a:t>
            </a:r>
          </a:p>
          <a:p>
            <a:pPr lvl="1"/>
            <a:r>
              <a:rPr lang="en-US" dirty="0"/>
              <a:t>Shared-intension-exclusive (SIX)</a:t>
            </a:r>
          </a:p>
          <a:p>
            <a:pPr lvl="2"/>
            <a:r>
              <a:rPr lang="en-US" dirty="0"/>
              <a:t>Current node is locked in shared mode but one or more exclusive locks will be requested on a descendant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6" y="3886200"/>
            <a:ext cx="4114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6079123"/>
            <a:ext cx="628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21.8 Lock compatibility matrix for multiple granularity locking</a:t>
            </a:r>
          </a:p>
        </p:txBody>
      </p:sp>
    </p:spTree>
    <p:extLst>
      <p:ext uri="{BB962C8B-B14F-4D97-AF65-F5344CB8AC3E}">
        <p14:creationId xmlns:p14="http://schemas.microsoft.com/office/powerpoint/2010/main" xmlns="" val="194154666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granularity locking (MGL) protocol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8" y="2347912"/>
            <a:ext cx="8283257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540077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21.6 Using Locks for Concurrency</a:t>
            </a:r>
            <a:br>
              <a:rPr lang="en-US" altLang="en-US" dirty="0"/>
            </a:br>
            <a:r>
              <a:rPr lang="en-US" altLang="en-US" dirty="0"/>
              <a:t>Control in Indexes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can be applied to B-tree and B+ </a:t>
            </a:r>
            <a:r>
              <a:rPr lang="en-US" dirty="0" smtClean="0"/>
              <a:t>-tree </a:t>
            </a:r>
            <a:r>
              <a:rPr lang="en-US" dirty="0"/>
              <a:t>indexes</a:t>
            </a:r>
          </a:p>
          <a:p>
            <a:pPr lvl="1"/>
            <a:r>
              <a:rPr lang="en-US" dirty="0"/>
              <a:t>Nodes of an index correspond to disk pages</a:t>
            </a:r>
          </a:p>
          <a:p>
            <a:r>
              <a:rPr lang="en-US" altLang="en-US" dirty="0"/>
              <a:t>Holding locks on index pages could cause transaction blocking</a:t>
            </a:r>
          </a:p>
          <a:p>
            <a:pPr lvl="1"/>
            <a:r>
              <a:rPr lang="en-US" altLang="en-US" dirty="0"/>
              <a:t>Other approaches must be used</a:t>
            </a:r>
          </a:p>
          <a:p>
            <a:r>
              <a:rPr lang="en-US" altLang="en-US" dirty="0"/>
              <a:t>Conservative approach</a:t>
            </a:r>
          </a:p>
          <a:p>
            <a:pPr lvl="1"/>
            <a:r>
              <a:rPr lang="en-US" dirty="0"/>
              <a:t>Lock the root node in exclusive mode and then access the appropriate child node of the root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Locks for Concurrency</a:t>
            </a:r>
            <a:br>
              <a:rPr lang="en-US" altLang="en-US" dirty="0"/>
            </a:br>
            <a:r>
              <a:rPr lang="en-US" altLang="en-US" dirty="0"/>
              <a:t>Control in Indexes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approach</a:t>
            </a:r>
          </a:p>
          <a:p>
            <a:pPr lvl="1"/>
            <a:r>
              <a:rPr lang="en-US" dirty="0"/>
              <a:t>Request and hold shared</a:t>
            </a:r>
            <a:r>
              <a:rPr lang="en-US" i="1" dirty="0"/>
              <a:t> </a:t>
            </a:r>
            <a:r>
              <a:rPr lang="en-US" dirty="0"/>
              <a:t>locks on nodes leading to the leaf node, with exclusive</a:t>
            </a:r>
            <a:r>
              <a:rPr lang="en-US" i="1" dirty="0"/>
              <a:t> </a:t>
            </a:r>
            <a:r>
              <a:rPr lang="en-US" dirty="0"/>
              <a:t>lock on the leaf</a:t>
            </a:r>
          </a:p>
          <a:p>
            <a:r>
              <a:rPr lang="en-US" altLang="en-US" dirty="0"/>
              <a:t>B-link tree approach</a:t>
            </a:r>
          </a:p>
          <a:p>
            <a:pPr lvl="1"/>
            <a:r>
              <a:rPr lang="en-US" dirty="0"/>
              <a:t>Sibling nodes on the same level are linked at every level</a:t>
            </a:r>
          </a:p>
          <a:p>
            <a:pPr lvl="1"/>
            <a:r>
              <a:rPr lang="en-US" dirty="0"/>
              <a:t>Allows shared locks when requesting a page</a:t>
            </a:r>
          </a:p>
          <a:p>
            <a:pPr lvl="1"/>
            <a:r>
              <a:rPr lang="en-US" dirty="0"/>
              <a:t>Requires lock be released before accessing the child node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0280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21.7 Other Concurrency Control Issues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Insertion</a:t>
            </a:r>
          </a:p>
          <a:p>
            <a:pPr lvl="1"/>
            <a:r>
              <a:rPr lang="en-US" altLang="en-US" dirty="0"/>
              <a:t>When new data item is inserted, it cannot be accessed until after operation is completed</a:t>
            </a:r>
          </a:p>
          <a:p>
            <a:r>
              <a:rPr lang="en-US" altLang="en-US" dirty="0"/>
              <a:t>Deletion operation on the existing data item</a:t>
            </a:r>
          </a:p>
          <a:p>
            <a:pPr lvl="1"/>
            <a:r>
              <a:rPr lang="en-US" altLang="en-US" dirty="0"/>
              <a:t>Write lock must be obtained before deletion</a:t>
            </a:r>
          </a:p>
          <a:p>
            <a:r>
              <a:rPr lang="en-US" altLang="en-US" dirty="0"/>
              <a:t>Phantom problem</a:t>
            </a:r>
          </a:p>
          <a:p>
            <a:pPr lvl="1"/>
            <a:r>
              <a:rPr lang="en-US" altLang="en-US" dirty="0"/>
              <a:t>Can occur when a new record being inserted satisfies a condition that a set of records accessed by another transaction must satisfy</a:t>
            </a:r>
          </a:p>
          <a:p>
            <a:pPr lvl="1"/>
            <a:r>
              <a:rPr lang="en-US" altLang="en-US" dirty="0"/>
              <a:t>Record causing conflict not recognized by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Concurrency Control Issues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Interactive transactions</a:t>
            </a:r>
          </a:p>
          <a:p>
            <a:pPr lvl="1"/>
            <a:r>
              <a:rPr lang="en-US" dirty="0"/>
              <a:t>User can input a value of a data item to a transaction </a:t>
            </a:r>
            <a:r>
              <a:rPr lang="en-US" i="1" dirty="0"/>
              <a:t>T </a:t>
            </a:r>
            <a:r>
              <a:rPr lang="en-US" dirty="0"/>
              <a:t>based on some value written to the screen by transaction </a:t>
            </a:r>
            <a:r>
              <a:rPr lang="en-US" i="1" dirty="0"/>
              <a:t>T</a:t>
            </a:r>
            <a:r>
              <a:rPr lang="en-US" dirty="0"/>
              <a:t>′, which may not have committed</a:t>
            </a:r>
          </a:p>
          <a:p>
            <a:pPr lvl="1"/>
            <a:r>
              <a:rPr lang="en-US" altLang="en-US" dirty="0"/>
              <a:t>Solution approach: </a:t>
            </a:r>
            <a:r>
              <a:rPr lang="en-US" dirty="0"/>
              <a:t>postpone output of transactions to the screen until committed</a:t>
            </a:r>
          </a:p>
          <a:p>
            <a:r>
              <a:rPr lang="en-US" altLang="en-US" dirty="0"/>
              <a:t>Latches</a:t>
            </a:r>
          </a:p>
          <a:p>
            <a:pPr lvl="1"/>
            <a:r>
              <a:rPr lang="en-US" altLang="en-US" dirty="0"/>
              <a:t>Locks held for a short duration</a:t>
            </a:r>
          </a:p>
          <a:p>
            <a:pPr lvl="1"/>
            <a:r>
              <a:rPr lang="en-US" altLang="en-US" dirty="0"/>
              <a:t>Do not follow usual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0375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21.8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 control techniques</a:t>
            </a:r>
          </a:p>
          <a:p>
            <a:pPr lvl="1"/>
            <a:r>
              <a:rPr lang="en-US" altLang="en-US" dirty="0"/>
              <a:t>Two-phase locking</a:t>
            </a:r>
          </a:p>
          <a:p>
            <a:pPr lvl="1"/>
            <a:r>
              <a:rPr lang="en-US" altLang="en-US" dirty="0"/>
              <a:t>Timestamp-based ordering</a:t>
            </a:r>
          </a:p>
          <a:p>
            <a:pPr lvl="1"/>
            <a:r>
              <a:rPr lang="en-US" altLang="en-US" dirty="0"/>
              <a:t>Multiversion protocols</a:t>
            </a:r>
          </a:p>
          <a:p>
            <a:pPr lvl="1"/>
            <a:r>
              <a:rPr lang="en-US" altLang="en-US" dirty="0"/>
              <a:t>Snapshot isolation</a:t>
            </a:r>
          </a:p>
          <a:p>
            <a:r>
              <a:rPr lang="en-US" altLang="en-US" dirty="0"/>
              <a:t>Data item granularity</a:t>
            </a:r>
          </a:p>
          <a:p>
            <a:r>
              <a:rPr lang="en-US" altLang="en-US" dirty="0"/>
              <a:t>Locking protocols for indexes</a:t>
            </a:r>
          </a:p>
          <a:p>
            <a:r>
              <a:rPr lang="en-US" altLang="en-US" dirty="0"/>
              <a:t>Phantom problem and interactive transaction issues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168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21.1 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6" y="2764874"/>
            <a:ext cx="4954484" cy="3052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436" y="6046237"/>
            <a:ext cx="521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21.1 Lock and unlock operations for binary locks</a:t>
            </a:r>
          </a:p>
        </p:txBody>
      </p:sp>
    </p:spTree>
    <p:extLst>
      <p:ext uri="{BB962C8B-B14F-4D97-AF65-F5344CB8AC3E}">
        <p14:creationId xmlns:p14="http://schemas.microsoft.com/office/powerpoint/2010/main" xmlns="" val="7838093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44592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80917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</a:t>
            </a:r>
            <a:fld id="{AEE05831-3758-41FE-86C8-A42338BA7B7B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9078"/>
            <a:ext cx="4886325" cy="603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xmlns="" val="1437995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848740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2926</TotalTime>
  <Words>1733</Words>
  <Application>Microsoft Office PowerPoint</Application>
  <PresentationFormat>Letter Paper (8.5x11 in)</PresentationFormat>
  <Paragraphs>279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Blends</vt:lpstr>
      <vt:lpstr>Slide 1</vt:lpstr>
      <vt:lpstr>Slide 2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Slide 8</vt:lpstr>
      <vt:lpstr>Two-Phase Locking Techniques for Concurrency Control (cont’d.)</vt:lpstr>
      <vt:lpstr>Guaranteeing Serializability by Two-Phase Locking</vt:lpstr>
      <vt:lpstr>Slide 11</vt:lpstr>
      <vt:lpstr>Guaranteeing Serializability by Two-Phase Locking</vt:lpstr>
      <vt:lpstr>Variations of Two-Phase Locking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21.3 Multiversion Concurrency Control Techniques</vt:lpstr>
      <vt:lpstr>Multiversion Concurrency Control Techniques (cont’d.)</vt:lpstr>
      <vt:lpstr>Multiversion Concurrency Control Techniques (cont’d.)</vt:lpstr>
      <vt:lpstr>21.4 Validation (Optimistic) Techniques and Snapshot Isolation Concurrency Control</vt:lpstr>
      <vt:lpstr>Concurrency Control Based on Snapshot Isolation</vt:lpstr>
      <vt:lpstr>21.5 Granularity of Data Items and Multiple Granularity Locking</vt:lpstr>
      <vt:lpstr>Multiple Granularity Level Locking</vt:lpstr>
      <vt:lpstr>Multiple Granularity Level Locking (cont’d.)</vt:lpstr>
      <vt:lpstr>Multiple Granularity Level Locking (cont’d.)</vt:lpstr>
      <vt:lpstr>Multiple Granularity Level Locking (cont’d.)</vt:lpstr>
      <vt:lpstr>21.6 Using Locks for Concurrency Control in Indexes</vt:lpstr>
      <vt:lpstr>Using Locks for Concurrency Control in Indexes (cont’d.)</vt:lpstr>
      <vt:lpstr>21.7 Other Concurrency Control Issues</vt:lpstr>
      <vt:lpstr>Other Concurrency Control Issues (cont’d.)</vt:lpstr>
      <vt:lpstr>21.8 Summary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Shyju</cp:lastModifiedBy>
  <cp:revision>250</cp:revision>
  <cp:lastPrinted>2001-11-04T00:51:13Z</cp:lastPrinted>
  <dcterms:created xsi:type="dcterms:W3CDTF">2005-02-25T19:46:41Z</dcterms:created>
  <dcterms:modified xsi:type="dcterms:W3CDTF">2019-03-28T06:05:03Z</dcterms:modified>
</cp:coreProperties>
</file>