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439" r:id="rId2"/>
    <p:sldId id="403" r:id="rId3"/>
    <p:sldId id="448" r:id="rId4"/>
    <p:sldId id="41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47" r:id="rId19"/>
    <p:sldId id="497" r:id="rId20"/>
    <p:sldId id="498" r:id="rId21"/>
    <p:sldId id="406" r:id="rId22"/>
    <p:sldId id="499" r:id="rId23"/>
    <p:sldId id="483" r:id="rId24"/>
    <p:sldId id="500" r:id="rId25"/>
    <p:sldId id="501" r:id="rId26"/>
    <p:sldId id="408" r:id="rId27"/>
    <p:sldId id="502" r:id="rId28"/>
    <p:sldId id="503" r:id="rId29"/>
    <p:sldId id="504" r:id="rId30"/>
    <p:sldId id="409" r:id="rId31"/>
    <p:sldId id="505" r:id="rId32"/>
    <p:sldId id="411" r:id="rId33"/>
    <p:sldId id="506" r:id="rId34"/>
    <p:sldId id="455" r:id="rId3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19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60" d="100"/>
          <a:sy n="60" d="100"/>
        </p:scale>
        <p:origin x="-1644" y="-25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xmlns=""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xmlns=""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xmlns=""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xmlns=""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xmlns=""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xmlns=""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xmlns=""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xmlns=""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xmlns=""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xmlns=""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xmlns=""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xmlns=""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xmlns=""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xmlns="" val="15544366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Tree>
    <p:extLst>
      <p:ext uri="{BB962C8B-B14F-4D97-AF65-F5344CB8AC3E}">
        <p14:creationId xmlns:p14="http://schemas.microsoft.com/office/powerpoint/2010/main" xmlns="" val="3623295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Tree>
    <p:extLst>
      <p:ext uri="{BB962C8B-B14F-4D97-AF65-F5344CB8AC3E}">
        <p14:creationId xmlns:p14="http://schemas.microsoft.com/office/powerpoint/2010/main" xmlns="" val="15223217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a:t>
            </a:r>
          </a:p>
        </p:txBody>
      </p:sp>
      <p:sp>
        <p:nvSpPr>
          <p:cNvPr id="3" name="Content Placeholder 2"/>
          <p:cNvSpPr>
            <a:spLocks noGrp="1"/>
          </p:cNvSpPr>
          <p:nvPr>
            <p:ph idx="1"/>
          </p:nvPr>
        </p:nvSpPr>
        <p:spPr/>
        <p:txBody>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13</a:t>
            </a:fld>
            <a:endParaRPr lang="en-CA" altLang="en-US" dirty="0"/>
          </a:p>
        </p:txBody>
      </p:sp>
    </p:spTree>
    <p:extLst>
      <p:ext uri="{BB962C8B-B14F-4D97-AF65-F5344CB8AC3E}">
        <p14:creationId xmlns:p14="http://schemas.microsoft.com/office/powerpoint/2010/main" xmlns="" val="5451120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14</a:t>
            </a:fld>
            <a:endParaRPr lang="en-CA" altLang="en-US" dirty="0"/>
          </a:p>
        </p:txBody>
      </p:sp>
    </p:spTree>
    <p:extLst>
      <p:ext uri="{BB962C8B-B14F-4D97-AF65-F5344CB8AC3E}">
        <p14:creationId xmlns:p14="http://schemas.microsoft.com/office/powerpoint/2010/main" xmlns="" val="7383644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15</a:t>
            </a:fld>
            <a:endParaRPr lang="en-CA" altLang="en-US" dirty="0"/>
          </a:p>
        </p:txBody>
      </p:sp>
    </p:spTree>
    <p:extLst>
      <p:ext uri="{BB962C8B-B14F-4D97-AF65-F5344CB8AC3E}">
        <p14:creationId xmlns:p14="http://schemas.microsoft.com/office/powerpoint/2010/main" xmlns="" val="39331026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16</a:t>
            </a:fld>
            <a:endParaRPr lang="en-CA" alt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22.1 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xmlns="" val="18163008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that Do Not Affect the Database</a:t>
            </a:r>
          </a:p>
        </p:txBody>
      </p:sp>
      <p:sp>
        <p:nvSpPr>
          <p:cNvPr id="3" name="Content Placeholder 2"/>
          <p:cNvSpPr>
            <a:spLocks noGrp="1"/>
          </p:cNvSpPr>
          <p:nvPr>
            <p:ph idx="1"/>
          </p:nvPr>
        </p:nvSpPr>
        <p:spPr/>
        <p:txBody>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17</a:t>
            </a:fld>
            <a:endParaRPr lang="en-CA" altLang="en-US" dirty="0"/>
          </a:p>
        </p:txBody>
      </p:sp>
    </p:spTree>
    <p:extLst>
      <p:ext uri="{BB962C8B-B14F-4D97-AF65-F5344CB8AC3E}">
        <p14:creationId xmlns:p14="http://schemas.microsoft.com/office/powerpoint/2010/main" xmlns="" val="18289794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22.2 NO-UNDO/REDO Recovery Based on Deferred Update</a:t>
            </a:r>
          </a:p>
        </p:txBody>
      </p:sp>
      <p:sp>
        <p:nvSpPr>
          <p:cNvPr id="20483" name="Content Placeholder 2"/>
          <p:cNvSpPr>
            <a:spLocks noGrp="1"/>
          </p:cNvSpPr>
          <p:nvPr>
            <p:ph idx="1"/>
          </p:nvPr>
        </p:nvSpPr>
        <p:spPr/>
        <p:txBody>
          <a:bodyPr/>
          <a:lstStyle/>
          <a:p>
            <a:r>
              <a:rPr lang="en-US" altLang="en-US" dirty="0"/>
              <a:t>Deferred update concept</a:t>
            </a:r>
          </a:p>
          <a:p>
            <a:pPr lvl="1"/>
            <a:r>
              <a:rPr lang="en-US" dirty="0"/>
              <a:t>Postpone updates to the database on disk until the transaction completes successfully and reaches its commit point</a:t>
            </a:r>
          </a:p>
          <a:p>
            <a:pPr lvl="1"/>
            <a:r>
              <a:rPr lang="en-US" dirty="0"/>
              <a:t>Redo-type log entries are needed</a:t>
            </a:r>
          </a:p>
          <a:p>
            <a:pPr lvl="1"/>
            <a:r>
              <a:rPr lang="en-US" dirty="0"/>
              <a:t>Undo-type log entries not necessary</a:t>
            </a:r>
          </a:p>
          <a:p>
            <a:pPr lvl="1"/>
            <a:r>
              <a:rPr lang="en-US" dirty="0"/>
              <a:t>Can only be used for short transactions and transactions that change few items</a:t>
            </a:r>
          </a:p>
          <a:p>
            <a:pPr lvl="2"/>
            <a:r>
              <a:rPr lang="en-US" dirty="0"/>
              <a:t>Buffer space an issue with longer transactions</a:t>
            </a:r>
          </a:p>
          <a:p>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NO-UNDO/REDO Recovery Based on Deferred Update (cont’d.)</a:t>
            </a:r>
          </a:p>
        </p:txBody>
      </p:sp>
      <p:sp>
        <p:nvSpPr>
          <p:cNvPr id="20483" name="Content Placeholder 2"/>
          <p:cNvSpPr>
            <a:spLocks noGrp="1"/>
          </p:cNvSpPr>
          <p:nvPr>
            <p:ph idx="1"/>
          </p:nvPr>
        </p:nvSpPr>
        <p:spPr/>
        <p:txBody>
          <a:bodyPr/>
          <a:lstStyle/>
          <a:p>
            <a:r>
              <a:rPr lang="en-US" altLang="en-US" dirty="0"/>
              <a:t>Deferred update protocol</a:t>
            </a:r>
          </a:p>
          <a:p>
            <a:pPr lvl="1"/>
            <a:r>
              <a:rPr lang="en-US" dirty="0"/>
              <a:t>Transaction cannot change the database on disk until it reaches its commit point</a:t>
            </a:r>
          </a:p>
          <a:p>
            <a:pPr lvl="2"/>
            <a:r>
              <a:rPr lang="en-US" dirty="0"/>
              <a:t>All buffers changed by the transaction must be pinned until the transaction commits (no-steal policy)</a:t>
            </a:r>
          </a:p>
          <a:p>
            <a:pPr lvl="1"/>
            <a:r>
              <a:rPr lang="en-US" dirty="0"/>
              <a:t>Transaction does not reach its commit point until all its REDO-type log entries are recorded in log and log buffer is force-written to disk</a:t>
            </a:r>
          </a:p>
          <a:p>
            <a:pPr marL="0" indent="0">
              <a:buNone/>
            </a:pPr>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xmlns="" val="15021774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22</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Database Recovery Techniques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NO-UNDO/REDO Recovery Based on Deferred Update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22-</a:t>
            </a:r>
            <a:fld id="{AEE05831-3758-41FE-86C8-A42338BA7B7B}" type="slidenum">
              <a:rPr lang="en-US" altLang="en-US" smtClean="0"/>
              <a:pPr>
                <a:defRPr/>
              </a:pPr>
              <a:t>20</a:t>
            </a:fld>
            <a:endParaRPr lang="en-CA" altLang="en-US" dirty="0"/>
          </a:p>
        </p:txBody>
      </p:sp>
      <p:pic>
        <p:nvPicPr>
          <p:cNvPr id="4" name="Picture 3"/>
          <p:cNvPicPr>
            <a:picLocks noChangeAspect="1"/>
          </p:cNvPicPr>
          <p:nvPr/>
        </p:nvPicPr>
        <p:blipFill>
          <a:blip r:embed="rId2"/>
          <a:stretch>
            <a:fillRect/>
          </a:stretch>
        </p:blipFill>
        <p:spPr>
          <a:xfrm>
            <a:off x="1439580" y="2802310"/>
            <a:ext cx="6229350" cy="2343150"/>
          </a:xfrm>
          <a:prstGeom prst="rect">
            <a:avLst/>
          </a:prstGeom>
        </p:spPr>
      </p:pic>
      <p:sp>
        <p:nvSpPr>
          <p:cNvPr id="5" name="TextBox 4"/>
          <p:cNvSpPr txBox="1"/>
          <p:nvPr/>
        </p:nvSpPr>
        <p:spPr>
          <a:xfrm>
            <a:off x="533400" y="5884277"/>
            <a:ext cx="7848600" cy="338554"/>
          </a:xfrm>
          <a:prstGeom prst="rect">
            <a:avLst/>
          </a:prstGeom>
          <a:noFill/>
        </p:spPr>
        <p:txBody>
          <a:bodyPr wrap="square" rtlCol="0">
            <a:spAutoFit/>
          </a:bodyPr>
          <a:lstStyle/>
          <a:p>
            <a:r>
              <a:rPr lang="en-US" sz="1600" dirty="0"/>
              <a:t>Figure 22.2 An example of a recovery timeline to illustrate the effect of checkpointing</a:t>
            </a:r>
          </a:p>
        </p:txBody>
      </p:sp>
    </p:spTree>
    <p:extLst>
      <p:ext uri="{BB962C8B-B14F-4D97-AF65-F5344CB8AC3E}">
        <p14:creationId xmlns:p14="http://schemas.microsoft.com/office/powerpoint/2010/main" xmlns="" val="35631793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22.3 Recovery Techniques Based</a:t>
            </a:r>
            <a:br>
              <a:rPr lang="en-US" altLang="en-US" dirty="0"/>
            </a:br>
            <a:r>
              <a:rPr lang="en-US" altLang="en-US" dirty="0"/>
              <a:t>on Immediate Update</a:t>
            </a:r>
          </a:p>
        </p:txBody>
      </p:sp>
      <p:sp>
        <p:nvSpPr>
          <p:cNvPr id="28675" name="Content Placeholder 2"/>
          <p:cNvSpPr>
            <a:spLocks noGrp="1"/>
          </p:cNvSpPr>
          <p:nvPr>
            <p:ph idx="1"/>
          </p:nvPr>
        </p:nvSpPr>
        <p:spPr/>
        <p:txBody>
          <a:bodyPr/>
          <a:lstStyle/>
          <a:p>
            <a:r>
              <a:rPr lang="en-US" altLang="en-US" dirty="0"/>
              <a:t>Database can be updated immediately</a:t>
            </a:r>
          </a:p>
          <a:p>
            <a:pPr lvl="1"/>
            <a:r>
              <a:rPr lang="en-US" altLang="en-US" dirty="0"/>
              <a:t>No need to wait for transaction to reach commit point</a:t>
            </a:r>
          </a:p>
          <a:p>
            <a:pPr lvl="1"/>
            <a:r>
              <a:rPr lang="en-US" altLang="en-US" dirty="0"/>
              <a:t>Not a requirement that every update be immediate</a:t>
            </a:r>
          </a:p>
          <a:p>
            <a:r>
              <a:rPr lang="en-US" altLang="en-US" dirty="0"/>
              <a:t>UNDO-type log entries must be stored</a:t>
            </a:r>
          </a:p>
          <a:p>
            <a:r>
              <a:rPr lang="en-US" altLang="en-US" dirty="0"/>
              <a:t>Recovery algorithms</a:t>
            </a:r>
          </a:p>
          <a:p>
            <a:pPr lvl="1"/>
            <a:r>
              <a:rPr lang="en-US" altLang="en-US" dirty="0"/>
              <a:t>UNDO/NO-REDO (steal/force strategy)</a:t>
            </a:r>
          </a:p>
          <a:p>
            <a:pPr lvl="1"/>
            <a:r>
              <a:rPr lang="en-US" altLang="en-US" dirty="0"/>
              <a:t>UNDO/REDO (steal/no-force strategy)</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22</a:t>
            </a:fld>
            <a:endParaRPr lang="en-CA" altLang="en-US" dirty="0"/>
          </a:p>
        </p:txBody>
      </p:sp>
      <p:pic>
        <p:nvPicPr>
          <p:cNvPr id="3" name="Picture 2"/>
          <p:cNvPicPr>
            <a:picLocks noChangeAspect="1"/>
          </p:cNvPicPr>
          <p:nvPr/>
        </p:nvPicPr>
        <p:blipFill>
          <a:blip r:embed="rId2"/>
          <a:stretch>
            <a:fillRect/>
          </a:stretch>
        </p:blipFill>
        <p:spPr>
          <a:xfrm>
            <a:off x="1214503" y="234275"/>
            <a:ext cx="6829425" cy="1514475"/>
          </a:xfrm>
          <a:prstGeom prst="rect">
            <a:avLst/>
          </a:prstGeom>
        </p:spPr>
      </p:pic>
      <p:pic>
        <p:nvPicPr>
          <p:cNvPr id="4" name="Picture 3"/>
          <p:cNvPicPr>
            <a:picLocks noChangeAspect="1"/>
          </p:cNvPicPr>
          <p:nvPr/>
        </p:nvPicPr>
        <p:blipFill>
          <a:blip r:embed="rId3"/>
          <a:stretch>
            <a:fillRect/>
          </a:stretch>
        </p:blipFill>
        <p:spPr>
          <a:xfrm>
            <a:off x="2666609" y="1992845"/>
            <a:ext cx="5372100" cy="4191000"/>
          </a:xfrm>
          <a:prstGeom prst="rect">
            <a:avLst/>
          </a:prstGeom>
        </p:spPr>
      </p:pic>
      <p:sp>
        <p:nvSpPr>
          <p:cNvPr id="5" name="TextBox 4"/>
          <p:cNvSpPr txBox="1"/>
          <p:nvPr/>
        </p:nvSpPr>
        <p:spPr>
          <a:xfrm>
            <a:off x="8351" y="2286000"/>
            <a:ext cx="2362200" cy="2308324"/>
          </a:xfrm>
          <a:prstGeom prst="rect">
            <a:avLst/>
          </a:prstGeom>
          <a:noFill/>
        </p:spPr>
        <p:txBody>
          <a:bodyPr wrap="square" rtlCol="0">
            <a:spAutoFit/>
          </a:bodyPr>
          <a:lstStyle/>
          <a:p>
            <a:r>
              <a:rPr lang="en-US" sz="1600" dirty="0"/>
              <a:t>Figure 22.3 An example of recovery using deferred update with concurrent transactions (a) The READ and WRITE operations of four transactions (b) System log at the point of crash</a:t>
            </a:r>
          </a:p>
        </p:txBody>
      </p:sp>
    </p:spTree>
    <p:extLst>
      <p:ext uri="{BB962C8B-B14F-4D97-AF65-F5344CB8AC3E}">
        <p14:creationId xmlns:p14="http://schemas.microsoft.com/office/powerpoint/2010/main" xmlns="" val="160584973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22.4 Shadow Paging</a:t>
            </a:r>
          </a:p>
        </p:txBody>
      </p:sp>
      <p:sp>
        <p:nvSpPr>
          <p:cNvPr id="28675" name="Content Placeholder 2"/>
          <p:cNvSpPr>
            <a:spLocks noGrp="1"/>
          </p:cNvSpPr>
          <p:nvPr>
            <p:ph idx="1"/>
          </p:nvPr>
        </p:nvSpPr>
        <p:spPr/>
        <p:txBody>
          <a:bodyPr/>
          <a:lstStyle/>
          <a:p>
            <a:r>
              <a:rPr lang="en-US" dirty="0"/>
              <a:t>No log required in a single-user environment</a:t>
            </a:r>
          </a:p>
          <a:p>
            <a:pPr lvl="1"/>
            <a:r>
              <a:rPr lang="en-US" dirty="0"/>
              <a:t>Log may be needed in a multiuser environment for the concurrency control method</a:t>
            </a:r>
          </a:p>
          <a:p>
            <a:r>
              <a:rPr lang="en-US" altLang="en-US" dirty="0"/>
              <a:t>Shadow paging considers disk to be made of </a:t>
            </a:r>
            <a:r>
              <a:rPr lang="en-US" altLang="en-US" i="1" dirty="0"/>
              <a:t>n</a:t>
            </a:r>
            <a:r>
              <a:rPr lang="en-US" altLang="en-US" dirty="0"/>
              <a:t> fixed-size disk pages</a:t>
            </a:r>
          </a:p>
          <a:p>
            <a:pPr lvl="1"/>
            <a:r>
              <a:rPr lang="en-US" altLang="en-US" dirty="0"/>
              <a:t>Directory with </a:t>
            </a:r>
            <a:r>
              <a:rPr lang="en-US" altLang="en-US" i="1" dirty="0"/>
              <a:t>n</a:t>
            </a:r>
            <a:r>
              <a:rPr lang="en-US" altLang="en-US" dirty="0"/>
              <a:t> entries is constructed</a:t>
            </a:r>
          </a:p>
          <a:p>
            <a:pPr lvl="1"/>
            <a:r>
              <a:rPr lang="en-US" altLang="en-US" dirty="0"/>
              <a:t>When transaction begins executing, directory copied into shadow directory to save while current directory is being used</a:t>
            </a:r>
          </a:p>
          <a:p>
            <a:pPr lvl="1"/>
            <a:r>
              <a:rPr lang="en-US" altLang="en-US" dirty="0"/>
              <a:t>Shadow directory is never modified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xmlns="" val="394027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5" name="Content Placeholder 2"/>
          <p:cNvSpPr>
            <a:spLocks noGrp="1"/>
          </p:cNvSpPr>
          <p:nvPr>
            <p:ph idx="1"/>
          </p:nvPr>
        </p:nvSpPr>
        <p:spPr/>
        <p:txBody>
          <a:bodyPr/>
          <a:lstStyle/>
          <a:p>
            <a:r>
              <a:rPr lang="en-US" dirty="0"/>
              <a:t>New copy of the modified page created and stored elsewhere</a:t>
            </a:r>
          </a:p>
          <a:p>
            <a:pPr lvl="1"/>
            <a:r>
              <a:rPr lang="en-US" altLang="en-US" dirty="0"/>
              <a:t>Current directory modified to point to new disk block</a:t>
            </a:r>
          </a:p>
          <a:p>
            <a:pPr lvl="1"/>
            <a:r>
              <a:rPr lang="en-US" altLang="en-US" dirty="0"/>
              <a:t>Shadow directory still points to old disk block</a:t>
            </a:r>
          </a:p>
          <a:p>
            <a:r>
              <a:rPr lang="en-US" altLang="en-US" dirty="0"/>
              <a:t>Failure recovery</a:t>
            </a:r>
          </a:p>
          <a:p>
            <a:pPr lvl="1"/>
            <a:r>
              <a:rPr lang="en-US" altLang="en-US" dirty="0"/>
              <a:t>Discard current directory</a:t>
            </a:r>
          </a:p>
          <a:p>
            <a:pPr lvl="1"/>
            <a:r>
              <a:rPr lang="en-US" altLang="en-US" dirty="0"/>
              <a:t>Free modified database pages</a:t>
            </a:r>
          </a:p>
          <a:p>
            <a:pPr lvl="1"/>
            <a:r>
              <a:rPr lang="en-US" altLang="en-US" dirty="0"/>
              <a:t>NO-UNDO/NO-REDO technique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extLst>
      <p:ext uri="{BB962C8B-B14F-4D97-AF65-F5344CB8AC3E}">
        <p14:creationId xmlns:p14="http://schemas.microsoft.com/office/powerpoint/2010/main" xmlns="" val="3896670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609600" y="1695748"/>
            <a:ext cx="7524490" cy="4046872"/>
          </a:xfrm>
          <a:prstGeom prst="rect">
            <a:avLst/>
          </a:prstGeom>
        </p:spPr>
      </p:pic>
      <p:sp>
        <p:nvSpPr>
          <p:cNvPr id="6" name="TextBox 5"/>
          <p:cNvSpPr txBox="1"/>
          <p:nvPr/>
        </p:nvSpPr>
        <p:spPr>
          <a:xfrm>
            <a:off x="2209801" y="5973691"/>
            <a:ext cx="4038600" cy="338554"/>
          </a:xfrm>
          <a:prstGeom prst="rect">
            <a:avLst/>
          </a:prstGeom>
          <a:noFill/>
        </p:spPr>
        <p:txBody>
          <a:bodyPr wrap="square" rtlCol="0">
            <a:spAutoFit/>
          </a:bodyPr>
          <a:lstStyle/>
          <a:p>
            <a:r>
              <a:rPr lang="en-US" sz="1600" dirty="0"/>
              <a:t>Figure 22.4 An example of shadow paging</a:t>
            </a:r>
          </a:p>
        </p:txBody>
      </p:sp>
    </p:spTree>
    <p:extLst>
      <p:ext uri="{BB962C8B-B14F-4D97-AF65-F5344CB8AC3E}">
        <p14:creationId xmlns:p14="http://schemas.microsoft.com/office/powerpoint/2010/main" xmlns="" val="15503620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22.5 The ARIES Recovery Algorithm</a:t>
            </a:r>
          </a:p>
        </p:txBody>
      </p:sp>
      <p:sp>
        <p:nvSpPr>
          <p:cNvPr id="36867" name="Content Placeholder 2"/>
          <p:cNvSpPr>
            <a:spLocks noGrp="1"/>
          </p:cNvSpPr>
          <p:nvPr>
            <p:ph idx="1"/>
          </p:nvPr>
        </p:nvSpPr>
        <p:spPr/>
        <p:txBody>
          <a:bodyPr/>
          <a:lstStyle/>
          <a:p>
            <a:r>
              <a:rPr lang="en-US" altLang="en-US" dirty="0"/>
              <a:t>Used in many IBM relational database products</a:t>
            </a:r>
          </a:p>
          <a:p>
            <a:r>
              <a:rPr lang="en-US" altLang="en-US" dirty="0"/>
              <a:t>Uses a steal/no-force approach for writing</a:t>
            </a:r>
          </a:p>
          <a:p>
            <a:r>
              <a:rPr lang="en-US" altLang="en-US" dirty="0"/>
              <a:t>Concepts</a:t>
            </a:r>
          </a:p>
          <a:p>
            <a:pPr lvl="1"/>
            <a:r>
              <a:rPr lang="en-US" altLang="en-US" dirty="0"/>
              <a:t>Write-ahead logging</a:t>
            </a:r>
          </a:p>
          <a:p>
            <a:pPr lvl="1"/>
            <a:r>
              <a:rPr lang="en-US" altLang="en-US" dirty="0"/>
              <a:t>Repeating history during redo</a:t>
            </a:r>
          </a:p>
          <a:p>
            <a:pPr lvl="2"/>
            <a:r>
              <a:rPr lang="en-US" dirty="0"/>
              <a:t>Retrace all database system actions prior to crash to reconstruct database state when crash occurred</a:t>
            </a:r>
            <a:endParaRPr lang="en-US" altLang="en-US" dirty="0"/>
          </a:p>
          <a:p>
            <a:pPr lvl="1"/>
            <a:r>
              <a:rPr lang="en-US" altLang="en-US" dirty="0"/>
              <a:t>Logging changes during undo</a:t>
            </a:r>
          </a:p>
          <a:p>
            <a:pPr lvl="2"/>
            <a:r>
              <a:rPr lang="en-US" dirty="0"/>
              <a:t>Prevents ARIES from repeating completed undo operations if failure occurs during recovery</a:t>
            </a:r>
            <a:endParaRPr lang="en-US" alt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Analysis step</a:t>
            </a:r>
          </a:p>
          <a:p>
            <a:pPr lvl="1"/>
            <a:r>
              <a:rPr lang="en-US" dirty="0"/>
              <a:t>Identifies dirty (updated) pages in the buffer and set of transactions active at the time of crash</a:t>
            </a:r>
          </a:p>
          <a:p>
            <a:pPr lvl="1"/>
            <a:r>
              <a:rPr lang="en-US" dirty="0"/>
              <a:t>Determines appropriate start point in the log for the REDO operation</a:t>
            </a:r>
            <a:endParaRPr lang="en-US" altLang="en-US" dirty="0"/>
          </a:p>
          <a:p>
            <a:r>
              <a:rPr lang="en-US" altLang="en-US" dirty="0"/>
              <a:t>REDO</a:t>
            </a:r>
          </a:p>
          <a:p>
            <a:pPr lvl="1"/>
            <a:r>
              <a:rPr lang="en-US" dirty="0"/>
              <a:t>Reapplies updates from the log to the database</a:t>
            </a:r>
          </a:p>
          <a:p>
            <a:pPr lvl="1"/>
            <a:r>
              <a:rPr lang="en-US" altLang="en-US" dirty="0"/>
              <a:t>Only necessary REDO operations are applied</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extLst>
      <p:ext uri="{BB962C8B-B14F-4D97-AF65-F5344CB8AC3E}">
        <p14:creationId xmlns:p14="http://schemas.microsoft.com/office/powerpoint/2010/main" xmlns="" val="5705071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UNDO</a:t>
            </a:r>
          </a:p>
          <a:p>
            <a:pPr lvl="1"/>
            <a:r>
              <a:rPr lang="en-US" dirty="0"/>
              <a:t>Log is scanned backward</a:t>
            </a:r>
          </a:p>
          <a:p>
            <a:pPr lvl="1"/>
            <a:r>
              <a:rPr lang="en-US" dirty="0"/>
              <a:t>Operations of transactions that were active at the time of the crash are undone in reverse order</a:t>
            </a:r>
          </a:p>
          <a:p>
            <a:r>
              <a:rPr lang="en-US" altLang="en-US" dirty="0"/>
              <a:t>Every log record has associated log sequence number (LSN)</a:t>
            </a:r>
          </a:p>
          <a:p>
            <a:pPr lvl="1"/>
            <a:r>
              <a:rPr lang="en-US" altLang="en-US" dirty="0"/>
              <a:t>Indicates address of log record on disk</a:t>
            </a:r>
          </a:p>
          <a:p>
            <a:pPr lvl="1"/>
            <a:r>
              <a:rPr lang="en-US" altLang="en-US" dirty="0"/>
              <a:t>Corresponds to a specific change of some transaction</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28</a:t>
            </a:fld>
            <a:endParaRPr lang="en-CA" altLang="en-US" sz="1400" dirty="0">
              <a:solidFill>
                <a:srgbClr val="990033"/>
              </a:solidFill>
            </a:endParaRPr>
          </a:p>
        </p:txBody>
      </p:sp>
    </p:spTree>
    <p:extLst>
      <p:ext uri="{BB962C8B-B14F-4D97-AF65-F5344CB8AC3E}">
        <p14:creationId xmlns:p14="http://schemas.microsoft.com/office/powerpoint/2010/main" xmlns="" val="12773201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Example</a:t>
            </a:r>
          </a:p>
        </p:txBody>
      </p:sp>
      <p:sp>
        <p:nvSpPr>
          <p:cNvPr id="3" name="Slide Number Placeholder 2"/>
          <p:cNvSpPr>
            <a:spLocks noGrp="1"/>
          </p:cNvSpPr>
          <p:nvPr>
            <p:ph type="sldNum" sz="quarter" idx="10"/>
          </p:nvPr>
        </p:nvSpPr>
        <p:spPr/>
        <p:txBody>
          <a:bodyPr/>
          <a:lstStyle/>
          <a:p>
            <a:pPr>
              <a:defRPr/>
            </a:pPr>
            <a:r>
              <a:rPr lang="en-US" altLang="en-US" dirty="0"/>
              <a:t>Slide 16-</a:t>
            </a:r>
            <a:fld id="{AEE05831-3758-41FE-86C8-A42338BA7B7B}" type="slidenum">
              <a:rPr lang="en-US" altLang="en-US" smtClean="0"/>
              <a:pPr>
                <a:defRPr/>
              </a:pPr>
              <a:t>29</a:t>
            </a:fld>
            <a:endParaRPr lang="en-CA" altLang="en-US" dirty="0"/>
          </a:p>
        </p:txBody>
      </p:sp>
      <p:sp>
        <p:nvSpPr>
          <p:cNvPr id="4" name="TextBox 3"/>
          <p:cNvSpPr txBox="1"/>
          <p:nvPr/>
        </p:nvSpPr>
        <p:spPr>
          <a:xfrm>
            <a:off x="157619" y="2597308"/>
            <a:ext cx="2133600" cy="2800767"/>
          </a:xfrm>
          <a:prstGeom prst="rect">
            <a:avLst/>
          </a:prstGeom>
          <a:noFill/>
        </p:spPr>
        <p:txBody>
          <a:bodyPr wrap="square" rtlCol="0">
            <a:spAutoFit/>
          </a:bodyPr>
          <a:lstStyle/>
          <a:p>
            <a:r>
              <a:rPr lang="en-US" sz="1600" dirty="0"/>
              <a:t>Figure 22.5 An example of recovery in ARIES (a) The log at point of crash (b) The Transaction and Dirty Page Tables at time of checkpoint (c) The Transaction and Dirty Page Tables after the analysis phase</a:t>
            </a:r>
          </a:p>
        </p:txBody>
      </p:sp>
      <p:pic>
        <p:nvPicPr>
          <p:cNvPr id="5" name="Picture 4"/>
          <p:cNvPicPr>
            <a:picLocks noChangeAspect="1"/>
          </p:cNvPicPr>
          <p:nvPr/>
        </p:nvPicPr>
        <p:blipFill>
          <a:blip r:embed="rId2"/>
          <a:stretch>
            <a:fillRect/>
          </a:stretch>
        </p:blipFill>
        <p:spPr>
          <a:xfrm>
            <a:off x="2297515" y="1441143"/>
            <a:ext cx="6541685" cy="4959657"/>
          </a:xfrm>
          <a:prstGeom prst="rect">
            <a:avLst/>
          </a:prstGeom>
        </p:spPr>
      </p:pic>
    </p:spTree>
    <p:extLst>
      <p:ext uri="{BB962C8B-B14F-4D97-AF65-F5344CB8AC3E}">
        <p14:creationId xmlns:p14="http://schemas.microsoft.com/office/powerpoint/2010/main" xmlns="" val="24960957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Recovery algorithms</a:t>
            </a:r>
          </a:p>
          <a:p>
            <a:r>
              <a:rPr lang="en-US" dirty="0"/>
              <a:t>Recovery concepts</a:t>
            </a:r>
          </a:p>
          <a:p>
            <a:pPr lvl="1"/>
            <a:r>
              <a:rPr lang="en-US" dirty="0"/>
              <a:t>Write-ahead logging</a:t>
            </a:r>
          </a:p>
          <a:p>
            <a:pPr lvl="1"/>
            <a:r>
              <a:rPr lang="en-US" dirty="0"/>
              <a:t>In-place versus shadow updates</a:t>
            </a:r>
          </a:p>
          <a:p>
            <a:pPr lvl="1"/>
            <a:r>
              <a:rPr lang="en-US" dirty="0"/>
              <a:t>Rollback</a:t>
            </a:r>
          </a:p>
          <a:p>
            <a:pPr lvl="1"/>
            <a:r>
              <a:rPr lang="en-US" dirty="0"/>
              <a:t>Deferred update</a:t>
            </a:r>
          </a:p>
          <a:p>
            <a:pPr lvl="1"/>
            <a:r>
              <a:rPr lang="en-US" dirty="0"/>
              <a:t>Immediate update</a:t>
            </a:r>
          </a:p>
          <a:p>
            <a:r>
              <a:rPr lang="en-US" dirty="0"/>
              <a:t>Certain recovery techniques best used with specific concurrency control methods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3</a:t>
            </a:fld>
            <a:endParaRPr lang="en-CA" altLang="en-US" dirty="0"/>
          </a:p>
        </p:txBody>
      </p:sp>
    </p:spTree>
    <p:extLst>
      <p:ext uri="{BB962C8B-B14F-4D97-AF65-F5344CB8AC3E}">
        <p14:creationId xmlns:p14="http://schemas.microsoft.com/office/powerpoint/2010/main" xmlns="" val="47709518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22.6 Recovery in Multidatabase Systems</a:t>
            </a:r>
          </a:p>
        </p:txBody>
      </p:sp>
      <p:sp>
        <p:nvSpPr>
          <p:cNvPr id="38915" name="Content Placeholder 2"/>
          <p:cNvSpPr>
            <a:spLocks noGrp="1"/>
          </p:cNvSpPr>
          <p:nvPr>
            <p:ph idx="1"/>
          </p:nvPr>
        </p:nvSpPr>
        <p:spPr/>
        <p:txBody>
          <a:bodyPr/>
          <a:lstStyle/>
          <a:p>
            <a:r>
              <a:rPr lang="en-US" dirty="0"/>
              <a:t>Two-level recovery mechanism</a:t>
            </a:r>
          </a:p>
          <a:p>
            <a:r>
              <a:rPr lang="en-US" altLang="en-US" dirty="0"/>
              <a:t>Global recovery manager (coordinator) needed to maintain recovery information</a:t>
            </a:r>
          </a:p>
          <a:p>
            <a:r>
              <a:rPr lang="en-US" altLang="en-US" dirty="0"/>
              <a:t>Coordinator follows two-phase commit protocol</a:t>
            </a:r>
          </a:p>
          <a:p>
            <a:pPr lvl="1"/>
            <a:r>
              <a:rPr lang="en-US" altLang="en-US" dirty="0"/>
              <a:t>Phase 1: Prepare for commit message</a:t>
            </a:r>
          </a:p>
          <a:p>
            <a:pPr lvl="2"/>
            <a:r>
              <a:rPr lang="en-US" altLang="en-US" dirty="0"/>
              <a:t>Ready to commit or cannot commit signal returned</a:t>
            </a:r>
          </a:p>
          <a:p>
            <a:pPr lvl="1"/>
            <a:r>
              <a:rPr lang="en-US" altLang="en-US" dirty="0"/>
              <a:t>Phase 2: Issue commit signal</a:t>
            </a:r>
          </a:p>
          <a:p>
            <a:r>
              <a:rPr lang="en-US" dirty="0"/>
              <a:t>Either all participating databases commit the effect of the transaction or none of them do</a:t>
            </a:r>
            <a:endParaRPr lang="en-US" altLang="en-US" dirty="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Recovery in Multidatabase Systems (cont’d.)</a:t>
            </a:r>
          </a:p>
        </p:txBody>
      </p:sp>
      <p:sp>
        <p:nvSpPr>
          <p:cNvPr id="38915" name="Content Placeholder 2"/>
          <p:cNvSpPr>
            <a:spLocks noGrp="1"/>
          </p:cNvSpPr>
          <p:nvPr>
            <p:ph idx="1"/>
          </p:nvPr>
        </p:nvSpPr>
        <p:spPr/>
        <p:txBody>
          <a:bodyPr/>
          <a:lstStyle/>
          <a:p>
            <a:r>
              <a:rPr lang="en-US" dirty="0"/>
              <a:t>Always possible to recover to a state where either the transaction is committed or it is rolled back</a:t>
            </a:r>
          </a:p>
          <a:p>
            <a:r>
              <a:rPr lang="en-US" altLang="en-US" dirty="0"/>
              <a:t>Failure during phase 1 requires rollback</a:t>
            </a:r>
          </a:p>
          <a:p>
            <a:r>
              <a:rPr lang="en-US" altLang="en-US" dirty="0"/>
              <a:t>Failure during phase 2 means successful transaction can recover and commit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xmlns="" val="13534643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22.7 Database Backup and Recovery</a:t>
            </a:r>
            <a:br>
              <a:rPr lang="en-US" altLang="en-US" dirty="0"/>
            </a:br>
            <a:r>
              <a:rPr lang="en-US" altLang="en-US" dirty="0"/>
              <a:t>from Catastrophic Failures</a:t>
            </a:r>
          </a:p>
        </p:txBody>
      </p:sp>
      <p:sp>
        <p:nvSpPr>
          <p:cNvPr id="39939" name="Content Placeholder 2"/>
          <p:cNvSpPr>
            <a:spLocks noGrp="1"/>
          </p:cNvSpPr>
          <p:nvPr>
            <p:ph idx="1"/>
          </p:nvPr>
        </p:nvSpPr>
        <p:spPr/>
        <p:txBody>
          <a:bodyPr/>
          <a:lstStyle/>
          <a:p>
            <a:r>
              <a:rPr lang="en-US" altLang="en-US" dirty="0"/>
              <a:t>Database backup</a:t>
            </a:r>
          </a:p>
          <a:p>
            <a:pPr lvl="1"/>
            <a:r>
              <a:rPr lang="en-US" altLang="en-US" dirty="0"/>
              <a:t>Entire database and log periodically copied onto inexpensive storage medium</a:t>
            </a:r>
          </a:p>
          <a:p>
            <a:pPr lvl="1"/>
            <a:r>
              <a:rPr lang="en-US" altLang="en-US" dirty="0"/>
              <a:t>Latest backup copy can be reloaded from disk in case of catastrophic failure</a:t>
            </a:r>
          </a:p>
          <a:p>
            <a:r>
              <a:rPr lang="en-US" altLang="en-US" dirty="0"/>
              <a:t>Backups often moved to physically separate locations</a:t>
            </a:r>
          </a:p>
          <a:p>
            <a:pPr lvl="1"/>
            <a:r>
              <a:rPr lang="en-US" altLang="en-US" dirty="0"/>
              <a:t>Subterranean storage vaults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Database Backup and Recovery</a:t>
            </a:r>
            <a:br>
              <a:rPr lang="en-US" altLang="en-US" dirty="0"/>
            </a:br>
            <a:r>
              <a:rPr lang="en-US" altLang="en-US" dirty="0"/>
              <a:t>from Catastrophic Failures (cont’d.)</a:t>
            </a:r>
          </a:p>
        </p:txBody>
      </p:sp>
      <p:sp>
        <p:nvSpPr>
          <p:cNvPr id="39939" name="Content Placeholder 2"/>
          <p:cNvSpPr>
            <a:spLocks noGrp="1"/>
          </p:cNvSpPr>
          <p:nvPr>
            <p:ph idx="1"/>
          </p:nvPr>
        </p:nvSpPr>
        <p:spPr/>
        <p:txBody>
          <a:bodyPr/>
          <a:lstStyle/>
          <a:p>
            <a:r>
              <a:rPr lang="en-US" altLang="en-US" dirty="0"/>
              <a:t>Backup system log at more frequent intervals and copy to magnetic tape</a:t>
            </a:r>
          </a:p>
          <a:p>
            <a:pPr lvl="1"/>
            <a:r>
              <a:rPr lang="en-US" altLang="en-US" dirty="0"/>
              <a:t>System log smaller than database</a:t>
            </a:r>
          </a:p>
          <a:p>
            <a:pPr lvl="2"/>
            <a:r>
              <a:rPr lang="en-US" altLang="en-US" dirty="0"/>
              <a:t>Can be backed up more frequently</a:t>
            </a:r>
          </a:p>
          <a:p>
            <a:pPr lvl="1"/>
            <a:r>
              <a:rPr lang="en-US" altLang="en-US" dirty="0"/>
              <a:t>Benefit: users do not lose all transactions since last database backup</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spTree>
    <p:extLst>
      <p:ext uri="{BB962C8B-B14F-4D97-AF65-F5344CB8AC3E}">
        <p14:creationId xmlns:p14="http://schemas.microsoft.com/office/powerpoint/2010/main" xmlns="" val="40096244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22.8 Summary</a:t>
            </a:r>
          </a:p>
        </p:txBody>
      </p:sp>
      <p:sp>
        <p:nvSpPr>
          <p:cNvPr id="39939" name="Content Placeholder 2"/>
          <p:cNvSpPr>
            <a:spLocks noGrp="1"/>
          </p:cNvSpPr>
          <p:nvPr>
            <p:ph idx="1"/>
          </p:nvPr>
        </p:nvSpPr>
        <p:spPr/>
        <p:txBody>
          <a:bodyPr/>
          <a:lstStyle/>
          <a:p>
            <a:r>
              <a:rPr lang="en-US" altLang="en-US" dirty="0"/>
              <a:t>Main goal of recovery</a:t>
            </a:r>
          </a:p>
          <a:p>
            <a:pPr lvl="1"/>
            <a:r>
              <a:rPr lang="en-US" altLang="en-US" dirty="0"/>
              <a:t>Ensure atomicity property of a transaction</a:t>
            </a:r>
          </a:p>
          <a:p>
            <a:r>
              <a:rPr lang="en-US" altLang="en-US" dirty="0"/>
              <a:t>Caching</a:t>
            </a:r>
          </a:p>
          <a:p>
            <a:r>
              <a:rPr lang="en-US" altLang="en-US" dirty="0"/>
              <a:t>In-place updating versus shadowing</a:t>
            </a:r>
          </a:p>
          <a:p>
            <a:r>
              <a:rPr lang="en-US" altLang="en-US" dirty="0"/>
              <a:t>Before and after images of data items</a:t>
            </a:r>
          </a:p>
          <a:p>
            <a:r>
              <a:rPr lang="en-US" altLang="en-US" dirty="0"/>
              <a:t>UNDO and REDO operations</a:t>
            </a:r>
          </a:p>
          <a:p>
            <a:r>
              <a:rPr lang="en-US" altLang="en-US" dirty="0"/>
              <a:t>Deferred versus immediate update</a:t>
            </a:r>
          </a:p>
          <a:p>
            <a:r>
              <a:rPr lang="en-US" altLang="en-US" dirty="0"/>
              <a:t>Shadow paging</a:t>
            </a:r>
          </a:p>
          <a:p>
            <a:r>
              <a:rPr lang="en-US" altLang="en-US" dirty="0"/>
              <a:t>Catastrophic failure recovery</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spTree>
    <p:extLst>
      <p:ext uri="{BB962C8B-B14F-4D97-AF65-F5344CB8AC3E}">
        <p14:creationId xmlns:p14="http://schemas.microsoft.com/office/powerpoint/2010/main" xmlns="" val="629168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22.1 Recovery Concepts</a:t>
            </a:r>
          </a:p>
        </p:txBody>
      </p:sp>
      <p:sp>
        <p:nvSpPr>
          <p:cNvPr id="16387" name="Content Placeholder 2"/>
          <p:cNvSpPr>
            <a:spLocks noGrp="1"/>
          </p:cNvSpPr>
          <p:nvPr>
            <p:ph idx="1"/>
          </p:nvPr>
        </p:nvSpPr>
        <p:spPr/>
        <p:txBody>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xmlns="" val="1993679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Undo and redo operations required to be idempotent</a:t>
            </a:r>
          </a:p>
          <a:p>
            <a:pPr lvl="1"/>
            <a:r>
              <a:rPr lang="en-US" altLang="en-US" dirty="0"/>
              <a:t>Executing operations multiple times equivalent to executing just once</a:t>
            </a:r>
          </a:p>
          <a:p>
            <a:pPr lvl="1"/>
            <a:r>
              <a:rPr lang="en-US" altLang="en-US" dirty="0"/>
              <a:t>Entire recovery process should be 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extLst>
      <p:ext uri="{BB962C8B-B14F-4D97-AF65-F5344CB8AC3E}">
        <p14:creationId xmlns:p14="http://schemas.microsoft.com/office/powerpoint/2010/main" xmlns="" val="42085038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xmlns="" val="33768033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extLst>
      <p:ext uri="{BB962C8B-B14F-4D97-AF65-F5344CB8AC3E}">
        <p14:creationId xmlns:p14="http://schemas.microsoft.com/office/powerpoint/2010/main" xmlns="" val="36771031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xmlns="" val="27678499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3056</TotalTime>
  <Words>1627</Words>
  <Application>Microsoft Office PowerPoint</Application>
  <PresentationFormat>Letter Paper (8.5x11 in)</PresentationFormat>
  <Paragraphs>238</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Blends</vt:lpstr>
      <vt:lpstr>Slide 1</vt:lpstr>
      <vt:lpstr>Slide 2</vt:lpstr>
      <vt:lpstr>Introduction</vt:lpstr>
      <vt:lpstr>22.1 Recovery Concepts</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Checkpoints in the System Log and Fuzzy Checkpointing</vt:lpstr>
      <vt:lpstr>Checkpoints in the System Log and Fuzzy Checkpointing (cont’d.)</vt:lpstr>
      <vt:lpstr>Transaction Rollback</vt:lpstr>
      <vt:lpstr>Slide 16</vt:lpstr>
      <vt:lpstr>Transactions that Do Not Affect the Database</vt:lpstr>
      <vt:lpstr>22.2 NO-UNDO/REDO Recovery Based on Deferred Update</vt:lpstr>
      <vt:lpstr>NO-UNDO/REDO Recovery Based on Deferred Update (cont’d.)</vt:lpstr>
      <vt:lpstr>NO-UNDO/REDO Recovery Based on Deferred Update (cont’d.)</vt:lpstr>
      <vt:lpstr>22.3 Recovery Techniques Based on Immediate Update</vt:lpstr>
      <vt:lpstr>Slide 22</vt:lpstr>
      <vt:lpstr>22.4 Shadow Paging</vt:lpstr>
      <vt:lpstr>Shadow Paging (cont’d.)</vt:lpstr>
      <vt:lpstr>Shadow Paging (cont’d.)</vt:lpstr>
      <vt:lpstr>22.5 The ARIES Recovery Algorithm</vt:lpstr>
      <vt:lpstr>The ARIES Recovery Algorithm (cont’d.)</vt:lpstr>
      <vt:lpstr>The ARIES Recovery Algorithm (cont’d.)</vt:lpstr>
      <vt:lpstr>ARIES Recovery Example</vt:lpstr>
      <vt:lpstr>22.6 Recovery in Multidatabase Systems</vt:lpstr>
      <vt:lpstr>Recovery in Multidatabase Systems (cont’d.)</vt:lpstr>
      <vt:lpstr>22.7 Database Backup and Recovery from Catastrophic Failures</vt:lpstr>
      <vt:lpstr>Database Backup and Recovery from Catastrophic Failures (cont’d.)</vt:lpstr>
      <vt:lpstr>22.8 Summary</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Shyju</cp:lastModifiedBy>
  <cp:revision>269</cp:revision>
  <cp:lastPrinted>2001-11-04T00:51:13Z</cp:lastPrinted>
  <dcterms:created xsi:type="dcterms:W3CDTF">2005-02-25T19:46:41Z</dcterms:created>
  <dcterms:modified xsi:type="dcterms:W3CDTF">2019-03-28T06:05:50Z</dcterms:modified>
</cp:coreProperties>
</file>