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op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017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IN" sz="3200" b="1" dirty="0"/>
              <a:t>Overloading Constructors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/* Here, Box defines three constructors to </a:t>
            </a:r>
            <a:r>
              <a:rPr lang="en-US" sz="2400" dirty="0" smtClean="0"/>
              <a:t>initialize the </a:t>
            </a:r>
            <a:r>
              <a:rPr lang="en-US" sz="2400" dirty="0"/>
              <a:t>dimensions of a box various ways</a:t>
            </a:r>
            <a:r>
              <a:rPr lang="en-US" sz="2400" dirty="0" smtClean="0"/>
              <a:t>. </a:t>
            </a:r>
            <a:r>
              <a:rPr lang="en-IN" sz="2400" dirty="0" smtClean="0"/>
              <a:t>*/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class Box {</a:t>
            </a:r>
          </a:p>
          <a:p>
            <a:pPr marL="0" indent="0">
              <a:buNone/>
            </a:pPr>
            <a:r>
              <a:rPr lang="en-IN" sz="2400" dirty="0" smtClean="0"/>
              <a:t>	double </a:t>
            </a:r>
            <a:r>
              <a:rPr lang="en-IN" sz="2400" dirty="0"/>
              <a:t>width;</a:t>
            </a:r>
          </a:p>
          <a:p>
            <a:pPr marL="0" indent="0">
              <a:buNone/>
            </a:pPr>
            <a:r>
              <a:rPr lang="en-IN" sz="2400" dirty="0" smtClean="0"/>
              <a:t>	double </a:t>
            </a:r>
            <a:r>
              <a:rPr lang="en-IN" sz="2400" dirty="0"/>
              <a:t>height;</a:t>
            </a:r>
          </a:p>
          <a:p>
            <a:pPr marL="0" indent="0">
              <a:buNone/>
            </a:pPr>
            <a:r>
              <a:rPr lang="en-IN" sz="2400" dirty="0" smtClean="0"/>
              <a:t>	double </a:t>
            </a:r>
            <a:r>
              <a:rPr lang="en-IN" sz="2400" dirty="0"/>
              <a:t>depth;</a:t>
            </a:r>
          </a:p>
          <a:p>
            <a:pPr marL="0" indent="0">
              <a:buNone/>
            </a:pPr>
            <a:r>
              <a:rPr lang="en-US" sz="2400" dirty="0" smtClean="0"/>
              <a:t>	// </a:t>
            </a:r>
            <a:r>
              <a:rPr lang="en-US" sz="2400" dirty="0"/>
              <a:t>constructor used when all dimensions specified</a:t>
            </a:r>
          </a:p>
          <a:p>
            <a:pPr marL="0" indent="0">
              <a:buNone/>
            </a:pPr>
            <a:r>
              <a:rPr lang="fr-FR" sz="2400" dirty="0" smtClean="0"/>
              <a:t>	</a:t>
            </a:r>
            <a:r>
              <a:rPr lang="fr-FR" sz="2400" dirty="0" smtClean="0">
                <a:solidFill>
                  <a:srgbClr val="C00000"/>
                </a:solidFill>
              </a:rPr>
              <a:t>Box(double </a:t>
            </a:r>
            <a:r>
              <a:rPr lang="fr-FR" sz="2400" dirty="0">
                <a:solidFill>
                  <a:srgbClr val="C00000"/>
                </a:solidFill>
              </a:rPr>
              <a:t>w, double h, double d) {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rgbClr val="C00000"/>
                </a:solidFill>
              </a:rPr>
              <a:t>		width </a:t>
            </a:r>
            <a:r>
              <a:rPr lang="en-IN" sz="2400" dirty="0">
                <a:solidFill>
                  <a:srgbClr val="C00000"/>
                </a:solidFill>
              </a:rPr>
              <a:t>= w;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rgbClr val="C00000"/>
                </a:solidFill>
              </a:rPr>
              <a:t>		height </a:t>
            </a:r>
            <a:r>
              <a:rPr lang="en-IN" sz="2400" dirty="0">
                <a:solidFill>
                  <a:srgbClr val="C00000"/>
                </a:solidFill>
              </a:rPr>
              <a:t>= h;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rgbClr val="C00000"/>
                </a:solidFill>
              </a:rPr>
              <a:t>		depth </a:t>
            </a:r>
            <a:r>
              <a:rPr lang="en-IN" sz="2400" dirty="0">
                <a:solidFill>
                  <a:srgbClr val="C00000"/>
                </a:solidFill>
              </a:rPr>
              <a:t>= d;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rgbClr val="C00000"/>
                </a:solidFill>
              </a:rPr>
              <a:t>	}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61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	// </a:t>
            </a:r>
            <a:r>
              <a:rPr lang="en-US" dirty="0"/>
              <a:t>constructor used when no dimensions specified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002060"/>
                </a:solidFill>
              </a:rPr>
              <a:t>Box</a:t>
            </a:r>
            <a:r>
              <a:rPr lang="en-IN" dirty="0">
                <a:solidFill>
                  <a:srgbClr val="002060"/>
                </a:solidFill>
              </a:rPr>
              <a:t>()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		width </a:t>
            </a:r>
            <a:r>
              <a:rPr lang="en-US" dirty="0">
                <a:solidFill>
                  <a:srgbClr val="002060"/>
                </a:solidFill>
              </a:rPr>
              <a:t>= -1; // use -1 to indicate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		height </a:t>
            </a:r>
            <a:r>
              <a:rPr lang="en-IN" dirty="0">
                <a:solidFill>
                  <a:srgbClr val="002060"/>
                </a:solidFill>
              </a:rPr>
              <a:t>= -1; // an uninitialized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		depth </a:t>
            </a:r>
            <a:r>
              <a:rPr lang="en-IN" dirty="0">
                <a:solidFill>
                  <a:srgbClr val="002060"/>
                </a:solidFill>
              </a:rPr>
              <a:t>= -1; // box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	}</a:t>
            </a:r>
            <a:endParaRPr lang="en-IN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 smtClean="0"/>
              <a:t>	// </a:t>
            </a:r>
            <a:r>
              <a:rPr lang="en-US" dirty="0"/>
              <a:t>constructor used when cube is created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7030A0"/>
                </a:solidFill>
              </a:rPr>
              <a:t>Box(double </a:t>
            </a:r>
            <a:r>
              <a:rPr lang="en-IN" dirty="0" err="1">
                <a:solidFill>
                  <a:srgbClr val="7030A0"/>
                </a:solidFill>
              </a:rPr>
              <a:t>len</a:t>
            </a:r>
            <a:r>
              <a:rPr lang="en-IN" dirty="0">
                <a:solidFill>
                  <a:srgbClr val="7030A0"/>
                </a:solidFill>
              </a:rPr>
              <a:t>) {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7030A0"/>
                </a:solidFill>
              </a:rPr>
              <a:t>		width </a:t>
            </a:r>
            <a:r>
              <a:rPr lang="en-IN" dirty="0">
                <a:solidFill>
                  <a:srgbClr val="7030A0"/>
                </a:solidFill>
              </a:rPr>
              <a:t>= height = depth = </a:t>
            </a:r>
            <a:r>
              <a:rPr lang="en-IN" dirty="0" err="1">
                <a:solidFill>
                  <a:srgbClr val="7030A0"/>
                </a:solidFill>
              </a:rPr>
              <a:t>len</a:t>
            </a:r>
            <a:r>
              <a:rPr lang="en-IN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7030A0"/>
                </a:solidFill>
              </a:rPr>
              <a:t>	}</a:t>
            </a:r>
            <a:endParaRPr lang="en-IN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dirty="0" smtClean="0"/>
              <a:t>	// </a:t>
            </a:r>
            <a:r>
              <a:rPr lang="en-IN" dirty="0"/>
              <a:t>compute and return volume</a:t>
            </a:r>
          </a:p>
          <a:p>
            <a:pPr marL="0" indent="0">
              <a:buNone/>
            </a:pPr>
            <a:r>
              <a:rPr lang="en-IN" dirty="0" smtClean="0"/>
              <a:t>	double </a:t>
            </a:r>
            <a:r>
              <a:rPr lang="en-IN" dirty="0"/>
              <a:t>volume() {</a:t>
            </a:r>
          </a:p>
          <a:p>
            <a:pPr marL="0" indent="0">
              <a:buNone/>
            </a:pPr>
            <a:r>
              <a:rPr lang="en-IN" dirty="0" smtClean="0"/>
              <a:t>		return </a:t>
            </a:r>
            <a:r>
              <a:rPr lang="en-IN" dirty="0"/>
              <a:t>width * height * depth;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420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Box mybox1 = new Box(10, 20, 15);</a:t>
            </a: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</a:rPr>
              <a:t>Box mybox2 = new Box();</a:t>
            </a:r>
          </a:p>
          <a:p>
            <a:pPr marL="0" indent="0">
              <a:buNone/>
            </a:pPr>
            <a:r>
              <a:rPr lang="en-IN" dirty="0">
                <a:solidFill>
                  <a:srgbClr val="7030A0"/>
                </a:solidFill>
              </a:rPr>
              <a:t>Box </a:t>
            </a:r>
            <a:r>
              <a:rPr lang="en-IN" dirty="0" err="1">
                <a:solidFill>
                  <a:srgbClr val="7030A0"/>
                </a:solidFill>
              </a:rPr>
              <a:t>mycube</a:t>
            </a:r>
            <a:r>
              <a:rPr lang="en-IN" dirty="0">
                <a:solidFill>
                  <a:srgbClr val="7030A0"/>
                </a:solidFill>
              </a:rPr>
              <a:t> = new Box(7)</a:t>
            </a:r>
            <a:r>
              <a:rPr lang="en-IN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6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IN" sz="2800" b="1" dirty="0"/>
              <a:t>Using Objects as Parameters</a:t>
            </a:r>
            <a:endParaRPr lang="en-IN" sz="2800" dirty="0"/>
          </a:p>
        </p:txBody>
      </p:sp>
      <p:pic>
        <p:nvPicPr>
          <p:cNvPr id="6" name="Picture 2">
            <a:hlinkClick r:id="rId2" action="ppaction://hlinkfile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68580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169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sz="2000" b="1" dirty="0"/>
              <a:t>The </a:t>
            </a:r>
            <a:r>
              <a:rPr lang="en-US" sz="2000" b="1" dirty="0" smtClean="0"/>
              <a:t>General </a:t>
            </a:r>
            <a:r>
              <a:rPr lang="en-US" sz="2000" b="1" dirty="0"/>
              <a:t>Form of a </a:t>
            </a:r>
            <a:r>
              <a:rPr lang="en-US" sz="2000" b="1" dirty="0" smtClean="0"/>
              <a:t>Class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1"/>
            <a:ext cx="4267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16727"/>
            <a:ext cx="5257800" cy="444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89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IN" sz="2400" b="1" dirty="0"/>
              <a:t>A Simple Class</a:t>
            </a:r>
            <a:endParaRPr lang="en-IN" sz="2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77082"/>
            <a:ext cx="7086599" cy="6004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9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dirty="0"/>
              <a:t>This is the general form of a method:</a:t>
            </a:r>
          </a:p>
          <a:p>
            <a:pPr marL="0" indent="0">
              <a:buNone/>
            </a:pPr>
            <a:r>
              <a:rPr lang="en-IN" i="1" dirty="0" smtClean="0"/>
              <a:t>	</a:t>
            </a:r>
            <a:r>
              <a:rPr lang="en-IN" i="1" dirty="0" smtClean="0">
                <a:solidFill>
                  <a:schemeClr val="accent6">
                    <a:lumMod val="50000"/>
                  </a:schemeClr>
                </a:solidFill>
              </a:rPr>
              <a:t>type </a:t>
            </a:r>
            <a:r>
              <a:rPr lang="en-IN" i="1" dirty="0">
                <a:solidFill>
                  <a:schemeClr val="accent6">
                    <a:lumMod val="50000"/>
                  </a:schemeClr>
                </a:solidFill>
              </a:rPr>
              <a:t>name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i="1" dirty="0">
                <a:solidFill>
                  <a:schemeClr val="accent6">
                    <a:lumMod val="50000"/>
                  </a:schemeClr>
                </a:solidFill>
              </a:rPr>
              <a:t>parameter-list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		//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body of method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	}</a:t>
            </a:r>
          </a:p>
          <a:p>
            <a:r>
              <a:rPr lang="en-US" dirty="0"/>
              <a:t>form of the </a:t>
            </a:r>
            <a:r>
              <a:rPr lang="en-US" b="1" dirty="0"/>
              <a:t>return </a:t>
            </a:r>
            <a:r>
              <a:rPr lang="en-US" dirty="0"/>
              <a:t>statement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IN" dirty="0" smtClean="0"/>
              <a:t>  	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return </a:t>
            </a:r>
            <a:r>
              <a:rPr lang="en-IN" i="1" dirty="0">
                <a:solidFill>
                  <a:schemeClr val="accent6">
                    <a:lumMod val="50000"/>
                  </a:schemeClr>
                </a:solidFill>
              </a:rPr>
              <a:t>value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6884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90678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// This program includes a method inside the box class.</a:t>
            </a:r>
          </a:p>
          <a:p>
            <a:pPr marL="0" indent="0">
              <a:buNone/>
            </a:pPr>
            <a:r>
              <a:rPr lang="en-IN" sz="2600" dirty="0" smtClean="0"/>
              <a:t>	class </a:t>
            </a:r>
            <a:r>
              <a:rPr lang="en-IN" sz="2600" dirty="0"/>
              <a:t>Box {</a:t>
            </a:r>
          </a:p>
          <a:p>
            <a:pPr marL="0" indent="0">
              <a:buNone/>
            </a:pPr>
            <a:r>
              <a:rPr lang="en-IN" sz="2600" dirty="0" smtClean="0"/>
              <a:t>		double </a:t>
            </a:r>
            <a:r>
              <a:rPr lang="en-IN" sz="2600" dirty="0"/>
              <a:t>width;</a:t>
            </a:r>
          </a:p>
          <a:p>
            <a:pPr marL="0" indent="0">
              <a:buNone/>
            </a:pPr>
            <a:r>
              <a:rPr lang="en-IN" sz="2600" dirty="0" smtClean="0"/>
              <a:t>		double </a:t>
            </a:r>
            <a:r>
              <a:rPr lang="en-IN" sz="2600" dirty="0"/>
              <a:t>height;</a:t>
            </a:r>
          </a:p>
          <a:p>
            <a:pPr marL="0" indent="0">
              <a:buNone/>
            </a:pPr>
            <a:r>
              <a:rPr lang="en-IN" sz="2600" dirty="0" smtClean="0"/>
              <a:t>		double </a:t>
            </a:r>
            <a:r>
              <a:rPr lang="en-IN" sz="2600" dirty="0"/>
              <a:t>depth;</a:t>
            </a:r>
          </a:p>
          <a:p>
            <a:pPr marL="0" indent="0">
              <a:buNone/>
            </a:pPr>
            <a:r>
              <a:rPr lang="en-US" sz="2600" dirty="0" smtClean="0"/>
              <a:t>		// </a:t>
            </a:r>
            <a:r>
              <a:rPr lang="en-US" sz="2600" dirty="0"/>
              <a:t>display volume of a box</a:t>
            </a:r>
          </a:p>
          <a:p>
            <a:pPr marL="0" indent="0">
              <a:buNone/>
            </a:pPr>
            <a:r>
              <a:rPr lang="en-IN" sz="2600" dirty="0" smtClean="0"/>
              <a:t>		</a:t>
            </a:r>
            <a:r>
              <a:rPr lang="en-IN" sz="2600" dirty="0" smtClean="0">
                <a:solidFill>
                  <a:schemeClr val="accent6">
                    <a:lumMod val="50000"/>
                  </a:schemeClr>
                </a:solidFill>
              </a:rPr>
              <a:t>void </a:t>
            </a:r>
            <a:r>
              <a:rPr lang="en-IN" sz="2600" dirty="0">
                <a:solidFill>
                  <a:schemeClr val="accent6">
                    <a:lumMod val="50000"/>
                  </a:schemeClr>
                </a:solidFill>
              </a:rPr>
              <a:t>volume() {</a:t>
            </a:r>
          </a:p>
          <a:p>
            <a:pPr marL="0" indent="0">
              <a:buNone/>
            </a:pPr>
            <a:r>
              <a:rPr lang="en-IN" sz="2600" dirty="0" smtClean="0">
                <a:solidFill>
                  <a:schemeClr val="accent6">
                    <a:lumMod val="50000"/>
                  </a:schemeClr>
                </a:solidFill>
              </a:rPr>
              <a:t>			</a:t>
            </a:r>
            <a:r>
              <a:rPr lang="en-IN" sz="2600" dirty="0" err="1" smtClean="0">
                <a:solidFill>
                  <a:schemeClr val="accent6">
                    <a:lumMod val="50000"/>
                  </a:schemeClr>
                </a:solidFill>
              </a:rPr>
              <a:t>System.out.print</a:t>
            </a:r>
            <a:r>
              <a:rPr lang="en-IN" sz="2600" dirty="0">
                <a:solidFill>
                  <a:schemeClr val="accent6">
                    <a:lumMod val="50000"/>
                  </a:schemeClr>
                </a:solidFill>
              </a:rPr>
              <a:t>("Volume is ");</a:t>
            </a:r>
          </a:p>
          <a:p>
            <a:pPr marL="0" indent="0">
              <a:buNone/>
            </a:pPr>
            <a:r>
              <a:rPr lang="en-IN" sz="2600" dirty="0" smtClean="0">
                <a:solidFill>
                  <a:schemeClr val="accent6">
                    <a:lumMod val="50000"/>
                  </a:schemeClr>
                </a:solidFill>
              </a:rPr>
              <a:t>			</a:t>
            </a:r>
            <a:r>
              <a:rPr lang="en-IN" sz="2600" dirty="0" err="1" smtClean="0">
                <a:solidFill>
                  <a:schemeClr val="accent6">
                    <a:lumMod val="50000"/>
                  </a:schemeClr>
                </a:solidFill>
              </a:rPr>
              <a:t>System.out.println</a:t>
            </a:r>
            <a:r>
              <a:rPr lang="en-IN" sz="2600" dirty="0" smtClean="0">
                <a:solidFill>
                  <a:schemeClr val="accent6">
                    <a:lumMod val="50000"/>
                  </a:schemeClr>
                </a:solidFill>
              </a:rPr>
              <a:t>(width </a:t>
            </a:r>
            <a:r>
              <a:rPr lang="en-IN" sz="2600" dirty="0">
                <a:solidFill>
                  <a:schemeClr val="accent6">
                    <a:lumMod val="50000"/>
                  </a:schemeClr>
                </a:solidFill>
              </a:rPr>
              <a:t>* height </a:t>
            </a:r>
            <a:r>
              <a:rPr lang="en-IN" sz="2600" dirty="0" smtClean="0">
                <a:solidFill>
                  <a:schemeClr val="accent6">
                    <a:lumMod val="50000"/>
                  </a:schemeClr>
                </a:solidFill>
              </a:rPr>
              <a:t>*depth</a:t>
            </a:r>
            <a:r>
              <a:rPr lang="en-IN" sz="2600" dirty="0">
                <a:solidFill>
                  <a:schemeClr val="accent6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IN" sz="2600" dirty="0" smtClean="0">
                <a:solidFill>
                  <a:schemeClr val="accent6">
                    <a:lumMod val="50000"/>
                  </a:schemeClr>
                </a:solidFill>
              </a:rPr>
              <a:t>		}</a:t>
            </a:r>
            <a:endParaRPr lang="en-IN" sz="26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2600" dirty="0" smtClean="0"/>
              <a:t>	}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477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705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class BoxDemo3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/>
              <a:t>[])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	Box </a:t>
            </a:r>
            <a:r>
              <a:rPr lang="en-IN" dirty="0"/>
              <a:t>mybox1 = new Box();</a:t>
            </a:r>
          </a:p>
          <a:p>
            <a:pPr marL="0" indent="0">
              <a:buNone/>
            </a:pPr>
            <a:r>
              <a:rPr lang="en-IN" dirty="0" smtClean="0"/>
              <a:t>	Box </a:t>
            </a:r>
            <a:r>
              <a:rPr lang="en-IN" dirty="0"/>
              <a:t>mybox2 = new Box();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/>
              <a:t>assign values to mybox1's instance variables</a:t>
            </a:r>
          </a:p>
          <a:p>
            <a:pPr marL="0" indent="0">
              <a:buNone/>
            </a:pPr>
            <a:r>
              <a:rPr lang="en-IN" dirty="0" smtClean="0"/>
              <a:t>	mybox1.width </a:t>
            </a:r>
            <a:r>
              <a:rPr lang="en-IN" dirty="0"/>
              <a:t>= 10;</a:t>
            </a:r>
          </a:p>
          <a:p>
            <a:pPr marL="0" indent="0">
              <a:buNone/>
            </a:pPr>
            <a:r>
              <a:rPr lang="en-IN" dirty="0" smtClean="0"/>
              <a:t>	mybox1.height </a:t>
            </a:r>
            <a:r>
              <a:rPr lang="en-IN" dirty="0"/>
              <a:t>= 20;</a:t>
            </a:r>
          </a:p>
          <a:p>
            <a:pPr marL="0" indent="0">
              <a:buNone/>
            </a:pPr>
            <a:r>
              <a:rPr lang="en-IN" dirty="0" smtClean="0"/>
              <a:t>	mybox1.depth </a:t>
            </a:r>
            <a:r>
              <a:rPr lang="en-IN" dirty="0"/>
              <a:t>= 15;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/* </a:t>
            </a:r>
            <a:r>
              <a:rPr lang="en-US" dirty="0"/>
              <a:t>assign different values to </a:t>
            </a:r>
            <a:r>
              <a:rPr lang="en-US" dirty="0" smtClean="0"/>
              <a:t>mybox2's </a:t>
            </a:r>
            <a:r>
              <a:rPr lang="en-IN" dirty="0" smtClean="0"/>
              <a:t>instance </a:t>
            </a:r>
            <a:r>
              <a:rPr lang="en-IN" dirty="0"/>
              <a:t>variables */</a:t>
            </a:r>
          </a:p>
          <a:p>
            <a:pPr marL="0" indent="0">
              <a:buNone/>
            </a:pPr>
            <a:r>
              <a:rPr lang="en-IN" dirty="0" smtClean="0"/>
              <a:t>	mybox2.width </a:t>
            </a:r>
            <a:r>
              <a:rPr lang="en-IN" dirty="0"/>
              <a:t>= 3;</a:t>
            </a:r>
          </a:p>
          <a:p>
            <a:pPr marL="0" indent="0">
              <a:buNone/>
            </a:pPr>
            <a:r>
              <a:rPr lang="en-IN" dirty="0" smtClean="0"/>
              <a:t>	mybox2.height </a:t>
            </a:r>
            <a:r>
              <a:rPr lang="en-IN" dirty="0"/>
              <a:t>= 6;</a:t>
            </a:r>
          </a:p>
          <a:p>
            <a:pPr marL="0" indent="0">
              <a:buNone/>
            </a:pPr>
            <a:r>
              <a:rPr lang="en-IN" dirty="0" smtClean="0"/>
              <a:t>	mybox2.depth </a:t>
            </a:r>
            <a:r>
              <a:rPr lang="en-IN" dirty="0"/>
              <a:t>= 9;</a:t>
            </a:r>
          </a:p>
          <a:p>
            <a:pPr marL="0" indent="0">
              <a:buNone/>
            </a:pPr>
            <a:r>
              <a:rPr lang="en-US" dirty="0" smtClean="0"/>
              <a:t>	// </a:t>
            </a:r>
            <a:r>
              <a:rPr lang="en-US" dirty="0"/>
              <a:t>display volume of first box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mybox1.volume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smtClean="0"/>
              <a:t>	// </a:t>
            </a:r>
            <a:r>
              <a:rPr lang="en-US" dirty="0"/>
              <a:t>display volume of second box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mybox2.volume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571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Constructors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/* Here, Box uses a constructor to initialize </a:t>
            </a:r>
            <a:r>
              <a:rPr lang="en-US" dirty="0" smtClean="0"/>
              <a:t>the </a:t>
            </a:r>
            <a:r>
              <a:rPr lang="en-IN" dirty="0" smtClean="0"/>
              <a:t>dimensions </a:t>
            </a:r>
            <a:r>
              <a:rPr lang="en-IN" dirty="0"/>
              <a:t>of a box</a:t>
            </a:r>
            <a:r>
              <a:rPr lang="en-IN" dirty="0" smtClean="0"/>
              <a:t>.*/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class </a:t>
            </a:r>
            <a:r>
              <a:rPr lang="en-IN" dirty="0"/>
              <a:t>Box {</a:t>
            </a:r>
          </a:p>
          <a:p>
            <a:pPr marL="0" indent="0">
              <a:buNone/>
            </a:pPr>
            <a:r>
              <a:rPr lang="en-IN" dirty="0" smtClean="0"/>
              <a:t>		double </a:t>
            </a:r>
            <a:r>
              <a:rPr lang="en-IN" dirty="0"/>
              <a:t>width;</a:t>
            </a:r>
          </a:p>
          <a:p>
            <a:pPr marL="0" indent="0">
              <a:buNone/>
            </a:pPr>
            <a:r>
              <a:rPr lang="en-IN" dirty="0" smtClean="0"/>
              <a:t>		double </a:t>
            </a:r>
            <a:r>
              <a:rPr lang="en-IN" dirty="0"/>
              <a:t>height;</a:t>
            </a:r>
          </a:p>
          <a:p>
            <a:pPr marL="0" indent="0">
              <a:buNone/>
            </a:pPr>
            <a:r>
              <a:rPr lang="en-IN" dirty="0" smtClean="0"/>
              <a:t>		double </a:t>
            </a:r>
            <a:r>
              <a:rPr lang="en-IN" dirty="0"/>
              <a:t>depth;</a:t>
            </a:r>
          </a:p>
          <a:p>
            <a:pPr marL="0" indent="0">
              <a:buNone/>
            </a:pPr>
            <a:r>
              <a:rPr lang="en-US" dirty="0" smtClean="0"/>
              <a:t>		// </a:t>
            </a:r>
            <a:r>
              <a:rPr lang="en-US" dirty="0"/>
              <a:t>This is the constructor for Box.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Box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() {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			</a:t>
            </a:r>
            <a:r>
              <a:rPr lang="en-IN" dirty="0" err="1" smtClean="0">
                <a:solidFill>
                  <a:schemeClr val="accent6">
                    <a:lumMod val="50000"/>
                  </a:schemeClr>
                </a:solidFill>
              </a:rPr>
              <a:t>System.out.println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("Constructing Box");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			width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= 10;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			height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= 10;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			depth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= 10;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		}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dirty="0" smtClean="0"/>
              <a:t>		// </a:t>
            </a:r>
            <a:r>
              <a:rPr lang="en-IN" dirty="0"/>
              <a:t>compute and return volume</a:t>
            </a:r>
          </a:p>
          <a:p>
            <a:pPr marL="0" indent="0">
              <a:buNone/>
            </a:pPr>
            <a:r>
              <a:rPr lang="en-IN" dirty="0" smtClean="0"/>
              <a:t>		double </a:t>
            </a:r>
            <a:r>
              <a:rPr lang="en-IN" dirty="0"/>
              <a:t>volume() {</a:t>
            </a:r>
          </a:p>
          <a:p>
            <a:pPr marL="0" indent="0">
              <a:buNone/>
            </a:pPr>
            <a:r>
              <a:rPr lang="en-IN" dirty="0" smtClean="0"/>
              <a:t>			return </a:t>
            </a:r>
            <a:r>
              <a:rPr lang="en-IN" dirty="0"/>
              <a:t>width * height * depth;</a:t>
            </a:r>
          </a:p>
          <a:p>
            <a:pPr marL="0" indent="0">
              <a:buNone/>
            </a:pPr>
            <a:r>
              <a:rPr lang="en-IN" dirty="0" smtClean="0"/>
              <a:t>		}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427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Method Overloading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96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400" dirty="0"/>
              <a:t>// Demonstrate method overloading.</a:t>
            </a:r>
          </a:p>
          <a:p>
            <a:pPr marL="0" indent="0">
              <a:buNone/>
            </a:pPr>
            <a:r>
              <a:rPr lang="en-IN" sz="2400" dirty="0"/>
              <a:t>class </a:t>
            </a:r>
            <a:r>
              <a:rPr lang="en-IN" sz="2400" dirty="0" err="1"/>
              <a:t>OverloadDemo</a:t>
            </a:r>
            <a:r>
              <a:rPr lang="en-IN" sz="2400" dirty="0"/>
              <a:t> {</a:t>
            </a:r>
          </a:p>
          <a:p>
            <a:pPr marL="0" indent="0"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chemeClr val="tx2"/>
                </a:solidFill>
              </a:rPr>
              <a:t>void </a:t>
            </a:r>
            <a:r>
              <a:rPr lang="en-IN" sz="2400" b="1" dirty="0">
                <a:solidFill>
                  <a:schemeClr val="tx2"/>
                </a:solidFill>
              </a:rPr>
              <a:t>test() {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tx2"/>
                </a:solidFill>
              </a:rPr>
              <a:t>		</a:t>
            </a:r>
            <a:r>
              <a:rPr lang="en-IN" sz="2400" b="1" dirty="0" err="1" smtClean="0">
                <a:solidFill>
                  <a:schemeClr val="tx2"/>
                </a:solidFill>
              </a:rPr>
              <a:t>System.out.println</a:t>
            </a:r>
            <a:r>
              <a:rPr lang="en-IN" sz="2400" b="1" dirty="0">
                <a:solidFill>
                  <a:schemeClr val="tx2"/>
                </a:solidFill>
              </a:rPr>
              <a:t>("No parameters");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tx2"/>
                </a:solidFill>
              </a:rPr>
              <a:t>	}</a:t>
            </a:r>
            <a:endParaRPr lang="en-IN" sz="24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	// </a:t>
            </a:r>
            <a:r>
              <a:rPr lang="en-US" sz="2400" dirty="0"/>
              <a:t>Overload test for one integer parameter.</a:t>
            </a:r>
          </a:p>
          <a:p>
            <a:pPr marL="0" indent="0"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rgbClr val="FF0000"/>
                </a:solidFill>
              </a:rPr>
              <a:t>void </a:t>
            </a:r>
            <a:r>
              <a:rPr lang="en-IN" sz="2400" b="1" dirty="0">
                <a:solidFill>
                  <a:srgbClr val="FF0000"/>
                </a:solidFill>
              </a:rPr>
              <a:t>test(</a:t>
            </a:r>
            <a:r>
              <a:rPr lang="en-IN" sz="2400" b="1" dirty="0" err="1">
                <a:solidFill>
                  <a:srgbClr val="FF0000"/>
                </a:solidFill>
              </a:rPr>
              <a:t>int</a:t>
            </a:r>
            <a:r>
              <a:rPr lang="en-IN" sz="2400" b="1" dirty="0">
                <a:solidFill>
                  <a:srgbClr val="FF0000"/>
                </a:solidFill>
              </a:rPr>
              <a:t> a) {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		</a:t>
            </a:r>
            <a:r>
              <a:rPr lang="en-IN" sz="2400" b="1" dirty="0" err="1" smtClean="0">
                <a:solidFill>
                  <a:srgbClr val="FF0000"/>
                </a:solidFill>
              </a:rPr>
              <a:t>System.out.println</a:t>
            </a:r>
            <a:r>
              <a:rPr lang="en-IN" sz="2400" b="1" dirty="0">
                <a:solidFill>
                  <a:srgbClr val="FF0000"/>
                </a:solidFill>
              </a:rPr>
              <a:t>("a: " + a);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lang="en-US" sz="2400" dirty="0" smtClean="0"/>
              <a:t>	// </a:t>
            </a:r>
            <a:r>
              <a:rPr lang="en-US" sz="2400" dirty="0"/>
              <a:t>Overload test for two integer parameters.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void </a:t>
            </a:r>
            <a:r>
              <a:rPr lang="en-US" sz="2400" b="1" dirty="0">
                <a:solidFill>
                  <a:srgbClr val="7030A0"/>
                </a:solidFill>
              </a:rPr>
              <a:t>test(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a,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b)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	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("a and b: " + a + " " + b);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}</a:t>
            </a:r>
            <a:endParaRPr lang="en-IN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	// </a:t>
            </a:r>
            <a:r>
              <a:rPr lang="en-US" sz="2400" dirty="0"/>
              <a:t>Overload test for a double parameter</a:t>
            </a:r>
          </a:p>
          <a:p>
            <a:pPr marL="0" indent="0"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rgbClr val="C00000"/>
                </a:solidFill>
              </a:rPr>
              <a:t>double </a:t>
            </a:r>
            <a:r>
              <a:rPr lang="en-IN" sz="2400" b="1" dirty="0">
                <a:solidFill>
                  <a:srgbClr val="C00000"/>
                </a:solidFill>
              </a:rPr>
              <a:t>test(double a) {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</a:t>
            </a:r>
            <a:r>
              <a:rPr lang="en-IN" sz="2400" b="1" dirty="0" err="1" smtClean="0">
                <a:solidFill>
                  <a:srgbClr val="C00000"/>
                </a:solidFill>
              </a:rPr>
              <a:t>System.out.println</a:t>
            </a:r>
            <a:r>
              <a:rPr lang="en-IN" sz="2400" b="1" dirty="0">
                <a:solidFill>
                  <a:srgbClr val="C00000"/>
                </a:solidFill>
              </a:rPr>
              <a:t>("double a: " + a);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return </a:t>
            </a:r>
            <a:r>
              <a:rPr lang="en-IN" sz="2400" b="1" dirty="0">
                <a:solidFill>
                  <a:srgbClr val="C00000"/>
                </a:solidFill>
              </a:rPr>
              <a:t>a*a;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}</a:t>
            </a:r>
            <a:endParaRPr lang="en-IN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sz="2400" dirty="0"/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34874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8991600" cy="6400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class Overload {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OverloadDemo</a:t>
            </a:r>
            <a:r>
              <a:rPr lang="en-IN" dirty="0" smtClean="0"/>
              <a:t> </a:t>
            </a:r>
            <a:r>
              <a:rPr lang="en-IN" dirty="0" err="1"/>
              <a:t>ob</a:t>
            </a:r>
            <a:r>
              <a:rPr lang="en-IN" dirty="0"/>
              <a:t> = new </a:t>
            </a:r>
            <a:r>
              <a:rPr lang="en-IN" dirty="0" err="1"/>
              <a:t>OverloadDemo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 smtClean="0"/>
              <a:t>	double </a:t>
            </a:r>
            <a:r>
              <a:rPr lang="en-IN" dirty="0"/>
              <a:t>result;</a:t>
            </a:r>
          </a:p>
          <a:p>
            <a:pPr marL="0" indent="0">
              <a:buNone/>
            </a:pPr>
            <a:r>
              <a:rPr lang="en-US" dirty="0" smtClean="0"/>
              <a:t>	// </a:t>
            </a:r>
            <a:r>
              <a:rPr lang="en-US" dirty="0"/>
              <a:t>call all versions of test()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>
                <a:solidFill>
                  <a:srgbClr val="C00000"/>
                </a:solidFill>
              </a:rPr>
              <a:t>ob.test</a:t>
            </a:r>
            <a:r>
              <a:rPr lang="en-IN" dirty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	</a:t>
            </a:r>
            <a:r>
              <a:rPr lang="en-IN" dirty="0" err="1" smtClean="0">
                <a:solidFill>
                  <a:srgbClr val="C00000"/>
                </a:solidFill>
              </a:rPr>
              <a:t>ob.test</a:t>
            </a:r>
            <a:r>
              <a:rPr lang="en-IN" dirty="0" smtClean="0">
                <a:solidFill>
                  <a:srgbClr val="C00000"/>
                </a:solidFill>
              </a:rPr>
              <a:t>(10</a:t>
            </a:r>
            <a:r>
              <a:rPr lang="en-IN" dirty="0">
                <a:solidFill>
                  <a:srgbClr val="C00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	</a:t>
            </a:r>
            <a:r>
              <a:rPr lang="en-IN" dirty="0" err="1" smtClean="0">
                <a:solidFill>
                  <a:srgbClr val="C00000"/>
                </a:solidFill>
              </a:rPr>
              <a:t>ob.test</a:t>
            </a:r>
            <a:r>
              <a:rPr lang="en-IN" dirty="0" smtClean="0">
                <a:solidFill>
                  <a:srgbClr val="C00000"/>
                </a:solidFill>
              </a:rPr>
              <a:t>(10</a:t>
            </a:r>
            <a:r>
              <a:rPr lang="en-IN" dirty="0">
                <a:solidFill>
                  <a:srgbClr val="C00000"/>
                </a:solidFill>
              </a:rPr>
              <a:t>, 20);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	result </a:t>
            </a:r>
            <a:r>
              <a:rPr lang="en-IN" dirty="0">
                <a:solidFill>
                  <a:srgbClr val="C00000"/>
                </a:solidFill>
              </a:rPr>
              <a:t>= </a:t>
            </a:r>
            <a:r>
              <a:rPr lang="en-IN" dirty="0" err="1">
                <a:solidFill>
                  <a:srgbClr val="C00000"/>
                </a:solidFill>
              </a:rPr>
              <a:t>ob.test</a:t>
            </a:r>
            <a:r>
              <a:rPr lang="en-IN" dirty="0">
                <a:solidFill>
                  <a:srgbClr val="C00000"/>
                </a:solidFill>
              </a:rPr>
              <a:t>(123.25);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("Result of </a:t>
            </a:r>
            <a:r>
              <a:rPr lang="en-US" dirty="0" err="1"/>
              <a:t>ob.test</a:t>
            </a:r>
            <a:r>
              <a:rPr lang="en-US" dirty="0"/>
              <a:t>(123.25): " + result);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719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120</Words>
  <Application>Microsoft Office PowerPoint</Application>
  <PresentationFormat>On-screen Show (4:3)</PresentationFormat>
  <Paragraphs>122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Classes</vt:lpstr>
      <vt:lpstr>A Simple Class</vt:lpstr>
      <vt:lpstr>Method</vt:lpstr>
      <vt:lpstr>PowerPoint Presentation</vt:lpstr>
      <vt:lpstr>PowerPoint Presentation</vt:lpstr>
      <vt:lpstr>Constructors</vt:lpstr>
      <vt:lpstr>Method Overloading</vt:lpstr>
      <vt:lpstr>PowerPoint Presentation</vt:lpstr>
      <vt:lpstr>Overloading Constructors</vt:lpstr>
      <vt:lpstr>PowerPoint Presentation</vt:lpstr>
      <vt:lpstr>PowerPoint Presentation</vt:lpstr>
      <vt:lpstr>Using Objects as Parameters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Chaithu</dc:creator>
  <cp:lastModifiedBy>Windows User</cp:lastModifiedBy>
  <cp:revision>11</cp:revision>
  <dcterms:created xsi:type="dcterms:W3CDTF">2006-08-16T00:00:00Z</dcterms:created>
  <dcterms:modified xsi:type="dcterms:W3CDTF">2019-02-28T09:06:04Z</dcterms:modified>
</cp:coreProperties>
</file>