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7BA4B-6F05-48C4-B66B-20EB172A364C}" type="datetimeFigureOut">
              <a:rPr lang="en-IN" smtClean="0"/>
              <a:t>08-05-2019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6A441-EFEA-4CC0-AB46-730F1A1DE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7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6A441-EFEA-4CC0-AB46-730F1A1DE7F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01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Event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4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Event Listeners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listener </a:t>
            </a:r>
            <a:r>
              <a:rPr lang="en-US" dirty="0"/>
              <a:t>is an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 that is notified when an event occurs</a:t>
            </a:r>
            <a:r>
              <a:rPr lang="en-US" dirty="0" smtClean="0"/>
              <a:t>.</a:t>
            </a:r>
          </a:p>
          <a:p>
            <a:r>
              <a:rPr lang="en-IN" dirty="0"/>
              <a:t>two major requirements</a:t>
            </a:r>
            <a:r>
              <a:rPr lang="en-I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must have been registered with one or more </a:t>
            </a:r>
            <a:r>
              <a:rPr lang="en-US" dirty="0" smtClean="0"/>
              <a:t>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must implement methods to receive and process </a:t>
            </a:r>
            <a:r>
              <a:rPr lang="en-US" dirty="0" smtClean="0"/>
              <a:t>these </a:t>
            </a:r>
            <a:r>
              <a:rPr lang="en-IN" dirty="0" smtClean="0"/>
              <a:t>notifications.</a:t>
            </a:r>
          </a:p>
          <a:p>
            <a:r>
              <a:rPr lang="en-US" dirty="0"/>
              <a:t>The methods that receive and process events are defined in a set of interfaces, such </a:t>
            </a:r>
            <a:r>
              <a:rPr lang="en-US" dirty="0" smtClean="0"/>
              <a:t>as </a:t>
            </a:r>
            <a:r>
              <a:rPr lang="en-IN" dirty="0" smtClean="0"/>
              <a:t>those </a:t>
            </a:r>
            <a:r>
              <a:rPr lang="en-IN" dirty="0"/>
              <a:t>found in </a:t>
            </a:r>
            <a:r>
              <a:rPr lang="en-IN" b="1" dirty="0" err="1"/>
              <a:t>java.awt.event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7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classes that represent events are at the core of Java’s event handling mechanism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root </a:t>
            </a:r>
            <a:r>
              <a:rPr lang="en-US" dirty="0"/>
              <a:t>of the Java event class hierarchy is </a:t>
            </a:r>
            <a:r>
              <a:rPr lang="en-US" b="1" u="sng" dirty="0" err="1">
                <a:solidFill>
                  <a:srgbClr val="C00000"/>
                </a:solidFill>
              </a:rPr>
              <a:t>EventObject</a:t>
            </a:r>
            <a:r>
              <a:rPr lang="en-US" dirty="0"/>
              <a:t>, which is in </a:t>
            </a:r>
            <a:r>
              <a:rPr lang="en-US" b="1" dirty="0" err="1"/>
              <a:t>java.util</a:t>
            </a:r>
            <a:r>
              <a:rPr lang="en-US" dirty="0" smtClean="0"/>
              <a:t>.</a:t>
            </a:r>
          </a:p>
          <a:p>
            <a:r>
              <a:rPr lang="en-IN" dirty="0"/>
              <a:t>It is </a:t>
            </a:r>
            <a:r>
              <a:rPr lang="en-IN" dirty="0" smtClean="0"/>
              <a:t>the superclass </a:t>
            </a:r>
            <a:r>
              <a:rPr lang="en-IN" dirty="0"/>
              <a:t>for all events</a:t>
            </a:r>
            <a:r>
              <a:rPr lang="en-IN" dirty="0" smtClean="0"/>
              <a:t>.</a:t>
            </a:r>
          </a:p>
          <a:p>
            <a:r>
              <a:rPr lang="en-US" dirty="0"/>
              <a:t>Its one constructor </a:t>
            </a:r>
            <a:r>
              <a:rPr lang="en-US" dirty="0" smtClean="0"/>
              <a:t>is: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>
                <a:solidFill>
                  <a:srgbClr val="C00000"/>
                </a:solidFill>
              </a:rPr>
              <a:t>EventObject</a:t>
            </a:r>
            <a:r>
              <a:rPr lang="en-IN" dirty="0" smtClean="0">
                <a:solidFill>
                  <a:srgbClr val="C00000"/>
                </a:solidFill>
              </a:rPr>
              <a:t>(Object </a:t>
            </a:r>
            <a:r>
              <a:rPr lang="en-IN" i="1" dirty="0" err="1">
                <a:solidFill>
                  <a:srgbClr val="C00000"/>
                </a:solidFill>
              </a:rPr>
              <a:t>src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src</a:t>
            </a:r>
            <a:r>
              <a:rPr lang="en-US" i="1" dirty="0"/>
              <a:t> </a:t>
            </a:r>
            <a:r>
              <a:rPr lang="en-US" dirty="0"/>
              <a:t>is the object that generates this event.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8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IN" b="1" dirty="0" err="1"/>
              <a:t>EventObject</a:t>
            </a:r>
            <a:r>
              <a:rPr lang="en-IN" b="1" dirty="0"/>
              <a:t> </a:t>
            </a:r>
            <a:r>
              <a:rPr lang="en-IN" dirty="0"/>
              <a:t>defines two methods</a:t>
            </a:r>
            <a:r>
              <a:rPr lang="en-IN" dirty="0" smtClean="0"/>
              <a:t>:</a:t>
            </a:r>
          </a:p>
          <a:p>
            <a:pPr lvl="1"/>
            <a:r>
              <a:rPr lang="en-IN" b="1" dirty="0" err="1"/>
              <a:t>getSource</a:t>
            </a:r>
            <a:r>
              <a:rPr lang="en-IN" b="1" dirty="0"/>
              <a:t>( </a:t>
            </a:r>
            <a:r>
              <a:rPr lang="en-IN" b="1" dirty="0" smtClean="0"/>
              <a:t>): </a:t>
            </a:r>
            <a:r>
              <a:rPr lang="en-US" dirty="0"/>
              <a:t>returns the source of the event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IN" dirty="0">
                <a:solidFill>
                  <a:srgbClr val="C00000"/>
                </a:solidFill>
              </a:rPr>
              <a:t>Object </a:t>
            </a:r>
            <a:r>
              <a:rPr lang="en-IN" dirty="0" err="1">
                <a:solidFill>
                  <a:srgbClr val="C00000"/>
                </a:solidFill>
              </a:rPr>
              <a:t>getSource</a:t>
            </a:r>
            <a:r>
              <a:rPr lang="en-IN" dirty="0">
                <a:solidFill>
                  <a:srgbClr val="C00000"/>
                </a:solidFill>
              </a:rPr>
              <a:t>( )</a:t>
            </a:r>
            <a:endParaRPr lang="en-IN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err="1" smtClean="0"/>
              <a:t>toString</a:t>
            </a:r>
            <a:r>
              <a:rPr lang="en-IN" b="1" dirty="0"/>
              <a:t>( </a:t>
            </a:r>
            <a:r>
              <a:rPr lang="en-IN" b="1" dirty="0" smtClean="0"/>
              <a:t>): </a:t>
            </a:r>
            <a:r>
              <a:rPr lang="en-US" dirty="0"/>
              <a:t>returns the string equivalent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event</a:t>
            </a:r>
          </a:p>
          <a:p>
            <a:r>
              <a:rPr lang="en-IN" dirty="0"/>
              <a:t>class </a:t>
            </a:r>
            <a:r>
              <a:rPr lang="en-IN" b="1" u="sng" dirty="0" err="1" smtClean="0">
                <a:solidFill>
                  <a:srgbClr val="C00000"/>
                </a:solidFill>
              </a:rPr>
              <a:t>AWTEvent</a:t>
            </a:r>
            <a:endParaRPr lang="en-IN" b="1" u="sng" dirty="0" smtClean="0">
              <a:solidFill>
                <a:srgbClr val="C00000"/>
              </a:solidFill>
            </a:endParaRPr>
          </a:p>
          <a:p>
            <a:pPr lvl="1"/>
            <a:r>
              <a:rPr lang="en-IN" dirty="0"/>
              <a:t>subclass of </a:t>
            </a:r>
            <a:r>
              <a:rPr lang="en-IN" b="1" dirty="0" err="1"/>
              <a:t>EventObject</a:t>
            </a:r>
            <a:r>
              <a:rPr lang="en-IN" dirty="0" smtClean="0"/>
              <a:t>.</a:t>
            </a:r>
          </a:p>
          <a:p>
            <a:pPr lvl="1"/>
            <a:r>
              <a:rPr lang="en-US" dirty="0"/>
              <a:t>defined within the </a:t>
            </a:r>
            <a:r>
              <a:rPr lang="en-US" b="1" dirty="0" err="1"/>
              <a:t>java.awt</a:t>
            </a:r>
            <a:r>
              <a:rPr lang="en-US" b="1" dirty="0"/>
              <a:t> </a:t>
            </a:r>
            <a:r>
              <a:rPr lang="en-US" dirty="0" smtClean="0"/>
              <a:t>package</a:t>
            </a:r>
          </a:p>
          <a:p>
            <a:pPr lvl="1"/>
            <a:r>
              <a:rPr lang="en-US"/>
              <a:t>the superclass (either directly or indirectly) of all AWT-based events</a:t>
            </a:r>
            <a:endParaRPr lang="en-IN" u="sng" dirty="0">
              <a:solidFill>
                <a:srgbClr val="C0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51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304800"/>
            <a:ext cx="9064197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/>
              <a:t>Sources of Events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1" y="1447800"/>
            <a:ext cx="88486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45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97" y="1143000"/>
            <a:ext cx="879983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08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7" y="1828800"/>
            <a:ext cx="840480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48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program that uses a graphical user </a:t>
            </a:r>
            <a:r>
              <a:rPr lang="en-US" dirty="0" smtClean="0"/>
              <a:t>interface</a:t>
            </a:r>
          </a:p>
          <a:p>
            <a:r>
              <a:rPr lang="en-US" dirty="0"/>
              <a:t>Events are supported by a number of packages, </a:t>
            </a:r>
            <a:r>
              <a:rPr lang="en-US" dirty="0" smtClean="0"/>
              <a:t>including </a:t>
            </a:r>
            <a:r>
              <a:rPr lang="en-IN" b="1" dirty="0" err="1" smtClean="0"/>
              <a:t>java.util</a:t>
            </a:r>
            <a:r>
              <a:rPr lang="en-IN" dirty="0"/>
              <a:t>, </a:t>
            </a:r>
            <a:r>
              <a:rPr lang="en-IN" b="1" dirty="0" err="1"/>
              <a:t>java.awt</a:t>
            </a:r>
            <a:r>
              <a:rPr lang="en-IN" dirty="0"/>
              <a:t>, and </a:t>
            </a:r>
            <a:r>
              <a:rPr lang="en-IN" b="1" dirty="0" err="1"/>
              <a:t>java.awt.event</a:t>
            </a:r>
            <a:r>
              <a:rPr lang="en-IN" dirty="0" smtClean="0"/>
              <a:t>.</a:t>
            </a:r>
          </a:p>
          <a:p>
            <a:r>
              <a:rPr lang="en-US" dirty="0"/>
              <a:t>There are several types of events, including those generated by the mouse, </a:t>
            </a:r>
            <a:r>
              <a:rPr lang="en-US" dirty="0" smtClean="0"/>
              <a:t>the keyboard</a:t>
            </a:r>
            <a:r>
              <a:rPr lang="en-US" dirty="0"/>
              <a:t>, and various GUI controls, such as a push button, scroll bar, or check box.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61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Delegation Event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Defines </a:t>
            </a:r>
            <a:r>
              <a:rPr lang="en-US" dirty="0" smtClean="0"/>
              <a:t>standard </a:t>
            </a:r>
            <a:r>
              <a:rPr lang="en-US" dirty="0"/>
              <a:t>and consistent mechanisms to generate and process events</a:t>
            </a:r>
            <a:r>
              <a:rPr lang="en-US" dirty="0" smtClean="0"/>
              <a:t>.</a:t>
            </a:r>
          </a:p>
          <a:p>
            <a:r>
              <a:rPr lang="en-IN" dirty="0" smtClean="0"/>
              <a:t>Concept:</a:t>
            </a:r>
          </a:p>
          <a:p>
            <a:pPr lvl="1"/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source </a:t>
            </a:r>
            <a:r>
              <a:rPr lang="en-US" dirty="0" smtClean="0"/>
              <a:t>generates </a:t>
            </a:r>
            <a:r>
              <a:rPr lang="en-US" dirty="0"/>
              <a:t>an event and sends it to one or more </a:t>
            </a:r>
            <a:r>
              <a:rPr lang="en-US" i="1" dirty="0">
                <a:solidFill>
                  <a:srgbClr val="C00000"/>
                </a:solidFill>
              </a:rPr>
              <a:t>listeners</a:t>
            </a:r>
            <a:r>
              <a:rPr lang="en-US" i="1" dirty="0" smtClean="0"/>
              <a:t>.</a:t>
            </a:r>
          </a:p>
          <a:p>
            <a:pPr lvl="1"/>
            <a:r>
              <a:rPr lang="en-US" dirty="0"/>
              <a:t>listener simply waits until it receives an event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Once an event is received, the </a:t>
            </a:r>
            <a:r>
              <a:rPr lang="en-US" dirty="0" smtClean="0"/>
              <a:t>listener processes </a:t>
            </a:r>
            <a:r>
              <a:rPr lang="en-US" dirty="0"/>
              <a:t>the event and then returns.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63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listeners must </a:t>
            </a:r>
            <a:r>
              <a:rPr lang="en-US" dirty="0">
                <a:solidFill>
                  <a:srgbClr val="C00000"/>
                </a:solidFill>
              </a:rPr>
              <a:t>register</a:t>
            </a:r>
            <a:r>
              <a:rPr lang="en-US" dirty="0"/>
              <a:t> with a source in order to </a:t>
            </a:r>
            <a:r>
              <a:rPr lang="en-US" dirty="0" smtClean="0"/>
              <a:t>receive </a:t>
            </a:r>
            <a:r>
              <a:rPr lang="en-IN" dirty="0" smtClean="0"/>
              <a:t>an </a:t>
            </a:r>
            <a:r>
              <a:rPr lang="en-IN" dirty="0"/>
              <a:t>event notification</a:t>
            </a:r>
            <a:r>
              <a:rPr lang="en-IN" dirty="0" smtClean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notifications</a:t>
            </a:r>
            <a:r>
              <a:rPr lang="en-US" dirty="0"/>
              <a:t> are sent only </a:t>
            </a:r>
            <a:r>
              <a:rPr lang="en-US" dirty="0" smtClean="0"/>
              <a:t>to listeners </a:t>
            </a:r>
            <a:r>
              <a:rPr lang="en-US" dirty="0"/>
              <a:t>that want to receive them</a:t>
            </a:r>
            <a:r>
              <a:rPr lang="en-US" dirty="0" smtClean="0"/>
              <a:t>.</a:t>
            </a:r>
          </a:p>
          <a:p>
            <a:r>
              <a:rPr lang="en-US" dirty="0"/>
              <a:t>more </a:t>
            </a: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way to handle </a:t>
            </a:r>
            <a:r>
              <a:rPr lang="en-US" dirty="0" smtClean="0"/>
              <a:t>events</a:t>
            </a:r>
          </a:p>
          <a:p>
            <a:r>
              <a:rPr lang="en-IN" u="sng" dirty="0"/>
              <a:t>Advantage</a:t>
            </a:r>
          </a:p>
          <a:p>
            <a:pPr lvl="1"/>
            <a:r>
              <a:rPr lang="en-IN" dirty="0"/>
              <a:t>Application </a:t>
            </a:r>
            <a:r>
              <a:rPr lang="en-US" dirty="0"/>
              <a:t>logic that processes events is cleanly separated from the user interface logic that generates </a:t>
            </a:r>
            <a:r>
              <a:rPr lang="en-IN" dirty="0"/>
              <a:t>those events.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71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In the delegation model, </a:t>
            </a:r>
            <a:r>
              <a:rPr lang="en-US" dirty="0">
                <a:solidFill>
                  <a:srgbClr val="C00000"/>
                </a:solidFill>
              </a:rPr>
              <a:t>an </a:t>
            </a:r>
            <a:r>
              <a:rPr lang="en-US" i="1" dirty="0">
                <a:solidFill>
                  <a:srgbClr val="C00000"/>
                </a:solidFill>
              </a:rPr>
              <a:t>event </a:t>
            </a:r>
            <a:r>
              <a:rPr lang="en-US" dirty="0">
                <a:solidFill>
                  <a:srgbClr val="C00000"/>
                </a:solidFill>
              </a:rPr>
              <a:t>is an object that describes a state change in a source</a:t>
            </a:r>
            <a:r>
              <a:rPr lang="en-US" dirty="0" smtClean="0"/>
              <a:t>.</a:t>
            </a:r>
          </a:p>
          <a:p>
            <a:r>
              <a:rPr lang="en-US" dirty="0"/>
              <a:t>an event can be generated as a consequence of a person </a:t>
            </a:r>
            <a:r>
              <a:rPr lang="en-US" dirty="0" smtClean="0"/>
              <a:t>interacting with </a:t>
            </a:r>
            <a:r>
              <a:rPr lang="en-US" dirty="0"/>
              <a:t>the elements in a graphical user interface</a:t>
            </a:r>
            <a:r>
              <a:rPr lang="en-US" dirty="0" smtClean="0"/>
              <a:t>.</a:t>
            </a:r>
          </a:p>
          <a:p>
            <a:r>
              <a:rPr lang="en-US" dirty="0"/>
              <a:t>may also occur that are not directly caused by interactions with a user interface.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89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Event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source</a:t>
            </a:r>
            <a:r>
              <a:rPr lang="en-US" i="1" dirty="0"/>
              <a:t> </a:t>
            </a:r>
            <a:r>
              <a:rPr lang="en-US" dirty="0"/>
              <a:t>is an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 that generates an event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occurs </a:t>
            </a:r>
            <a:r>
              <a:rPr lang="en-US" dirty="0"/>
              <a:t>when the </a:t>
            </a:r>
            <a:r>
              <a:rPr lang="en-US" dirty="0">
                <a:solidFill>
                  <a:srgbClr val="C00000"/>
                </a:solidFill>
              </a:rPr>
              <a:t>internal state </a:t>
            </a:r>
            <a:r>
              <a:rPr lang="en-US" dirty="0"/>
              <a:t>of </a:t>
            </a:r>
            <a:r>
              <a:rPr lang="en-US" dirty="0" smtClean="0"/>
              <a:t>that object </a:t>
            </a:r>
            <a:r>
              <a:rPr lang="en-US" dirty="0"/>
              <a:t>changes in some way</a:t>
            </a:r>
            <a:r>
              <a:rPr lang="en-US" dirty="0" smtClean="0"/>
              <a:t>.</a:t>
            </a:r>
          </a:p>
          <a:p>
            <a:r>
              <a:rPr lang="en-US" dirty="0"/>
              <a:t>Sources may generate </a:t>
            </a:r>
            <a:r>
              <a:rPr lang="en-US" dirty="0">
                <a:solidFill>
                  <a:srgbClr val="C00000"/>
                </a:solidFill>
              </a:rPr>
              <a:t>more than one type of event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dirty="0"/>
              <a:t>A source must </a:t>
            </a:r>
            <a:r>
              <a:rPr lang="en-US" dirty="0">
                <a:solidFill>
                  <a:srgbClr val="C00000"/>
                </a:solidFill>
              </a:rPr>
              <a:t>register</a:t>
            </a:r>
            <a:r>
              <a:rPr lang="en-US" dirty="0"/>
              <a:t> </a:t>
            </a:r>
            <a:r>
              <a:rPr lang="en-US" dirty="0" smtClean="0"/>
              <a:t>listeners---</a:t>
            </a:r>
            <a:r>
              <a:rPr lang="en-US" dirty="0"/>
              <a:t>for the listeners to receive notifications </a:t>
            </a:r>
            <a:r>
              <a:rPr lang="en-US" dirty="0" smtClean="0"/>
              <a:t>about a </a:t>
            </a:r>
            <a:r>
              <a:rPr lang="en-US" dirty="0"/>
              <a:t>specific type of event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89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type of event has its own registration method.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/>
              <a:t>general form: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smtClean="0">
                <a:solidFill>
                  <a:srgbClr val="C00000"/>
                </a:solidFill>
              </a:rPr>
              <a:t>public </a:t>
            </a:r>
            <a:r>
              <a:rPr lang="en-IN" dirty="0">
                <a:solidFill>
                  <a:srgbClr val="C00000"/>
                </a:solidFill>
              </a:rPr>
              <a:t>void </a:t>
            </a:r>
            <a:r>
              <a:rPr lang="en-IN" dirty="0" err="1" smtClean="0">
                <a:solidFill>
                  <a:srgbClr val="C00000"/>
                </a:solidFill>
              </a:rPr>
              <a:t>add</a:t>
            </a:r>
            <a:r>
              <a:rPr lang="en-IN" i="1" dirty="0" err="1" smtClean="0">
                <a:solidFill>
                  <a:srgbClr val="C00000"/>
                </a:solidFill>
              </a:rPr>
              <a:t>Type</a:t>
            </a:r>
            <a:r>
              <a:rPr lang="en-IN" dirty="0" err="1" smtClean="0">
                <a:solidFill>
                  <a:srgbClr val="C00000"/>
                </a:solidFill>
              </a:rPr>
              <a:t>Listener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i="1" dirty="0" err="1">
                <a:solidFill>
                  <a:srgbClr val="C00000"/>
                </a:solidFill>
              </a:rPr>
              <a:t>Type</a:t>
            </a:r>
            <a:r>
              <a:rPr lang="en-IN" dirty="0" err="1">
                <a:solidFill>
                  <a:srgbClr val="C00000"/>
                </a:solidFill>
              </a:rPr>
              <a:t>Listener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i="1" dirty="0">
                <a:solidFill>
                  <a:srgbClr val="C00000"/>
                </a:solidFill>
              </a:rPr>
              <a:t>el 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i="1" dirty="0" smtClean="0"/>
              <a:t>	Type </a:t>
            </a:r>
            <a:r>
              <a:rPr lang="en-US" sz="2600" dirty="0"/>
              <a:t>:</a:t>
            </a:r>
            <a:r>
              <a:rPr lang="en-US" sz="2600" dirty="0" smtClean="0"/>
              <a:t> </a:t>
            </a:r>
            <a:r>
              <a:rPr lang="en-US" sz="2600" dirty="0"/>
              <a:t>name of the event</a:t>
            </a:r>
            <a:r>
              <a:rPr lang="en-US" sz="2600" dirty="0" smtClean="0"/>
              <a:t>,</a:t>
            </a:r>
          </a:p>
          <a:p>
            <a:pPr marL="0" indent="0">
              <a:buNone/>
            </a:pPr>
            <a:r>
              <a:rPr lang="en-US" sz="2600" i="1" dirty="0" smtClean="0"/>
              <a:t>	el </a:t>
            </a:r>
            <a:r>
              <a:rPr lang="en-US" sz="2600" dirty="0" smtClean="0"/>
              <a:t>     :reference </a:t>
            </a:r>
            <a:r>
              <a:rPr lang="en-US" sz="2600" dirty="0"/>
              <a:t>to the event </a:t>
            </a:r>
            <a:r>
              <a:rPr lang="en-US" sz="2600" dirty="0" smtClean="0"/>
              <a:t>listener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err="1" smtClean="0"/>
              <a:t>Eg</a:t>
            </a:r>
            <a:r>
              <a:rPr lang="en-US" sz="2600" dirty="0" smtClean="0"/>
              <a:t>:</a:t>
            </a:r>
          </a:p>
          <a:p>
            <a:r>
              <a:rPr lang="en-US" sz="2600" dirty="0"/>
              <a:t>method that registers a keyboard event listener </a:t>
            </a:r>
            <a:r>
              <a:rPr lang="en-US" sz="2600" dirty="0" smtClean="0"/>
              <a:t>- -- </a:t>
            </a:r>
            <a:r>
              <a:rPr lang="en-US" sz="2600" b="1" dirty="0" err="1" smtClean="0">
                <a:solidFill>
                  <a:srgbClr val="C00000"/>
                </a:solidFill>
              </a:rPr>
              <a:t>addKeyListener</a:t>
            </a:r>
            <a:r>
              <a:rPr lang="en-US" sz="2600" b="1" dirty="0">
                <a:solidFill>
                  <a:srgbClr val="C00000"/>
                </a:solidFill>
              </a:rPr>
              <a:t>( )</a:t>
            </a:r>
            <a:r>
              <a:rPr lang="en-US" sz="2600" dirty="0"/>
              <a:t>.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endParaRPr lang="en-US" sz="2600" dirty="0" smtClean="0">
              <a:solidFill>
                <a:srgbClr val="C00000"/>
              </a:solidFill>
            </a:endParaRPr>
          </a:p>
          <a:p>
            <a:r>
              <a:rPr lang="en-US" sz="2600" dirty="0" smtClean="0"/>
              <a:t>The method that </a:t>
            </a:r>
            <a:r>
              <a:rPr lang="en-US" sz="2600" dirty="0"/>
              <a:t>registers a mouse motion listener -</a:t>
            </a:r>
            <a:r>
              <a:rPr lang="en-US" sz="2600" dirty="0" smtClean="0"/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addMouseMotionListener</a:t>
            </a:r>
            <a:r>
              <a:rPr lang="en-US" sz="2600" b="1" dirty="0">
                <a:solidFill>
                  <a:srgbClr val="C00000"/>
                </a:solidFill>
              </a:rPr>
              <a:t>( )</a:t>
            </a:r>
            <a:r>
              <a:rPr lang="en-US" sz="2600" dirty="0"/>
              <a:t>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53971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458200" cy="5791200"/>
          </a:xfrm>
        </p:spPr>
        <p:txBody>
          <a:bodyPr/>
          <a:lstStyle/>
          <a:p>
            <a:r>
              <a:rPr lang="en-IN" dirty="0"/>
              <a:t>When an </a:t>
            </a:r>
            <a:r>
              <a:rPr lang="en-IN" dirty="0" smtClean="0"/>
              <a:t>event </a:t>
            </a:r>
            <a:r>
              <a:rPr lang="en-US" dirty="0"/>
              <a:t>occurs, all registered listeners are notified and receive a copy of the event object</a:t>
            </a:r>
            <a:r>
              <a:rPr lang="en-US" dirty="0" smtClean="0"/>
              <a:t>.</a:t>
            </a:r>
          </a:p>
          <a:p>
            <a:r>
              <a:rPr lang="en-US" dirty="0"/>
              <a:t>known as </a:t>
            </a:r>
            <a:r>
              <a:rPr lang="en-US" i="1" dirty="0">
                <a:solidFill>
                  <a:srgbClr val="C00000"/>
                </a:solidFill>
              </a:rPr>
              <a:t>multicasting</a:t>
            </a:r>
            <a:r>
              <a:rPr lang="en-US" i="1" dirty="0"/>
              <a:t> </a:t>
            </a:r>
            <a:r>
              <a:rPr lang="en-US" dirty="0"/>
              <a:t>the </a:t>
            </a:r>
            <a:r>
              <a:rPr lang="en-US" dirty="0" smtClean="0"/>
              <a:t>event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Some sources may allow only one listener to </a:t>
            </a:r>
            <a:r>
              <a:rPr lang="en-US" dirty="0" smtClean="0"/>
              <a:t>register-- </a:t>
            </a:r>
            <a:r>
              <a:rPr lang="en-US" dirty="0"/>
              <a:t>known as </a:t>
            </a:r>
            <a:r>
              <a:rPr lang="en-US" i="1" dirty="0">
                <a:solidFill>
                  <a:srgbClr val="C00000"/>
                </a:solidFill>
              </a:rPr>
              <a:t>unicasting </a:t>
            </a:r>
            <a:r>
              <a:rPr lang="en-US" dirty="0" smtClean="0"/>
              <a:t>the event.</a:t>
            </a:r>
          </a:p>
          <a:p>
            <a:pPr marL="0" indent="0">
              <a:buNone/>
            </a:pPr>
            <a:r>
              <a:rPr lang="en-IN" sz="2400" dirty="0" smtClean="0"/>
              <a:t>general form: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public void </a:t>
            </a:r>
            <a:r>
              <a:rPr lang="en-IN" sz="2400" dirty="0" err="1">
                <a:solidFill>
                  <a:srgbClr val="C00000"/>
                </a:solidFill>
              </a:rPr>
              <a:t>add</a:t>
            </a:r>
            <a:r>
              <a:rPr lang="en-IN" sz="2400" i="1" dirty="0" err="1">
                <a:solidFill>
                  <a:srgbClr val="C00000"/>
                </a:solidFill>
              </a:rPr>
              <a:t>Type</a:t>
            </a:r>
            <a:r>
              <a:rPr lang="en-IN" sz="2400" dirty="0" err="1">
                <a:solidFill>
                  <a:srgbClr val="C00000"/>
                </a:solidFill>
              </a:rPr>
              <a:t>Listener</a:t>
            </a:r>
            <a:r>
              <a:rPr lang="en-IN" sz="2400" dirty="0">
                <a:solidFill>
                  <a:srgbClr val="C00000"/>
                </a:solidFill>
              </a:rPr>
              <a:t>(</a:t>
            </a:r>
            <a:r>
              <a:rPr lang="en-IN" sz="2400" i="1" dirty="0" err="1">
                <a:solidFill>
                  <a:srgbClr val="C00000"/>
                </a:solidFill>
              </a:rPr>
              <a:t>Type</a:t>
            </a:r>
            <a:r>
              <a:rPr lang="en-IN" sz="2400" dirty="0" err="1">
                <a:solidFill>
                  <a:srgbClr val="C00000"/>
                </a:solidFill>
              </a:rPr>
              <a:t>Listener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i="1" dirty="0">
                <a:solidFill>
                  <a:srgbClr val="C00000"/>
                </a:solidFill>
              </a:rPr>
              <a:t>el </a:t>
            </a:r>
            <a:r>
              <a:rPr lang="en-IN" sz="2400" dirty="0" smtClean="0">
                <a:solidFill>
                  <a:srgbClr val="C00000"/>
                </a:solidFill>
              </a:rPr>
              <a:t>)throws 						</a:t>
            </a:r>
            <a:r>
              <a:rPr lang="en-IN" sz="2400" dirty="0" err="1" smtClean="0">
                <a:solidFill>
                  <a:srgbClr val="C00000"/>
                </a:solidFill>
              </a:rPr>
              <a:t>java.util.TooManyListenersException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1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1722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smtClean="0"/>
              <a:t>source provide </a:t>
            </a:r>
            <a:r>
              <a:rPr lang="en-US" dirty="0"/>
              <a:t>a method that allows a </a:t>
            </a:r>
            <a:r>
              <a:rPr lang="en-US" dirty="0">
                <a:solidFill>
                  <a:srgbClr val="C00000"/>
                </a:solidFill>
              </a:rPr>
              <a:t>listener to unregister </a:t>
            </a:r>
            <a:r>
              <a:rPr lang="en-US" dirty="0"/>
              <a:t>an interest in </a:t>
            </a:r>
            <a:r>
              <a:rPr lang="en-US" dirty="0" smtClean="0"/>
              <a:t>a </a:t>
            </a:r>
            <a:r>
              <a:rPr lang="en-IN" dirty="0" smtClean="0"/>
              <a:t>specific </a:t>
            </a:r>
            <a:r>
              <a:rPr lang="en-IN" dirty="0"/>
              <a:t>type of event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sz="2800" dirty="0"/>
              <a:t>general </a:t>
            </a:r>
            <a:r>
              <a:rPr lang="en-IN" sz="2800" dirty="0" smtClean="0"/>
              <a:t>form:</a:t>
            </a:r>
          </a:p>
          <a:p>
            <a:pPr marL="0" indent="0" algn="ctr">
              <a:buNone/>
            </a:pPr>
            <a:r>
              <a:rPr lang="en-IN" sz="2800" dirty="0">
                <a:solidFill>
                  <a:srgbClr val="C00000"/>
                </a:solidFill>
              </a:rPr>
              <a:t>public void </a:t>
            </a:r>
            <a:r>
              <a:rPr lang="en-IN" sz="2800" dirty="0" err="1">
                <a:solidFill>
                  <a:srgbClr val="C00000"/>
                </a:solidFill>
              </a:rPr>
              <a:t>remove</a:t>
            </a:r>
            <a:r>
              <a:rPr lang="en-IN" sz="2800" i="1" dirty="0" err="1">
                <a:solidFill>
                  <a:srgbClr val="C00000"/>
                </a:solidFill>
              </a:rPr>
              <a:t>Type</a:t>
            </a:r>
            <a:r>
              <a:rPr lang="en-IN" sz="2800" dirty="0" err="1">
                <a:solidFill>
                  <a:srgbClr val="C00000"/>
                </a:solidFill>
              </a:rPr>
              <a:t>Listener</a:t>
            </a:r>
            <a:r>
              <a:rPr lang="en-IN" sz="2800" dirty="0">
                <a:solidFill>
                  <a:srgbClr val="C00000"/>
                </a:solidFill>
              </a:rPr>
              <a:t>(</a:t>
            </a:r>
            <a:r>
              <a:rPr lang="en-IN" sz="2800" i="1" dirty="0" err="1">
                <a:solidFill>
                  <a:srgbClr val="C00000"/>
                </a:solidFill>
              </a:rPr>
              <a:t>Type</a:t>
            </a:r>
            <a:r>
              <a:rPr lang="en-IN" sz="2800" dirty="0" err="1">
                <a:solidFill>
                  <a:srgbClr val="C00000"/>
                </a:solidFill>
              </a:rPr>
              <a:t>Listener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  <a:r>
              <a:rPr lang="en-IN" sz="2800" i="1" dirty="0">
                <a:solidFill>
                  <a:srgbClr val="C00000"/>
                </a:solidFill>
              </a:rPr>
              <a:t>el </a:t>
            </a:r>
            <a:r>
              <a:rPr lang="en-IN" sz="28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800" dirty="0" err="1" smtClean="0"/>
              <a:t>Eg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to remove a keyboard </a:t>
            </a:r>
            <a:r>
              <a:rPr lang="en-US" sz="2800" dirty="0" smtClean="0"/>
              <a:t>listener- </a:t>
            </a:r>
            <a:r>
              <a:rPr lang="en-US" sz="2800" b="1" dirty="0" err="1" smtClean="0"/>
              <a:t>removeKeyListener</a:t>
            </a:r>
            <a:r>
              <a:rPr lang="en-US" sz="2800" b="1" dirty="0" smtClean="0"/>
              <a:t>( )</a:t>
            </a:r>
            <a:r>
              <a:rPr lang="en-US" sz="2800" dirty="0" smtClean="0"/>
              <a:t>.</a:t>
            </a:r>
          </a:p>
          <a:p>
            <a:r>
              <a:rPr lang="en-US" dirty="0"/>
              <a:t>The methods that add or remove listeners are provided by the source that </a:t>
            </a:r>
            <a:r>
              <a:rPr lang="en-US" dirty="0" smtClean="0"/>
              <a:t>generates </a:t>
            </a:r>
            <a:r>
              <a:rPr lang="en-IN" dirty="0" smtClean="0"/>
              <a:t>events.</a:t>
            </a:r>
          </a:p>
          <a:p>
            <a:pPr marL="0" indent="0">
              <a:buNone/>
            </a:pPr>
            <a:r>
              <a:rPr lang="en-US" sz="2400" b="1" dirty="0" err="1" smtClean="0"/>
              <a:t>Eg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r>
              <a:rPr lang="en-US" sz="2400" b="1" dirty="0" smtClean="0"/>
              <a:t>Component </a:t>
            </a:r>
            <a:r>
              <a:rPr lang="en-US" sz="2400" dirty="0"/>
              <a:t>class provides methods to add and remove </a:t>
            </a:r>
            <a:r>
              <a:rPr lang="en-US" sz="2400" dirty="0" smtClean="0"/>
              <a:t> keyboard </a:t>
            </a:r>
            <a:r>
              <a:rPr lang="en-IN" sz="2400" dirty="0" smtClean="0"/>
              <a:t>and </a:t>
            </a:r>
            <a:r>
              <a:rPr lang="en-IN" sz="2400" dirty="0"/>
              <a:t>mouse event listeners.</a:t>
            </a:r>
          </a:p>
        </p:txBody>
      </p:sp>
    </p:spTree>
    <p:extLst>
      <p:ext uri="{BB962C8B-B14F-4D97-AF65-F5344CB8AC3E}">
        <p14:creationId xmlns:p14="http://schemas.microsoft.com/office/powerpoint/2010/main" val="152845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547</Words>
  <Application>Microsoft Office PowerPoint</Application>
  <PresentationFormat>On-screen Show (4:3)</PresentationFormat>
  <Paragraphs>73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Event Handling</vt:lpstr>
      <vt:lpstr>PowerPoint Presentation</vt:lpstr>
      <vt:lpstr>The Delegation Event Model</vt:lpstr>
      <vt:lpstr>PowerPoint Presentation</vt:lpstr>
      <vt:lpstr>Events</vt:lpstr>
      <vt:lpstr>Event Sources</vt:lpstr>
      <vt:lpstr>PowerPoint Presentation</vt:lpstr>
      <vt:lpstr>PowerPoint Presentation</vt:lpstr>
      <vt:lpstr>PowerPoint Presentation</vt:lpstr>
      <vt:lpstr>Event Listeners</vt:lpstr>
      <vt:lpstr>Event Classes</vt:lpstr>
      <vt:lpstr>PowerPoint Presentation</vt:lpstr>
      <vt:lpstr>PowerPoint Presentation</vt:lpstr>
      <vt:lpstr>Sources of Events</vt:lpstr>
      <vt:lpstr>Event Listener Interfaces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Handling</dc:title>
  <dc:creator>Chaithanya</dc:creator>
  <cp:lastModifiedBy>Windows User</cp:lastModifiedBy>
  <cp:revision>20</cp:revision>
  <dcterms:created xsi:type="dcterms:W3CDTF">2006-08-16T00:00:00Z</dcterms:created>
  <dcterms:modified xsi:type="dcterms:W3CDTF">2019-05-08T10:55:06Z</dcterms:modified>
</cp:coreProperties>
</file>