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796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String Length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length of a string is the number of characters that it contains.</a:t>
            </a:r>
          </a:p>
          <a:p>
            <a:r>
              <a:rPr lang="en-US" dirty="0"/>
              <a:t>To obtain this value, call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length( ) </a:t>
            </a:r>
            <a:r>
              <a:rPr lang="en-IN" dirty="0"/>
              <a:t>method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>
                <a:solidFill>
                  <a:srgbClr val="C00000"/>
                </a:solidFill>
              </a:rPr>
              <a:t>int</a:t>
            </a:r>
            <a:r>
              <a:rPr lang="en-IN" dirty="0">
                <a:solidFill>
                  <a:srgbClr val="C00000"/>
                </a:solidFill>
              </a:rPr>
              <a:t> length( )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C00000"/>
                </a:solidFill>
              </a:rPr>
              <a:t>Eg</a:t>
            </a:r>
            <a:r>
              <a:rPr lang="en-IN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char chars[] = { 'a', 'b', 'c' };</a:t>
            </a:r>
          </a:p>
          <a:p>
            <a:pPr marL="0" indent="0">
              <a:buNone/>
            </a:pPr>
            <a:r>
              <a:rPr lang="en-IN" dirty="0"/>
              <a:t>String s = new String(chars);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s.length</a:t>
            </a:r>
            <a:r>
              <a:rPr lang="en-IN" dirty="0"/>
              <a:t>());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84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String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IN" b="1" dirty="0"/>
              <a:t>String Literals</a:t>
            </a:r>
          </a:p>
          <a:p>
            <a:pPr lvl="1"/>
            <a:r>
              <a:rPr lang="en-US" dirty="0"/>
              <a:t>can use a string literal to initialize a </a:t>
            </a:r>
            <a:r>
              <a:rPr lang="en-US" b="1" dirty="0"/>
              <a:t>String </a:t>
            </a:r>
            <a:r>
              <a:rPr lang="en-US" dirty="0"/>
              <a:t>object.</a:t>
            </a:r>
          </a:p>
          <a:p>
            <a:pPr marL="0" indent="0">
              <a:buNone/>
            </a:pPr>
            <a:r>
              <a:rPr lang="en-US" sz="2400" dirty="0" err="1"/>
              <a:t>Eg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	char chars[] = { 'a', 'b', 'c' };</a:t>
            </a:r>
          </a:p>
          <a:p>
            <a:pPr marL="0" indent="0">
              <a:buNone/>
            </a:pPr>
            <a:r>
              <a:rPr lang="en-IN" sz="2400" dirty="0"/>
              <a:t>	String s1 = new String(chars);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String s2 = "</a:t>
            </a:r>
            <a:r>
              <a:rPr lang="en-US" sz="2400" dirty="0" err="1">
                <a:solidFill>
                  <a:srgbClr val="C00000"/>
                </a:solidFill>
              </a:rPr>
              <a:t>abc</a:t>
            </a:r>
            <a:r>
              <a:rPr lang="en-US" sz="2400" dirty="0">
                <a:solidFill>
                  <a:srgbClr val="C00000"/>
                </a:solidFill>
              </a:rPr>
              <a:t>"; </a:t>
            </a:r>
            <a:r>
              <a:rPr lang="en-US" sz="2400" dirty="0"/>
              <a:t>// use string literal</a:t>
            </a:r>
          </a:p>
          <a:p>
            <a:pPr lvl="1"/>
            <a:r>
              <a:rPr lang="en-US" sz="2400" dirty="0"/>
              <a:t>you can use a string literal any place you can use a </a:t>
            </a:r>
            <a:r>
              <a:rPr lang="en-US" sz="2400" b="1" dirty="0"/>
              <a:t>String </a:t>
            </a:r>
            <a:r>
              <a:rPr lang="en-US" sz="2400" dirty="0"/>
              <a:t>object.</a:t>
            </a:r>
          </a:p>
          <a:p>
            <a:pPr marL="457200" lvl="1" indent="0">
              <a:buNone/>
            </a:pPr>
            <a:r>
              <a:rPr lang="en-IN" sz="2400" dirty="0"/>
              <a:t>	</a:t>
            </a:r>
            <a:r>
              <a:rPr lang="en-IN" sz="2400" dirty="0" err="1">
                <a:solidFill>
                  <a:srgbClr val="C00000"/>
                </a:solidFill>
              </a:rPr>
              <a:t>System.out.println</a:t>
            </a:r>
            <a:r>
              <a:rPr lang="en-IN" sz="2400" dirty="0">
                <a:solidFill>
                  <a:srgbClr val="C00000"/>
                </a:solidFill>
              </a:rPr>
              <a:t>("</a:t>
            </a:r>
            <a:r>
              <a:rPr lang="en-IN" sz="2400" dirty="0" err="1">
                <a:solidFill>
                  <a:srgbClr val="C00000"/>
                </a:solidFill>
              </a:rPr>
              <a:t>abc</a:t>
            </a:r>
            <a:r>
              <a:rPr lang="en-IN" sz="2400" dirty="0">
                <a:solidFill>
                  <a:srgbClr val="C00000"/>
                </a:solidFill>
              </a:rPr>
              <a:t>".length());</a:t>
            </a:r>
          </a:p>
        </p:txBody>
      </p:sp>
    </p:spTree>
    <p:extLst>
      <p:ext uri="{BB962C8B-B14F-4D97-AF65-F5344CB8AC3E}">
        <p14:creationId xmlns:p14="http://schemas.microsoft.com/office/powerpoint/2010/main" val="656218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534400" cy="5668963"/>
          </a:xfrm>
        </p:spPr>
        <p:txBody>
          <a:bodyPr/>
          <a:lstStyle/>
          <a:p>
            <a:r>
              <a:rPr lang="en-IN" b="1" dirty="0"/>
              <a:t>String Concatenation</a:t>
            </a:r>
          </a:p>
          <a:p>
            <a:pPr lvl="1"/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+ </a:t>
            </a:r>
            <a:r>
              <a:rPr lang="en-US" dirty="0">
                <a:solidFill>
                  <a:srgbClr val="C00000"/>
                </a:solidFill>
              </a:rPr>
              <a:t>operator</a:t>
            </a:r>
            <a:r>
              <a:rPr lang="en-US" dirty="0"/>
              <a:t>, concatenates two strings, producing a </a:t>
            </a:r>
            <a:r>
              <a:rPr lang="en-US" b="1" dirty="0"/>
              <a:t>String </a:t>
            </a:r>
            <a:r>
              <a:rPr lang="en-US" dirty="0"/>
              <a:t>object as </a:t>
            </a:r>
            <a:r>
              <a:rPr lang="en-IN" dirty="0"/>
              <a:t>the result.</a:t>
            </a:r>
          </a:p>
          <a:p>
            <a:pPr lvl="1"/>
            <a:r>
              <a:rPr lang="en-IN" dirty="0" err="1"/>
              <a:t>Eg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C00000"/>
                </a:solidFill>
              </a:rPr>
              <a:t>		String age = "9";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C00000"/>
                </a:solidFill>
              </a:rPr>
              <a:t>		String s = "He is " + age + " years old.";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C00000"/>
                </a:solidFill>
              </a:rPr>
              <a:t>		</a:t>
            </a:r>
            <a:r>
              <a:rPr lang="en-IN" sz="2400" i="1" dirty="0" err="1">
                <a:solidFill>
                  <a:srgbClr val="C00000"/>
                </a:solidFill>
              </a:rPr>
              <a:t>System.out.println</a:t>
            </a:r>
            <a:r>
              <a:rPr lang="en-IN" sz="2400" i="1" dirty="0">
                <a:solidFill>
                  <a:srgbClr val="C00000"/>
                </a:solidFill>
              </a:rPr>
              <a:t>(s);</a:t>
            </a:r>
          </a:p>
          <a:p>
            <a:pPr marL="0" indent="0">
              <a:buNone/>
            </a:pPr>
            <a:r>
              <a:rPr lang="en-US" sz="2400" dirty="0"/>
              <a:t>	This displays the string "</a:t>
            </a:r>
            <a:r>
              <a:rPr lang="en-US" sz="2400" dirty="0">
                <a:solidFill>
                  <a:srgbClr val="C00000"/>
                </a:solidFill>
              </a:rPr>
              <a:t>He is 9 years old</a:t>
            </a:r>
            <a:r>
              <a:rPr lang="en-US" sz="2400" dirty="0"/>
              <a:t>.“</a:t>
            </a:r>
          </a:p>
          <a:p>
            <a:pPr marL="0" indent="0">
              <a:buNone/>
            </a:pPr>
            <a:endParaRPr lang="en-IN" sz="2400" i="1" dirty="0">
              <a:solidFill>
                <a:srgbClr val="C0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430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b="1" dirty="0"/>
              <a:t>String Concatenation with Other Data Types</a:t>
            </a:r>
          </a:p>
          <a:p>
            <a:pPr lvl="1"/>
            <a:r>
              <a:rPr lang="en-US" dirty="0"/>
              <a:t>You can concatenate strings with other types of data.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C00000"/>
                </a:solidFill>
              </a:rPr>
              <a:t>		</a:t>
            </a:r>
            <a:r>
              <a:rPr lang="en-IN" sz="2400" i="1" dirty="0" err="1">
                <a:solidFill>
                  <a:srgbClr val="C00000"/>
                </a:solidFill>
              </a:rPr>
              <a:t>int</a:t>
            </a:r>
            <a:r>
              <a:rPr lang="en-IN" sz="2400" i="1" dirty="0">
                <a:solidFill>
                  <a:srgbClr val="C00000"/>
                </a:solidFill>
              </a:rPr>
              <a:t> age = 9;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C00000"/>
                </a:solidFill>
              </a:rPr>
              <a:t>		String s = "He is " + age + " years old.";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C00000"/>
                </a:solidFill>
              </a:rPr>
              <a:t>		</a:t>
            </a:r>
            <a:r>
              <a:rPr lang="en-IN" sz="2400" i="1" dirty="0" err="1">
                <a:solidFill>
                  <a:srgbClr val="C00000"/>
                </a:solidFill>
              </a:rPr>
              <a:t>System.out.println</a:t>
            </a:r>
            <a:r>
              <a:rPr lang="en-IN" sz="2400" i="1" dirty="0">
                <a:solidFill>
                  <a:srgbClr val="C00000"/>
                </a:solidFill>
              </a:rPr>
              <a:t>(s);</a:t>
            </a:r>
          </a:p>
          <a:p>
            <a:pPr marL="0" indent="0">
              <a:buNone/>
            </a:pPr>
            <a:r>
              <a:rPr lang="en-US" sz="2400" dirty="0"/>
              <a:t>	This displays the string "</a:t>
            </a:r>
            <a:r>
              <a:rPr lang="en-US" sz="2400" dirty="0">
                <a:solidFill>
                  <a:srgbClr val="C00000"/>
                </a:solidFill>
              </a:rPr>
              <a:t>He is 9 years old</a:t>
            </a:r>
            <a:r>
              <a:rPr lang="en-US" sz="2400" dirty="0"/>
              <a:t>.“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compiler will convert an operand to its string equivalent whenever the other operand of the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+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is an instance of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String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IN" sz="2400" i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sz="24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484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/>
              <a:t>	</a:t>
            </a:r>
            <a:r>
              <a:rPr lang="en-US" sz="2800" i="1" dirty="0">
                <a:solidFill>
                  <a:srgbClr val="C00000"/>
                </a:solidFill>
              </a:rPr>
              <a:t>String s = "four: " + 2 + 2;</a:t>
            </a:r>
          </a:p>
          <a:p>
            <a:pPr marL="0" indent="0">
              <a:buNone/>
            </a:pPr>
            <a:r>
              <a:rPr lang="en-IN" sz="2800" i="1" dirty="0"/>
              <a:t>	</a:t>
            </a:r>
            <a:r>
              <a:rPr lang="en-IN" sz="2800" i="1" dirty="0" err="1"/>
              <a:t>System.out.println</a:t>
            </a:r>
            <a:r>
              <a:rPr lang="en-IN" sz="2800" i="1" dirty="0"/>
              <a:t>(s);</a:t>
            </a:r>
          </a:p>
          <a:p>
            <a:pPr marL="0" indent="0">
              <a:buNone/>
            </a:pPr>
            <a:endParaRPr lang="en-IN" sz="2800" i="1" dirty="0"/>
          </a:p>
          <a:p>
            <a:pPr marL="0" indent="0">
              <a:buNone/>
            </a:pPr>
            <a:r>
              <a:rPr lang="en-IN" sz="2800" dirty="0"/>
              <a:t>This fragment displays</a:t>
            </a:r>
          </a:p>
          <a:p>
            <a:pPr marL="0" indent="0">
              <a:buNone/>
            </a:pPr>
            <a:r>
              <a:rPr lang="en-IN" sz="2800" i="1" dirty="0"/>
              <a:t>	</a:t>
            </a:r>
            <a:r>
              <a:rPr lang="en-IN" sz="2800" i="1" dirty="0">
                <a:solidFill>
                  <a:srgbClr val="C00000"/>
                </a:solidFill>
              </a:rPr>
              <a:t>four: 22</a:t>
            </a:r>
          </a:p>
          <a:p>
            <a:pPr marL="0" indent="0">
              <a:buNone/>
            </a:pPr>
            <a:endParaRPr lang="en-IN" sz="2800" i="1" dirty="0">
              <a:solidFill>
                <a:srgbClr val="C00000"/>
              </a:solidFill>
            </a:endParaRPr>
          </a:p>
          <a:p>
            <a:r>
              <a:rPr lang="en-US" sz="2800" dirty="0"/>
              <a:t>To complete the integer addition first, you must use parentheses, like this: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i="1" dirty="0">
                <a:solidFill>
                  <a:srgbClr val="C00000"/>
                </a:solidFill>
              </a:rPr>
              <a:t>String s = "four: " + (2 + 2);</a:t>
            </a:r>
          </a:p>
          <a:p>
            <a:r>
              <a:rPr lang="en-US" sz="2800" dirty="0"/>
              <a:t>Now </a:t>
            </a:r>
            <a:r>
              <a:rPr lang="en-US" sz="2800" b="1" dirty="0"/>
              <a:t>s </a:t>
            </a:r>
            <a:r>
              <a:rPr lang="en-US" sz="2800" dirty="0"/>
              <a:t>contains the string "</a:t>
            </a:r>
            <a:r>
              <a:rPr lang="en-US" sz="2800" i="1" dirty="0">
                <a:solidFill>
                  <a:srgbClr val="C00000"/>
                </a:solidFill>
              </a:rPr>
              <a:t>four: 4</a:t>
            </a:r>
            <a:r>
              <a:rPr lang="en-US" sz="2800" dirty="0"/>
              <a:t>".</a:t>
            </a:r>
            <a:endParaRPr lang="en-IN" sz="28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287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b="1" dirty="0"/>
              <a:t>Character Extraction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IN" b="1" dirty="0" err="1"/>
              <a:t>charAt</a:t>
            </a:r>
            <a:r>
              <a:rPr lang="en-IN" b="1" dirty="0"/>
              <a:t>( )</a:t>
            </a:r>
          </a:p>
          <a:p>
            <a:pPr lvl="1"/>
            <a:r>
              <a:rPr lang="en-US" dirty="0"/>
              <a:t>To extract a single character from a </a:t>
            </a:r>
            <a:r>
              <a:rPr lang="en-US" b="1" dirty="0"/>
              <a:t>String</a:t>
            </a:r>
          </a:p>
          <a:p>
            <a:pPr lvl="1"/>
            <a:r>
              <a:rPr lang="en-US" dirty="0"/>
              <a:t>It has this general form: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sz="2800" dirty="0">
                <a:solidFill>
                  <a:srgbClr val="C00000"/>
                </a:solidFill>
              </a:rPr>
              <a:t>char </a:t>
            </a:r>
            <a:r>
              <a:rPr lang="en-IN" sz="2800" dirty="0" err="1">
                <a:solidFill>
                  <a:srgbClr val="C00000"/>
                </a:solidFill>
              </a:rPr>
              <a:t>charAt</a:t>
            </a:r>
            <a:r>
              <a:rPr lang="en-IN" sz="2800" dirty="0">
                <a:solidFill>
                  <a:srgbClr val="C00000"/>
                </a:solidFill>
              </a:rPr>
              <a:t>(</a:t>
            </a:r>
            <a:r>
              <a:rPr lang="en-IN" sz="2800" dirty="0" err="1">
                <a:solidFill>
                  <a:srgbClr val="C00000"/>
                </a:solidFill>
              </a:rPr>
              <a:t>int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r>
              <a:rPr lang="en-IN" sz="2800" i="1" dirty="0">
                <a:solidFill>
                  <a:srgbClr val="C00000"/>
                </a:solidFill>
              </a:rPr>
              <a:t>where</a:t>
            </a:r>
            <a:r>
              <a:rPr lang="en-IN" sz="2800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sz="2400" i="1" dirty="0"/>
              <a:t>where </a:t>
            </a:r>
            <a:r>
              <a:rPr lang="en-US" sz="2400" dirty="0"/>
              <a:t>- the index of the character that you want to obtain</a:t>
            </a:r>
          </a:p>
          <a:p>
            <a:pPr lvl="1"/>
            <a:r>
              <a:rPr lang="en-US" dirty="0"/>
              <a:t>returns the character at the </a:t>
            </a:r>
            <a:r>
              <a:rPr lang="en-IN" dirty="0"/>
              <a:t>specified location</a:t>
            </a:r>
          </a:p>
          <a:p>
            <a:pPr marL="0" indent="0">
              <a:buNone/>
            </a:pPr>
            <a:r>
              <a:rPr lang="en-IN" sz="2800" i="1" dirty="0">
                <a:solidFill>
                  <a:srgbClr val="C00000"/>
                </a:solidFill>
              </a:rPr>
              <a:t>		char </a:t>
            </a:r>
            <a:r>
              <a:rPr lang="en-IN" sz="2800" i="1" dirty="0" err="1">
                <a:solidFill>
                  <a:srgbClr val="C00000"/>
                </a:solidFill>
              </a:rPr>
              <a:t>ch</a:t>
            </a:r>
            <a:r>
              <a:rPr lang="en-IN" sz="2800" i="1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2800" i="1" dirty="0">
                <a:solidFill>
                  <a:srgbClr val="C00000"/>
                </a:solidFill>
              </a:rPr>
              <a:t>		</a:t>
            </a:r>
            <a:r>
              <a:rPr lang="en-IN" sz="2800" i="1" dirty="0" err="1">
                <a:solidFill>
                  <a:srgbClr val="C00000"/>
                </a:solidFill>
              </a:rPr>
              <a:t>ch</a:t>
            </a:r>
            <a:r>
              <a:rPr lang="en-IN" sz="2800" i="1" dirty="0">
                <a:solidFill>
                  <a:srgbClr val="C00000"/>
                </a:solidFill>
              </a:rPr>
              <a:t> = "</a:t>
            </a:r>
            <a:r>
              <a:rPr lang="en-IN" sz="2800" i="1" dirty="0" err="1">
                <a:solidFill>
                  <a:srgbClr val="C00000"/>
                </a:solidFill>
              </a:rPr>
              <a:t>abc</a:t>
            </a:r>
            <a:r>
              <a:rPr lang="en-IN" sz="2800" i="1" dirty="0">
                <a:solidFill>
                  <a:srgbClr val="C00000"/>
                </a:solidFill>
              </a:rPr>
              <a:t>".</a:t>
            </a:r>
            <a:r>
              <a:rPr lang="en-IN" sz="2800" i="1" dirty="0" err="1">
                <a:solidFill>
                  <a:srgbClr val="C00000"/>
                </a:solidFill>
              </a:rPr>
              <a:t>charAt</a:t>
            </a:r>
            <a:r>
              <a:rPr lang="en-IN" sz="2800" i="1" dirty="0">
                <a:solidFill>
                  <a:srgbClr val="C00000"/>
                </a:solidFill>
              </a:rPr>
              <a:t>(1);</a:t>
            </a:r>
          </a:p>
          <a:p>
            <a:pPr marL="0" indent="0">
              <a:buNone/>
            </a:pPr>
            <a:r>
              <a:rPr lang="en-US" sz="2800" dirty="0"/>
              <a:t>	assigns the value </a:t>
            </a:r>
            <a:r>
              <a:rPr lang="en-US" sz="2800" b="1" dirty="0"/>
              <a:t>b </a:t>
            </a:r>
            <a:r>
              <a:rPr lang="en-US" sz="2800" dirty="0"/>
              <a:t>to </a:t>
            </a:r>
            <a:r>
              <a:rPr lang="en-US" sz="2800" b="1" dirty="0" err="1"/>
              <a:t>ch</a:t>
            </a:r>
            <a:r>
              <a:rPr lang="en-US" sz="2800" dirty="0" err="1"/>
              <a:t>.</a:t>
            </a:r>
            <a:endParaRPr lang="en-IN" sz="28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22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>
            <a:normAutofit/>
          </a:bodyPr>
          <a:lstStyle/>
          <a:p>
            <a:r>
              <a:rPr lang="en-IN" b="1" dirty="0" err="1"/>
              <a:t>getChars</a:t>
            </a:r>
            <a:r>
              <a:rPr lang="en-IN" b="1" dirty="0"/>
              <a:t>( )</a:t>
            </a:r>
          </a:p>
          <a:p>
            <a:pPr lvl="1"/>
            <a:r>
              <a:rPr lang="en-US" dirty="0"/>
              <a:t>to extract more than one character at a time</a:t>
            </a:r>
          </a:p>
          <a:p>
            <a:pPr lvl="1"/>
            <a:r>
              <a:rPr lang="en-IN" dirty="0"/>
              <a:t>general form: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void </a:t>
            </a:r>
            <a:r>
              <a:rPr lang="en-US" dirty="0" err="1">
                <a:solidFill>
                  <a:srgbClr val="C00000"/>
                </a:solidFill>
              </a:rPr>
              <a:t>getChars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sourceStart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sourceEnd</a:t>
            </a:r>
            <a:r>
              <a:rPr lang="en-US" dirty="0">
                <a:solidFill>
                  <a:srgbClr val="C00000"/>
                </a:solidFill>
              </a:rPr>
              <a:t>, char </a:t>
            </a:r>
            <a:r>
              <a:rPr lang="en-US" i="1" dirty="0">
                <a:solidFill>
                  <a:srgbClr val="C00000"/>
                </a:solidFill>
              </a:rPr>
              <a:t>target</a:t>
            </a:r>
            <a:r>
              <a:rPr lang="en-US" dirty="0">
                <a:solidFill>
                  <a:srgbClr val="C00000"/>
                </a:solidFill>
              </a:rPr>
              <a:t>[ ], 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targetStart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i="1" dirty="0" err="1"/>
              <a:t>sourceStart</a:t>
            </a:r>
            <a:r>
              <a:rPr lang="en-US" i="1" dirty="0"/>
              <a:t> </a:t>
            </a:r>
            <a:r>
              <a:rPr lang="en-US" dirty="0"/>
              <a:t>-  the index of the beginning of the 				substring</a:t>
            </a:r>
          </a:p>
          <a:p>
            <a:pPr marL="457200" lvl="1" indent="0">
              <a:buNone/>
            </a:pPr>
            <a:r>
              <a:rPr lang="en-IN" sz="2800" i="1" dirty="0" err="1"/>
              <a:t>sourceEnd</a:t>
            </a:r>
            <a:r>
              <a:rPr lang="en-IN" sz="2800" i="1" dirty="0"/>
              <a:t> </a:t>
            </a:r>
            <a:r>
              <a:rPr lang="en-US" sz="2800" dirty="0"/>
              <a:t> -an index that is one past the end of the 			desired substring</a:t>
            </a:r>
          </a:p>
          <a:p>
            <a:pPr marL="457200" lvl="1" indent="0">
              <a:buNone/>
            </a:pPr>
            <a:r>
              <a:rPr lang="en-US" sz="2800" i="1" dirty="0"/>
              <a:t>target</a:t>
            </a:r>
            <a:r>
              <a:rPr lang="en-US" sz="2800" dirty="0"/>
              <a:t>- The array that will receive the characters </a:t>
            </a:r>
            <a:r>
              <a:rPr lang="en-IN" sz="2800" i="1" dirty="0" err="1"/>
              <a:t>targetStart</a:t>
            </a:r>
            <a:r>
              <a:rPr lang="en-IN" sz="2800" i="1" dirty="0"/>
              <a:t>- </a:t>
            </a:r>
            <a:r>
              <a:rPr lang="en-US" sz="2800" dirty="0"/>
              <a:t>The index within </a:t>
            </a:r>
            <a:r>
              <a:rPr lang="en-US" sz="2800" i="1" dirty="0"/>
              <a:t>target </a:t>
            </a:r>
            <a:r>
              <a:rPr lang="en-US" sz="2800" dirty="0"/>
              <a:t>at which the substring will be copied </a:t>
            </a:r>
            <a:r>
              <a:rPr lang="en-IN" sz="2800" dirty="0"/>
              <a:t>is passed </a:t>
            </a:r>
            <a:endParaRPr lang="en-I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652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class </a:t>
            </a:r>
            <a:r>
              <a:rPr lang="en-IN" sz="2400" dirty="0" err="1"/>
              <a:t>getCharsDemo</a:t>
            </a:r>
            <a:r>
              <a:rPr lang="en-IN" sz="2400" dirty="0"/>
              <a:t> {</a:t>
            </a:r>
          </a:p>
          <a:p>
            <a:pPr marL="0" indent="0">
              <a:buNone/>
            </a:pPr>
            <a:r>
              <a:rPr lang="en-US" sz="2400" dirty="0"/>
              <a:t>	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 {</a:t>
            </a:r>
          </a:p>
          <a:p>
            <a:pPr marL="0" indent="0">
              <a:buNone/>
            </a:pPr>
            <a:r>
              <a:rPr lang="en-US" sz="2400" dirty="0"/>
              <a:t>	String s = "This is a demo of the </a:t>
            </a:r>
            <a:r>
              <a:rPr lang="en-US" sz="2400" dirty="0" err="1"/>
              <a:t>getChars</a:t>
            </a:r>
            <a:r>
              <a:rPr lang="en-US" sz="2400" dirty="0"/>
              <a:t> method.";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err="1"/>
              <a:t>int</a:t>
            </a:r>
            <a:r>
              <a:rPr lang="en-IN" sz="2400" dirty="0"/>
              <a:t> start = 10;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err="1"/>
              <a:t>int</a:t>
            </a:r>
            <a:r>
              <a:rPr lang="en-IN" sz="2400" dirty="0"/>
              <a:t> end = 14;</a:t>
            </a:r>
          </a:p>
          <a:p>
            <a:pPr marL="0" indent="0">
              <a:buNone/>
            </a:pPr>
            <a:r>
              <a:rPr lang="en-US" sz="2400" dirty="0"/>
              <a:t>	char </a:t>
            </a:r>
            <a:r>
              <a:rPr lang="en-US" sz="2400" dirty="0" err="1"/>
              <a:t>buf</a:t>
            </a:r>
            <a:r>
              <a:rPr lang="en-US" sz="2400" dirty="0"/>
              <a:t>[] = new char[end - start];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err="1">
                <a:solidFill>
                  <a:srgbClr val="C00000"/>
                </a:solidFill>
              </a:rPr>
              <a:t>s.getChars</a:t>
            </a:r>
            <a:r>
              <a:rPr lang="en-IN" sz="2400" dirty="0">
                <a:solidFill>
                  <a:srgbClr val="C00000"/>
                </a:solidFill>
              </a:rPr>
              <a:t>(start, end, </a:t>
            </a:r>
            <a:r>
              <a:rPr lang="en-IN" sz="2400" dirty="0" err="1">
                <a:solidFill>
                  <a:srgbClr val="C00000"/>
                </a:solidFill>
              </a:rPr>
              <a:t>buf</a:t>
            </a:r>
            <a:r>
              <a:rPr lang="en-IN" sz="2400" dirty="0">
                <a:solidFill>
                  <a:srgbClr val="C00000"/>
                </a:solidFill>
              </a:rPr>
              <a:t>, 0);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err="1"/>
              <a:t>System.out.println</a:t>
            </a:r>
            <a:r>
              <a:rPr lang="en-IN" sz="2400" dirty="0"/>
              <a:t>(</a:t>
            </a:r>
            <a:r>
              <a:rPr lang="en-IN" sz="2400" dirty="0" err="1"/>
              <a:t>buf</a:t>
            </a:r>
            <a:r>
              <a:rPr lang="en-IN" sz="2400" dirty="0"/>
              <a:t>);</a:t>
            </a:r>
          </a:p>
          <a:p>
            <a:pPr marL="0" indent="0">
              <a:buNone/>
            </a:pPr>
            <a:r>
              <a:rPr lang="en-IN" sz="2400" dirty="0"/>
              <a:t>	}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6582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IN" b="1" dirty="0" err="1"/>
              <a:t>getBytes</a:t>
            </a:r>
            <a:r>
              <a:rPr lang="en-IN" b="1" dirty="0"/>
              <a:t>( )</a:t>
            </a:r>
          </a:p>
          <a:p>
            <a:pPr lvl="1"/>
            <a:r>
              <a:rPr lang="en-US" dirty="0"/>
              <a:t>stores the characters in an array of bytes</a:t>
            </a:r>
          </a:p>
          <a:p>
            <a:r>
              <a:rPr lang="en-IN" b="1" dirty="0" err="1"/>
              <a:t>toCharArray</a:t>
            </a:r>
            <a:r>
              <a:rPr lang="en-IN" b="1" dirty="0"/>
              <a:t>( )</a:t>
            </a:r>
          </a:p>
          <a:p>
            <a:pPr lvl="1"/>
            <a:r>
              <a:rPr lang="en-US" dirty="0"/>
              <a:t>to convert all the characters in a </a:t>
            </a:r>
            <a:r>
              <a:rPr lang="en-US" b="1" dirty="0"/>
              <a:t>String </a:t>
            </a:r>
            <a:r>
              <a:rPr lang="en-US" dirty="0"/>
              <a:t>object into a character array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3961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String Comparison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equals( )</a:t>
            </a:r>
          </a:p>
          <a:p>
            <a:pPr lvl="1"/>
            <a:r>
              <a:rPr lang="en-US" dirty="0"/>
              <a:t>To compare two strings for equality</a:t>
            </a:r>
          </a:p>
          <a:p>
            <a:pPr marL="457200" lvl="1" indent="0">
              <a:buNone/>
            </a:pPr>
            <a:r>
              <a:rPr lang="en-IN" dirty="0"/>
              <a:t>		</a:t>
            </a:r>
            <a:r>
              <a:rPr lang="en-IN" dirty="0" err="1">
                <a:solidFill>
                  <a:srgbClr val="C00000"/>
                </a:solidFill>
              </a:rPr>
              <a:t>boolean</a:t>
            </a:r>
            <a:r>
              <a:rPr lang="en-IN" dirty="0">
                <a:solidFill>
                  <a:srgbClr val="C00000"/>
                </a:solidFill>
              </a:rPr>
              <a:t> equals(Object </a:t>
            </a:r>
            <a:r>
              <a:rPr lang="en-IN" i="1" dirty="0" err="1">
                <a:solidFill>
                  <a:srgbClr val="C00000"/>
                </a:solidFill>
              </a:rPr>
              <a:t>str</a:t>
            </a:r>
            <a:r>
              <a:rPr lang="en-IN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IN" dirty="0"/>
              <a:t>It returns </a:t>
            </a:r>
            <a:r>
              <a:rPr lang="en-US" b="1" dirty="0"/>
              <a:t>true </a:t>
            </a:r>
            <a:r>
              <a:rPr lang="en-US" dirty="0"/>
              <a:t>if the strings contain the same characters in the same order, and </a:t>
            </a:r>
            <a:r>
              <a:rPr lang="en-US" b="1" dirty="0"/>
              <a:t>false </a:t>
            </a:r>
            <a:r>
              <a:rPr lang="en-US" dirty="0"/>
              <a:t>otherwise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IN" dirty="0"/>
              <a:t>The comparison is case-sensitive.</a:t>
            </a:r>
            <a:endParaRPr lang="en-IN" dirty="0">
              <a:solidFill>
                <a:srgbClr val="C00000"/>
              </a:solidFill>
            </a:endParaRPr>
          </a:p>
          <a:p>
            <a:r>
              <a:rPr lang="en-IN" b="1" dirty="0" err="1"/>
              <a:t>equalsIgnoreCase</a:t>
            </a:r>
            <a:r>
              <a:rPr lang="en-IN" b="1" dirty="0"/>
              <a:t>( )</a:t>
            </a:r>
            <a:endParaRPr lang="en-IN" dirty="0"/>
          </a:p>
          <a:p>
            <a:pPr lvl="1"/>
            <a:r>
              <a:rPr lang="en-US" dirty="0"/>
              <a:t>To perform a comparison that ignores case differences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		</a:t>
            </a:r>
            <a:r>
              <a:rPr lang="en-IN" dirty="0" err="1">
                <a:solidFill>
                  <a:srgbClr val="C00000"/>
                </a:solidFill>
              </a:rPr>
              <a:t>boolean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 err="1">
                <a:solidFill>
                  <a:srgbClr val="C00000"/>
                </a:solidFill>
              </a:rPr>
              <a:t>equalsIgnoreCase</a:t>
            </a:r>
            <a:r>
              <a:rPr lang="en-IN" dirty="0">
                <a:solidFill>
                  <a:srgbClr val="C00000"/>
                </a:solidFill>
              </a:rPr>
              <a:t>(String </a:t>
            </a:r>
            <a:r>
              <a:rPr lang="en-IN" i="1" dirty="0" err="1">
                <a:solidFill>
                  <a:srgbClr val="C00000"/>
                </a:solidFill>
              </a:rPr>
              <a:t>str</a:t>
            </a:r>
            <a:r>
              <a:rPr lang="en-IN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543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implements strings as objects of type </a:t>
            </a:r>
            <a:r>
              <a:rPr lang="en-US" b="1" dirty="0"/>
              <a:t>String</a:t>
            </a:r>
            <a:r>
              <a:rPr lang="en-US" dirty="0"/>
              <a:t>.</a:t>
            </a:r>
          </a:p>
          <a:p>
            <a:r>
              <a:rPr lang="en-US" dirty="0"/>
              <a:t>once a </a:t>
            </a:r>
            <a:r>
              <a:rPr lang="en-US" b="1" dirty="0"/>
              <a:t>String </a:t>
            </a:r>
            <a:r>
              <a:rPr lang="en-US" dirty="0"/>
              <a:t>object has been created, you cannot change the characters that comprise that string.</a:t>
            </a:r>
          </a:p>
          <a:p>
            <a:r>
              <a:rPr lang="en-US" dirty="0"/>
              <a:t>Two ways to create </a:t>
            </a:r>
            <a:r>
              <a:rPr lang="en-IN" dirty="0"/>
              <a:t>modifiable string:</a:t>
            </a:r>
          </a:p>
          <a:p>
            <a:pPr lvl="1"/>
            <a:r>
              <a:rPr lang="en-IN" b="1" dirty="0" err="1"/>
              <a:t>StringBuffer</a:t>
            </a:r>
            <a:r>
              <a:rPr lang="en-IN" b="1" dirty="0"/>
              <a:t> </a:t>
            </a:r>
            <a:r>
              <a:rPr lang="en-IN" dirty="0"/>
              <a:t>and</a:t>
            </a:r>
          </a:p>
          <a:p>
            <a:pPr lvl="1"/>
            <a:r>
              <a:rPr lang="en-IN" dirty="0"/>
              <a:t> </a:t>
            </a:r>
            <a:r>
              <a:rPr lang="en-IN" b="1" dirty="0" err="1"/>
              <a:t>StringBuilder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249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// Demonstrate equals() and </a:t>
            </a:r>
            <a:r>
              <a:rPr lang="en-IN" dirty="0" err="1"/>
              <a:t>equalsIgnoreCase</a:t>
            </a:r>
            <a:r>
              <a:rPr lang="en-IN" dirty="0"/>
              <a:t>().</a:t>
            </a:r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equalsDemo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IN" dirty="0"/>
              <a:t>		String s1 = "Hello";</a:t>
            </a:r>
          </a:p>
          <a:p>
            <a:pPr marL="0" indent="0">
              <a:buNone/>
            </a:pPr>
            <a:r>
              <a:rPr lang="en-IN" dirty="0"/>
              <a:t>		String s2 = "Hello";</a:t>
            </a:r>
          </a:p>
          <a:p>
            <a:pPr marL="0" indent="0">
              <a:buNone/>
            </a:pPr>
            <a:r>
              <a:rPr lang="en-IN" dirty="0"/>
              <a:t>		String s3 = "Good-bye";</a:t>
            </a:r>
          </a:p>
          <a:p>
            <a:pPr marL="0" indent="0">
              <a:buNone/>
            </a:pPr>
            <a:r>
              <a:rPr lang="en-IN" dirty="0"/>
              <a:t>		String s4 = "HELLO";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(s1 + " equals " + s2 + " -&gt; " +</a:t>
            </a:r>
          </a:p>
          <a:p>
            <a:pPr marL="0" indent="0">
              <a:buNone/>
            </a:pPr>
            <a:r>
              <a:rPr lang="en-IN" dirty="0"/>
              <a:t>				s1.equals(s2));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(s1 + " equals " + s3 + " -&gt; " +</a:t>
            </a:r>
          </a:p>
          <a:p>
            <a:pPr marL="0" indent="0">
              <a:buNone/>
            </a:pPr>
            <a:r>
              <a:rPr lang="en-IN" dirty="0"/>
              <a:t>				s1.equals(s3));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(s1 + " equals " + s4 + " -&gt; " +</a:t>
            </a:r>
          </a:p>
          <a:p>
            <a:pPr marL="0" indent="0">
              <a:buNone/>
            </a:pPr>
            <a:r>
              <a:rPr lang="en-IN" dirty="0"/>
              <a:t>				s1.equals(s4));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(s1 + " </a:t>
            </a:r>
            <a:r>
              <a:rPr lang="en-IN" dirty="0" err="1"/>
              <a:t>equalsIgnoreCase</a:t>
            </a:r>
            <a:r>
              <a:rPr lang="en-IN" dirty="0"/>
              <a:t> " + s4 + " -				&gt; " +	s1.equalsIgnoreCase(s4));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086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IN" dirty="0"/>
              <a:t>Output:</a:t>
            </a:r>
          </a:p>
          <a:p>
            <a:pPr marL="0" indent="0">
              <a:buNone/>
            </a:pPr>
            <a:r>
              <a:rPr lang="en-IN" sz="2800" dirty="0"/>
              <a:t>Hello equals Hello -&gt; true</a:t>
            </a:r>
          </a:p>
          <a:p>
            <a:pPr marL="0" indent="0">
              <a:buNone/>
            </a:pPr>
            <a:r>
              <a:rPr lang="en-IN" sz="2800" dirty="0"/>
              <a:t>Hello equals Good-bye -&gt; false</a:t>
            </a:r>
          </a:p>
          <a:p>
            <a:pPr marL="0" indent="0">
              <a:buNone/>
            </a:pPr>
            <a:r>
              <a:rPr lang="en-IN" sz="2800" dirty="0"/>
              <a:t>Hello equals HELLO -&gt; false</a:t>
            </a:r>
          </a:p>
          <a:p>
            <a:pPr marL="0" indent="0">
              <a:buNone/>
            </a:pPr>
            <a:r>
              <a:rPr lang="en-IN" sz="2800" dirty="0"/>
              <a:t>Hello </a:t>
            </a:r>
            <a:r>
              <a:rPr lang="en-IN" sz="2800" dirty="0" err="1"/>
              <a:t>equalsIgnoreCase</a:t>
            </a:r>
            <a:r>
              <a:rPr lang="en-IN" sz="2800" dirty="0"/>
              <a:t> HELLO -&gt; true</a:t>
            </a:r>
          </a:p>
        </p:txBody>
      </p:sp>
    </p:spTree>
    <p:extLst>
      <p:ext uri="{BB962C8B-B14F-4D97-AF65-F5344CB8AC3E}">
        <p14:creationId xmlns:p14="http://schemas.microsoft.com/office/powerpoint/2010/main" val="10860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IN" b="1" dirty="0" err="1"/>
              <a:t>regionMatches</a:t>
            </a:r>
            <a:r>
              <a:rPr lang="en-IN" b="1" dirty="0"/>
              <a:t>( )</a:t>
            </a:r>
          </a:p>
          <a:p>
            <a:pPr lvl="1"/>
            <a:r>
              <a:rPr lang="en-US" dirty="0"/>
              <a:t>compares a specific region inside a string with another specific region in another string.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C00000"/>
                </a:solidFill>
              </a:rPr>
              <a:t>boolean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regionMatches</a:t>
            </a: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i="1" dirty="0" err="1">
                <a:solidFill>
                  <a:srgbClr val="C00000"/>
                </a:solidFill>
              </a:rPr>
              <a:t>startIndex</a:t>
            </a:r>
            <a:r>
              <a:rPr lang="en-US" sz="2400" dirty="0">
                <a:solidFill>
                  <a:srgbClr val="C00000"/>
                </a:solidFill>
              </a:rPr>
              <a:t>, String </a:t>
            </a:r>
            <a:r>
              <a:rPr lang="en-US" sz="2400" i="1" dirty="0">
                <a:solidFill>
                  <a:srgbClr val="C00000"/>
                </a:solidFill>
              </a:rPr>
              <a:t>str2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IN" sz="2400" dirty="0" err="1">
                <a:solidFill>
                  <a:srgbClr val="C00000"/>
                </a:solidFill>
              </a:rPr>
              <a:t>int</a:t>
            </a:r>
            <a:r>
              <a:rPr lang="en-IN" sz="2400" dirty="0">
                <a:solidFill>
                  <a:srgbClr val="C00000"/>
                </a:solidFill>
              </a:rPr>
              <a:t> 					</a:t>
            </a:r>
            <a:r>
              <a:rPr lang="en-IN" sz="2400" i="1" dirty="0">
                <a:solidFill>
                  <a:srgbClr val="C00000"/>
                </a:solidFill>
              </a:rPr>
              <a:t>str2StartIndex</a:t>
            </a:r>
            <a:r>
              <a:rPr lang="en-IN" sz="2400" dirty="0">
                <a:solidFill>
                  <a:srgbClr val="C00000"/>
                </a:solidFill>
              </a:rPr>
              <a:t>, </a:t>
            </a:r>
            <a:r>
              <a:rPr lang="en-IN" sz="2400" dirty="0" err="1">
                <a:solidFill>
                  <a:srgbClr val="C00000"/>
                </a:solidFill>
              </a:rPr>
              <a:t>int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i="1" dirty="0" err="1">
                <a:solidFill>
                  <a:srgbClr val="C00000"/>
                </a:solidFill>
              </a:rPr>
              <a:t>numChars</a:t>
            </a:r>
            <a:r>
              <a:rPr lang="en-IN" sz="2400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en-I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sz="2400" dirty="0" err="1">
                <a:solidFill>
                  <a:srgbClr val="C00000"/>
                </a:solidFill>
              </a:rPr>
              <a:t>boolean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 err="1">
                <a:solidFill>
                  <a:srgbClr val="C00000"/>
                </a:solidFill>
              </a:rPr>
              <a:t>regionMatches</a:t>
            </a:r>
            <a:r>
              <a:rPr lang="en-IN" sz="2400" dirty="0">
                <a:solidFill>
                  <a:srgbClr val="C00000"/>
                </a:solidFill>
              </a:rPr>
              <a:t>(</a:t>
            </a:r>
            <a:r>
              <a:rPr lang="en-IN" sz="2400" dirty="0" err="1">
                <a:solidFill>
                  <a:srgbClr val="C00000"/>
                </a:solidFill>
              </a:rPr>
              <a:t>boolean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i="1" dirty="0" err="1">
                <a:solidFill>
                  <a:srgbClr val="C00000"/>
                </a:solidFill>
              </a:rPr>
              <a:t>ignoreCase</a:t>
            </a:r>
            <a:r>
              <a:rPr lang="en-IN" sz="2400" dirty="0">
                <a:solidFill>
                  <a:srgbClr val="C00000"/>
                </a:solidFill>
              </a:rPr>
              <a:t>, </a:t>
            </a:r>
            <a:r>
              <a:rPr lang="en-IN" sz="2400" dirty="0" err="1">
                <a:solidFill>
                  <a:srgbClr val="C00000"/>
                </a:solidFill>
              </a:rPr>
              <a:t>int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i="1" dirty="0" err="1">
                <a:solidFill>
                  <a:srgbClr val="C00000"/>
                </a:solidFill>
              </a:rPr>
              <a:t>startIndex</a:t>
            </a:r>
            <a:r>
              <a:rPr lang="en-IN" sz="2400" dirty="0">
                <a:solidFill>
                  <a:srgbClr val="C00000"/>
                </a:solidFill>
              </a:rPr>
              <a:t>, 		String </a:t>
            </a:r>
            <a:r>
              <a:rPr lang="en-IN" sz="2400" i="1" dirty="0">
                <a:solidFill>
                  <a:srgbClr val="C00000"/>
                </a:solidFill>
              </a:rPr>
              <a:t>str2</a:t>
            </a:r>
            <a:r>
              <a:rPr lang="en-IN" sz="2400" dirty="0">
                <a:solidFill>
                  <a:srgbClr val="C00000"/>
                </a:solidFill>
              </a:rPr>
              <a:t>, </a:t>
            </a:r>
            <a:r>
              <a:rPr lang="en-IN" sz="2400" dirty="0" err="1">
                <a:solidFill>
                  <a:srgbClr val="C00000"/>
                </a:solidFill>
              </a:rPr>
              <a:t>int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i="1" dirty="0">
                <a:solidFill>
                  <a:srgbClr val="C00000"/>
                </a:solidFill>
              </a:rPr>
              <a:t>str2StartIndex</a:t>
            </a:r>
            <a:r>
              <a:rPr lang="en-IN" sz="2400" dirty="0">
                <a:solidFill>
                  <a:srgbClr val="C00000"/>
                </a:solidFill>
              </a:rPr>
              <a:t>, </a:t>
            </a:r>
            <a:r>
              <a:rPr lang="en-IN" sz="2400" dirty="0" err="1">
                <a:solidFill>
                  <a:srgbClr val="C00000"/>
                </a:solidFill>
              </a:rPr>
              <a:t>int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i="1" dirty="0" err="1">
                <a:solidFill>
                  <a:srgbClr val="C00000"/>
                </a:solidFill>
              </a:rPr>
              <a:t>numChars</a:t>
            </a:r>
            <a:r>
              <a:rPr lang="en-IN" sz="2400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067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IN" b="1" dirty="0" err="1"/>
              <a:t>startsWith</a:t>
            </a:r>
            <a:r>
              <a:rPr lang="en-IN" b="1" dirty="0"/>
              <a:t>( ) and </a:t>
            </a:r>
            <a:r>
              <a:rPr lang="en-IN" b="1" dirty="0" err="1"/>
              <a:t>endsWith</a:t>
            </a:r>
            <a:r>
              <a:rPr lang="en-IN" b="1" dirty="0"/>
              <a:t>( )</a:t>
            </a:r>
          </a:p>
          <a:p>
            <a:pPr lvl="1"/>
            <a:r>
              <a:rPr lang="en-US" sz="2400" dirty="0"/>
              <a:t>The </a:t>
            </a:r>
            <a:r>
              <a:rPr lang="en-US" sz="2400" b="1" dirty="0" err="1"/>
              <a:t>startsWith</a:t>
            </a:r>
            <a:r>
              <a:rPr lang="en-US" sz="2400" b="1" dirty="0"/>
              <a:t>( ) </a:t>
            </a:r>
            <a:r>
              <a:rPr lang="en-US" sz="2400" dirty="0"/>
              <a:t>method determines whether a given </a:t>
            </a:r>
            <a:r>
              <a:rPr lang="en-US" sz="2400" b="1" dirty="0"/>
              <a:t>String </a:t>
            </a:r>
            <a:r>
              <a:rPr lang="en-US" sz="2400" dirty="0"/>
              <a:t>begins with a specified string.</a:t>
            </a:r>
          </a:p>
          <a:p>
            <a:pPr lvl="1"/>
            <a:r>
              <a:rPr lang="en-US" sz="2400" b="1" dirty="0" err="1"/>
              <a:t>endsWith</a:t>
            </a:r>
            <a:r>
              <a:rPr lang="en-US" sz="2400" b="1" dirty="0"/>
              <a:t>( ) </a:t>
            </a:r>
            <a:r>
              <a:rPr lang="en-US" sz="2400" dirty="0"/>
              <a:t>determines whether the </a:t>
            </a:r>
            <a:r>
              <a:rPr lang="en-US" sz="2400" b="1" dirty="0"/>
              <a:t>String </a:t>
            </a:r>
            <a:r>
              <a:rPr lang="en-US" sz="2400" dirty="0"/>
              <a:t>in question ends with a specified </a:t>
            </a:r>
            <a:r>
              <a:rPr lang="en-IN" sz="2400" dirty="0"/>
              <a:t>string.</a:t>
            </a:r>
          </a:p>
          <a:p>
            <a:pPr lvl="1"/>
            <a:r>
              <a:rPr lang="en-IN" sz="2400" dirty="0"/>
              <a:t>general forms: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err="1">
                <a:solidFill>
                  <a:srgbClr val="C00000"/>
                </a:solidFill>
              </a:rPr>
              <a:t>boolean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r>
              <a:rPr lang="en-IN" sz="2800" dirty="0" err="1">
                <a:solidFill>
                  <a:srgbClr val="C00000"/>
                </a:solidFill>
              </a:rPr>
              <a:t>startsWith</a:t>
            </a:r>
            <a:r>
              <a:rPr lang="en-IN" sz="2800" dirty="0">
                <a:solidFill>
                  <a:srgbClr val="C00000"/>
                </a:solidFill>
              </a:rPr>
              <a:t>(String </a:t>
            </a:r>
            <a:r>
              <a:rPr lang="en-IN" sz="2800" i="1" dirty="0" err="1">
                <a:solidFill>
                  <a:srgbClr val="C00000"/>
                </a:solidFill>
              </a:rPr>
              <a:t>str</a:t>
            </a:r>
            <a:r>
              <a:rPr lang="en-IN" sz="2800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C00000"/>
                </a:solidFill>
              </a:rPr>
              <a:t>	</a:t>
            </a:r>
            <a:r>
              <a:rPr lang="en-IN" sz="2800" dirty="0" err="1">
                <a:solidFill>
                  <a:srgbClr val="C00000"/>
                </a:solidFill>
              </a:rPr>
              <a:t>boolean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r>
              <a:rPr lang="en-IN" sz="2800" dirty="0" err="1">
                <a:solidFill>
                  <a:srgbClr val="C00000"/>
                </a:solidFill>
              </a:rPr>
              <a:t>endsWith</a:t>
            </a:r>
            <a:r>
              <a:rPr lang="en-IN" sz="2800" dirty="0">
                <a:solidFill>
                  <a:srgbClr val="C00000"/>
                </a:solidFill>
              </a:rPr>
              <a:t>(String </a:t>
            </a:r>
            <a:r>
              <a:rPr lang="en-IN" sz="2800" i="1" dirty="0" err="1">
                <a:solidFill>
                  <a:srgbClr val="C00000"/>
                </a:solidFill>
              </a:rPr>
              <a:t>str</a:t>
            </a:r>
            <a:r>
              <a:rPr lang="en-IN" sz="2800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	</a:t>
            </a:r>
            <a:r>
              <a:rPr lang="en-US" sz="2800" dirty="0" err="1">
                <a:solidFill>
                  <a:srgbClr val="C00000"/>
                </a:solidFill>
              </a:rPr>
              <a:t>boolean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startsWith</a:t>
            </a:r>
            <a:r>
              <a:rPr lang="en-US" sz="2800" dirty="0">
                <a:solidFill>
                  <a:srgbClr val="C00000"/>
                </a:solidFill>
              </a:rPr>
              <a:t>(String </a:t>
            </a:r>
            <a:r>
              <a:rPr lang="en-US" sz="2800" i="1" dirty="0" err="1">
                <a:solidFill>
                  <a:srgbClr val="C00000"/>
                </a:solidFill>
              </a:rPr>
              <a:t>str</a:t>
            </a:r>
            <a:r>
              <a:rPr lang="en-US" sz="2800" dirty="0">
                <a:solidFill>
                  <a:srgbClr val="C00000"/>
                </a:solidFill>
              </a:rPr>
              <a:t>, </a:t>
            </a:r>
            <a:r>
              <a:rPr lang="en-US" sz="2800" dirty="0" err="1">
                <a:solidFill>
                  <a:srgbClr val="C00000"/>
                </a:solidFill>
              </a:rPr>
              <a:t>int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i="1" dirty="0" err="1">
                <a:solidFill>
                  <a:srgbClr val="C00000"/>
                </a:solidFill>
              </a:rPr>
              <a:t>startIndex</a:t>
            </a:r>
            <a:r>
              <a:rPr lang="en-US" sz="2800" dirty="0">
                <a:solidFill>
                  <a:srgbClr val="C00000"/>
                </a:solidFill>
              </a:rPr>
              <a:t>)</a:t>
            </a:r>
            <a:endParaRPr lang="en-I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94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IN" b="1" dirty="0"/>
              <a:t>equals( ) Versus ==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equals( ) </a:t>
            </a:r>
            <a:r>
              <a:rPr lang="en-US" dirty="0"/>
              <a:t>method compares the characters </a:t>
            </a:r>
            <a:r>
              <a:rPr lang="en-IN" dirty="0"/>
              <a:t>inside a </a:t>
            </a:r>
            <a:r>
              <a:rPr lang="en-IN" b="1" dirty="0"/>
              <a:t>String </a:t>
            </a:r>
            <a:r>
              <a:rPr lang="en-IN" dirty="0"/>
              <a:t>object.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== </a:t>
            </a:r>
            <a:r>
              <a:rPr lang="en-US" dirty="0"/>
              <a:t>operator compares two object references to see whether they refer to the same instance.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3050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// equals() </a:t>
            </a:r>
            <a:r>
              <a:rPr lang="en-IN" sz="2800" dirty="0" err="1"/>
              <a:t>vs</a:t>
            </a:r>
            <a:r>
              <a:rPr lang="en-IN" sz="2800" dirty="0"/>
              <a:t> ==</a:t>
            </a:r>
          </a:p>
          <a:p>
            <a:pPr marL="0" indent="0">
              <a:buNone/>
            </a:pPr>
            <a:r>
              <a:rPr lang="en-IN" sz="2800" dirty="0"/>
              <a:t>class </a:t>
            </a:r>
            <a:r>
              <a:rPr lang="en-IN" sz="2800" dirty="0" err="1"/>
              <a:t>EqualsNotEqualTo</a:t>
            </a:r>
            <a:r>
              <a:rPr lang="en-IN" sz="2800" dirty="0"/>
              <a:t> {</a:t>
            </a:r>
          </a:p>
          <a:p>
            <a:pPr marL="0" indent="0">
              <a:buNone/>
            </a:pPr>
            <a:r>
              <a:rPr lang="en-US" sz="2800" dirty="0"/>
              <a:t>public static void main(String </a:t>
            </a:r>
            <a:r>
              <a:rPr lang="en-US" sz="2800" dirty="0" err="1"/>
              <a:t>args</a:t>
            </a:r>
            <a:r>
              <a:rPr lang="en-US" sz="2800" dirty="0"/>
              <a:t>[]) {</a:t>
            </a:r>
          </a:p>
          <a:p>
            <a:pPr marL="0" indent="0">
              <a:buNone/>
            </a:pPr>
            <a:r>
              <a:rPr lang="en-IN" sz="2800" dirty="0"/>
              <a:t>	String s1 = "Hello";</a:t>
            </a:r>
          </a:p>
          <a:p>
            <a:pPr marL="0" indent="0">
              <a:buNone/>
            </a:pPr>
            <a:r>
              <a:rPr lang="en-IN" sz="2800" dirty="0"/>
              <a:t>	String s2 = new String(s1);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err="1"/>
              <a:t>System.out.println</a:t>
            </a:r>
            <a:r>
              <a:rPr lang="en-IN" sz="2800" dirty="0"/>
              <a:t>(s1 + " equals " + s2 + " -&gt; " +</a:t>
            </a:r>
          </a:p>
          <a:p>
            <a:pPr marL="0" indent="0">
              <a:buNone/>
            </a:pPr>
            <a:r>
              <a:rPr lang="en-IN" sz="2800" dirty="0"/>
              <a:t>		s1.equals(s2));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err="1"/>
              <a:t>System.out.println</a:t>
            </a:r>
            <a:r>
              <a:rPr lang="en-IN" sz="2800" dirty="0"/>
              <a:t>(s1 + " == " + s2 + " -&gt; " + (s1 			== s2));</a:t>
            </a:r>
          </a:p>
          <a:p>
            <a:pPr marL="0" indent="0">
              <a:buNone/>
            </a:pPr>
            <a:r>
              <a:rPr lang="en-IN" sz="2800" dirty="0"/>
              <a:t>	}</a:t>
            </a:r>
          </a:p>
          <a:p>
            <a:pPr marL="0" indent="0">
              <a:buNone/>
            </a:pPr>
            <a:r>
              <a:rPr lang="en-I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5040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IN" b="1" dirty="0" err="1"/>
              <a:t>compareTo</a:t>
            </a:r>
            <a:r>
              <a:rPr lang="en-IN" b="1" dirty="0"/>
              <a:t>( )</a:t>
            </a:r>
          </a:p>
          <a:p>
            <a:pPr lvl="1"/>
            <a:r>
              <a:rPr lang="en-IN" dirty="0"/>
              <a:t>A string </a:t>
            </a:r>
            <a:r>
              <a:rPr lang="en-US" dirty="0"/>
              <a:t>is less than another if it comes before the other in dictionary order.</a:t>
            </a:r>
          </a:p>
          <a:p>
            <a:pPr lvl="1"/>
            <a:r>
              <a:rPr lang="en-IN" dirty="0"/>
              <a:t>general form: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sz="2800" dirty="0" err="1">
                <a:solidFill>
                  <a:srgbClr val="C00000"/>
                </a:solidFill>
              </a:rPr>
              <a:t>int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r>
              <a:rPr lang="en-IN" sz="2800" dirty="0" err="1">
                <a:solidFill>
                  <a:srgbClr val="C00000"/>
                </a:solidFill>
              </a:rPr>
              <a:t>compareTo</a:t>
            </a:r>
            <a:r>
              <a:rPr lang="en-IN" sz="2800" dirty="0">
                <a:solidFill>
                  <a:srgbClr val="C00000"/>
                </a:solidFill>
              </a:rPr>
              <a:t>(String </a:t>
            </a:r>
            <a:r>
              <a:rPr lang="en-IN" sz="2800" i="1" dirty="0" err="1">
                <a:solidFill>
                  <a:srgbClr val="C00000"/>
                </a:solidFill>
              </a:rPr>
              <a:t>str</a:t>
            </a:r>
            <a:r>
              <a:rPr lang="en-IN" sz="2800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en-IN" sz="2800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33800"/>
            <a:ext cx="7696200" cy="2161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4669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ignore case differences when comparing two strings, use </a:t>
            </a:r>
            <a:r>
              <a:rPr lang="en-IN" b="1" dirty="0" err="1"/>
              <a:t>compareToIgnoreCase</a:t>
            </a:r>
            <a:r>
              <a:rPr lang="en-IN" b="1" dirty="0"/>
              <a:t>( 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>
                <a:solidFill>
                  <a:srgbClr val="C00000"/>
                </a:solidFill>
              </a:rPr>
              <a:t>int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 err="1">
                <a:solidFill>
                  <a:srgbClr val="C00000"/>
                </a:solidFill>
              </a:rPr>
              <a:t>compareToIgnoreCase</a:t>
            </a:r>
            <a:r>
              <a:rPr lang="en-IN" dirty="0">
                <a:solidFill>
                  <a:srgbClr val="C00000"/>
                </a:solidFill>
              </a:rPr>
              <a:t>(String </a:t>
            </a:r>
            <a:r>
              <a:rPr lang="en-IN" i="1" dirty="0" err="1">
                <a:solidFill>
                  <a:srgbClr val="C00000"/>
                </a:solidFill>
              </a:rPr>
              <a:t>str</a:t>
            </a:r>
            <a:r>
              <a:rPr lang="en-IN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6085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nb-NO" dirty="0"/>
              <a:t>// A bubble sort for Strings.</a:t>
            </a:r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SortString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static String </a:t>
            </a:r>
            <a:r>
              <a:rPr lang="en-IN" dirty="0" err="1"/>
              <a:t>arr</a:t>
            </a:r>
            <a:r>
              <a:rPr lang="en-IN" dirty="0"/>
              <a:t>[] = {</a:t>
            </a:r>
          </a:p>
          <a:p>
            <a:pPr marL="0" indent="0">
              <a:buNone/>
            </a:pPr>
            <a:r>
              <a:rPr lang="en-US" dirty="0"/>
              <a:t>"Now", "is", "the", "time", "for", "all", "good", "men",</a:t>
            </a:r>
          </a:p>
          <a:p>
            <a:pPr marL="0" indent="0">
              <a:buNone/>
            </a:pPr>
            <a:r>
              <a:rPr lang="en-US" dirty="0"/>
              <a:t>"to", "come", "to", "the", "aid", "of", "their", "country"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IN" dirty="0"/>
              <a:t>	for(</a:t>
            </a:r>
            <a:r>
              <a:rPr lang="en-IN" dirty="0" err="1"/>
              <a:t>int</a:t>
            </a:r>
            <a:r>
              <a:rPr lang="en-IN" dirty="0"/>
              <a:t> j = 0; j &lt; </a:t>
            </a:r>
            <a:r>
              <a:rPr lang="en-IN" dirty="0" err="1"/>
              <a:t>arr.length</a:t>
            </a:r>
            <a:r>
              <a:rPr lang="en-IN" dirty="0"/>
              <a:t>; j++) {</a:t>
            </a:r>
          </a:p>
          <a:p>
            <a:pPr marL="0" indent="0">
              <a:buNone/>
            </a:pPr>
            <a:r>
              <a:rPr lang="en-IN" dirty="0"/>
              <a:t>		for(</a:t>
            </a:r>
            <a:r>
              <a:rPr lang="en-IN" dirty="0" err="1"/>
              <a:t>int</a:t>
            </a:r>
            <a:r>
              <a:rPr lang="en-IN" dirty="0"/>
              <a:t> i = j + 1; i &lt; </a:t>
            </a:r>
            <a:r>
              <a:rPr lang="en-IN" dirty="0" err="1"/>
              <a:t>arr.length</a:t>
            </a:r>
            <a:r>
              <a:rPr lang="en-IN" dirty="0"/>
              <a:t>; i++) {</a:t>
            </a:r>
          </a:p>
          <a:p>
            <a:pPr marL="0" indent="0">
              <a:buNone/>
            </a:pPr>
            <a:r>
              <a:rPr lang="en-IN" dirty="0"/>
              <a:t>			if(</a:t>
            </a:r>
            <a:r>
              <a:rPr lang="en-IN" dirty="0" err="1"/>
              <a:t>arr</a:t>
            </a:r>
            <a:r>
              <a:rPr lang="en-IN" dirty="0"/>
              <a:t>[i].</a:t>
            </a:r>
            <a:r>
              <a:rPr lang="en-IN" dirty="0" err="1"/>
              <a:t>compareTo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[j]) &lt; 0) {</a:t>
            </a:r>
          </a:p>
          <a:p>
            <a:pPr marL="0" indent="0">
              <a:buNone/>
            </a:pPr>
            <a:r>
              <a:rPr lang="en-IN" dirty="0"/>
              <a:t>				String t = </a:t>
            </a:r>
            <a:r>
              <a:rPr lang="en-IN" dirty="0" err="1"/>
              <a:t>arr</a:t>
            </a:r>
            <a:r>
              <a:rPr lang="en-IN" dirty="0"/>
              <a:t>[j];</a:t>
            </a:r>
          </a:p>
        </p:txBody>
      </p:sp>
    </p:spTree>
    <p:extLst>
      <p:ext uri="{BB962C8B-B14F-4D97-AF65-F5344CB8AC3E}">
        <p14:creationId xmlns:p14="http://schemas.microsoft.com/office/powerpoint/2010/main" val="3561848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			</a:t>
            </a:r>
            <a:r>
              <a:rPr lang="en-IN" sz="2800" dirty="0" err="1"/>
              <a:t>arr</a:t>
            </a:r>
            <a:r>
              <a:rPr lang="en-IN" sz="2800" dirty="0"/>
              <a:t>[j] = </a:t>
            </a:r>
            <a:r>
              <a:rPr lang="en-IN" sz="2800" dirty="0" err="1"/>
              <a:t>arr</a:t>
            </a:r>
            <a:r>
              <a:rPr lang="en-IN" sz="2800" dirty="0"/>
              <a:t>[i];</a:t>
            </a:r>
          </a:p>
          <a:p>
            <a:pPr marL="0" indent="0">
              <a:buNone/>
            </a:pPr>
            <a:r>
              <a:rPr lang="en-IN" sz="2800" dirty="0"/>
              <a:t>			</a:t>
            </a:r>
            <a:r>
              <a:rPr lang="en-IN" sz="2800" dirty="0" err="1"/>
              <a:t>arr</a:t>
            </a:r>
            <a:r>
              <a:rPr lang="en-IN" sz="2800" dirty="0"/>
              <a:t>[i] = t;</a:t>
            </a:r>
          </a:p>
          <a:p>
            <a:pPr marL="0" indent="0">
              <a:buNone/>
            </a:pPr>
            <a:r>
              <a:rPr lang="en-IN" sz="2800" dirty="0"/>
              <a:t>		}</a:t>
            </a:r>
          </a:p>
          <a:p>
            <a:pPr marL="0" indent="0">
              <a:buNone/>
            </a:pPr>
            <a:r>
              <a:rPr lang="en-IN" sz="2800" dirty="0"/>
              <a:t>		}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err="1"/>
              <a:t>System.out.println</a:t>
            </a:r>
            <a:r>
              <a:rPr lang="en-IN" sz="2800" dirty="0"/>
              <a:t>(</a:t>
            </a:r>
            <a:r>
              <a:rPr lang="en-IN" sz="2800" dirty="0" err="1"/>
              <a:t>arr</a:t>
            </a:r>
            <a:r>
              <a:rPr lang="en-IN" sz="2800" dirty="0"/>
              <a:t>[j]);</a:t>
            </a:r>
          </a:p>
          <a:p>
            <a:pPr marL="0" indent="0">
              <a:buNone/>
            </a:pPr>
            <a:r>
              <a:rPr lang="en-IN" sz="2800" dirty="0"/>
              <a:t>	}</a:t>
            </a:r>
          </a:p>
          <a:p>
            <a:pPr marL="0" indent="0">
              <a:buNone/>
            </a:pPr>
            <a:r>
              <a:rPr lang="en-IN" sz="2800" dirty="0"/>
              <a:t>	}</a:t>
            </a:r>
          </a:p>
          <a:p>
            <a:pPr marL="0" indent="0">
              <a:buNone/>
            </a:pPr>
            <a:r>
              <a:rPr lang="en-I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045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b="1" dirty="0"/>
              <a:t>String</a:t>
            </a:r>
            <a:r>
              <a:rPr lang="en-US" dirty="0"/>
              <a:t>, </a:t>
            </a:r>
            <a:r>
              <a:rPr lang="en-US" b="1" dirty="0" err="1"/>
              <a:t>StringBuffer</a:t>
            </a:r>
            <a:r>
              <a:rPr lang="en-US" dirty="0"/>
              <a:t>, and </a:t>
            </a:r>
            <a:r>
              <a:rPr lang="en-US" b="1" dirty="0" err="1"/>
              <a:t>StringBuilder</a:t>
            </a:r>
            <a:r>
              <a:rPr lang="en-US" b="1" dirty="0"/>
              <a:t> </a:t>
            </a:r>
            <a:r>
              <a:rPr lang="en-US" dirty="0"/>
              <a:t>classes are defined in </a:t>
            </a:r>
            <a:r>
              <a:rPr lang="en-US" b="1" dirty="0" err="1"/>
              <a:t>java.lang</a:t>
            </a:r>
            <a:r>
              <a:rPr lang="en-US" dirty="0"/>
              <a:t>.</a:t>
            </a:r>
          </a:p>
          <a:p>
            <a:r>
              <a:rPr lang="en-US" dirty="0"/>
              <a:t>All are declared </a:t>
            </a:r>
            <a:r>
              <a:rPr lang="en-US" b="1" dirty="0"/>
              <a:t>final</a:t>
            </a:r>
            <a:r>
              <a:rPr lang="en-US" dirty="0"/>
              <a:t>, which means that none of these </a:t>
            </a:r>
            <a:r>
              <a:rPr lang="en-IN" dirty="0"/>
              <a:t>classes may be </a:t>
            </a:r>
            <a:r>
              <a:rPr lang="en-IN" dirty="0" err="1"/>
              <a:t>subclassed</a:t>
            </a:r>
            <a:r>
              <a:rPr lang="en-IN" dirty="0"/>
              <a:t>.</a:t>
            </a:r>
          </a:p>
          <a:p>
            <a:r>
              <a:rPr lang="en-US" dirty="0"/>
              <a:t>All three implement the </a:t>
            </a:r>
            <a:r>
              <a:rPr lang="en-US" b="1" dirty="0" err="1"/>
              <a:t>CharSequence</a:t>
            </a:r>
            <a:r>
              <a:rPr lang="en-US" b="1" dirty="0"/>
              <a:t> </a:t>
            </a:r>
            <a:r>
              <a:rPr lang="en-US" dirty="0"/>
              <a:t>interface.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0583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Searching 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two methods </a:t>
            </a:r>
            <a:r>
              <a:rPr lang="en-US" dirty="0"/>
              <a:t>to search a string for a specified </a:t>
            </a:r>
            <a:r>
              <a:rPr lang="en-IN" dirty="0"/>
              <a:t>character or substring:</a:t>
            </a:r>
          </a:p>
          <a:p>
            <a:pPr lvl="1"/>
            <a:r>
              <a:rPr lang="en-US" b="1" dirty="0" err="1"/>
              <a:t>indexOf</a:t>
            </a:r>
            <a:r>
              <a:rPr lang="en-US" b="1" dirty="0"/>
              <a:t>( ) </a:t>
            </a:r>
            <a:r>
              <a:rPr lang="en-US" dirty="0"/>
              <a:t>Searches for the first occurrence of a character or substring.</a:t>
            </a:r>
          </a:p>
          <a:p>
            <a:pPr lvl="1"/>
            <a:r>
              <a:rPr lang="en-US" b="1" dirty="0" err="1"/>
              <a:t>lastIndexOf</a:t>
            </a:r>
            <a:r>
              <a:rPr lang="en-US" b="1" dirty="0"/>
              <a:t>( ) </a:t>
            </a:r>
            <a:r>
              <a:rPr lang="en-US" dirty="0"/>
              <a:t>Searches for the last occurrence of a character or substring.</a:t>
            </a:r>
          </a:p>
          <a:p>
            <a:r>
              <a:rPr lang="en-US" dirty="0"/>
              <a:t>return the </a:t>
            </a:r>
            <a:r>
              <a:rPr lang="en-US" dirty="0">
                <a:solidFill>
                  <a:srgbClr val="C00000"/>
                </a:solidFill>
              </a:rPr>
              <a:t>index</a:t>
            </a:r>
            <a:r>
              <a:rPr lang="en-US" dirty="0"/>
              <a:t> at which the character or substring was found, or –1 on failure.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2242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17220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To search for the first occurrence of a character, use</a:t>
            </a:r>
          </a:p>
          <a:p>
            <a:pPr marL="0" indent="0">
              <a:buNone/>
            </a:pPr>
            <a:r>
              <a:rPr lang="en-IN" sz="2800" dirty="0"/>
              <a:t>		</a:t>
            </a:r>
            <a:r>
              <a:rPr lang="en-IN" sz="2800" dirty="0" err="1">
                <a:solidFill>
                  <a:srgbClr val="C00000"/>
                </a:solidFill>
              </a:rPr>
              <a:t>int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r>
              <a:rPr lang="en-IN" sz="2800" dirty="0" err="1">
                <a:solidFill>
                  <a:srgbClr val="C00000"/>
                </a:solidFill>
              </a:rPr>
              <a:t>indexOf</a:t>
            </a:r>
            <a:r>
              <a:rPr lang="en-IN" sz="2800" dirty="0">
                <a:solidFill>
                  <a:srgbClr val="C00000"/>
                </a:solidFill>
              </a:rPr>
              <a:t>(</a:t>
            </a:r>
            <a:r>
              <a:rPr lang="en-IN" sz="2800" dirty="0" err="1">
                <a:solidFill>
                  <a:srgbClr val="C00000"/>
                </a:solidFill>
              </a:rPr>
              <a:t>int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r>
              <a:rPr lang="en-IN" sz="2800" i="1" dirty="0" err="1">
                <a:solidFill>
                  <a:srgbClr val="C00000"/>
                </a:solidFill>
              </a:rPr>
              <a:t>ch</a:t>
            </a:r>
            <a:r>
              <a:rPr lang="en-IN" sz="2800" dirty="0">
                <a:solidFill>
                  <a:srgbClr val="C00000"/>
                </a:solidFill>
              </a:rPr>
              <a:t>)</a:t>
            </a:r>
          </a:p>
          <a:p>
            <a:r>
              <a:rPr lang="en-US" sz="2800" dirty="0"/>
              <a:t>To search for the last occurrence of a character, use</a:t>
            </a:r>
          </a:p>
          <a:p>
            <a:pPr marL="0" indent="0">
              <a:buNone/>
            </a:pPr>
            <a:r>
              <a:rPr lang="en-IN" sz="2800" dirty="0"/>
              <a:t>		</a:t>
            </a:r>
            <a:r>
              <a:rPr lang="en-IN" sz="2800" dirty="0" err="1">
                <a:solidFill>
                  <a:srgbClr val="C00000"/>
                </a:solidFill>
              </a:rPr>
              <a:t>int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r>
              <a:rPr lang="en-IN" sz="2800" dirty="0" err="1">
                <a:solidFill>
                  <a:srgbClr val="C00000"/>
                </a:solidFill>
              </a:rPr>
              <a:t>lastIndexOf</a:t>
            </a:r>
            <a:r>
              <a:rPr lang="en-IN" sz="2800" dirty="0">
                <a:solidFill>
                  <a:srgbClr val="C00000"/>
                </a:solidFill>
              </a:rPr>
              <a:t>(</a:t>
            </a:r>
            <a:r>
              <a:rPr lang="en-IN" sz="2800" dirty="0" err="1">
                <a:solidFill>
                  <a:srgbClr val="C00000"/>
                </a:solidFill>
              </a:rPr>
              <a:t>int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r>
              <a:rPr lang="en-IN" sz="2800" i="1" dirty="0" err="1">
                <a:solidFill>
                  <a:srgbClr val="C00000"/>
                </a:solidFill>
              </a:rPr>
              <a:t>ch</a:t>
            </a:r>
            <a:r>
              <a:rPr lang="en-IN" sz="2800" dirty="0">
                <a:solidFill>
                  <a:srgbClr val="C00000"/>
                </a:solidFill>
              </a:rPr>
              <a:t>)</a:t>
            </a:r>
          </a:p>
          <a:p>
            <a:r>
              <a:rPr lang="en-US" sz="2800" dirty="0"/>
              <a:t>To search for the first or last occurrence of a substring, use</a:t>
            </a:r>
          </a:p>
          <a:p>
            <a:pPr marL="0" indent="0">
              <a:buNone/>
            </a:pPr>
            <a:r>
              <a:rPr lang="en-IN" sz="2800" dirty="0"/>
              <a:t>		</a:t>
            </a:r>
            <a:r>
              <a:rPr lang="en-IN" sz="2800" dirty="0" err="1">
                <a:solidFill>
                  <a:srgbClr val="C00000"/>
                </a:solidFill>
              </a:rPr>
              <a:t>int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r>
              <a:rPr lang="en-IN" sz="2800" dirty="0" err="1">
                <a:solidFill>
                  <a:srgbClr val="C00000"/>
                </a:solidFill>
              </a:rPr>
              <a:t>indexOf</a:t>
            </a:r>
            <a:r>
              <a:rPr lang="en-IN" sz="2800" dirty="0">
                <a:solidFill>
                  <a:srgbClr val="C00000"/>
                </a:solidFill>
              </a:rPr>
              <a:t>(String </a:t>
            </a:r>
            <a:r>
              <a:rPr lang="en-IN" sz="2800" i="1" dirty="0" err="1">
                <a:solidFill>
                  <a:srgbClr val="C00000"/>
                </a:solidFill>
              </a:rPr>
              <a:t>str</a:t>
            </a:r>
            <a:r>
              <a:rPr lang="en-IN" sz="2800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C00000"/>
                </a:solidFill>
              </a:rPr>
              <a:t>		</a:t>
            </a:r>
            <a:r>
              <a:rPr lang="en-IN" sz="2800" dirty="0" err="1">
                <a:solidFill>
                  <a:srgbClr val="C00000"/>
                </a:solidFill>
              </a:rPr>
              <a:t>int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r>
              <a:rPr lang="en-IN" sz="2800" dirty="0" err="1">
                <a:solidFill>
                  <a:srgbClr val="C00000"/>
                </a:solidFill>
              </a:rPr>
              <a:t>lastIndexOf</a:t>
            </a:r>
            <a:r>
              <a:rPr lang="en-IN" sz="2800" dirty="0">
                <a:solidFill>
                  <a:srgbClr val="C00000"/>
                </a:solidFill>
              </a:rPr>
              <a:t>(String </a:t>
            </a:r>
            <a:r>
              <a:rPr lang="en-IN" sz="2800" i="1" dirty="0" err="1">
                <a:solidFill>
                  <a:srgbClr val="C00000"/>
                </a:solidFill>
              </a:rPr>
              <a:t>str</a:t>
            </a:r>
            <a:r>
              <a:rPr lang="en-IN" sz="2800" dirty="0">
                <a:solidFill>
                  <a:srgbClr val="C00000"/>
                </a:solidFill>
              </a:rPr>
              <a:t>)</a:t>
            </a:r>
          </a:p>
          <a:p>
            <a:r>
              <a:rPr lang="en-US" sz="2800" dirty="0"/>
              <a:t>specify a starting point for the search using these forms: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err="1">
                <a:solidFill>
                  <a:srgbClr val="C00000"/>
                </a:solidFill>
              </a:rPr>
              <a:t>int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indexOf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dirty="0" err="1">
                <a:solidFill>
                  <a:srgbClr val="C00000"/>
                </a:solidFill>
              </a:rPr>
              <a:t>int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i="1" dirty="0" err="1">
                <a:solidFill>
                  <a:srgbClr val="C00000"/>
                </a:solidFill>
              </a:rPr>
              <a:t>ch</a:t>
            </a:r>
            <a:r>
              <a:rPr lang="en-US" sz="2800" dirty="0">
                <a:solidFill>
                  <a:srgbClr val="C00000"/>
                </a:solidFill>
              </a:rPr>
              <a:t>, </a:t>
            </a:r>
            <a:r>
              <a:rPr lang="en-US" sz="2800" dirty="0" err="1">
                <a:solidFill>
                  <a:srgbClr val="C00000"/>
                </a:solidFill>
              </a:rPr>
              <a:t>int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i="1" dirty="0" err="1">
                <a:solidFill>
                  <a:srgbClr val="C00000"/>
                </a:solidFill>
              </a:rPr>
              <a:t>startIndex</a:t>
            </a:r>
            <a:r>
              <a:rPr lang="en-US" sz="2800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		</a:t>
            </a:r>
            <a:r>
              <a:rPr lang="en-US" sz="2800" dirty="0" err="1">
                <a:solidFill>
                  <a:srgbClr val="C00000"/>
                </a:solidFill>
              </a:rPr>
              <a:t>int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lastIndexOf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dirty="0" err="1">
                <a:solidFill>
                  <a:srgbClr val="C00000"/>
                </a:solidFill>
              </a:rPr>
              <a:t>int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i="1" dirty="0" err="1">
                <a:solidFill>
                  <a:srgbClr val="C00000"/>
                </a:solidFill>
              </a:rPr>
              <a:t>ch</a:t>
            </a:r>
            <a:r>
              <a:rPr lang="en-US" sz="2800" dirty="0">
                <a:solidFill>
                  <a:srgbClr val="C00000"/>
                </a:solidFill>
              </a:rPr>
              <a:t>, </a:t>
            </a:r>
            <a:r>
              <a:rPr lang="en-US" sz="2800" dirty="0" err="1">
                <a:solidFill>
                  <a:srgbClr val="C00000"/>
                </a:solidFill>
              </a:rPr>
              <a:t>int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i="1" dirty="0" err="1">
                <a:solidFill>
                  <a:srgbClr val="C00000"/>
                </a:solidFill>
              </a:rPr>
              <a:t>startIndex</a:t>
            </a:r>
            <a:r>
              <a:rPr lang="en-US" sz="2800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C00000"/>
                </a:solidFill>
              </a:rPr>
              <a:t>		</a:t>
            </a:r>
            <a:r>
              <a:rPr lang="en-IN" sz="2800" dirty="0" err="1">
                <a:solidFill>
                  <a:srgbClr val="C00000"/>
                </a:solidFill>
              </a:rPr>
              <a:t>int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r>
              <a:rPr lang="en-IN" sz="2800" dirty="0" err="1">
                <a:solidFill>
                  <a:srgbClr val="C00000"/>
                </a:solidFill>
              </a:rPr>
              <a:t>indexOf</a:t>
            </a:r>
            <a:r>
              <a:rPr lang="en-IN" sz="2800" dirty="0">
                <a:solidFill>
                  <a:srgbClr val="C00000"/>
                </a:solidFill>
              </a:rPr>
              <a:t>(String </a:t>
            </a:r>
            <a:r>
              <a:rPr lang="en-IN" sz="2800" i="1" dirty="0" err="1">
                <a:solidFill>
                  <a:srgbClr val="C00000"/>
                </a:solidFill>
              </a:rPr>
              <a:t>str</a:t>
            </a:r>
            <a:r>
              <a:rPr lang="en-IN" sz="2800" dirty="0">
                <a:solidFill>
                  <a:srgbClr val="C00000"/>
                </a:solidFill>
              </a:rPr>
              <a:t>, </a:t>
            </a:r>
            <a:r>
              <a:rPr lang="en-IN" sz="2800" dirty="0" err="1">
                <a:solidFill>
                  <a:srgbClr val="C00000"/>
                </a:solidFill>
              </a:rPr>
              <a:t>int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r>
              <a:rPr lang="en-IN" sz="2800" i="1" dirty="0" err="1">
                <a:solidFill>
                  <a:srgbClr val="C00000"/>
                </a:solidFill>
              </a:rPr>
              <a:t>startIndex</a:t>
            </a:r>
            <a:r>
              <a:rPr lang="en-IN" sz="2800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C00000"/>
                </a:solidFill>
              </a:rPr>
              <a:t>		</a:t>
            </a:r>
            <a:r>
              <a:rPr lang="en-IN" sz="2800" dirty="0" err="1">
                <a:solidFill>
                  <a:srgbClr val="C00000"/>
                </a:solidFill>
              </a:rPr>
              <a:t>int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r>
              <a:rPr lang="en-IN" sz="2800" dirty="0" err="1">
                <a:solidFill>
                  <a:srgbClr val="C00000"/>
                </a:solidFill>
              </a:rPr>
              <a:t>lastIndexOf</a:t>
            </a:r>
            <a:r>
              <a:rPr lang="en-IN" sz="2800" dirty="0">
                <a:solidFill>
                  <a:srgbClr val="C00000"/>
                </a:solidFill>
              </a:rPr>
              <a:t>(String </a:t>
            </a:r>
            <a:r>
              <a:rPr lang="en-IN" sz="2800" i="1" dirty="0" err="1">
                <a:solidFill>
                  <a:srgbClr val="C00000"/>
                </a:solidFill>
              </a:rPr>
              <a:t>str</a:t>
            </a:r>
            <a:r>
              <a:rPr lang="en-IN" sz="2800" dirty="0">
                <a:solidFill>
                  <a:srgbClr val="C00000"/>
                </a:solidFill>
              </a:rPr>
              <a:t>, </a:t>
            </a:r>
            <a:r>
              <a:rPr lang="en-IN" sz="2800" dirty="0" err="1">
                <a:solidFill>
                  <a:srgbClr val="C00000"/>
                </a:solidFill>
              </a:rPr>
              <a:t>int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r>
              <a:rPr lang="en-IN" sz="2800" i="1" dirty="0" err="1">
                <a:solidFill>
                  <a:srgbClr val="C00000"/>
                </a:solidFill>
              </a:rPr>
              <a:t>startIndex</a:t>
            </a:r>
            <a:r>
              <a:rPr lang="en-IN" sz="2800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7789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IN" b="1" dirty="0"/>
              <a:t>Modifying a String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IN" b="1" dirty="0"/>
              <a:t>substring( )</a:t>
            </a:r>
          </a:p>
          <a:p>
            <a:pPr lvl="1"/>
            <a:r>
              <a:rPr lang="en-US" dirty="0"/>
              <a:t>extract a substring using </a:t>
            </a:r>
            <a:r>
              <a:rPr lang="en-US" b="1" dirty="0"/>
              <a:t>substring( )</a:t>
            </a:r>
            <a:r>
              <a:rPr lang="en-US" dirty="0"/>
              <a:t>.</a:t>
            </a:r>
          </a:p>
          <a:p>
            <a:pPr lvl="1"/>
            <a:r>
              <a:rPr lang="en-IN" dirty="0"/>
              <a:t>It has two forms.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String substring(</a:t>
            </a:r>
            <a:r>
              <a:rPr lang="en-IN" dirty="0" err="1">
                <a:solidFill>
                  <a:srgbClr val="C00000"/>
                </a:solidFill>
              </a:rPr>
              <a:t>int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i="1" dirty="0" err="1">
                <a:solidFill>
                  <a:srgbClr val="C00000"/>
                </a:solidFill>
              </a:rPr>
              <a:t>startIndex</a:t>
            </a:r>
            <a:r>
              <a:rPr lang="en-IN" dirty="0">
                <a:solidFill>
                  <a:srgbClr val="C0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String substring(</a:t>
            </a:r>
            <a:r>
              <a:rPr lang="en-IN" dirty="0" err="1">
                <a:solidFill>
                  <a:srgbClr val="C00000"/>
                </a:solidFill>
              </a:rPr>
              <a:t>int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i="1" dirty="0" err="1">
                <a:solidFill>
                  <a:srgbClr val="C00000"/>
                </a:solidFill>
              </a:rPr>
              <a:t>startIndex</a:t>
            </a:r>
            <a:r>
              <a:rPr lang="en-IN" dirty="0">
                <a:solidFill>
                  <a:srgbClr val="C00000"/>
                </a:solidFill>
              </a:rPr>
              <a:t>, </a:t>
            </a:r>
            <a:r>
              <a:rPr lang="en-IN" dirty="0" err="1">
                <a:solidFill>
                  <a:srgbClr val="C00000"/>
                </a:solidFill>
              </a:rPr>
              <a:t>int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i="1" dirty="0" err="1">
                <a:solidFill>
                  <a:srgbClr val="C00000"/>
                </a:solidFill>
              </a:rPr>
              <a:t>endIndex</a:t>
            </a:r>
            <a:r>
              <a:rPr lang="en-IN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/>
              <a:t>string returned contains all the characters from the beginning index, up to, but not </a:t>
            </a:r>
            <a:r>
              <a:rPr lang="en-IN" dirty="0"/>
              <a:t>including, the ending index.</a:t>
            </a:r>
          </a:p>
          <a:p>
            <a:pPr lvl="1"/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724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6999"/>
          </a:xfrm>
        </p:spPr>
        <p:txBody>
          <a:bodyPr>
            <a:normAutofit/>
          </a:bodyPr>
          <a:lstStyle/>
          <a:p>
            <a:r>
              <a:rPr lang="en-IN" b="1" dirty="0" err="1"/>
              <a:t>concat</a:t>
            </a:r>
            <a:r>
              <a:rPr lang="en-IN" b="1" dirty="0"/>
              <a:t>( )</a:t>
            </a:r>
          </a:p>
          <a:p>
            <a:pPr lvl="1"/>
            <a:r>
              <a:rPr lang="en-US" dirty="0"/>
              <a:t>concatenate two strings using </a:t>
            </a:r>
            <a:r>
              <a:rPr lang="en-US" b="1" dirty="0" err="1"/>
              <a:t>concat</a:t>
            </a:r>
            <a:r>
              <a:rPr lang="en-US" b="1" dirty="0"/>
              <a:t>( )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	String </a:t>
            </a:r>
            <a:r>
              <a:rPr lang="en-IN" dirty="0" err="1">
                <a:solidFill>
                  <a:srgbClr val="C00000"/>
                </a:solidFill>
              </a:rPr>
              <a:t>concat</a:t>
            </a:r>
            <a:r>
              <a:rPr lang="en-IN" dirty="0">
                <a:solidFill>
                  <a:srgbClr val="C00000"/>
                </a:solidFill>
              </a:rPr>
              <a:t>(String </a:t>
            </a:r>
            <a:r>
              <a:rPr lang="en-IN" i="1" dirty="0" err="1">
                <a:solidFill>
                  <a:srgbClr val="C00000"/>
                </a:solidFill>
              </a:rPr>
              <a:t>str</a:t>
            </a:r>
            <a:r>
              <a:rPr lang="en-IN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/>
              <a:t>performs the same function as </a:t>
            </a:r>
            <a:r>
              <a:rPr lang="en-US" b="1" dirty="0"/>
              <a:t>+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IN" sz="2400" dirty="0"/>
              <a:t>		String s1 = "one";</a:t>
            </a:r>
          </a:p>
          <a:p>
            <a:pPr marL="0" indent="0">
              <a:buNone/>
            </a:pPr>
            <a:r>
              <a:rPr lang="en-IN" sz="2400" dirty="0"/>
              <a:t>		String s2 = s1.concat("two");</a:t>
            </a:r>
          </a:p>
          <a:p>
            <a:r>
              <a:rPr lang="en-IN" b="1" dirty="0"/>
              <a:t>replace( )</a:t>
            </a:r>
          </a:p>
          <a:p>
            <a:pPr lvl="1"/>
            <a:r>
              <a:rPr lang="en-US" b="1" dirty="0"/>
              <a:t>replace( ) </a:t>
            </a:r>
            <a:r>
              <a:rPr lang="en-US" dirty="0"/>
              <a:t>method has two forms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String replace(char </a:t>
            </a:r>
            <a:r>
              <a:rPr lang="en-IN" i="1" dirty="0">
                <a:solidFill>
                  <a:srgbClr val="C00000"/>
                </a:solidFill>
              </a:rPr>
              <a:t>original</a:t>
            </a:r>
            <a:r>
              <a:rPr lang="en-IN" dirty="0">
                <a:solidFill>
                  <a:srgbClr val="C00000"/>
                </a:solidFill>
              </a:rPr>
              <a:t>, char </a:t>
            </a:r>
            <a:r>
              <a:rPr lang="en-IN" i="1" dirty="0">
                <a:solidFill>
                  <a:srgbClr val="C00000"/>
                </a:solidFill>
              </a:rPr>
              <a:t>replacement</a:t>
            </a:r>
            <a:r>
              <a:rPr lang="en-IN" dirty="0">
                <a:solidFill>
                  <a:srgbClr val="C0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	</a:t>
            </a:r>
            <a:r>
              <a:rPr lang="en-US" dirty="0"/>
              <a:t>replaces all occurrences of one character in the invoking string with another character.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i="1" dirty="0"/>
              <a:t>String s = "</a:t>
            </a:r>
            <a:r>
              <a:rPr lang="en-US" i="1" dirty="0" err="1"/>
              <a:t>Hello".replace</a:t>
            </a:r>
            <a:r>
              <a:rPr lang="en-US" i="1" dirty="0"/>
              <a:t>('l', 'w');</a:t>
            </a:r>
            <a:endParaRPr lang="en-IN" i="1" dirty="0">
              <a:solidFill>
                <a:srgbClr val="C00000"/>
              </a:solidFill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0565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86800" cy="5821363"/>
          </a:xfrm>
        </p:spPr>
        <p:txBody>
          <a:bodyPr/>
          <a:lstStyle/>
          <a:p>
            <a:pPr lvl="1"/>
            <a:r>
              <a:rPr lang="en-IN" dirty="0">
                <a:solidFill>
                  <a:srgbClr val="C00000"/>
                </a:solidFill>
              </a:rPr>
              <a:t>String replace(</a:t>
            </a:r>
            <a:r>
              <a:rPr lang="en-IN" dirty="0" err="1">
                <a:solidFill>
                  <a:srgbClr val="C00000"/>
                </a:solidFill>
              </a:rPr>
              <a:t>CharSequence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i="1" dirty="0">
                <a:solidFill>
                  <a:srgbClr val="C00000"/>
                </a:solidFill>
              </a:rPr>
              <a:t>original</a:t>
            </a:r>
            <a:r>
              <a:rPr lang="en-IN" dirty="0">
                <a:solidFill>
                  <a:srgbClr val="C00000"/>
                </a:solidFill>
              </a:rPr>
              <a:t>, </a:t>
            </a:r>
            <a:r>
              <a:rPr lang="en-IN" dirty="0" err="1">
                <a:solidFill>
                  <a:srgbClr val="C00000"/>
                </a:solidFill>
              </a:rPr>
              <a:t>CharSequence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i="1" dirty="0">
                <a:solidFill>
                  <a:srgbClr val="C00000"/>
                </a:solidFill>
              </a:rPr>
              <a:t>replacement</a:t>
            </a:r>
            <a:r>
              <a:rPr lang="en-IN" dirty="0">
                <a:solidFill>
                  <a:srgbClr val="C0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/>
              <a:t>	replaces one character sequence with another.</a:t>
            </a:r>
          </a:p>
          <a:p>
            <a:r>
              <a:rPr lang="en-IN" b="1" dirty="0"/>
              <a:t>trim( )</a:t>
            </a:r>
          </a:p>
          <a:p>
            <a:pPr lvl="1"/>
            <a:r>
              <a:rPr lang="en-US" dirty="0"/>
              <a:t>returns a copy of the invoking string from which any leading and trailing </a:t>
            </a:r>
            <a:r>
              <a:rPr lang="en-US" dirty="0">
                <a:solidFill>
                  <a:srgbClr val="C00000"/>
                </a:solidFill>
              </a:rPr>
              <a:t>whitespace</a:t>
            </a:r>
            <a:r>
              <a:rPr lang="en-US" dirty="0"/>
              <a:t> has been removed</a:t>
            </a:r>
          </a:p>
          <a:p>
            <a:pPr marL="457200" lvl="1" indent="0">
              <a:buNone/>
            </a:pPr>
            <a:r>
              <a:rPr lang="en-IN" dirty="0"/>
              <a:t>			</a:t>
            </a:r>
            <a:r>
              <a:rPr lang="en-IN" dirty="0">
                <a:solidFill>
                  <a:srgbClr val="C00000"/>
                </a:solidFill>
              </a:rPr>
              <a:t>String trim( )</a:t>
            </a:r>
          </a:p>
          <a:p>
            <a:pPr marL="0" indent="0">
              <a:buNone/>
            </a:pPr>
            <a:r>
              <a:rPr lang="en-US" sz="2400" i="1" dirty="0"/>
              <a:t>		String s = " Hello World ".trim();</a:t>
            </a:r>
          </a:p>
          <a:p>
            <a:pPr marL="0" indent="0">
              <a:buNone/>
            </a:pPr>
            <a:r>
              <a:rPr lang="en-US" sz="2400" i="1" dirty="0"/>
              <a:t>		This puts the string "Hello World" into </a:t>
            </a:r>
            <a:r>
              <a:rPr lang="en-US" sz="2400" b="1" i="1" dirty="0"/>
              <a:t>s</a:t>
            </a:r>
            <a:r>
              <a:rPr lang="en-US" sz="2400" i="1" dirty="0"/>
              <a:t>.</a:t>
            </a:r>
          </a:p>
          <a:p>
            <a:pPr marL="0" indent="0">
              <a:buNone/>
            </a:pPr>
            <a:endParaRPr lang="en-IN" sz="24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0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Conversion Using </a:t>
            </a:r>
            <a:r>
              <a:rPr lang="en-IN" b="1" dirty="0" err="1"/>
              <a:t>valueOf</a:t>
            </a:r>
            <a:r>
              <a:rPr lang="en-IN" b="1" dirty="0"/>
              <a:t>( 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valueOf</a:t>
            </a:r>
            <a:r>
              <a:rPr lang="en-US" b="1" dirty="0"/>
              <a:t>( ) </a:t>
            </a:r>
          </a:p>
          <a:p>
            <a:pPr lvl="1"/>
            <a:r>
              <a:rPr lang="en-US" dirty="0"/>
              <a:t>method converts data from its internal format into a human-readable form.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</a:rPr>
              <a:t>	static String </a:t>
            </a:r>
            <a:r>
              <a:rPr lang="en-IN" sz="2400" dirty="0" err="1">
                <a:solidFill>
                  <a:srgbClr val="C00000"/>
                </a:solidFill>
              </a:rPr>
              <a:t>valueOf</a:t>
            </a:r>
            <a:r>
              <a:rPr lang="en-IN" sz="2400" dirty="0">
                <a:solidFill>
                  <a:srgbClr val="C00000"/>
                </a:solidFill>
              </a:rPr>
              <a:t>(double </a:t>
            </a:r>
            <a:r>
              <a:rPr lang="en-IN" sz="2400" i="1" dirty="0" err="1">
                <a:solidFill>
                  <a:srgbClr val="C00000"/>
                </a:solidFill>
              </a:rPr>
              <a:t>num</a:t>
            </a:r>
            <a:r>
              <a:rPr lang="en-IN" sz="2400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</a:rPr>
              <a:t>	static String </a:t>
            </a:r>
            <a:r>
              <a:rPr lang="en-IN" sz="2400" dirty="0" err="1">
                <a:solidFill>
                  <a:srgbClr val="C00000"/>
                </a:solidFill>
              </a:rPr>
              <a:t>valueOf</a:t>
            </a:r>
            <a:r>
              <a:rPr lang="en-IN" sz="2400" dirty="0">
                <a:solidFill>
                  <a:srgbClr val="C00000"/>
                </a:solidFill>
              </a:rPr>
              <a:t>(long </a:t>
            </a:r>
            <a:r>
              <a:rPr lang="en-IN" sz="2400" i="1" dirty="0" err="1">
                <a:solidFill>
                  <a:srgbClr val="C00000"/>
                </a:solidFill>
              </a:rPr>
              <a:t>num</a:t>
            </a:r>
            <a:r>
              <a:rPr lang="en-IN" sz="2400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</a:rPr>
              <a:t>	static String </a:t>
            </a:r>
            <a:r>
              <a:rPr lang="en-IN" sz="2400" dirty="0" err="1">
                <a:solidFill>
                  <a:srgbClr val="C00000"/>
                </a:solidFill>
              </a:rPr>
              <a:t>valueOf</a:t>
            </a:r>
            <a:r>
              <a:rPr lang="en-IN" sz="2400" dirty="0">
                <a:solidFill>
                  <a:srgbClr val="C00000"/>
                </a:solidFill>
              </a:rPr>
              <a:t>(Object </a:t>
            </a:r>
            <a:r>
              <a:rPr lang="en-IN" sz="2400" i="1" dirty="0" err="1">
                <a:solidFill>
                  <a:srgbClr val="C00000"/>
                </a:solidFill>
              </a:rPr>
              <a:t>ob</a:t>
            </a:r>
            <a:r>
              <a:rPr lang="en-IN" sz="2400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</a:rPr>
              <a:t>	static String </a:t>
            </a:r>
            <a:r>
              <a:rPr lang="en-IN" sz="2400" dirty="0" err="1">
                <a:solidFill>
                  <a:srgbClr val="C00000"/>
                </a:solidFill>
              </a:rPr>
              <a:t>valueOf</a:t>
            </a:r>
            <a:r>
              <a:rPr lang="en-IN" sz="2400" dirty="0">
                <a:solidFill>
                  <a:srgbClr val="C00000"/>
                </a:solidFill>
              </a:rPr>
              <a:t>(char </a:t>
            </a:r>
            <a:r>
              <a:rPr lang="en-IN" sz="2400" i="1" dirty="0">
                <a:solidFill>
                  <a:srgbClr val="C00000"/>
                </a:solidFill>
              </a:rPr>
              <a:t>chars</a:t>
            </a:r>
            <a:r>
              <a:rPr lang="en-IN" sz="2400" dirty="0">
                <a:solidFill>
                  <a:srgbClr val="C00000"/>
                </a:solidFill>
              </a:rPr>
              <a:t>[ ])</a:t>
            </a:r>
          </a:p>
          <a:p>
            <a:pPr marL="0" indent="0">
              <a:buNone/>
            </a:pPr>
            <a:endParaRPr lang="en-I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static String </a:t>
            </a:r>
            <a:r>
              <a:rPr lang="en-US" sz="2400" dirty="0" err="1">
                <a:solidFill>
                  <a:srgbClr val="C00000"/>
                </a:solidFill>
              </a:rPr>
              <a:t>valueOf</a:t>
            </a:r>
            <a:r>
              <a:rPr lang="en-US" sz="2400" dirty="0">
                <a:solidFill>
                  <a:srgbClr val="C00000"/>
                </a:solidFill>
              </a:rPr>
              <a:t>(char </a:t>
            </a:r>
            <a:r>
              <a:rPr lang="en-US" sz="2400" i="1" dirty="0">
                <a:solidFill>
                  <a:srgbClr val="C00000"/>
                </a:solidFill>
              </a:rPr>
              <a:t>chars</a:t>
            </a:r>
            <a:r>
              <a:rPr lang="en-US" sz="2400" dirty="0">
                <a:solidFill>
                  <a:srgbClr val="C00000"/>
                </a:solidFill>
              </a:rPr>
              <a:t>[ ], </a:t>
            </a: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i="1" dirty="0" err="1">
                <a:solidFill>
                  <a:srgbClr val="C00000"/>
                </a:solidFill>
              </a:rPr>
              <a:t>startIndex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i="1" dirty="0" err="1">
                <a:solidFill>
                  <a:srgbClr val="C00000"/>
                </a:solidFill>
              </a:rPr>
              <a:t>numChars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652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Changing the Case of Characters Within a String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lnSpcReduction="10000"/>
          </a:bodyPr>
          <a:lstStyle/>
          <a:p>
            <a:r>
              <a:rPr lang="en-IN" b="1" dirty="0" err="1"/>
              <a:t>toLowerCase</a:t>
            </a:r>
            <a:r>
              <a:rPr lang="en-IN" b="1" dirty="0"/>
              <a:t>( )</a:t>
            </a:r>
          </a:p>
          <a:p>
            <a:pPr lvl="1"/>
            <a:r>
              <a:rPr lang="en-US" dirty="0"/>
              <a:t>converts all the characters in a string from uppercase to </a:t>
            </a:r>
            <a:r>
              <a:rPr lang="en-IN" dirty="0"/>
              <a:t>lowercase</a:t>
            </a:r>
          </a:p>
          <a:p>
            <a:r>
              <a:rPr lang="en-IN" b="1" dirty="0" err="1"/>
              <a:t>toUpperCase</a:t>
            </a:r>
            <a:r>
              <a:rPr lang="en-IN" b="1" dirty="0"/>
              <a:t>( )</a:t>
            </a:r>
          </a:p>
          <a:p>
            <a:pPr lvl="1"/>
            <a:r>
              <a:rPr lang="en-US" dirty="0"/>
              <a:t>converts all the characters in a string from lowercase </a:t>
            </a:r>
            <a:r>
              <a:rPr lang="en-IN" dirty="0"/>
              <a:t>to uppercase.</a:t>
            </a:r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800" i="1" dirty="0">
                <a:solidFill>
                  <a:srgbClr val="C00000"/>
                </a:solidFill>
              </a:rPr>
              <a:t>		String </a:t>
            </a:r>
            <a:r>
              <a:rPr lang="en-IN" sz="2800" i="1" dirty="0" err="1">
                <a:solidFill>
                  <a:srgbClr val="C00000"/>
                </a:solidFill>
              </a:rPr>
              <a:t>toLowerCase</a:t>
            </a:r>
            <a:r>
              <a:rPr lang="en-IN" sz="2800" i="1" dirty="0">
                <a:solidFill>
                  <a:srgbClr val="C00000"/>
                </a:solidFill>
              </a:rPr>
              <a:t>( )</a:t>
            </a:r>
          </a:p>
          <a:p>
            <a:pPr marL="0" indent="0">
              <a:buNone/>
            </a:pPr>
            <a:r>
              <a:rPr lang="en-IN" sz="2800" i="1" dirty="0">
                <a:solidFill>
                  <a:srgbClr val="C00000"/>
                </a:solidFill>
              </a:rPr>
              <a:t>		String </a:t>
            </a:r>
            <a:r>
              <a:rPr lang="en-IN" sz="2800" i="1" dirty="0" err="1">
                <a:solidFill>
                  <a:srgbClr val="C00000"/>
                </a:solidFill>
              </a:rPr>
              <a:t>toUpperCase</a:t>
            </a:r>
            <a:r>
              <a:rPr lang="en-IN" sz="2800" i="1" dirty="0">
                <a:solidFill>
                  <a:srgbClr val="C00000"/>
                </a:solidFill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22452507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IN" sz="3600" b="1" dirty="0"/>
              <a:t>Joining Strings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IN" b="1" dirty="0"/>
              <a:t>join( )</a:t>
            </a:r>
          </a:p>
          <a:p>
            <a:pPr lvl="1"/>
            <a:r>
              <a:rPr lang="en-IN" dirty="0"/>
              <a:t>concatenate two or more </a:t>
            </a:r>
            <a:r>
              <a:rPr lang="en-US" dirty="0"/>
              <a:t>strings, separating each string with a delimiter, such as a space or a comma.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static String join(</a:t>
            </a:r>
            <a:r>
              <a:rPr lang="en-US" dirty="0" err="1">
                <a:solidFill>
                  <a:srgbClr val="C00000"/>
                </a:solidFill>
              </a:rPr>
              <a:t>CharSequence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delim</a:t>
            </a:r>
            <a:r>
              <a:rPr lang="en-US" dirty="0">
                <a:solidFill>
                  <a:srgbClr val="C00000"/>
                </a:solidFill>
              </a:rPr>
              <a:t>, 						</a:t>
            </a:r>
            <a:r>
              <a:rPr lang="en-US" dirty="0" err="1">
                <a:solidFill>
                  <a:srgbClr val="C00000"/>
                </a:solidFill>
              </a:rPr>
              <a:t>CharSequence</a:t>
            </a:r>
            <a:r>
              <a:rPr lang="en-US" dirty="0">
                <a:solidFill>
                  <a:srgbClr val="C00000"/>
                </a:solidFill>
              </a:rPr>
              <a:t> . . . </a:t>
            </a:r>
            <a:r>
              <a:rPr lang="en-US" i="1" dirty="0" err="1">
                <a:solidFill>
                  <a:srgbClr val="C00000"/>
                </a:solidFill>
              </a:rPr>
              <a:t>strs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sv-SE" sz="2400" i="1" dirty="0"/>
              <a:t>	String result = String.join(" ", "Alpha", "Beta", "Gamma");</a:t>
            </a:r>
          </a:p>
          <a:p>
            <a:pPr marL="0" indent="0">
              <a:buNone/>
            </a:pPr>
            <a:r>
              <a:rPr lang="en-IN" sz="2400" i="1" dirty="0"/>
              <a:t>	</a:t>
            </a:r>
            <a:r>
              <a:rPr lang="en-IN" sz="2400" i="1" dirty="0" err="1"/>
              <a:t>System.out.println</a:t>
            </a:r>
            <a:r>
              <a:rPr lang="en-IN" sz="2400" i="1" dirty="0"/>
              <a:t>(result);</a:t>
            </a:r>
          </a:p>
          <a:p>
            <a:pPr marL="0" indent="0">
              <a:buNone/>
            </a:pPr>
            <a:r>
              <a:rPr lang="en-IN" sz="2400" dirty="0"/>
              <a:t>Output: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i="1" dirty="0"/>
              <a:t>Alpha Beta Gamma</a:t>
            </a:r>
            <a:endParaRPr lang="en-IN" sz="24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1602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err="1"/>
              <a:t>StringBuffer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IN" dirty="0"/>
              <a:t>supports a </a:t>
            </a:r>
            <a:r>
              <a:rPr lang="en-IN" dirty="0">
                <a:solidFill>
                  <a:srgbClr val="C00000"/>
                </a:solidFill>
              </a:rPr>
              <a:t>modifiable</a:t>
            </a:r>
            <a:r>
              <a:rPr lang="en-IN" dirty="0"/>
              <a:t> string</a:t>
            </a:r>
          </a:p>
          <a:p>
            <a:r>
              <a:rPr lang="en-US" dirty="0"/>
              <a:t>represents </a:t>
            </a:r>
            <a:r>
              <a:rPr lang="en-US" dirty="0" err="1">
                <a:solidFill>
                  <a:srgbClr val="C00000"/>
                </a:solidFill>
              </a:rPr>
              <a:t>growable</a:t>
            </a:r>
            <a:r>
              <a:rPr lang="en-US" dirty="0">
                <a:solidFill>
                  <a:srgbClr val="C00000"/>
                </a:solidFill>
              </a:rPr>
              <a:t> and writable </a:t>
            </a:r>
            <a:r>
              <a:rPr lang="en-IN" dirty="0"/>
              <a:t>character sequences.</a:t>
            </a:r>
          </a:p>
          <a:p>
            <a:r>
              <a:rPr lang="en-US" dirty="0"/>
              <a:t>may have characters and substrings inserted in the middle or appended to the end.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62085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err="1"/>
              <a:t>StringBuffer</a:t>
            </a:r>
            <a:r>
              <a:rPr lang="en-IN" sz="3200" b="1" dirty="0"/>
              <a:t> Constructors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b="1" dirty="0" err="1"/>
              <a:t>StringBuffer</a:t>
            </a:r>
            <a:r>
              <a:rPr lang="en-US" b="1" dirty="0"/>
              <a:t> </a:t>
            </a:r>
            <a:r>
              <a:rPr lang="en-US" dirty="0"/>
              <a:t>defines these four constructors: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C00000"/>
                </a:solidFill>
              </a:rPr>
              <a:t>    </a:t>
            </a:r>
            <a:r>
              <a:rPr lang="en-IN" sz="2800" dirty="0" err="1">
                <a:solidFill>
                  <a:srgbClr val="C00000"/>
                </a:solidFill>
              </a:rPr>
              <a:t>StringBuffer</a:t>
            </a:r>
            <a:r>
              <a:rPr lang="en-IN" sz="2800" dirty="0">
                <a:solidFill>
                  <a:srgbClr val="C00000"/>
                </a:solidFill>
              </a:rPr>
              <a:t>( )</a:t>
            </a:r>
          </a:p>
          <a:p>
            <a:pPr lvl="1"/>
            <a:r>
              <a:rPr lang="en-IN" sz="2400" dirty="0"/>
              <a:t>default constructor</a:t>
            </a:r>
          </a:p>
          <a:p>
            <a:pPr lvl="1"/>
            <a:r>
              <a:rPr lang="en-US" sz="2400" dirty="0"/>
              <a:t>reserves room for 16 characters </a:t>
            </a:r>
            <a:r>
              <a:rPr lang="en-IN" sz="2400" dirty="0"/>
              <a:t>without reallocation.</a:t>
            </a:r>
            <a:endParaRPr lang="en-I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sz="2800" dirty="0">
                <a:solidFill>
                  <a:srgbClr val="C00000"/>
                </a:solidFill>
              </a:rPr>
              <a:t>    </a:t>
            </a:r>
            <a:r>
              <a:rPr lang="en-IN" sz="2800" dirty="0" err="1">
                <a:solidFill>
                  <a:srgbClr val="C00000"/>
                </a:solidFill>
              </a:rPr>
              <a:t>StringBuffer</a:t>
            </a:r>
            <a:r>
              <a:rPr lang="en-IN" sz="2800" dirty="0">
                <a:solidFill>
                  <a:srgbClr val="C00000"/>
                </a:solidFill>
              </a:rPr>
              <a:t>(</a:t>
            </a:r>
            <a:r>
              <a:rPr lang="en-IN" sz="2800" dirty="0" err="1">
                <a:solidFill>
                  <a:srgbClr val="C00000"/>
                </a:solidFill>
              </a:rPr>
              <a:t>int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r>
              <a:rPr lang="en-IN" sz="2800" i="1" dirty="0">
                <a:solidFill>
                  <a:srgbClr val="C00000"/>
                </a:solidFill>
              </a:rPr>
              <a:t>size</a:t>
            </a:r>
            <a:r>
              <a:rPr lang="en-IN" sz="2800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IN" sz="2400" dirty="0"/>
              <a:t>explicitly sets </a:t>
            </a:r>
            <a:r>
              <a:rPr lang="en-US" sz="2400" dirty="0"/>
              <a:t>the size of the buffer.</a:t>
            </a:r>
            <a:endParaRPr lang="en-I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sz="2800" dirty="0">
                <a:solidFill>
                  <a:srgbClr val="C00000"/>
                </a:solidFill>
              </a:rPr>
              <a:t>    </a:t>
            </a:r>
            <a:r>
              <a:rPr lang="en-IN" sz="2800" dirty="0" err="1">
                <a:solidFill>
                  <a:srgbClr val="C00000"/>
                </a:solidFill>
              </a:rPr>
              <a:t>StringBuffer</a:t>
            </a:r>
            <a:r>
              <a:rPr lang="en-IN" sz="2800" dirty="0">
                <a:solidFill>
                  <a:srgbClr val="C00000"/>
                </a:solidFill>
              </a:rPr>
              <a:t>(String </a:t>
            </a:r>
            <a:r>
              <a:rPr lang="en-IN" sz="2800" i="1" dirty="0" err="1">
                <a:solidFill>
                  <a:srgbClr val="C00000"/>
                </a:solidFill>
              </a:rPr>
              <a:t>str</a:t>
            </a:r>
            <a:r>
              <a:rPr lang="en-IN" sz="2800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IN" sz="2400" dirty="0"/>
              <a:t>sets the initial </a:t>
            </a:r>
            <a:r>
              <a:rPr lang="en-US" sz="2400" dirty="0"/>
              <a:t>contents of the </a:t>
            </a:r>
            <a:r>
              <a:rPr lang="en-US" sz="2400" b="1" dirty="0" err="1"/>
              <a:t>StringBuffer</a:t>
            </a:r>
            <a:r>
              <a:rPr lang="en-US" sz="2400" b="1" dirty="0"/>
              <a:t> </a:t>
            </a:r>
            <a:r>
              <a:rPr lang="en-US" sz="2400" dirty="0"/>
              <a:t>object</a:t>
            </a:r>
          </a:p>
          <a:p>
            <a:pPr lvl="1"/>
            <a:r>
              <a:rPr lang="en-US" sz="2400" dirty="0"/>
              <a:t>reserves room for 16 more characters without </a:t>
            </a:r>
            <a:r>
              <a:rPr lang="en-IN" sz="2400" dirty="0"/>
              <a:t>reallocation</a:t>
            </a:r>
            <a:endParaRPr lang="en-I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sz="2800" dirty="0">
                <a:solidFill>
                  <a:srgbClr val="C00000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95728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String Constructors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create an empty </a:t>
            </a:r>
            <a:r>
              <a:rPr lang="en-US" b="1" dirty="0"/>
              <a:t>String</a:t>
            </a:r>
            <a:r>
              <a:rPr lang="en-US" dirty="0"/>
              <a:t>, call the default </a:t>
            </a:r>
            <a:r>
              <a:rPr lang="en-IN" dirty="0"/>
              <a:t>constructor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		String s = new String();</a:t>
            </a:r>
          </a:p>
          <a:p>
            <a:r>
              <a:rPr lang="en-US" dirty="0"/>
              <a:t>To create a </a:t>
            </a:r>
            <a:r>
              <a:rPr lang="en-US" b="1" dirty="0"/>
              <a:t>String </a:t>
            </a:r>
            <a:r>
              <a:rPr lang="en-US" dirty="0"/>
              <a:t>initialized by an array of characters, use the constructor shown here:</a:t>
            </a:r>
          </a:p>
          <a:p>
            <a:pPr marL="0" indent="0" algn="ctr">
              <a:buNone/>
            </a:pPr>
            <a:r>
              <a:rPr lang="en-IN" dirty="0">
                <a:solidFill>
                  <a:srgbClr val="C00000"/>
                </a:solidFill>
              </a:rPr>
              <a:t>String(char </a:t>
            </a:r>
            <a:r>
              <a:rPr lang="en-IN" i="1" dirty="0">
                <a:solidFill>
                  <a:srgbClr val="C00000"/>
                </a:solidFill>
              </a:rPr>
              <a:t>chars</a:t>
            </a:r>
            <a:r>
              <a:rPr lang="en-IN" dirty="0">
                <a:solidFill>
                  <a:srgbClr val="C00000"/>
                </a:solidFill>
              </a:rPr>
              <a:t>[ ])</a:t>
            </a:r>
          </a:p>
          <a:p>
            <a:r>
              <a:rPr lang="en-IN" dirty="0"/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	char chars[] = { 'a', 'b', 'c' };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		String s = new String(chars);</a:t>
            </a:r>
          </a:p>
        </p:txBody>
      </p:sp>
    </p:spTree>
    <p:extLst>
      <p:ext uri="{BB962C8B-B14F-4D97-AF65-F5344CB8AC3E}">
        <p14:creationId xmlns:p14="http://schemas.microsoft.com/office/powerpoint/2010/main" val="6158124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  </a:t>
            </a:r>
            <a:r>
              <a:rPr lang="en-IN" dirty="0" err="1">
                <a:solidFill>
                  <a:srgbClr val="C00000"/>
                </a:solidFill>
              </a:rPr>
              <a:t>StringBuffer</a:t>
            </a:r>
            <a:r>
              <a:rPr lang="en-IN" dirty="0">
                <a:solidFill>
                  <a:srgbClr val="C00000"/>
                </a:solidFill>
              </a:rPr>
              <a:t>(</a:t>
            </a:r>
            <a:r>
              <a:rPr lang="en-IN" dirty="0" err="1">
                <a:solidFill>
                  <a:srgbClr val="C00000"/>
                </a:solidFill>
              </a:rPr>
              <a:t>CharSequence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i="1" dirty="0">
                <a:solidFill>
                  <a:srgbClr val="C00000"/>
                </a:solidFill>
              </a:rPr>
              <a:t>chars</a:t>
            </a:r>
            <a:r>
              <a:rPr lang="en-IN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/>
              <a:t>creates an object that contains the character sequence contained in </a:t>
            </a:r>
            <a:r>
              <a:rPr lang="en-US" i="1" dirty="0"/>
              <a:t>chars</a:t>
            </a:r>
          </a:p>
          <a:p>
            <a:pPr lvl="1"/>
            <a:r>
              <a:rPr lang="en-US" dirty="0"/>
              <a:t> reserves room </a:t>
            </a:r>
            <a:r>
              <a:rPr lang="en-IN" dirty="0"/>
              <a:t>for 16 more characters.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075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length( ) and capacity( 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IN" b="1" dirty="0"/>
              <a:t>length( )</a:t>
            </a:r>
          </a:p>
          <a:p>
            <a:pPr lvl="1"/>
            <a:r>
              <a:rPr lang="en-US" dirty="0"/>
              <a:t>current length of a </a:t>
            </a:r>
            <a:r>
              <a:rPr lang="en-US" b="1" dirty="0" err="1"/>
              <a:t>StringBuffer</a:t>
            </a:r>
            <a:r>
              <a:rPr lang="en-US" b="1" dirty="0"/>
              <a:t> </a:t>
            </a:r>
            <a:r>
              <a:rPr lang="en-US" dirty="0"/>
              <a:t>can be found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			</a:t>
            </a:r>
            <a:r>
              <a:rPr lang="en-IN" dirty="0" err="1">
                <a:solidFill>
                  <a:srgbClr val="C00000"/>
                </a:solidFill>
              </a:rPr>
              <a:t>int</a:t>
            </a:r>
            <a:r>
              <a:rPr lang="en-IN" dirty="0">
                <a:solidFill>
                  <a:srgbClr val="C00000"/>
                </a:solidFill>
              </a:rPr>
              <a:t> length( )</a:t>
            </a:r>
            <a:endParaRPr lang="en-US" dirty="0"/>
          </a:p>
          <a:p>
            <a:r>
              <a:rPr lang="en-IN" b="1" dirty="0"/>
              <a:t>capacity( )</a:t>
            </a:r>
          </a:p>
          <a:p>
            <a:pPr lvl="1"/>
            <a:r>
              <a:rPr lang="en-IN" dirty="0"/>
              <a:t>the total </a:t>
            </a:r>
            <a:r>
              <a:rPr lang="en-US" dirty="0"/>
              <a:t>allocated capacity can be found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C00000"/>
                </a:solidFill>
              </a:rPr>
              <a:t>			</a:t>
            </a:r>
            <a:r>
              <a:rPr lang="en-IN" sz="2800" dirty="0" err="1">
                <a:solidFill>
                  <a:srgbClr val="C00000"/>
                </a:solidFill>
              </a:rPr>
              <a:t>int</a:t>
            </a:r>
            <a:r>
              <a:rPr lang="en-IN" sz="2800" dirty="0">
                <a:solidFill>
                  <a:srgbClr val="C00000"/>
                </a:solidFill>
              </a:rPr>
              <a:t> capacity( )</a:t>
            </a:r>
          </a:p>
          <a:p>
            <a:pPr marL="0" indent="0">
              <a:buNone/>
            </a:pPr>
            <a:endParaRPr lang="en-I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3038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dirty="0"/>
              <a:t>// </a:t>
            </a:r>
            <a:r>
              <a:rPr lang="en-IN" sz="2800" dirty="0" err="1"/>
              <a:t>StringBuffer</a:t>
            </a:r>
            <a:r>
              <a:rPr lang="en-IN" sz="2800" dirty="0"/>
              <a:t> length vs. capacity.</a:t>
            </a:r>
          </a:p>
          <a:p>
            <a:pPr marL="0" indent="0">
              <a:buNone/>
            </a:pPr>
            <a:r>
              <a:rPr lang="en-IN" sz="2800" dirty="0"/>
              <a:t>class </a:t>
            </a:r>
            <a:r>
              <a:rPr lang="en-IN" sz="2800" dirty="0" err="1"/>
              <a:t>StringBufferDemo</a:t>
            </a:r>
            <a:r>
              <a:rPr lang="en-IN" sz="2800" dirty="0"/>
              <a:t> {</a:t>
            </a:r>
          </a:p>
          <a:p>
            <a:pPr marL="0" indent="0">
              <a:buNone/>
            </a:pPr>
            <a:r>
              <a:rPr lang="en-US" sz="2800" dirty="0"/>
              <a:t>public static void main(String </a:t>
            </a:r>
            <a:r>
              <a:rPr lang="en-US" sz="2800" dirty="0" err="1"/>
              <a:t>args</a:t>
            </a:r>
            <a:r>
              <a:rPr lang="en-US" sz="2800" dirty="0"/>
              <a:t>[]) {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err="1"/>
              <a:t>StringBuffer</a:t>
            </a:r>
            <a:r>
              <a:rPr lang="en-IN" sz="2800" dirty="0"/>
              <a:t> </a:t>
            </a:r>
            <a:r>
              <a:rPr lang="en-IN" sz="2800" dirty="0" err="1"/>
              <a:t>sb</a:t>
            </a:r>
            <a:r>
              <a:rPr lang="en-IN" sz="2800" dirty="0"/>
              <a:t> = new </a:t>
            </a:r>
            <a:r>
              <a:rPr lang="en-IN" sz="2800" dirty="0" err="1"/>
              <a:t>StringBuffer</a:t>
            </a:r>
            <a:r>
              <a:rPr lang="en-IN" sz="2800" dirty="0"/>
              <a:t>("Hello");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err="1"/>
              <a:t>System.out.println</a:t>
            </a:r>
            <a:r>
              <a:rPr lang="en-IN" sz="2800" dirty="0"/>
              <a:t>("buffer = " + </a:t>
            </a:r>
            <a:r>
              <a:rPr lang="en-IN" sz="2800" dirty="0" err="1"/>
              <a:t>sb</a:t>
            </a:r>
            <a:r>
              <a:rPr lang="en-IN" sz="2800" dirty="0"/>
              <a:t>);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err="1"/>
              <a:t>System.out.println</a:t>
            </a:r>
            <a:r>
              <a:rPr lang="en-IN" sz="2800" dirty="0"/>
              <a:t>("length = " + </a:t>
            </a:r>
            <a:r>
              <a:rPr lang="en-IN" sz="2800" dirty="0" err="1">
                <a:solidFill>
                  <a:srgbClr val="C00000"/>
                </a:solidFill>
              </a:rPr>
              <a:t>sb.length</a:t>
            </a:r>
            <a:r>
              <a:rPr lang="en-IN" sz="2800" dirty="0">
                <a:solidFill>
                  <a:srgbClr val="C00000"/>
                </a:solidFill>
              </a:rPr>
              <a:t>()</a:t>
            </a:r>
            <a:r>
              <a:rPr lang="en-IN" sz="2800" dirty="0"/>
              <a:t>);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err="1"/>
              <a:t>System.out.println</a:t>
            </a:r>
            <a:r>
              <a:rPr lang="en-IN" sz="2800" dirty="0"/>
              <a:t>("capacity = " + </a:t>
            </a:r>
            <a:r>
              <a:rPr lang="en-IN" sz="2800" dirty="0" err="1">
                <a:solidFill>
                  <a:srgbClr val="C00000"/>
                </a:solidFill>
              </a:rPr>
              <a:t>sb.capacity</a:t>
            </a:r>
            <a:r>
              <a:rPr lang="en-IN" sz="2800" dirty="0">
                <a:solidFill>
                  <a:srgbClr val="C00000"/>
                </a:solidFill>
              </a:rPr>
              <a:t>()</a:t>
            </a:r>
            <a:r>
              <a:rPr lang="en-IN" sz="2800" dirty="0"/>
              <a:t>);</a:t>
            </a:r>
          </a:p>
          <a:p>
            <a:pPr marL="0" indent="0">
              <a:buNone/>
            </a:pPr>
            <a:r>
              <a:rPr lang="en-IN" sz="2800" dirty="0"/>
              <a:t>}</a:t>
            </a:r>
          </a:p>
          <a:p>
            <a:pPr marL="0" indent="0">
              <a:buNone/>
            </a:pPr>
            <a:r>
              <a:rPr lang="en-IN" sz="2800" dirty="0"/>
              <a:t>}</a:t>
            </a:r>
          </a:p>
          <a:p>
            <a:pPr marL="0" indent="0">
              <a:buNone/>
            </a:pPr>
            <a:r>
              <a:rPr lang="en-IN" sz="2800" dirty="0"/>
              <a:t>Output:</a:t>
            </a:r>
          </a:p>
          <a:p>
            <a:pPr marL="0" indent="0">
              <a:buNone/>
            </a:pPr>
            <a:r>
              <a:rPr lang="en-IN" sz="2600" i="1" dirty="0"/>
              <a:t>	buffer = Hello</a:t>
            </a:r>
          </a:p>
          <a:p>
            <a:pPr marL="0" indent="0">
              <a:buNone/>
            </a:pPr>
            <a:r>
              <a:rPr lang="en-IN" sz="2600" i="1" dirty="0"/>
              <a:t>	length = 5</a:t>
            </a:r>
          </a:p>
          <a:p>
            <a:pPr marL="0" indent="0">
              <a:buNone/>
            </a:pPr>
            <a:r>
              <a:rPr lang="en-IN" sz="2600" i="1" dirty="0"/>
              <a:t>	capacity = 21</a:t>
            </a:r>
          </a:p>
        </p:txBody>
      </p:sp>
    </p:spTree>
    <p:extLst>
      <p:ext uri="{BB962C8B-B14F-4D97-AF65-F5344CB8AC3E}">
        <p14:creationId xmlns:p14="http://schemas.microsoft.com/office/powerpoint/2010/main" val="3811926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IN" b="1" dirty="0" err="1"/>
              <a:t>ensureCapacity</a:t>
            </a:r>
            <a:r>
              <a:rPr lang="en-IN" b="1" dirty="0"/>
              <a:t>( )</a:t>
            </a:r>
          </a:p>
          <a:p>
            <a:pPr lvl="1"/>
            <a:r>
              <a:rPr lang="en-US" dirty="0"/>
              <a:t>to </a:t>
            </a:r>
            <a:r>
              <a:rPr lang="en-US" dirty="0" err="1"/>
              <a:t>preallocate</a:t>
            </a:r>
            <a:r>
              <a:rPr lang="en-US" dirty="0"/>
              <a:t> room for a certain number of characters</a:t>
            </a:r>
            <a:endParaRPr lang="en-IN" dirty="0"/>
          </a:p>
          <a:p>
            <a:pPr lvl="1"/>
            <a:r>
              <a:rPr lang="en-US" dirty="0"/>
              <a:t>to set the size of the buffer.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void </a:t>
            </a:r>
            <a:r>
              <a:rPr lang="en-IN" dirty="0" err="1">
                <a:solidFill>
                  <a:srgbClr val="C00000"/>
                </a:solidFill>
              </a:rPr>
              <a:t>ensureCapacity</a:t>
            </a:r>
            <a:r>
              <a:rPr lang="en-IN" dirty="0">
                <a:solidFill>
                  <a:srgbClr val="C00000"/>
                </a:solidFill>
              </a:rPr>
              <a:t>(</a:t>
            </a:r>
            <a:r>
              <a:rPr lang="en-IN" dirty="0" err="1">
                <a:solidFill>
                  <a:srgbClr val="C00000"/>
                </a:solidFill>
              </a:rPr>
              <a:t>int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i="1" dirty="0" err="1">
                <a:solidFill>
                  <a:srgbClr val="C00000"/>
                </a:solidFill>
              </a:rPr>
              <a:t>minCapacity</a:t>
            </a:r>
            <a:r>
              <a:rPr lang="en-IN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i="1" dirty="0" err="1"/>
              <a:t>minCapacity</a:t>
            </a:r>
            <a:r>
              <a:rPr lang="en-US" i="1" dirty="0"/>
              <a:t> </a:t>
            </a:r>
            <a:r>
              <a:rPr lang="en-US" dirty="0"/>
              <a:t>specifies the minimum size of the buffer. </a:t>
            </a:r>
          </a:p>
          <a:p>
            <a:pPr marL="457200" lvl="1" indent="0">
              <a:buNone/>
            </a:pPr>
            <a:r>
              <a:rPr lang="en-US" dirty="0"/>
              <a:t>(A buffer larger than </a:t>
            </a:r>
            <a:r>
              <a:rPr lang="en-US" i="1" dirty="0" err="1"/>
              <a:t>minCapacity</a:t>
            </a:r>
            <a:r>
              <a:rPr lang="en-US" i="1" dirty="0"/>
              <a:t> </a:t>
            </a:r>
            <a:r>
              <a:rPr lang="en-US" dirty="0"/>
              <a:t>may be allocated for reasons of efficiency.)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3835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458200" cy="5668963"/>
          </a:xfrm>
        </p:spPr>
        <p:txBody>
          <a:bodyPr/>
          <a:lstStyle/>
          <a:p>
            <a:r>
              <a:rPr lang="en-IN" b="1" dirty="0" err="1"/>
              <a:t>setLength</a:t>
            </a:r>
            <a:r>
              <a:rPr lang="en-IN" b="1" dirty="0"/>
              <a:t>( )</a:t>
            </a:r>
          </a:p>
          <a:p>
            <a:pPr lvl="1"/>
            <a:r>
              <a:rPr lang="en-US" dirty="0"/>
              <a:t>To set the length of the string within a </a:t>
            </a:r>
            <a:r>
              <a:rPr lang="en-US" b="1" dirty="0" err="1"/>
              <a:t>StringBuffer</a:t>
            </a:r>
            <a:r>
              <a:rPr lang="en-US" b="1" dirty="0"/>
              <a:t> </a:t>
            </a:r>
            <a:r>
              <a:rPr lang="en-US" dirty="0"/>
              <a:t>object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		void </a:t>
            </a:r>
            <a:r>
              <a:rPr lang="en-IN" dirty="0" err="1">
                <a:solidFill>
                  <a:srgbClr val="C00000"/>
                </a:solidFill>
              </a:rPr>
              <a:t>setLength</a:t>
            </a:r>
            <a:r>
              <a:rPr lang="en-IN" dirty="0">
                <a:solidFill>
                  <a:srgbClr val="C00000"/>
                </a:solidFill>
              </a:rPr>
              <a:t>(</a:t>
            </a:r>
            <a:r>
              <a:rPr lang="en-IN" dirty="0" err="1">
                <a:solidFill>
                  <a:srgbClr val="C00000"/>
                </a:solidFill>
              </a:rPr>
              <a:t>int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i="1" dirty="0" err="1">
                <a:solidFill>
                  <a:srgbClr val="C00000"/>
                </a:solidFill>
              </a:rPr>
              <a:t>len</a:t>
            </a:r>
            <a:r>
              <a:rPr lang="en-IN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i="1" dirty="0" err="1"/>
              <a:t>len</a:t>
            </a:r>
            <a:r>
              <a:rPr lang="en-US" i="1" dirty="0"/>
              <a:t> </a:t>
            </a:r>
            <a:r>
              <a:rPr lang="en-US" dirty="0"/>
              <a:t>specifies the length of the string.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3695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b="1" dirty="0" err="1"/>
              <a:t>charAt</a:t>
            </a:r>
            <a:r>
              <a:rPr lang="en-IN" b="1" dirty="0"/>
              <a:t>( ) and </a:t>
            </a:r>
            <a:r>
              <a:rPr lang="en-IN" b="1" dirty="0" err="1"/>
              <a:t>setCharAt</a:t>
            </a:r>
            <a:r>
              <a:rPr lang="en-IN" b="1" dirty="0"/>
              <a:t>( 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r>
              <a:rPr lang="en-IN" b="1" dirty="0" err="1"/>
              <a:t>charAt</a:t>
            </a:r>
            <a:r>
              <a:rPr lang="en-IN" b="1" dirty="0"/>
              <a:t>( )</a:t>
            </a:r>
          </a:p>
          <a:p>
            <a:pPr lvl="1"/>
            <a:r>
              <a:rPr lang="en-US" dirty="0"/>
              <a:t>value of a single character can be obtained from a </a:t>
            </a:r>
            <a:r>
              <a:rPr lang="en-US" b="1" dirty="0" err="1"/>
              <a:t>StringBuffer</a:t>
            </a:r>
            <a:endParaRPr lang="en-US" b="1" dirty="0"/>
          </a:p>
          <a:p>
            <a:pPr marL="457200" lvl="1" indent="0">
              <a:buNone/>
            </a:pPr>
            <a:r>
              <a:rPr lang="en-IN" dirty="0"/>
              <a:t>		</a:t>
            </a:r>
            <a:r>
              <a:rPr lang="en-IN" dirty="0">
                <a:solidFill>
                  <a:srgbClr val="C00000"/>
                </a:solidFill>
              </a:rPr>
              <a:t>char </a:t>
            </a:r>
            <a:r>
              <a:rPr lang="en-IN" dirty="0" err="1">
                <a:solidFill>
                  <a:srgbClr val="C00000"/>
                </a:solidFill>
              </a:rPr>
              <a:t>charAt</a:t>
            </a:r>
            <a:r>
              <a:rPr lang="en-IN" dirty="0">
                <a:solidFill>
                  <a:srgbClr val="C00000"/>
                </a:solidFill>
              </a:rPr>
              <a:t>(</a:t>
            </a:r>
            <a:r>
              <a:rPr lang="en-IN" dirty="0" err="1">
                <a:solidFill>
                  <a:srgbClr val="C00000"/>
                </a:solidFill>
              </a:rPr>
              <a:t>int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i="1" dirty="0">
                <a:solidFill>
                  <a:srgbClr val="C00000"/>
                </a:solidFill>
              </a:rPr>
              <a:t>where</a:t>
            </a:r>
            <a:r>
              <a:rPr lang="en-IN" dirty="0">
                <a:solidFill>
                  <a:srgbClr val="C00000"/>
                </a:solidFill>
              </a:rPr>
              <a:t>)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IN" b="1" dirty="0" err="1"/>
              <a:t>setCharAt</a:t>
            </a:r>
            <a:r>
              <a:rPr lang="en-IN" b="1" dirty="0"/>
              <a:t>( )</a:t>
            </a:r>
          </a:p>
          <a:p>
            <a:pPr lvl="1"/>
            <a:r>
              <a:rPr lang="en-US" dirty="0"/>
              <a:t>set the value of a character within a </a:t>
            </a:r>
            <a:r>
              <a:rPr lang="en-US" b="1" dirty="0" err="1"/>
              <a:t>StringBuffer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void </a:t>
            </a:r>
            <a:r>
              <a:rPr lang="en-US" dirty="0" err="1">
                <a:solidFill>
                  <a:srgbClr val="C00000"/>
                </a:solidFill>
              </a:rPr>
              <a:t>setCharAt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where</a:t>
            </a:r>
            <a:r>
              <a:rPr lang="en-US" dirty="0">
                <a:solidFill>
                  <a:srgbClr val="C00000"/>
                </a:solidFill>
              </a:rPr>
              <a:t>, char </a:t>
            </a:r>
            <a:r>
              <a:rPr lang="en-US" i="1" dirty="0" err="1">
                <a:solidFill>
                  <a:srgbClr val="C00000"/>
                </a:solidFill>
              </a:rPr>
              <a:t>ch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457200" lvl="1" indent="0">
              <a:buNone/>
            </a:pP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3830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IN" b="1" dirty="0" err="1"/>
              <a:t>getChars</a:t>
            </a:r>
            <a:r>
              <a:rPr lang="en-IN" b="1" dirty="0"/>
              <a:t>( )</a:t>
            </a:r>
          </a:p>
          <a:p>
            <a:pPr lvl="1"/>
            <a:r>
              <a:rPr lang="en-US" dirty="0"/>
              <a:t>To copy a substring of a </a:t>
            </a:r>
            <a:r>
              <a:rPr lang="en-US" b="1" dirty="0" err="1"/>
              <a:t>StringBuffer</a:t>
            </a:r>
            <a:r>
              <a:rPr lang="en-US" b="1" dirty="0"/>
              <a:t> </a:t>
            </a:r>
            <a:r>
              <a:rPr lang="en-US" dirty="0"/>
              <a:t>into an array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void </a:t>
            </a:r>
            <a:r>
              <a:rPr lang="en-US" sz="2400" dirty="0" err="1">
                <a:solidFill>
                  <a:srgbClr val="C00000"/>
                </a:solidFill>
              </a:rPr>
              <a:t>getChars</a:t>
            </a: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i="1" dirty="0" err="1">
                <a:solidFill>
                  <a:srgbClr val="C00000"/>
                </a:solidFill>
              </a:rPr>
              <a:t>sourceStart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i="1" dirty="0" err="1">
                <a:solidFill>
                  <a:srgbClr val="C00000"/>
                </a:solidFill>
              </a:rPr>
              <a:t>sourceEnd</a:t>
            </a:r>
            <a:r>
              <a:rPr lang="en-US" sz="2400" dirty="0">
                <a:solidFill>
                  <a:srgbClr val="C00000"/>
                </a:solidFill>
              </a:rPr>
              <a:t>, char </a:t>
            </a:r>
            <a:r>
              <a:rPr lang="en-US" sz="2400" i="1" dirty="0">
                <a:solidFill>
                  <a:srgbClr val="C00000"/>
                </a:solidFill>
              </a:rPr>
              <a:t>target</a:t>
            </a:r>
            <a:r>
              <a:rPr lang="en-US" sz="2400" dirty="0">
                <a:solidFill>
                  <a:srgbClr val="C00000"/>
                </a:solidFill>
              </a:rPr>
              <a:t>[ ], </a:t>
            </a: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i="1" dirty="0" err="1">
                <a:solidFill>
                  <a:srgbClr val="C00000"/>
                </a:solidFill>
              </a:rPr>
              <a:t>targetStart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</a:p>
          <a:p>
            <a:r>
              <a:rPr lang="en-IN" b="1" dirty="0"/>
              <a:t>append( )</a:t>
            </a:r>
          </a:p>
          <a:p>
            <a:pPr lvl="1"/>
            <a:r>
              <a:rPr lang="en-US" dirty="0"/>
              <a:t>concatenates the string representation of any other type of data to the end of the invoking </a:t>
            </a:r>
            <a:r>
              <a:rPr lang="en-US" b="1" dirty="0" err="1"/>
              <a:t>StringBuffer</a:t>
            </a:r>
            <a:r>
              <a:rPr lang="en-US" b="1" dirty="0"/>
              <a:t> </a:t>
            </a:r>
            <a:r>
              <a:rPr lang="en-US" dirty="0"/>
              <a:t>object.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C00000"/>
                </a:solidFill>
              </a:rPr>
              <a:t>		</a:t>
            </a:r>
            <a:r>
              <a:rPr lang="en-IN" sz="2400" i="1" dirty="0" err="1">
                <a:solidFill>
                  <a:srgbClr val="C00000"/>
                </a:solidFill>
              </a:rPr>
              <a:t>StringBuffer</a:t>
            </a:r>
            <a:r>
              <a:rPr lang="en-IN" sz="2400" i="1" dirty="0">
                <a:solidFill>
                  <a:srgbClr val="C00000"/>
                </a:solidFill>
              </a:rPr>
              <a:t> append(String </a:t>
            </a:r>
            <a:r>
              <a:rPr lang="en-IN" sz="2400" i="1" dirty="0" err="1">
                <a:solidFill>
                  <a:srgbClr val="C00000"/>
                </a:solidFill>
              </a:rPr>
              <a:t>str</a:t>
            </a:r>
            <a:r>
              <a:rPr lang="en-IN" sz="2400" i="1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C00000"/>
                </a:solidFill>
              </a:rPr>
              <a:t>		</a:t>
            </a:r>
            <a:r>
              <a:rPr lang="en-IN" sz="2400" i="1" dirty="0" err="1">
                <a:solidFill>
                  <a:srgbClr val="C00000"/>
                </a:solidFill>
              </a:rPr>
              <a:t>StringBuffer</a:t>
            </a:r>
            <a:r>
              <a:rPr lang="en-IN" sz="2400" i="1" dirty="0">
                <a:solidFill>
                  <a:srgbClr val="C00000"/>
                </a:solidFill>
              </a:rPr>
              <a:t> append(</a:t>
            </a:r>
            <a:r>
              <a:rPr lang="en-IN" sz="2400" i="1" dirty="0" err="1">
                <a:solidFill>
                  <a:srgbClr val="C00000"/>
                </a:solidFill>
              </a:rPr>
              <a:t>int</a:t>
            </a:r>
            <a:r>
              <a:rPr lang="en-IN" sz="2400" i="1" dirty="0">
                <a:solidFill>
                  <a:srgbClr val="C00000"/>
                </a:solidFill>
              </a:rPr>
              <a:t> </a:t>
            </a:r>
            <a:r>
              <a:rPr lang="en-IN" sz="2400" i="1" dirty="0" err="1">
                <a:solidFill>
                  <a:srgbClr val="C00000"/>
                </a:solidFill>
              </a:rPr>
              <a:t>num</a:t>
            </a:r>
            <a:r>
              <a:rPr lang="en-IN" sz="2400" i="1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C00000"/>
                </a:solidFill>
              </a:rPr>
              <a:t>		</a:t>
            </a:r>
            <a:r>
              <a:rPr lang="en-IN" sz="2400" i="1" dirty="0" err="1">
                <a:solidFill>
                  <a:srgbClr val="C00000"/>
                </a:solidFill>
              </a:rPr>
              <a:t>StringBuffer</a:t>
            </a:r>
            <a:r>
              <a:rPr lang="en-IN" sz="2400" i="1" dirty="0">
                <a:solidFill>
                  <a:srgbClr val="C00000"/>
                </a:solidFill>
              </a:rPr>
              <a:t> append(Object </a:t>
            </a:r>
            <a:r>
              <a:rPr lang="en-IN" sz="2400" i="1" dirty="0" err="1">
                <a:solidFill>
                  <a:srgbClr val="C00000"/>
                </a:solidFill>
              </a:rPr>
              <a:t>obj</a:t>
            </a:r>
            <a:r>
              <a:rPr lang="en-IN" sz="2400" i="1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88042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IN" b="1" dirty="0"/>
              <a:t>insert( )</a:t>
            </a:r>
          </a:p>
          <a:p>
            <a:pPr lvl="1"/>
            <a:r>
              <a:rPr lang="en-US" dirty="0"/>
              <a:t>inserts one string into another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C00000"/>
                </a:solidFill>
              </a:rPr>
              <a:t>		</a:t>
            </a:r>
            <a:r>
              <a:rPr lang="en-IN" sz="2800" dirty="0" err="1">
                <a:solidFill>
                  <a:srgbClr val="C00000"/>
                </a:solidFill>
              </a:rPr>
              <a:t>StringBuffer</a:t>
            </a:r>
            <a:r>
              <a:rPr lang="en-IN" sz="2800" dirty="0">
                <a:solidFill>
                  <a:srgbClr val="C00000"/>
                </a:solidFill>
              </a:rPr>
              <a:t> insert(</a:t>
            </a:r>
            <a:r>
              <a:rPr lang="en-IN" sz="2800" dirty="0" err="1">
                <a:solidFill>
                  <a:srgbClr val="C00000"/>
                </a:solidFill>
              </a:rPr>
              <a:t>int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r>
              <a:rPr lang="en-IN" sz="2800" i="1" dirty="0">
                <a:solidFill>
                  <a:srgbClr val="C00000"/>
                </a:solidFill>
              </a:rPr>
              <a:t>index</a:t>
            </a:r>
            <a:r>
              <a:rPr lang="en-IN" sz="2800" dirty="0">
                <a:solidFill>
                  <a:srgbClr val="C00000"/>
                </a:solidFill>
              </a:rPr>
              <a:t>, String </a:t>
            </a:r>
            <a:r>
              <a:rPr lang="en-IN" sz="2800" i="1" dirty="0" err="1">
                <a:solidFill>
                  <a:srgbClr val="C00000"/>
                </a:solidFill>
              </a:rPr>
              <a:t>str</a:t>
            </a:r>
            <a:r>
              <a:rPr lang="en-IN" sz="2800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C00000"/>
                </a:solidFill>
              </a:rPr>
              <a:t>		</a:t>
            </a:r>
            <a:r>
              <a:rPr lang="en-IN" sz="2800" dirty="0" err="1">
                <a:solidFill>
                  <a:srgbClr val="C00000"/>
                </a:solidFill>
              </a:rPr>
              <a:t>StringBuffer</a:t>
            </a:r>
            <a:r>
              <a:rPr lang="en-IN" sz="2800" dirty="0">
                <a:solidFill>
                  <a:srgbClr val="C00000"/>
                </a:solidFill>
              </a:rPr>
              <a:t> insert(</a:t>
            </a:r>
            <a:r>
              <a:rPr lang="en-IN" sz="2800" dirty="0" err="1">
                <a:solidFill>
                  <a:srgbClr val="C00000"/>
                </a:solidFill>
              </a:rPr>
              <a:t>int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r>
              <a:rPr lang="en-IN" sz="2800" i="1" dirty="0">
                <a:solidFill>
                  <a:srgbClr val="C00000"/>
                </a:solidFill>
              </a:rPr>
              <a:t>index</a:t>
            </a:r>
            <a:r>
              <a:rPr lang="en-IN" sz="2800" dirty="0">
                <a:solidFill>
                  <a:srgbClr val="C00000"/>
                </a:solidFill>
              </a:rPr>
              <a:t>, char </a:t>
            </a:r>
            <a:r>
              <a:rPr lang="en-IN" sz="2800" i="1" dirty="0" err="1">
                <a:solidFill>
                  <a:srgbClr val="C00000"/>
                </a:solidFill>
              </a:rPr>
              <a:t>ch</a:t>
            </a:r>
            <a:r>
              <a:rPr lang="en-IN" sz="2800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C00000"/>
                </a:solidFill>
              </a:rPr>
              <a:t>		</a:t>
            </a:r>
            <a:r>
              <a:rPr lang="en-IN" sz="2800" dirty="0" err="1">
                <a:solidFill>
                  <a:srgbClr val="C00000"/>
                </a:solidFill>
              </a:rPr>
              <a:t>StringBuffer</a:t>
            </a:r>
            <a:r>
              <a:rPr lang="en-IN" sz="2800" dirty="0">
                <a:solidFill>
                  <a:srgbClr val="C00000"/>
                </a:solidFill>
              </a:rPr>
              <a:t> insert(</a:t>
            </a:r>
            <a:r>
              <a:rPr lang="en-IN" sz="2800" dirty="0" err="1">
                <a:solidFill>
                  <a:srgbClr val="C00000"/>
                </a:solidFill>
              </a:rPr>
              <a:t>int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r>
              <a:rPr lang="en-IN" sz="2800" i="1" dirty="0">
                <a:solidFill>
                  <a:srgbClr val="C00000"/>
                </a:solidFill>
              </a:rPr>
              <a:t>index</a:t>
            </a:r>
            <a:r>
              <a:rPr lang="en-IN" sz="2800" dirty="0">
                <a:solidFill>
                  <a:srgbClr val="C00000"/>
                </a:solidFill>
              </a:rPr>
              <a:t>, Object </a:t>
            </a:r>
            <a:r>
              <a:rPr lang="en-IN" sz="2800" i="1" dirty="0" err="1">
                <a:solidFill>
                  <a:srgbClr val="C00000"/>
                </a:solidFill>
              </a:rPr>
              <a:t>obj</a:t>
            </a:r>
            <a:r>
              <a:rPr lang="en-IN" sz="2800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i="1" dirty="0"/>
              <a:t>index </a:t>
            </a:r>
            <a:r>
              <a:rPr lang="en-US" sz="2800" dirty="0"/>
              <a:t>specifies the index at which point the string will be inserted</a:t>
            </a:r>
          </a:p>
          <a:p>
            <a:r>
              <a:rPr lang="en-IN" sz="2800" b="1" dirty="0"/>
              <a:t>reverse( )</a:t>
            </a:r>
          </a:p>
          <a:p>
            <a:pPr lvl="1"/>
            <a:r>
              <a:rPr lang="en-US" sz="2400" dirty="0"/>
              <a:t>reverse the characters within a </a:t>
            </a:r>
            <a:r>
              <a:rPr lang="en-US" sz="2400" b="1" dirty="0" err="1"/>
              <a:t>StringBuffer</a:t>
            </a:r>
            <a:r>
              <a:rPr lang="en-US" sz="2400" b="1" dirty="0"/>
              <a:t> </a:t>
            </a:r>
            <a:r>
              <a:rPr lang="en-US" sz="2400" dirty="0"/>
              <a:t>object</a:t>
            </a:r>
          </a:p>
          <a:p>
            <a:pPr marL="457200" lvl="1" indent="0">
              <a:buNone/>
            </a:pPr>
            <a:r>
              <a:rPr lang="en-IN" sz="2400" dirty="0"/>
              <a:t>		</a:t>
            </a:r>
            <a:r>
              <a:rPr lang="en-IN" sz="2400" dirty="0" err="1">
                <a:solidFill>
                  <a:srgbClr val="C00000"/>
                </a:solidFill>
              </a:rPr>
              <a:t>StringBuffer</a:t>
            </a:r>
            <a:r>
              <a:rPr lang="en-IN" sz="2400" dirty="0">
                <a:solidFill>
                  <a:srgbClr val="C00000"/>
                </a:solidFill>
              </a:rPr>
              <a:t> reverse( )</a:t>
            </a:r>
          </a:p>
          <a:p>
            <a:pPr marL="457200" lvl="1" indent="0">
              <a:buNone/>
            </a:pP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4859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b="1" dirty="0"/>
              <a:t>delete( ) and </a:t>
            </a:r>
            <a:r>
              <a:rPr lang="en-IN" sz="3200" b="1" dirty="0" err="1"/>
              <a:t>deleteCharAt</a:t>
            </a:r>
            <a:r>
              <a:rPr lang="en-IN" sz="3200" b="1" dirty="0"/>
              <a:t>( 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IN" b="1" dirty="0"/>
              <a:t>delete( )</a:t>
            </a:r>
          </a:p>
          <a:p>
            <a:pPr lvl="1"/>
            <a:r>
              <a:rPr lang="en-US" dirty="0"/>
              <a:t>deletes a sequence of characters from the invoking object</a:t>
            </a:r>
          </a:p>
          <a:p>
            <a:pPr marL="457200" lvl="1" indent="0">
              <a:buNone/>
            </a:pPr>
            <a:r>
              <a:rPr lang="en-IN" dirty="0" err="1">
                <a:solidFill>
                  <a:srgbClr val="C00000"/>
                </a:solidFill>
              </a:rPr>
              <a:t>StringBuffer</a:t>
            </a:r>
            <a:r>
              <a:rPr lang="en-IN" dirty="0">
                <a:solidFill>
                  <a:srgbClr val="C00000"/>
                </a:solidFill>
              </a:rPr>
              <a:t> delete(</a:t>
            </a:r>
            <a:r>
              <a:rPr lang="en-IN" dirty="0" err="1">
                <a:solidFill>
                  <a:srgbClr val="C00000"/>
                </a:solidFill>
              </a:rPr>
              <a:t>int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i="1" dirty="0" err="1">
                <a:solidFill>
                  <a:srgbClr val="C00000"/>
                </a:solidFill>
              </a:rPr>
              <a:t>startIndex</a:t>
            </a:r>
            <a:r>
              <a:rPr lang="en-IN" dirty="0">
                <a:solidFill>
                  <a:srgbClr val="C00000"/>
                </a:solidFill>
              </a:rPr>
              <a:t>, </a:t>
            </a:r>
            <a:r>
              <a:rPr lang="en-IN" dirty="0" err="1">
                <a:solidFill>
                  <a:srgbClr val="C00000"/>
                </a:solidFill>
              </a:rPr>
              <a:t>int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i="1" dirty="0" err="1">
                <a:solidFill>
                  <a:srgbClr val="C00000"/>
                </a:solidFill>
              </a:rPr>
              <a:t>endIndex</a:t>
            </a:r>
            <a:r>
              <a:rPr lang="en-IN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/>
              <a:t>the substring deleted runs from </a:t>
            </a:r>
            <a:r>
              <a:rPr lang="en-IN" i="1" dirty="0" err="1"/>
              <a:t>startIndex</a:t>
            </a:r>
            <a:r>
              <a:rPr lang="en-IN" i="1" dirty="0"/>
              <a:t> </a:t>
            </a:r>
            <a:r>
              <a:rPr lang="en-IN" dirty="0"/>
              <a:t>to </a:t>
            </a:r>
            <a:r>
              <a:rPr lang="en-IN" i="1" dirty="0" err="1"/>
              <a:t>endIndex</a:t>
            </a:r>
            <a:r>
              <a:rPr lang="en-IN" dirty="0"/>
              <a:t>–1.</a:t>
            </a:r>
          </a:p>
          <a:p>
            <a:r>
              <a:rPr lang="en-IN" b="1" dirty="0" err="1"/>
              <a:t>deleteCharAt</a:t>
            </a:r>
            <a:r>
              <a:rPr lang="en-IN" b="1" dirty="0"/>
              <a:t>( )</a:t>
            </a:r>
          </a:p>
          <a:p>
            <a:pPr marL="457200" lvl="1" indent="0">
              <a:buNone/>
            </a:pPr>
            <a:r>
              <a:rPr lang="en-IN" dirty="0" err="1">
                <a:solidFill>
                  <a:srgbClr val="C00000"/>
                </a:solidFill>
              </a:rPr>
              <a:t>StringBuffer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 err="1">
                <a:solidFill>
                  <a:srgbClr val="C00000"/>
                </a:solidFill>
              </a:rPr>
              <a:t>deleteCharAt</a:t>
            </a:r>
            <a:r>
              <a:rPr lang="en-IN" dirty="0">
                <a:solidFill>
                  <a:srgbClr val="C00000"/>
                </a:solidFill>
              </a:rPr>
              <a:t>(</a:t>
            </a:r>
            <a:r>
              <a:rPr lang="en-IN" dirty="0" err="1">
                <a:solidFill>
                  <a:srgbClr val="C00000"/>
                </a:solidFill>
              </a:rPr>
              <a:t>int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i="1" dirty="0" err="1">
                <a:solidFill>
                  <a:srgbClr val="C00000"/>
                </a:solidFill>
              </a:rPr>
              <a:t>loc</a:t>
            </a:r>
            <a:r>
              <a:rPr lang="en-IN" dirty="0">
                <a:solidFill>
                  <a:srgbClr val="C00000"/>
                </a:solidFill>
              </a:rPr>
              <a:t>)</a:t>
            </a:r>
            <a:endParaRPr lang="en-IN" b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deletes the character at the index specified by </a:t>
            </a:r>
            <a:r>
              <a:rPr lang="en-US" i="1" dirty="0" err="1"/>
              <a:t>loc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7273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IN" b="1" dirty="0"/>
              <a:t>replace( )</a:t>
            </a:r>
          </a:p>
          <a:p>
            <a:pPr lvl="1"/>
            <a:r>
              <a:rPr lang="en-US" dirty="0"/>
              <a:t>replace one set of characters with another set inside a </a:t>
            </a:r>
            <a:r>
              <a:rPr lang="en-US" b="1" dirty="0" err="1"/>
              <a:t>StringBuffer</a:t>
            </a:r>
            <a:r>
              <a:rPr lang="en-US" b="1" dirty="0"/>
              <a:t> </a:t>
            </a:r>
            <a:r>
              <a:rPr lang="en-US" dirty="0"/>
              <a:t>object</a:t>
            </a:r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dirty="0" err="1">
                <a:solidFill>
                  <a:srgbClr val="C00000"/>
                </a:solidFill>
              </a:rPr>
              <a:t>StringBuffer</a:t>
            </a:r>
            <a:r>
              <a:rPr lang="en-IN" dirty="0">
                <a:solidFill>
                  <a:srgbClr val="C00000"/>
                </a:solidFill>
              </a:rPr>
              <a:t> replace(</a:t>
            </a:r>
            <a:r>
              <a:rPr lang="en-IN" dirty="0" err="1">
                <a:solidFill>
                  <a:srgbClr val="C00000"/>
                </a:solidFill>
              </a:rPr>
              <a:t>int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i="1" dirty="0" err="1">
                <a:solidFill>
                  <a:srgbClr val="C00000"/>
                </a:solidFill>
              </a:rPr>
              <a:t>startIndex</a:t>
            </a:r>
            <a:r>
              <a:rPr lang="en-IN" dirty="0">
                <a:solidFill>
                  <a:srgbClr val="C00000"/>
                </a:solidFill>
              </a:rPr>
              <a:t>, </a:t>
            </a:r>
            <a:r>
              <a:rPr lang="en-IN" dirty="0" err="1">
                <a:solidFill>
                  <a:srgbClr val="C00000"/>
                </a:solidFill>
              </a:rPr>
              <a:t>int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i="1" dirty="0" err="1">
                <a:solidFill>
                  <a:srgbClr val="C00000"/>
                </a:solidFill>
              </a:rPr>
              <a:t>endIndex</a:t>
            </a:r>
            <a:r>
              <a:rPr lang="en-IN" dirty="0">
                <a:solidFill>
                  <a:srgbClr val="C00000"/>
                </a:solidFill>
              </a:rPr>
              <a:t>, 					String </a:t>
            </a:r>
            <a:r>
              <a:rPr lang="en-IN" i="1" dirty="0" err="1">
                <a:solidFill>
                  <a:srgbClr val="C00000"/>
                </a:solidFill>
              </a:rPr>
              <a:t>str</a:t>
            </a:r>
            <a:r>
              <a:rPr lang="en-IN" dirty="0">
                <a:solidFill>
                  <a:srgbClr val="C00000"/>
                </a:solidFill>
              </a:rPr>
              <a:t>)</a:t>
            </a:r>
          </a:p>
          <a:p>
            <a:r>
              <a:rPr lang="en-IN" b="1" dirty="0"/>
              <a:t>substring( )</a:t>
            </a:r>
          </a:p>
          <a:p>
            <a:pPr lvl="1"/>
            <a:r>
              <a:rPr lang="en-US" dirty="0"/>
              <a:t>obtain a portion of a </a:t>
            </a:r>
            <a:r>
              <a:rPr lang="en-US" b="1" dirty="0" err="1"/>
              <a:t>StringBuffer</a:t>
            </a:r>
            <a:r>
              <a:rPr lang="en-US" b="1" dirty="0"/>
              <a:t> </a:t>
            </a:r>
            <a:r>
              <a:rPr lang="en-US" dirty="0"/>
              <a:t>by calling </a:t>
            </a:r>
            <a:r>
              <a:rPr lang="en-US" b="1" dirty="0"/>
              <a:t>substring( )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C00000"/>
                </a:solidFill>
              </a:rPr>
              <a:t>	String substring(</a:t>
            </a:r>
            <a:r>
              <a:rPr lang="en-IN" sz="2800" dirty="0" err="1">
                <a:solidFill>
                  <a:srgbClr val="C00000"/>
                </a:solidFill>
              </a:rPr>
              <a:t>int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r>
              <a:rPr lang="en-IN" sz="2800" i="1" dirty="0" err="1">
                <a:solidFill>
                  <a:srgbClr val="C00000"/>
                </a:solidFill>
              </a:rPr>
              <a:t>startIndex</a:t>
            </a:r>
            <a:r>
              <a:rPr lang="en-IN" sz="2800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C00000"/>
                </a:solidFill>
              </a:rPr>
              <a:t>	String substring(</a:t>
            </a:r>
            <a:r>
              <a:rPr lang="en-IN" sz="2800" dirty="0" err="1">
                <a:solidFill>
                  <a:srgbClr val="C00000"/>
                </a:solidFill>
              </a:rPr>
              <a:t>int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r>
              <a:rPr lang="en-IN" sz="2800" i="1" dirty="0" err="1">
                <a:solidFill>
                  <a:srgbClr val="C00000"/>
                </a:solidFill>
              </a:rPr>
              <a:t>startIndex</a:t>
            </a:r>
            <a:r>
              <a:rPr lang="en-IN" sz="2800" dirty="0">
                <a:solidFill>
                  <a:srgbClr val="C00000"/>
                </a:solidFill>
              </a:rPr>
              <a:t>, </a:t>
            </a:r>
            <a:r>
              <a:rPr lang="en-IN" sz="2800" dirty="0" err="1">
                <a:solidFill>
                  <a:srgbClr val="C00000"/>
                </a:solidFill>
              </a:rPr>
              <a:t>int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r>
              <a:rPr lang="en-IN" sz="2800" i="1" dirty="0" err="1">
                <a:solidFill>
                  <a:srgbClr val="C00000"/>
                </a:solidFill>
              </a:rPr>
              <a:t>endIndex</a:t>
            </a:r>
            <a:r>
              <a:rPr lang="en-IN" sz="2800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en-IN" sz="2800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9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can specify a </a:t>
            </a:r>
            <a:r>
              <a:rPr lang="en-US" dirty="0" err="1"/>
              <a:t>subrange</a:t>
            </a:r>
            <a:r>
              <a:rPr lang="en-US" dirty="0"/>
              <a:t> of a character array as an initializer using the following </a:t>
            </a:r>
            <a:r>
              <a:rPr lang="en-IN" dirty="0"/>
              <a:t>constructor: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String(char </a:t>
            </a:r>
            <a:r>
              <a:rPr lang="en-IN" i="1" dirty="0">
                <a:solidFill>
                  <a:srgbClr val="C00000"/>
                </a:solidFill>
              </a:rPr>
              <a:t>chars</a:t>
            </a:r>
            <a:r>
              <a:rPr lang="en-IN" dirty="0">
                <a:solidFill>
                  <a:srgbClr val="C00000"/>
                </a:solidFill>
              </a:rPr>
              <a:t>[ ], </a:t>
            </a:r>
            <a:r>
              <a:rPr lang="en-IN" dirty="0" err="1">
                <a:solidFill>
                  <a:srgbClr val="C00000"/>
                </a:solidFill>
              </a:rPr>
              <a:t>int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i="1" dirty="0" err="1">
                <a:solidFill>
                  <a:srgbClr val="C00000"/>
                </a:solidFill>
              </a:rPr>
              <a:t>startIndex</a:t>
            </a:r>
            <a:r>
              <a:rPr lang="en-IN" dirty="0">
                <a:solidFill>
                  <a:srgbClr val="C00000"/>
                </a:solidFill>
              </a:rPr>
              <a:t>, </a:t>
            </a:r>
            <a:r>
              <a:rPr lang="en-IN" dirty="0" err="1">
                <a:solidFill>
                  <a:srgbClr val="C00000"/>
                </a:solidFill>
              </a:rPr>
              <a:t>int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i="1" dirty="0" err="1">
                <a:solidFill>
                  <a:srgbClr val="C00000"/>
                </a:solidFill>
              </a:rPr>
              <a:t>numChars</a:t>
            </a:r>
            <a:r>
              <a:rPr lang="en-IN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i="1" dirty="0" err="1">
                <a:solidFill>
                  <a:srgbClr val="C00000"/>
                </a:solidFill>
              </a:rPr>
              <a:t>startIndex</a:t>
            </a:r>
            <a:r>
              <a:rPr lang="en-US" i="1" dirty="0"/>
              <a:t> </a:t>
            </a:r>
            <a:r>
              <a:rPr lang="en-US" dirty="0"/>
              <a:t>- index at which the </a:t>
            </a:r>
            <a:r>
              <a:rPr lang="en-US" dirty="0" err="1"/>
              <a:t>subrange</a:t>
            </a:r>
            <a:r>
              <a:rPr lang="en-US" dirty="0"/>
              <a:t> begins</a:t>
            </a:r>
          </a:p>
          <a:p>
            <a:pPr marL="0" indent="0">
              <a:buNone/>
            </a:pPr>
            <a:r>
              <a:rPr lang="en-IN" i="1" dirty="0" err="1">
                <a:solidFill>
                  <a:srgbClr val="C00000"/>
                </a:solidFill>
              </a:rPr>
              <a:t>numChars</a:t>
            </a:r>
            <a:r>
              <a:rPr lang="en-IN" i="1" dirty="0"/>
              <a:t>- </a:t>
            </a:r>
            <a:r>
              <a:rPr lang="en-US" dirty="0"/>
              <a:t>number of characters to use</a:t>
            </a:r>
          </a:p>
          <a:p>
            <a:pPr marL="0" indent="0">
              <a:buNone/>
            </a:pPr>
            <a:r>
              <a:rPr lang="en-IN" sz="2800" dirty="0" err="1"/>
              <a:t>Eg</a:t>
            </a:r>
            <a:r>
              <a:rPr lang="en-IN" sz="2800" dirty="0"/>
              <a:t>:</a:t>
            </a:r>
          </a:p>
          <a:p>
            <a:pPr marL="0" indent="0">
              <a:buNone/>
            </a:pPr>
            <a:r>
              <a:rPr lang="en-IN" sz="2800" i="1" dirty="0"/>
              <a:t>char chars[] = { 'a', 'b', 'c', 'd', 'e', 'f' };</a:t>
            </a:r>
          </a:p>
          <a:p>
            <a:pPr marL="0" indent="0">
              <a:buNone/>
            </a:pPr>
            <a:r>
              <a:rPr lang="en-US" sz="2800" i="1" dirty="0"/>
              <a:t>String s = new String(chars, 2, 3);</a:t>
            </a:r>
          </a:p>
          <a:p>
            <a:pPr marL="0" indent="0">
              <a:buNone/>
            </a:pPr>
            <a:r>
              <a:rPr lang="en-US" sz="2800" i="1" dirty="0"/>
              <a:t>This initializes </a:t>
            </a:r>
            <a:r>
              <a:rPr lang="en-US" sz="2800" b="1" i="1" dirty="0"/>
              <a:t>s </a:t>
            </a:r>
            <a:r>
              <a:rPr lang="en-US" sz="2800" i="1" dirty="0"/>
              <a:t>with the characters </a:t>
            </a:r>
            <a:r>
              <a:rPr lang="en-US" sz="2800" b="1" i="1" dirty="0" err="1"/>
              <a:t>cde</a:t>
            </a:r>
            <a:r>
              <a:rPr lang="en-US" sz="2800" i="1" dirty="0"/>
              <a:t>.</a:t>
            </a:r>
            <a:endParaRPr lang="en-IN" sz="28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2576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b="1" dirty="0" err="1"/>
              <a:t>StringBuilder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b="1" dirty="0" err="1"/>
              <a:t>StringBuilder</a:t>
            </a:r>
            <a:r>
              <a:rPr lang="en-US" b="1" dirty="0"/>
              <a:t> </a:t>
            </a:r>
            <a:r>
              <a:rPr lang="en-US" dirty="0"/>
              <a:t>is a relatively recent addition to Java’s string handling</a:t>
            </a:r>
          </a:p>
          <a:p>
            <a:r>
              <a:rPr lang="en-IN" dirty="0"/>
              <a:t>is similar to </a:t>
            </a:r>
            <a:r>
              <a:rPr lang="en-IN" b="1" dirty="0" err="1"/>
              <a:t>StringBuffer</a:t>
            </a:r>
            <a:endParaRPr lang="en-IN" b="1" dirty="0"/>
          </a:p>
          <a:p>
            <a:r>
              <a:rPr lang="en-IN" dirty="0"/>
              <a:t>one important difference: it </a:t>
            </a:r>
            <a:r>
              <a:rPr lang="en-US" dirty="0"/>
              <a:t>is not synchronized, which means that it is not thread-safe.</a:t>
            </a:r>
          </a:p>
          <a:p>
            <a:r>
              <a:rPr lang="en-IN"/>
              <a:t>advantage : </a:t>
            </a:r>
            <a:r>
              <a:rPr lang="en-IN" dirty="0"/>
              <a:t>faster </a:t>
            </a:r>
            <a:r>
              <a:rPr lang="en-IN"/>
              <a:t>performance.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120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400800"/>
          </a:xfrm>
        </p:spPr>
        <p:txBody>
          <a:bodyPr>
            <a:normAutofit fontScale="77500" lnSpcReduction="20000"/>
          </a:bodyPr>
          <a:lstStyle/>
          <a:p>
            <a:r>
              <a:rPr lang="en-US" sz="4100" dirty="0"/>
              <a:t>can construct a </a:t>
            </a:r>
            <a:r>
              <a:rPr lang="en-US" sz="4100" b="1" dirty="0"/>
              <a:t>String </a:t>
            </a:r>
            <a:r>
              <a:rPr lang="en-US" sz="4100" dirty="0"/>
              <a:t>object that contains the same character sequence as another </a:t>
            </a:r>
            <a:r>
              <a:rPr lang="en-US" sz="4100" b="1" dirty="0"/>
              <a:t>String </a:t>
            </a:r>
            <a:r>
              <a:rPr lang="en-US" sz="4100" dirty="0"/>
              <a:t>object using the constructor:</a:t>
            </a:r>
          </a:p>
          <a:p>
            <a:pPr marL="0" indent="0">
              <a:buNone/>
            </a:pPr>
            <a:r>
              <a:rPr lang="en-IN" sz="4100" dirty="0"/>
              <a:t>		</a:t>
            </a:r>
            <a:r>
              <a:rPr lang="en-IN" sz="4100" dirty="0">
                <a:solidFill>
                  <a:srgbClr val="C00000"/>
                </a:solidFill>
              </a:rPr>
              <a:t>String(String </a:t>
            </a:r>
            <a:r>
              <a:rPr lang="en-IN" sz="4100" i="1" dirty="0" err="1">
                <a:solidFill>
                  <a:srgbClr val="C00000"/>
                </a:solidFill>
              </a:rPr>
              <a:t>strObj</a:t>
            </a:r>
            <a:r>
              <a:rPr lang="en-IN" sz="4100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// Construct one String from another.</a:t>
            </a:r>
          </a:p>
          <a:p>
            <a:pPr marL="0" indent="0">
              <a:buNone/>
            </a:pPr>
            <a:r>
              <a:rPr lang="en-IN" dirty="0"/>
              <a:t>	class </a:t>
            </a:r>
            <a:r>
              <a:rPr lang="en-IN" dirty="0" err="1"/>
              <a:t>MakeString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US" dirty="0"/>
              <a:t>		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IN" dirty="0"/>
              <a:t>			char c[] = {'J', 'a', 'v', 'a'};</a:t>
            </a:r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dirty="0">
                <a:solidFill>
                  <a:srgbClr val="C00000"/>
                </a:solidFill>
              </a:rPr>
              <a:t>String s1 = new String(c);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			String s2 = new String(s1);</a:t>
            </a:r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dirty="0" err="1"/>
              <a:t>System.out.println</a:t>
            </a:r>
            <a:r>
              <a:rPr lang="en-IN" dirty="0"/>
              <a:t>(s1);</a:t>
            </a:r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dirty="0" err="1"/>
              <a:t>System.out.println</a:t>
            </a:r>
            <a:r>
              <a:rPr lang="en-IN" dirty="0"/>
              <a:t>(s2);</a:t>
            </a:r>
          </a:p>
          <a:p>
            <a:pPr marL="0" indent="0">
              <a:buNone/>
            </a:pPr>
            <a:r>
              <a:rPr lang="en-IN" dirty="0"/>
              <a:t>		}</a:t>
            </a:r>
          </a:p>
          <a:p>
            <a:pPr marL="0" indent="0">
              <a:buNone/>
            </a:pPr>
            <a:r>
              <a:rPr lang="en-IN" dirty="0"/>
              <a:t>	}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37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b="1" dirty="0"/>
              <a:t>String </a:t>
            </a:r>
            <a:r>
              <a:rPr lang="en-IN" dirty="0"/>
              <a:t>class provides</a:t>
            </a:r>
          </a:p>
          <a:p>
            <a:r>
              <a:rPr lang="en-US" dirty="0"/>
              <a:t>constructors that initialize a string when given a </a:t>
            </a:r>
            <a:r>
              <a:rPr lang="en-US" b="1" dirty="0"/>
              <a:t>byte </a:t>
            </a:r>
            <a:r>
              <a:rPr lang="en-US" dirty="0"/>
              <a:t>array. Two forms are shown here: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String(byte </a:t>
            </a:r>
            <a:r>
              <a:rPr lang="en-IN" i="1" dirty="0" err="1">
                <a:solidFill>
                  <a:srgbClr val="C00000"/>
                </a:solidFill>
              </a:rPr>
              <a:t>chrs</a:t>
            </a:r>
            <a:r>
              <a:rPr lang="en-IN" dirty="0">
                <a:solidFill>
                  <a:srgbClr val="C00000"/>
                </a:solidFill>
              </a:rPr>
              <a:t>[ ])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String(byte </a:t>
            </a:r>
            <a:r>
              <a:rPr lang="en-IN" i="1" dirty="0" err="1">
                <a:solidFill>
                  <a:srgbClr val="C00000"/>
                </a:solidFill>
              </a:rPr>
              <a:t>chrs</a:t>
            </a:r>
            <a:r>
              <a:rPr lang="en-IN" dirty="0">
                <a:solidFill>
                  <a:srgbClr val="C00000"/>
                </a:solidFill>
              </a:rPr>
              <a:t>[ ], </a:t>
            </a:r>
            <a:r>
              <a:rPr lang="en-IN" dirty="0" err="1">
                <a:solidFill>
                  <a:srgbClr val="C00000"/>
                </a:solidFill>
              </a:rPr>
              <a:t>int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i="1" dirty="0" err="1">
                <a:solidFill>
                  <a:srgbClr val="C00000"/>
                </a:solidFill>
              </a:rPr>
              <a:t>startIndex</a:t>
            </a:r>
            <a:r>
              <a:rPr lang="en-IN" dirty="0">
                <a:solidFill>
                  <a:srgbClr val="C00000"/>
                </a:solidFill>
              </a:rPr>
              <a:t>, </a:t>
            </a:r>
            <a:r>
              <a:rPr lang="en-IN" dirty="0" err="1">
                <a:solidFill>
                  <a:srgbClr val="C00000"/>
                </a:solidFill>
              </a:rPr>
              <a:t>int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i="1" dirty="0" err="1">
                <a:solidFill>
                  <a:srgbClr val="C00000"/>
                </a:solidFill>
              </a:rPr>
              <a:t>numChars</a:t>
            </a:r>
            <a:r>
              <a:rPr lang="en-IN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213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Eg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// Construct string from subset of char array.</a:t>
            </a:r>
          </a:p>
          <a:p>
            <a:pPr marL="0" indent="0">
              <a:buNone/>
            </a:pPr>
            <a:r>
              <a:rPr lang="en-IN" sz="2400" dirty="0"/>
              <a:t>	class </a:t>
            </a:r>
            <a:r>
              <a:rPr lang="en-IN" sz="2400" dirty="0" err="1"/>
              <a:t>SubStringCons</a:t>
            </a:r>
            <a:r>
              <a:rPr lang="en-IN" sz="2400" dirty="0"/>
              <a:t> {</a:t>
            </a:r>
          </a:p>
          <a:p>
            <a:pPr marL="0" indent="0">
              <a:buNone/>
            </a:pPr>
            <a:r>
              <a:rPr lang="en-US" sz="2400" dirty="0"/>
              <a:t>	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 {</a:t>
            </a:r>
          </a:p>
          <a:p>
            <a:pPr marL="0" indent="0">
              <a:buNone/>
            </a:pPr>
            <a:r>
              <a:rPr lang="it-IT" sz="2400" dirty="0"/>
              <a:t>		byte ascii[] = {65, 66, 67, 68, 69, 70 };</a:t>
            </a:r>
          </a:p>
          <a:p>
            <a:pPr marL="0" indent="0">
              <a:buNone/>
            </a:pPr>
            <a:r>
              <a:rPr lang="en-IN" sz="2400" dirty="0"/>
              <a:t>		String s1 = new String(</a:t>
            </a:r>
            <a:r>
              <a:rPr lang="en-IN" sz="2400" dirty="0" err="1"/>
              <a:t>ascii</a:t>
            </a:r>
            <a:r>
              <a:rPr lang="en-IN" sz="2400" dirty="0"/>
              <a:t>);</a:t>
            </a:r>
          </a:p>
          <a:p>
            <a:pPr marL="0" indent="0">
              <a:buNone/>
            </a:pPr>
            <a:r>
              <a:rPr lang="en-IN" sz="2400" dirty="0"/>
              <a:t>		</a:t>
            </a:r>
            <a:r>
              <a:rPr lang="en-IN" sz="2400" dirty="0" err="1"/>
              <a:t>System.out.println</a:t>
            </a:r>
            <a:r>
              <a:rPr lang="en-IN" sz="2400" dirty="0"/>
              <a:t>(s1);</a:t>
            </a:r>
          </a:p>
          <a:p>
            <a:pPr marL="0" indent="0">
              <a:buNone/>
            </a:pPr>
            <a:r>
              <a:rPr lang="en-US" sz="2400" dirty="0"/>
              <a:t>		String s2 = new String(</a:t>
            </a:r>
            <a:r>
              <a:rPr lang="en-US" sz="2400" dirty="0" err="1"/>
              <a:t>ascii</a:t>
            </a:r>
            <a:r>
              <a:rPr lang="en-US" sz="2400" dirty="0"/>
              <a:t>, 2, 3);</a:t>
            </a:r>
          </a:p>
          <a:p>
            <a:pPr marL="0" indent="0">
              <a:buNone/>
            </a:pPr>
            <a:r>
              <a:rPr lang="en-IN" sz="2400" dirty="0"/>
              <a:t>		</a:t>
            </a:r>
            <a:r>
              <a:rPr lang="en-IN" sz="2400" dirty="0" err="1"/>
              <a:t>System.out.println</a:t>
            </a:r>
            <a:r>
              <a:rPr lang="en-IN" sz="2400" dirty="0"/>
              <a:t>(s2);</a:t>
            </a:r>
          </a:p>
          <a:p>
            <a:pPr marL="0" indent="0">
              <a:buNone/>
            </a:pPr>
            <a:r>
              <a:rPr lang="en-IN" sz="2400" dirty="0"/>
              <a:t>		}</a:t>
            </a:r>
          </a:p>
          <a:p>
            <a:pPr marL="0" indent="0">
              <a:buNone/>
            </a:pPr>
            <a:r>
              <a:rPr lang="en-IN" sz="2400" dirty="0"/>
              <a:t>	}</a:t>
            </a:r>
          </a:p>
          <a:p>
            <a:r>
              <a:rPr lang="en-US" sz="2400" dirty="0"/>
              <a:t>This program generates the following output:</a:t>
            </a:r>
          </a:p>
          <a:p>
            <a:pPr marL="0" indent="0">
              <a:buNone/>
            </a:pPr>
            <a:r>
              <a:rPr lang="en-IN" sz="2400" dirty="0"/>
              <a:t>ABCDEF</a:t>
            </a:r>
          </a:p>
          <a:p>
            <a:pPr marL="0" indent="0">
              <a:buNone/>
            </a:pPr>
            <a:r>
              <a:rPr lang="en-IN" sz="2400" dirty="0"/>
              <a:t>CDE</a:t>
            </a:r>
          </a:p>
        </p:txBody>
      </p:sp>
    </p:spTree>
    <p:extLst>
      <p:ext uri="{BB962C8B-B14F-4D97-AF65-F5344CB8AC3E}">
        <p14:creationId xmlns:p14="http://schemas.microsoft.com/office/powerpoint/2010/main" val="323188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/>
              <a:t>You can construct a </a:t>
            </a:r>
            <a:r>
              <a:rPr lang="en-US" b="1" dirty="0"/>
              <a:t>String </a:t>
            </a:r>
            <a:r>
              <a:rPr lang="en-US" dirty="0"/>
              <a:t>from a </a:t>
            </a:r>
            <a:r>
              <a:rPr lang="en-US" b="1" dirty="0" err="1"/>
              <a:t>StringBuffer</a:t>
            </a:r>
            <a:r>
              <a:rPr lang="en-US" b="1" dirty="0"/>
              <a:t> </a:t>
            </a:r>
            <a:r>
              <a:rPr lang="en-US" dirty="0"/>
              <a:t>by using the constructor shown here: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C00000"/>
                </a:solidFill>
              </a:rPr>
              <a:t>String(</a:t>
            </a:r>
            <a:r>
              <a:rPr lang="en-IN" dirty="0" err="1">
                <a:solidFill>
                  <a:srgbClr val="C00000"/>
                </a:solidFill>
              </a:rPr>
              <a:t>StringBuffer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i="1" dirty="0" err="1">
                <a:solidFill>
                  <a:srgbClr val="C00000"/>
                </a:solidFill>
              </a:rPr>
              <a:t>strBufObj</a:t>
            </a:r>
            <a:r>
              <a:rPr lang="en-IN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/>
              <a:t>You can construct a </a:t>
            </a:r>
            <a:r>
              <a:rPr lang="en-US" b="1" dirty="0"/>
              <a:t>String </a:t>
            </a:r>
            <a:r>
              <a:rPr lang="en-US" dirty="0"/>
              <a:t>from a </a:t>
            </a:r>
            <a:r>
              <a:rPr lang="en-US" b="1" dirty="0" err="1"/>
              <a:t>StringBuilder</a:t>
            </a:r>
            <a:r>
              <a:rPr lang="en-US" b="1" dirty="0"/>
              <a:t> </a:t>
            </a:r>
            <a:r>
              <a:rPr lang="en-US" dirty="0"/>
              <a:t>by using this constructor: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C00000"/>
                </a:solidFill>
              </a:rPr>
              <a:t>String(</a:t>
            </a:r>
            <a:r>
              <a:rPr lang="en-IN" dirty="0" err="1">
                <a:solidFill>
                  <a:srgbClr val="C00000"/>
                </a:solidFill>
              </a:rPr>
              <a:t>StringBuilder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i="1" dirty="0" err="1">
                <a:solidFill>
                  <a:srgbClr val="C00000"/>
                </a:solidFill>
              </a:rPr>
              <a:t>strBuildObj</a:t>
            </a:r>
            <a:r>
              <a:rPr lang="en-IN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70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1340</Words>
  <Application>Microsoft Office PowerPoint</Application>
  <PresentationFormat>On-screen Show (4:3)</PresentationFormat>
  <Paragraphs>376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Arial</vt:lpstr>
      <vt:lpstr>Calibri</vt:lpstr>
      <vt:lpstr>Office Theme</vt:lpstr>
      <vt:lpstr>Strings</vt:lpstr>
      <vt:lpstr>String</vt:lpstr>
      <vt:lpstr>PowerPoint Presentation</vt:lpstr>
      <vt:lpstr>The String Constructors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String Length</vt:lpstr>
      <vt:lpstr>String Operations</vt:lpstr>
      <vt:lpstr>PowerPoint Presentation</vt:lpstr>
      <vt:lpstr>PowerPoint Presentation</vt:lpstr>
      <vt:lpstr>PowerPoint Presentation</vt:lpstr>
      <vt:lpstr>Character Extraction</vt:lpstr>
      <vt:lpstr>PowerPoint Presentation</vt:lpstr>
      <vt:lpstr>PowerPoint Presentation</vt:lpstr>
      <vt:lpstr>PowerPoint Presentation</vt:lpstr>
      <vt:lpstr>String 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Searching Strings</vt:lpstr>
      <vt:lpstr>PowerPoint Presentation</vt:lpstr>
      <vt:lpstr>Modifying a String</vt:lpstr>
      <vt:lpstr>PowerPoint Presentation</vt:lpstr>
      <vt:lpstr>PowerPoint Presentation</vt:lpstr>
      <vt:lpstr>Data Conversion Using valueOf( )</vt:lpstr>
      <vt:lpstr>Changing the Case of Characters Within a String</vt:lpstr>
      <vt:lpstr>Joining Strings</vt:lpstr>
      <vt:lpstr>StringBuffer</vt:lpstr>
      <vt:lpstr>StringBuffer Constructors</vt:lpstr>
      <vt:lpstr>PowerPoint Presentation</vt:lpstr>
      <vt:lpstr>length( ) and capacity( )</vt:lpstr>
      <vt:lpstr>PowerPoint Presentation</vt:lpstr>
      <vt:lpstr>PowerPoint Presentation</vt:lpstr>
      <vt:lpstr>PowerPoint Presentation</vt:lpstr>
      <vt:lpstr>charAt( ) and setCharAt( )</vt:lpstr>
      <vt:lpstr>PowerPoint Presentation</vt:lpstr>
      <vt:lpstr>PowerPoint Presentation</vt:lpstr>
      <vt:lpstr>delete( ) and deleteCharAt( )</vt:lpstr>
      <vt:lpstr>PowerPoint Presentation</vt:lpstr>
      <vt:lpstr>StringBuilder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Chaithanya</dc:creator>
  <cp:lastModifiedBy>Srividya Krishnakumar</cp:lastModifiedBy>
  <cp:revision>27</cp:revision>
  <dcterms:created xsi:type="dcterms:W3CDTF">2006-08-16T00:00:00Z</dcterms:created>
  <dcterms:modified xsi:type="dcterms:W3CDTF">2019-05-26T16:38:25Z</dcterms:modified>
</cp:coreProperties>
</file>