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7BA4B-6F05-48C4-B66B-20EB172A364C}" type="datetimeFigureOut">
              <a:rPr lang="en-IN" smtClean="0"/>
              <a:t>26-05-2019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6A441-EFEA-4CC0-AB46-730F1A1DE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7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6A441-EFEA-4CC0-AB46-730F1A1DE7F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1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Event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4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 Listeners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listener </a:t>
            </a:r>
            <a:r>
              <a:rPr lang="en-US" dirty="0"/>
              <a:t>is an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that is notified when an event occurs.</a:t>
            </a:r>
          </a:p>
          <a:p>
            <a:r>
              <a:rPr lang="en-IN" dirty="0"/>
              <a:t>two major requirements.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must have been registered with one or more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must implement methods to receive and process these </a:t>
            </a:r>
            <a:r>
              <a:rPr lang="en-IN" dirty="0"/>
              <a:t>notifications.</a:t>
            </a:r>
          </a:p>
          <a:p>
            <a:r>
              <a:rPr lang="en-US" dirty="0"/>
              <a:t>The methods that receive and process events are defined in a set of interfaces, such as </a:t>
            </a:r>
            <a:r>
              <a:rPr lang="en-IN" dirty="0"/>
              <a:t>those found in </a:t>
            </a:r>
            <a:r>
              <a:rPr lang="en-IN" b="1" dirty="0" err="1"/>
              <a:t>java.awt.event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7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classes that represent events are at the core of Java’s event handling mechanism.</a:t>
            </a:r>
          </a:p>
          <a:p>
            <a:r>
              <a:rPr lang="en-US" dirty="0">
                <a:solidFill>
                  <a:srgbClr val="C00000"/>
                </a:solidFill>
              </a:rPr>
              <a:t>root </a:t>
            </a:r>
            <a:r>
              <a:rPr lang="en-US" dirty="0"/>
              <a:t>of the Java event class hierarchy is </a:t>
            </a:r>
            <a:r>
              <a:rPr lang="en-US" b="1" u="sng" dirty="0" err="1">
                <a:solidFill>
                  <a:srgbClr val="C00000"/>
                </a:solidFill>
              </a:rPr>
              <a:t>EventObject</a:t>
            </a:r>
            <a:r>
              <a:rPr lang="en-US" dirty="0"/>
              <a:t>, which is in </a:t>
            </a:r>
            <a:r>
              <a:rPr lang="en-US" b="1" dirty="0" err="1"/>
              <a:t>java.util</a:t>
            </a:r>
            <a:r>
              <a:rPr lang="en-US" dirty="0"/>
              <a:t>.</a:t>
            </a:r>
          </a:p>
          <a:p>
            <a:r>
              <a:rPr lang="en-IN" dirty="0"/>
              <a:t>It is the superclass for all events.</a:t>
            </a:r>
          </a:p>
          <a:p>
            <a:r>
              <a:rPr lang="en-US" dirty="0"/>
              <a:t>Its one constructor is: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>
                <a:solidFill>
                  <a:srgbClr val="C00000"/>
                </a:solidFill>
              </a:rPr>
              <a:t>EventObject</a:t>
            </a:r>
            <a:r>
              <a:rPr lang="en-IN" dirty="0">
                <a:solidFill>
                  <a:srgbClr val="C00000"/>
                </a:solidFill>
              </a:rPr>
              <a:t>(Object </a:t>
            </a:r>
            <a:r>
              <a:rPr lang="en-IN" i="1" dirty="0" err="1">
                <a:solidFill>
                  <a:srgbClr val="C00000"/>
                </a:solidFill>
              </a:rPr>
              <a:t>src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src</a:t>
            </a:r>
            <a:r>
              <a:rPr lang="en-US" i="1" dirty="0"/>
              <a:t> </a:t>
            </a:r>
            <a:r>
              <a:rPr lang="en-US" dirty="0"/>
              <a:t>is the object that generates this event.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8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b="1" dirty="0" err="1"/>
              <a:t>EventObject</a:t>
            </a:r>
            <a:r>
              <a:rPr lang="en-IN" b="1" dirty="0"/>
              <a:t> </a:t>
            </a:r>
            <a:r>
              <a:rPr lang="en-IN" dirty="0"/>
              <a:t>defines two methods:</a:t>
            </a:r>
          </a:p>
          <a:p>
            <a:pPr lvl="1"/>
            <a:r>
              <a:rPr lang="en-IN" b="1" dirty="0" err="1"/>
              <a:t>getSource</a:t>
            </a:r>
            <a:r>
              <a:rPr lang="en-IN" b="1" dirty="0"/>
              <a:t>( ): </a:t>
            </a:r>
            <a:r>
              <a:rPr lang="en-US" dirty="0"/>
              <a:t>returns the source of the event.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IN" dirty="0">
                <a:solidFill>
                  <a:srgbClr val="C00000"/>
                </a:solidFill>
              </a:rPr>
              <a:t>Object </a:t>
            </a:r>
            <a:r>
              <a:rPr lang="en-IN" dirty="0" err="1">
                <a:solidFill>
                  <a:srgbClr val="C00000"/>
                </a:solidFill>
              </a:rPr>
              <a:t>getSource</a:t>
            </a:r>
            <a:r>
              <a:rPr lang="en-IN" dirty="0">
                <a:solidFill>
                  <a:srgbClr val="C00000"/>
                </a:solidFill>
              </a:rPr>
              <a:t>( )</a:t>
            </a:r>
          </a:p>
          <a:p>
            <a:pPr lvl="1"/>
            <a:r>
              <a:rPr lang="en-IN" b="1" dirty="0" err="1"/>
              <a:t>toString</a:t>
            </a:r>
            <a:r>
              <a:rPr lang="en-IN" b="1" dirty="0"/>
              <a:t>( ): </a:t>
            </a:r>
            <a:r>
              <a:rPr lang="en-US" dirty="0"/>
              <a:t>returns the string equivalent of the event</a:t>
            </a:r>
          </a:p>
          <a:p>
            <a:r>
              <a:rPr lang="en-IN" dirty="0"/>
              <a:t>class </a:t>
            </a:r>
            <a:r>
              <a:rPr lang="en-IN" b="1" u="sng" dirty="0" err="1">
                <a:solidFill>
                  <a:srgbClr val="C00000"/>
                </a:solidFill>
              </a:rPr>
              <a:t>AWTEvent</a:t>
            </a:r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subclass of </a:t>
            </a:r>
            <a:r>
              <a:rPr lang="en-IN" b="1" dirty="0" err="1"/>
              <a:t>EventObject</a:t>
            </a:r>
            <a:r>
              <a:rPr lang="en-IN" dirty="0"/>
              <a:t>.</a:t>
            </a:r>
          </a:p>
          <a:p>
            <a:pPr lvl="1"/>
            <a:r>
              <a:rPr lang="en-US" dirty="0"/>
              <a:t>defined within the </a:t>
            </a:r>
            <a:r>
              <a:rPr lang="en-US" b="1" dirty="0" err="1"/>
              <a:t>java.awt</a:t>
            </a:r>
            <a:r>
              <a:rPr lang="en-US" b="1" dirty="0"/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/>
              <a:t>the superclass (either directly or indirectly) of all AWT-based events used by the </a:t>
            </a:r>
            <a:r>
              <a:rPr lang="en-US"/>
              <a:t>delegation event model. </a:t>
            </a:r>
            <a:endParaRPr lang="en-IN" u="sng" dirty="0">
              <a:solidFill>
                <a:srgbClr val="C0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51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304800"/>
            <a:ext cx="9064197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/>
              <a:t>Sources of Events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1" y="1447800"/>
            <a:ext cx="88486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45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97" y="1143000"/>
            <a:ext cx="879983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08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7" y="1828800"/>
            <a:ext cx="840480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48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program that uses a graphical user interface</a:t>
            </a:r>
          </a:p>
          <a:p>
            <a:r>
              <a:rPr lang="en-US" dirty="0"/>
              <a:t>Events are supported by a number of packages, including </a:t>
            </a:r>
            <a:r>
              <a:rPr lang="en-IN" b="1" dirty="0" err="1"/>
              <a:t>java.util</a:t>
            </a:r>
            <a:r>
              <a:rPr lang="en-IN" dirty="0"/>
              <a:t>, </a:t>
            </a:r>
            <a:r>
              <a:rPr lang="en-IN" b="1" dirty="0" err="1"/>
              <a:t>java.awt</a:t>
            </a:r>
            <a:r>
              <a:rPr lang="en-IN" dirty="0"/>
              <a:t>, and </a:t>
            </a:r>
            <a:r>
              <a:rPr lang="en-IN" b="1" dirty="0" err="1"/>
              <a:t>java.awt.event</a:t>
            </a:r>
            <a:r>
              <a:rPr lang="en-IN" dirty="0"/>
              <a:t>.</a:t>
            </a:r>
          </a:p>
          <a:p>
            <a:r>
              <a:rPr lang="en-US" dirty="0"/>
              <a:t>There are several types of events, including those generated by the mouse, the keyboard, and various GUI controls, such as a push button, scroll bar, or check 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61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Delegation Event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Defines </a:t>
            </a:r>
            <a:r>
              <a:rPr lang="en-US" dirty="0"/>
              <a:t>standard and consistent mechanisms to generate and process events.</a:t>
            </a:r>
          </a:p>
          <a:p>
            <a:r>
              <a:rPr lang="en-IN" dirty="0"/>
              <a:t>Concept:</a:t>
            </a:r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source </a:t>
            </a:r>
            <a:r>
              <a:rPr lang="en-US" dirty="0"/>
              <a:t>generates an event and sends it to one or more </a:t>
            </a:r>
            <a:r>
              <a:rPr lang="en-US" i="1" dirty="0">
                <a:solidFill>
                  <a:srgbClr val="C00000"/>
                </a:solidFill>
              </a:rPr>
              <a:t>listeners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listener simply waits until it receives an event.</a:t>
            </a:r>
          </a:p>
          <a:p>
            <a:pPr lvl="1"/>
            <a:r>
              <a:rPr lang="en-US" dirty="0"/>
              <a:t>Once an event is received, the listener processes the event and then returns.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63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listeners must </a:t>
            </a:r>
            <a:r>
              <a:rPr lang="en-US" dirty="0">
                <a:solidFill>
                  <a:srgbClr val="C00000"/>
                </a:solidFill>
              </a:rPr>
              <a:t>register</a:t>
            </a:r>
            <a:r>
              <a:rPr lang="en-US" dirty="0"/>
              <a:t> with a source in order to receive </a:t>
            </a:r>
            <a:r>
              <a:rPr lang="en-IN" dirty="0"/>
              <a:t>an event notification.</a:t>
            </a:r>
          </a:p>
          <a:p>
            <a:r>
              <a:rPr lang="en-US" dirty="0">
                <a:solidFill>
                  <a:srgbClr val="C00000"/>
                </a:solidFill>
              </a:rPr>
              <a:t>notifications</a:t>
            </a:r>
            <a:r>
              <a:rPr lang="en-US" dirty="0"/>
              <a:t> are sent only to listeners that want to receive them.</a:t>
            </a:r>
          </a:p>
          <a:p>
            <a:r>
              <a:rPr lang="en-US" dirty="0"/>
              <a:t>more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way to handle events</a:t>
            </a:r>
          </a:p>
          <a:p>
            <a:r>
              <a:rPr lang="en-IN" u="sng" dirty="0"/>
              <a:t>Advantage</a:t>
            </a:r>
          </a:p>
          <a:p>
            <a:pPr lvl="1"/>
            <a:r>
              <a:rPr lang="en-IN" dirty="0"/>
              <a:t>Application </a:t>
            </a:r>
            <a:r>
              <a:rPr lang="en-US" dirty="0"/>
              <a:t>logic that processes events is cleanly separated from the user interface logic that generates </a:t>
            </a:r>
            <a:r>
              <a:rPr lang="en-IN" dirty="0"/>
              <a:t>those events.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71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In the delegation model, </a:t>
            </a:r>
            <a:r>
              <a:rPr lang="en-US" dirty="0">
                <a:solidFill>
                  <a:srgbClr val="C00000"/>
                </a:solidFill>
              </a:rPr>
              <a:t>an </a:t>
            </a:r>
            <a:r>
              <a:rPr lang="en-US" i="1" dirty="0">
                <a:solidFill>
                  <a:srgbClr val="C00000"/>
                </a:solidFill>
              </a:rPr>
              <a:t>event </a:t>
            </a:r>
            <a:r>
              <a:rPr lang="en-US" dirty="0">
                <a:solidFill>
                  <a:srgbClr val="C00000"/>
                </a:solidFill>
              </a:rPr>
              <a:t>is an object that describes a state change in a source</a:t>
            </a:r>
            <a:r>
              <a:rPr lang="en-US" dirty="0"/>
              <a:t>.</a:t>
            </a:r>
          </a:p>
          <a:p>
            <a:r>
              <a:rPr lang="en-US" dirty="0"/>
              <a:t>an event can be generated as a consequence of a person interacting with the elements in a graphical user interface.</a:t>
            </a:r>
          </a:p>
          <a:p>
            <a:r>
              <a:rPr lang="en-US" dirty="0"/>
              <a:t>may also occur that are not directly caused by interactions with a user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89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source</a:t>
            </a:r>
            <a:r>
              <a:rPr lang="en-US" i="1" dirty="0"/>
              <a:t> </a:t>
            </a:r>
            <a:r>
              <a:rPr lang="en-US" dirty="0"/>
              <a:t>is an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that generates an event.</a:t>
            </a:r>
          </a:p>
          <a:p>
            <a:r>
              <a:rPr lang="en-US" dirty="0"/>
              <a:t>This occurs when the </a:t>
            </a:r>
            <a:r>
              <a:rPr lang="en-US" dirty="0">
                <a:solidFill>
                  <a:srgbClr val="C00000"/>
                </a:solidFill>
              </a:rPr>
              <a:t>internal state </a:t>
            </a:r>
            <a:r>
              <a:rPr lang="en-US" dirty="0"/>
              <a:t>of that object changes in some way.</a:t>
            </a:r>
          </a:p>
          <a:p>
            <a:r>
              <a:rPr lang="en-US" dirty="0"/>
              <a:t>Sources may generate </a:t>
            </a:r>
            <a:r>
              <a:rPr lang="en-US" dirty="0">
                <a:solidFill>
                  <a:srgbClr val="C00000"/>
                </a:solidFill>
              </a:rPr>
              <a:t>more than one type of event.</a:t>
            </a:r>
          </a:p>
          <a:p>
            <a:r>
              <a:rPr lang="en-US" dirty="0"/>
              <a:t>A source must </a:t>
            </a:r>
            <a:r>
              <a:rPr lang="en-US" dirty="0">
                <a:solidFill>
                  <a:srgbClr val="C00000"/>
                </a:solidFill>
              </a:rPr>
              <a:t>register</a:t>
            </a:r>
            <a:r>
              <a:rPr lang="en-US" dirty="0"/>
              <a:t> listeners---for the listeners to receive notifications about a specific type of event.</a:t>
            </a:r>
          </a:p>
        </p:txBody>
      </p:sp>
    </p:spTree>
    <p:extLst>
      <p:ext uri="{BB962C8B-B14F-4D97-AF65-F5344CB8AC3E}">
        <p14:creationId xmlns:p14="http://schemas.microsoft.com/office/powerpoint/2010/main" val="143389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type of event has its own registration method.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>general form: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C00000"/>
                </a:solidFill>
              </a:rPr>
              <a:t>public void </a:t>
            </a:r>
            <a:r>
              <a:rPr lang="en-IN" dirty="0" err="1">
                <a:solidFill>
                  <a:srgbClr val="C00000"/>
                </a:solidFill>
              </a:rPr>
              <a:t>add</a:t>
            </a:r>
            <a:r>
              <a:rPr lang="en-IN" i="1" dirty="0" err="1">
                <a:solidFill>
                  <a:srgbClr val="C00000"/>
                </a:solidFill>
              </a:rPr>
              <a:t>Type</a:t>
            </a:r>
            <a:r>
              <a:rPr lang="en-IN" dirty="0" err="1">
                <a:solidFill>
                  <a:srgbClr val="C00000"/>
                </a:solidFill>
              </a:rPr>
              <a:t>Listener</a:t>
            </a:r>
            <a:r>
              <a:rPr lang="en-IN" dirty="0">
                <a:solidFill>
                  <a:srgbClr val="C00000"/>
                </a:solidFill>
              </a:rPr>
              <a:t> (</a:t>
            </a:r>
            <a:r>
              <a:rPr lang="en-IN" i="1" dirty="0" err="1">
                <a:solidFill>
                  <a:srgbClr val="C00000"/>
                </a:solidFill>
              </a:rPr>
              <a:t>Type</a:t>
            </a:r>
            <a:r>
              <a:rPr lang="en-IN" dirty="0" err="1">
                <a:solidFill>
                  <a:srgbClr val="C00000"/>
                </a:solidFill>
              </a:rPr>
              <a:t>Listener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>
                <a:solidFill>
                  <a:srgbClr val="C00000"/>
                </a:solidFill>
              </a:rPr>
              <a:t>el 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i="1" dirty="0"/>
              <a:t>	Type </a:t>
            </a:r>
            <a:r>
              <a:rPr lang="en-US" sz="2600" dirty="0"/>
              <a:t>: name of the event,</a:t>
            </a:r>
          </a:p>
          <a:p>
            <a:pPr marL="0" indent="0">
              <a:buNone/>
            </a:pPr>
            <a:r>
              <a:rPr lang="en-US" sz="2600" i="1" dirty="0"/>
              <a:t>	el </a:t>
            </a:r>
            <a:r>
              <a:rPr lang="en-US" sz="2600" dirty="0"/>
              <a:t>     :reference to the event listener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/>
              <a:t>Eg</a:t>
            </a:r>
            <a:r>
              <a:rPr lang="en-US" sz="2600" dirty="0"/>
              <a:t>:</a:t>
            </a:r>
          </a:p>
          <a:p>
            <a:r>
              <a:rPr lang="en-US" sz="2600" dirty="0"/>
              <a:t>method that registers a keyboard event listener - -- </a:t>
            </a:r>
            <a:r>
              <a:rPr lang="en-US" sz="2600" b="1" dirty="0" err="1">
                <a:solidFill>
                  <a:srgbClr val="C00000"/>
                </a:solidFill>
              </a:rPr>
              <a:t>addKeyListener</a:t>
            </a:r>
            <a:r>
              <a:rPr lang="en-US" sz="2600" b="1" dirty="0">
                <a:solidFill>
                  <a:srgbClr val="C00000"/>
                </a:solidFill>
              </a:rPr>
              <a:t>( )</a:t>
            </a:r>
            <a:r>
              <a:rPr lang="en-US" sz="2600" dirty="0"/>
              <a:t>.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</a:p>
          <a:p>
            <a:r>
              <a:rPr lang="en-US" sz="2600" dirty="0"/>
              <a:t>The method that registers a mouse motion listener - </a:t>
            </a:r>
            <a:r>
              <a:rPr lang="en-US" sz="2600" b="1" dirty="0" err="1">
                <a:solidFill>
                  <a:srgbClr val="C00000"/>
                </a:solidFill>
              </a:rPr>
              <a:t>addMouseMotionListener</a:t>
            </a:r>
            <a:r>
              <a:rPr lang="en-US" sz="2600" b="1" dirty="0">
                <a:solidFill>
                  <a:srgbClr val="C00000"/>
                </a:solidFill>
              </a:rPr>
              <a:t>( )</a:t>
            </a:r>
            <a:r>
              <a:rPr lang="en-US" sz="2600" dirty="0"/>
              <a:t>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397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791200"/>
          </a:xfrm>
        </p:spPr>
        <p:txBody>
          <a:bodyPr/>
          <a:lstStyle/>
          <a:p>
            <a:r>
              <a:rPr lang="en-IN" dirty="0"/>
              <a:t>When an event </a:t>
            </a:r>
            <a:r>
              <a:rPr lang="en-US" dirty="0"/>
              <a:t>occurs, all registered listeners are notified and receive a copy of the event object.</a:t>
            </a:r>
          </a:p>
          <a:p>
            <a:r>
              <a:rPr lang="en-US" dirty="0"/>
              <a:t>known as </a:t>
            </a:r>
            <a:r>
              <a:rPr lang="en-US" i="1" dirty="0">
                <a:solidFill>
                  <a:srgbClr val="C00000"/>
                </a:solidFill>
              </a:rPr>
              <a:t>multicasting</a:t>
            </a:r>
            <a:r>
              <a:rPr lang="en-US" i="1" dirty="0"/>
              <a:t> </a:t>
            </a:r>
            <a:r>
              <a:rPr lang="en-US" dirty="0"/>
              <a:t>the event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sources may allow only one listener to register-- known as </a:t>
            </a:r>
            <a:r>
              <a:rPr lang="en-US" i="1" dirty="0">
                <a:solidFill>
                  <a:srgbClr val="C00000"/>
                </a:solidFill>
              </a:rPr>
              <a:t>unicasting </a:t>
            </a:r>
            <a:r>
              <a:rPr lang="en-US" dirty="0"/>
              <a:t>the event.</a:t>
            </a:r>
          </a:p>
          <a:p>
            <a:pPr marL="0" indent="0">
              <a:buNone/>
            </a:pPr>
            <a:r>
              <a:rPr lang="en-IN" sz="2400" dirty="0"/>
              <a:t>general form: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public void </a:t>
            </a:r>
            <a:r>
              <a:rPr lang="en-IN" sz="2400" dirty="0" err="1">
                <a:solidFill>
                  <a:srgbClr val="C00000"/>
                </a:solidFill>
              </a:rPr>
              <a:t>add</a:t>
            </a:r>
            <a:r>
              <a:rPr lang="en-IN" sz="2400" i="1" dirty="0" err="1">
                <a:solidFill>
                  <a:srgbClr val="C00000"/>
                </a:solidFill>
              </a:rPr>
              <a:t>Type</a:t>
            </a:r>
            <a:r>
              <a:rPr lang="en-IN" sz="2400" dirty="0" err="1">
                <a:solidFill>
                  <a:srgbClr val="C00000"/>
                </a:solidFill>
              </a:rPr>
              <a:t>Listener</a:t>
            </a:r>
            <a:r>
              <a:rPr lang="en-IN" sz="2400" dirty="0">
                <a:solidFill>
                  <a:srgbClr val="C00000"/>
                </a:solidFill>
              </a:rPr>
              <a:t>(</a:t>
            </a:r>
            <a:r>
              <a:rPr lang="en-IN" sz="2400" i="1" dirty="0" err="1">
                <a:solidFill>
                  <a:srgbClr val="C00000"/>
                </a:solidFill>
              </a:rPr>
              <a:t>Type</a:t>
            </a:r>
            <a:r>
              <a:rPr lang="en-IN" sz="2400" dirty="0" err="1">
                <a:solidFill>
                  <a:srgbClr val="C00000"/>
                </a:solidFill>
              </a:rPr>
              <a:t>Listener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i="1" dirty="0">
                <a:solidFill>
                  <a:srgbClr val="C00000"/>
                </a:solidFill>
              </a:rPr>
              <a:t>el </a:t>
            </a:r>
            <a:r>
              <a:rPr lang="en-IN" sz="2400" dirty="0">
                <a:solidFill>
                  <a:srgbClr val="C00000"/>
                </a:solidFill>
              </a:rPr>
              <a:t>)throws 						</a:t>
            </a:r>
            <a:r>
              <a:rPr lang="en-IN" sz="2400" dirty="0" err="1">
                <a:solidFill>
                  <a:srgbClr val="C00000"/>
                </a:solidFill>
              </a:rPr>
              <a:t>java.util.TooManyListenersException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1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172200"/>
          </a:xfrm>
        </p:spPr>
        <p:txBody>
          <a:bodyPr>
            <a:normAutofit/>
          </a:bodyPr>
          <a:lstStyle/>
          <a:p>
            <a:r>
              <a:rPr lang="en-US" dirty="0"/>
              <a:t>A source provide a method that allows a </a:t>
            </a:r>
            <a:r>
              <a:rPr lang="en-US" dirty="0">
                <a:solidFill>
                  <a:srgbClr val="C00000"/>
                </a:solidFill>
              </a:rPr>
              <a:t>listener to unregister </a:t>
            </a:r>
            <a:r>
              <a:rPr lang="en-US" dirty="0"/>
              <a:t>an interest in a </a:t>
            </a:r>
            <a:r>
              <a:rPr lang="en-IN" dirty="0"/>
              <a:t>specific type of event.</a:t>
            </a:r>
          </a:p>
          <a:p>
            <a:pPr marL="0" indent="0">
              <a:buNone/>
            </a:pPr>
            <a:r>
              <a:rPr lang="en-IN" sz="2800" dirty="0"/>
              <a:t>general form:</a:t>
            </a:r>
          </a:p>
          <a:p>
            <a:pPr marL="0" indent="0" algn="ctr">
              <a:buNone/>
            </a:pPr>
            <a:r>
              <a:rPr lang="en-IN" sz="2800" dirty="0">
                <a:solidFill>
                  <a:srgbClr val="C00000"/>
                </a:solidFill>
              </a:rPr>
              <a:t>public void </a:t>
            </a:r>
            <a:r>
              <a:rPr lang="en-IN" sz="2800" dirty="0" err="1">
                <a:solidFill>
                  <a:srgbClr val="C00000"/>
                </a:solidFill>
              </a:rPr>
              <a:t>remove</a:t>
            </a:r>
            <a:r>
              <a:rPr lang="en-IN" sz="2800" i="1" dirty="0" err="1">
                <a:solidFill>
                  <a:srgbClr val="C00000"/>
                </a:solidFill>
              </a:rPr>
              <a:t>Type</a:t>
            </a:r>
            <a:r>
              <a:rPr lang="en-IN" sz="2800" dirty="0" err="1">
                <a:solidFill>
                  <a:srgbClr val="C00000"/>
                </a:solidFill>
              </a:rPr>
              <a:t>Listener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i="1" dirty="0" err="1">
                <a:solidFill>
                  <a:srgbClr val="C00000"/>
                </a:solidFill>
              </a:rPr>
              <a:t>Type</a:t>
            </a:r>
            <a:r>
              <a:rPr lang="en-IN" sz="2800" dirty="0" err="1">
                <a:solidFill>
                  <a:srgbClr val="C00000"/>
                </a:solidFill>
              </a:rPr>
              <a:t>Listener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el </a:t>
            </a:r>
            <a:r>
              <a:rPr lang="en-IN" sz="2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 err="1"/>
              <a:t>Eg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to remove a keyboard listener- </a:t>
            </a:r>
            <a:r>
              <a:rPr lang="en-US" sz="2800" b="1" dirty="0" err="1"/>
              <a:t>removeKeyListener</a:t>
            </a:r>
            <a:r>
              <a:rPr lang="en-US" sz="2800" b="1" dirty="0"/>
              <a:t>( )</a:t>
            </a:r>
            <a:r>
              <a:rPr lang="en-US" sz="2800" dirty="0"/>
              <a:t>.</a:t>
            </a:r>
          </a:p>
          <a:p>
            <a:r>
              <a:rPr lang="en-US" dirty="0"/>
              <a:t>The methods that add or remove listeners are provided by the source that generates </a:t>
            </a:r>
            <a:r>
              <a:rPr lang="en-IN" dirty="0"/>
              <a:t>events.</a:t>
            </a:r>
          </a:p>
          <a:p>
            <a:pPr marL="0" indent="0">
              <a:buNone/>
            </a:pPr>
            <a:r>
              <a:rPr lang="en-US" sz="2400" b="1" dirty="0" err="1"/>
              <a:t>Eg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b="1" dirty="0"/>
              <a:t>Component </a:t>
            </a:r>
            <a:r>
              <a:rPr lang="en-US" sz="2400" dirty="0"/>
              <a:t>class provides methods to add and remove keyboard </a:t>
            </a:r>
            <a:r>
              <a:rPr lang="en-IN" sz="2400" dirty="0"/>
              <a:t>and mouse event listeners.</a:t>
            </a:r>
          </a:p>
        </p:txBody>
      </p:sp>
    </p:spTree>
    <p:extLst>
      <p:ext uri="{BB962C8B-B14F-4D97-AF65-F5344CB8AC3E}">
        <p14:creationId xmlns:p14="http://schemas.microsoft.com/office/powerpoint/2010/main" val="152845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565</Words>
  <Application>Microsoft Office PowerPoint</Application>
  <PresentationFormat>On-screen Show (4:3)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Event Handling</vt:lpstr>
      <vt:lpstr>PowerPoint Presentation</vt:lpstr>
      <vt:lpstr>The Delegation Event Model</vt:lpstr>
      <vt:lpstr>PowerPoint Presentation</vt:lpstr>
      <vt:lpstr>Events</vt:lpstr>
      <vt:lpstr>Event Sources</vt:lpstr>
      <vt:lpstr>PowerPoint Presentation</vt:lpstr>
      <vt:lpstr>PowerPoint Presentation</vt:lpstr>
      <vt:lpstr>PowerPoint Presentation</vt:lpstr>
      <vt:lpstr>Event Listeners</vt:lpstr>
      <vt:lpstr>Event Classes</vt:lpstr>
      <vt:lpstr>PowerPoint Presentation</vt:lpstr>
      <vt:lpstr>PowerPoint Presentation</vt:lpstr>
      <vt:lpstr>Sources of Events</vt:lpstr>
      <vt:lpstr>Event Listener Interfaces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</dc:title>
  <dc:creator>Chaithanya</dc:creator>
  <cp:lastModifiedBy>Srividya Krishnakumar</cp:lastModifiedBy>
  <cp:revision>22</cp:revision>
  <dcterms:created xsi:type="dcterms:W3CDTF">2006-08-16T00:00:00Z</dcterms:created>
  <dcterms:modified xsi:type="dcterms:W3CDTF">2019-05-26T15:40:57Z</dcterms:modified>
</cp:coreProperties>
</file>