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88" r:id="rId4"/>
    <p:sldId id="285" r:id="rId5"/>
    <p:sldId id="286" r:id="rId6"/>
    <p:sldId id="287" r:id="rId7"/>
    <p:sldId id="289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93" r:id="rId17"/>
    <p:sldId id="291" r:id="rId18"/>
    <p:sldId id="292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94" r:id="rId28"/>
    <p:sldId id="297" r:id="rId29"/>
    <p:sldId id="274" r:id="rId30"/>
    <p:sldId id="275" r:id="rId31"/>
    <p:sldId id="276" r:id="rId32"/>
    <p:sldId id="273" r:id="rId33"/>
    <p:sldId id="277" r:id="rId34"/>
    <p:sldId id="278" r:id="rId35"/>
    <p:sldId id="279" r:id="rId36"/>
    <p:sldId id="280" r:id="rId37"/>
    <p:sldId id="281" r:id="rId38"/>
    <p:sldId id="282" r:id="rId39"/>
    <p:sldId id="283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C114-48A9-423B-993A-755139EE928F}" type="datetimeFigureOut">
              <a:rPr lang="en-IN" smtClean="0"/>
              <a:pPr/>
              <a:t>24-04-2019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85E0-836F-48D3-8BF9-5325BD45E99A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C114-48A9-423B-993A-755139EE928F}" type="datetimeFigureOut">
              <a:rPr lang="en-IN" smtClean="0"/>
              <a:pPr/>
              <a:t>24-04-2019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85E0-836F-48D3-8BF9-5325BD45E9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C114-48A9-423B-993A-755139EE928F}" type="datetimeFigureOut">
              <a:rPr lang="en-IN" smtClean="0"/>
              <a:pPr/>
              <a:t>24-04-2019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85E0-836F-48D3-8BF9-5325BD45E9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C114-48A9-423B-993A-755139EE928F}" type="datetimeFigureOut">
              <a:rPr lang="en-IN" smtClean="0"/>
              <a:pPr/>
              <a:t>24-04-2019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85E0-836F-48D3-8BF9-5325BD45E9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C114-48A9-423B-993A-755139EE928F}" type="datetimeFigureOut">
              <a:rPr lang="en-IN" smtClean="0"/>
              <a:pPr/>
              <a:t>24-04-2019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85E0-836F-48D3-8BF9-5325BD45E99A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C114-48A9-423B-993A-755139EE928F}" type="datetimeFigureOut">
              <a:rPr lang="en-IN" smtClean="0"/>
              <a:pPr/>
              <a:t>24-04-2019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85E0-836F-48D3-8BF9-5325BD45E9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C114-48A9-423B-993A-755139EE928F}" type="datetimeFigureOut">
              <a:rPr lang="en-IN" smtClean="0"/>
              <a:pPr/>
              <a:t>24-04-2019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85E0-836F-48D3-8BF9-5325BD45E99A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C114-48A9-423B-993A-755139EE928F}" type="datetimeFigureOut">
              <a:rPr lang="en-IN" smtClean="0"/>
              <a:pPr/>
              <a:t>24-04-2019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85E0-836F-48D3-8BF9-5325BD45E9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C114-48A9-423B-993A-755139EE928F}" type="datetimeFigureOut">
              <a:rPr lang="en-IN" smtClean="0"/>
              <a:pPr/>
              <a:t>24-04-2019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85E0-836F-48D3-8BF9-5325BD45E9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C114-48A9-423B-993A-755139EE928F}" type="datetimeFigureOut">
              <a:rPr lang="en-IN" smtClean="0"/>
              <a:pPr/>
              <a:t>24-04-2019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85E0-836F-48D3-8BF9-5325BD45E99A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C114-48A9-423B-993A-755139EE928F}" type="datetimeFigureOut">
              <a:rPr lang="en-IN" smtClean="0"/>
              <a:pPr/>
              <a:t>24-04-2019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85E0-836F-48D3-8BF9-5325BD45E9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CA8C114-48A9-423B-993A-755139EE928F}" type="datetimeFigureOut">
              <a:rPr lang="en-IN" smtClean="0"/>
              <a:pPr/>
              <a:t>24-04-2019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04285E0-836F-48D3-8BF9-5325BD45E99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Processor organization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7083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of arithmetic circuit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Basic component – parallel adder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132856"/>
            <a:ext cx="748665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95856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6905625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21449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00300"/>
            <a:ext cx="7490163" cy="239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725143"/>
            <a:ext cx="5544616" cy="1618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680" y="1412776"/>
            <a:ext cx="3254766" cy="7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25376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2656"/>
            <a:ext cx="6294881" cy="640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22819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50085"/>
            <a:ext cx="7186856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03368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What will be the effect on output carry in the circuit?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89865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Arithmetic Circuits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6332" y="1600200"/>
            <a:ext cx="7311336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2514600"/>
            <a:ext cx="80962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Example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6332" y="1600200"/>
            <a:ext cx="7311336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of logic circuit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342" y="1988840"/>
            <a:ext cx="9191675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98808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9583"/>
            <a:ext cx="8229600" cy="735360"/>
          </a:xfrm>
        </p:spPr>
        <p:txBody>
          <a:bodyPr/>
          <a:lstStyle/>
          <a:p>
            <a:r>
              <a:rPr lang="en-IN" dirty="0" smtClean="0"/>
              <a:t>Processor organization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177" y="1052736"/>
            <a:ext cx="4563613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486756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Combining arithmetic and logic units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556792"/>
            <a:ext cx="7938433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09570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83" y="1772816"/>
            <a:ext cx="6743367" cy="2386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293096"/>
            <a:ext cx="4032448" cy="1410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33819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1487"/>
            <a:ext cx="8064896" cy="619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09055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19256" cy="59134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Logic diagram of ALU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24744"/>
            <a:ext cx="4824536" cy="574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23934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22292"/>
            <a:ext cx="8645461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7160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STATUS REGISTER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Condition code/flag- C,S,Z,V</a:t>
            </a:r>
          </a:p>
          <a:p>
            <a:endParaRPr lang="en-IN" dirty="0"/>
          </a:p>
          <a:p>
            <a:r>
              <a:rPr lang="en-IN" dirty="0" smtClean="0"/>
              <a:t>C(carry flag): set if output carry is 1</a:t>
            </a:r>
          </a:p>
          <a:p>
            <a:pPr lvl="1"/>
            <a:endParaRPr lang="en-IN" dirty="0" smtClean="0"/>
          </a:p>
          <a:p>
            <a:r>
              <a:rPr lang="en-IN" dirty="0" smtClean="0"/>
              <a:t>S(Sign flag): set if highest order bit is 1</a:t>
            </a:r>
          </a:p>
          <a:p>
            <a:pPr lvl="1"/>
            <a:endParaRPr lang="en-IN" dirty="0" smtClean="0"/>
          </a:p>
          <a:p>
            <a:r>
              <a:rPr lang="en-IN" dirty="0" smtClean="0"/>
              <a:t>Z(Zero flag): set if output has all 1’s</a:t>
            </a:r>
          </a:p>
          <a:p>
            <a:pPr lvl="1"/>
            <a:r>
              <a:rPr lang="en-IN" dirty="0" smtClean="0"/>
              <a:t>If set after XOR, A,B same</a:t>
            </a:r>
          </a:p>
          <a:p>
            <a:r>
              <a:rPr lang="en-IN" dirty="0" smtClean="0"/>
              <a:t>V(Overflow): set if there is overflow</a:t>
            </a:r>
          </a:p>
          <a:p>
            <a:pPr marL="27432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449448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476672"/>
            <a:ext cx="7493925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192216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Register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9330" y="1600200"/>
            <a:ext cx="752533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Register</a:t>
            </a:r>
            <a:endParaRPr 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981200"/>
            <a:ext cx="8229600" cy="348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Shifter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51371"/>
            <a:ext cx="693420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615" y="557394"/>
            <a:ext cx="51530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57528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399" y="2042545"/>
            <a:ext cx="8174503" cy="4391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Processor unit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1268760"/>
            <a:ext cx="5934075" cy="558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330409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268760"/>
            <a:ext cx="5155034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38" y="2636912"/>
            <a:ext cx="767715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23450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Accumulator register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17" y="1500094"/>
            <a:ext cx="4591050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167" y="2862263"/>
            <a:ext cx="38481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48219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Accumulator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 bit accumulator needs n stages connected in cascade</a:t>
            </a:r>
          </a:p>
          <a:p>
            <a:r>
              <a:rPr lang="en-IN" dirty="0"/>
              <a:t> </a:t>
            </a:r>
            <a:r>
              <a:rPr lang="en-IN" dirty="0" smtClean="0"/>
              <a:t>Each stage have a JK </a:t>
            </a:r>
            <a:r>
              <a:rPr lang="en-IN" dirty="0" err="1" smtClean="0"/>
              <a:t>flipflop</a:t>
            </a:r>
            <a:r>
              <a:rPr lang="en-IN" dirty="0" smtClean="0"/>
              <a:t> with associated circuitries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06424" y="1173560"/>
            <a:ext cx="4104456" cy="659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82156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Accumulator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72816"/>
            <a:ext cx="628715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96853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Accumulator design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7056784" cy="5282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731" y="1628800"/>
            <a:ext cx="319264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09977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Accumulator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Accumulator</a:t>
            </a:r>
            <a:r>
              <a:rPr lang="en-IN" dirty="0"/>
              <a:t>: </a:t>
            </a:r>
            <a:r>
              <a:rPr lang="en-IN" dirty="0" smtClean="0"/>
              <a:t>clear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Complement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566555"/>
            <a:ext cx="8858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3" y="4509120"/>
            <a:ext cx="9620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60754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1340768"/>
            <a:ext cx="493395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14082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One stage accumulator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348880"/>
            <a:ext cx="6917792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5" y="3911739"/>
            <a:ext cx="3675879" cy="131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3928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 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0"/>
            <a:ext cx="59973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8362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Processor- scratchpad memory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registers in processor enclosed in memory unit in processor-scratch pad memory</a:t>
            </a:r>
          </a:p>
          <a:p>
            <a:r>
              <a:rPr lang="en-IN" dirty="0" smtClean="0"/>
              <a:t>Registers </a:t>
            </a:r>
            <a:r>
              <a:rPr lang="en-IN" dirty="0" err="1" smtClean="0"/>
              <a:t>neednot</a:t>
            </a:r>
            <a:r>
              <a:rPr lang="en-IN" dirty="0" smtClean="0"/>
              <a:t> be connected through bus, cheaper</a:t>
            </a:r>
          </a:p>
          <a:p>
            <a:r>
              <a:rPr lang="en-IN" dirty="0" smtClean="0"/>
              <a:t>The operation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    Performed as: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297" y="3248025"/>
            <a:ext cx="14573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653136"/>
            <a:ext cx="45910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76259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911" y="548680"/>
            <a:ext cx="4705966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70092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Processor with 2 port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overcome the delay caused when reading two source registers</a:t>
            </a:r>
          </a:p>
          <a:p>
            <a:r>
              <a:rPr lang="en-IN" dirty="0" smtClean="0"/>
              <a:t>Has 2 address lines to select 2 words 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018" y="2780928"/>
            <a:ext cx="4720844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97183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Accumulator Register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92783"/>
            <a:ext cx="8229600" cy="4291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of arithmetic and logic circuits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7189171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14861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Implemented in 3 steps: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IN" dirty="0" smtClean="0"/>
              <a:t>Design of arithmetic section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IN" dirty="0" smtClean="0"/>
              <a:t>Design of logic section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IN" dirty="0" smtClean="0"/>
              <a:t>Modification of arithmetic section to include logic too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6608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4762</TotalTime>
  <Words>216</Words>
  <Application>Microsoft Office PowerPoint</Application>
  <PresentationFormat>On-screen Show (4:3)</PresentationFormat>
  <Paragraphs>60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Clarity</vt:lpstr>
      <vt:lpstr>Processor organization</vt:lpstr>
      <vt:lpstr>Processor organization</vt:lpstr>
      <vt:lpstr>Slide 3</vt:lpstr>
      <vt:lpstr>Processor- scratchpad memory</vt:lpstr>
      <vt:lpstr>Slide 5</vt:lpstr>
      <vt:lpstr>Processor with 2 port memory</vt:lpstr>
      <vt:lpstr>Accumulator Register</vt:lpstr>
      <vt:lpstr>Design of arithmetic and logic circuits</vt:lpstr>
      <vt:lpstr>Slide 9</vt:lpstr>
      <vt:lpstr>Design of arithmetic circuit</vt:lpstr>
      <vt:lpstr>Slide 11</vt:lpstr>
      <vt:lpstr>Slide 12</vt:lpstr>
      <vt:lpstr>Slide 13</vt:lpstr>
      <vt:lpstr>Slide 14</vt:lpstr>
      <vt:lpstr>Slide 15</vt:lpstr>
      <vt:lpstr>Other Arithmetic Circuits</vt:lpstr>
      <vt:lpstr>Slide 17</vt:lpstr>
      <vt:lpstr>Design of Example</vt:lpstr>
      <vt:lpstr>Design of logic circuit</vt:lpstr>
      <vt:lpstr>Combining arithmetic and logic units</vt:lpstr>
      <vt:lpstr>Slide 21</vt:lpstr>
      <vt:lpstr>Slide 22</vt:lpstr>
      <vt:lpstr>Logic diagram of ALU</vt:lpstr>
      <vt:lpstr>Slide 24</vt:lpstr>
      <vt:lpstr>STATUS REGISTER</vt:lpstr>
      <vt:lpstr>Slide 26</vt:lpstr>
      <vt:lpstr>Status Register</vt:lpstr>
      <vt:lpstr>Status Register</vt:lpstr>
      <vt:lpstr>Shifter</vt:lpstr>
      <vt:lpstr>Processor unit</vt:lpstr>
      <vt:lpstr>Slide 31</vt:lpstr>
      <vt:lpstr>Accumulator register</vt:lpstr>
      <vt:lpstr>Accumulator design</vt:lpstr>
      <vt:lpstr>Accumulator design</vt:lpstr>
      <vt:lpstr>Accumulator design</vt:lpstr>
      <vt:lpstr>Accumulator design</vt:lpstr>
      <vt:lpstr>Slide 37</vt:lpstr>
      <vt:lpstr>Slide 38</vt:lpstr>
      <vt:lpstr>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Processor organization</dc:title>
  <dc:creator>user</dc:creator>
  <cp:lastModifiedBy>MS100.IN</cp:lastModifiedBy>
  <cp:revision>59</cp:revision>
  <dcterms:created xsi:type="dcterms:W3CDTF">2018-03-12T04:35:29Z</dcterms:created>
  <dcterms:modified xsi:type="dcterms:W3CDTF">2019-04-24T02:24:39Z</dcterms:modified>
</cp:coreProperties>
</file>