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59" r:id="rId6"/>
    <p:sldId id="278" r:id="rId7"/>
    <p:sldId id="279" r:id="rId8"/>
    <p:sldId id="281" r:id="rId9"/>
    <p:sldId id="282" r:id="rId10"/>
    <p:sldId id="280" r:id="rId11"/>
    <p:sldId id="283" r:id="rId12"/>
    <p:sldId id="284" r:id="rId13"/>
    <p:sldId id="285" r:id="rId14"/>
    <p:sldId id="26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67" r:id="rId23"/>
    <p:sldId id="271" r:id="rId24"/>
    <p:sldId id="270" r:id="rId25"/>
    <p:sldId id="287" r:id="rId26"/>
    <p:sldId id="297" r:id="rId27"/>
    <p:sldId id="295" r:id="rId28"/>
    <p:sldId id="294" r:id="rId29"/>
    <p:sldId id="272" r:id="rId30"/>
    <p:sldId id="298" r:id="rId31"/>
    <p:sldId id="299" r:id="rId32"/>
    <p:sldId id="300" r:id="rId33"/>
    <p:sldId id="301" r:id="rId34"/>
    <p:sldId id="277" r:id="rId35"/>
    <p:sldId id="302" r:id="rId36"/>
    <p:sldId id="303" r:id="rId37"/>
    <p:sldId id="269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71B5D-8126-4DA1-8243-A3CB3F98DD4B}" type="datetimeFigureOut">
              <a:rPr lang="en-IN" smtClean="0"/>
              <a:pPr/>
              <a:t>04-05-2019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2E559-044A-4950-93E2-8FEE015406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64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EF28C0E-6687-4B79-9721-5FDF29BB5590}" type="slidenum">
              <a:rPr lang="en-US" altLang="en-US" smtClean="0"/>
              <a:pPr eaLnBrk="1" hangingPunct="1">
                <a:spcBef>
                  <a:spcPct val="0"/>
                </a:spcBef>
                <a:defRPr/>
              </a:pPr>
              <a:t>29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5/4/2019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Control logic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Module 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48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 smtClean="0"/>
              <a:t>Algorithm: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78" y="592204"/>
            <a:ext cx="535979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08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 smtClean="0"/>
              <a:t>Control state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93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60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 smtClean="0"/>
              <a:t>Design of hard wired control</a:t>
            </a:r>
          </a:p>
          <a:p>
            <a:pPr lvl="1"/>
            <a:r>
              <a:rPr lang="en-IN" dirty="0" smtClean="0"/>
              <a:t>8 states are required as we have seen. </a:t>
            </a:r>
          </a:p>
          <a:p>
            <a:pPr lvl="1"/>
            <a:r>
              <a:rPr lang="en-IN" dirty="0" smtClean="0"/>
              <a:t>So 8 D </a:t>
            </a:r>
            <a:r>
              <a:rPr lang="en-IN" dirty="0" err="1" smtClean="0"/>
              <a:t>flipflops</a:t>
            </a:r>
            <a:r>
              <a:rPr lang="en-IN" dirty="0" smtClean="0"/>
              <a:t> used with the following input functions(implemented in decision logic)</a:t>
            </a:r>
          </a:p>
          <a:p>
            <a:pPr lvl="1"/>
            <a:r>
              <a:rPr lang="en-IN" dirty="0" smtClean="0"/>
              <a:t>At a time, any of the state will be active and corresponding D </a:t>
            </a:r>
            <a:r>
              <a:rPr lang="en-IN" dirty="0" err="1" smtClean="0"/>
              <a:t>flipflop</a:t>
            </a:r>
            <a:r>
              <a:rPr lang="en-IN" dirty="0" smtClean="0"/>
              <a:t> will be activated</a:t>
            </a:r>
          </a:p>
          <a:p>
            <a:pPr lvl="1"/>
            <a:r>
              <a:rPr lang="en-IN" dirty="0" smtClean="0"/>
              <a:t>The output signals are generated according to the </a:t>
            </a:r>
            <a:r>
              <a:rPr lang="en-IN" dirty="0" err="1" smtClean="0"/>
              <a:t>booean</a:t>
            </a:r>
            <a:r>
              <a:rPr lang="en-IN" dirty="0" smtClean="0"/>
              <a:t> function(in table) using OR gate.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30193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991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Sequence register and decoder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Register: to sequence control states</a:t>
            </a:r>
          </a:p>
          <a:p>
            <a:r>
              <a:rPr lang="en-IN" dirty="0" smtClean="0"/>
              <a:t>Register decoded to provide one output for each state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97055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53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</a:t>
            </a:r>
            <a:r>
              <a:rPr lang="en-IN" dirty="0" smtClean="0"/>
              <a:t>control-example2]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Problem statement: To design an arithmetic circuit that multiplies two fixed point binary numbers in sign magnitude representation</a:t>
                </a:r>
              </a:p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 smtClean="0"/>
                  <a:t>B</a:t>
                </a:r>
                <a:r>
                  <a:rPr lang="en-IN" dirty="0"/>
                  <a:t>: </a:t>
                </a:r>
                <a:r>
                  <a:rPr lang="en-IN" dirty="0" smtClean="0"/>
                  <a:t>to store multiplicand, Q-multiplier, A-partial product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P</a:t>
                </a:r>
                <a:r>
                  <a:rPr lang="en-IN" dirty="0" smtClean="0"/>
                  <a:t>: counter(no of bits in the multiplier, decremented after formation of each partial product)</a:t>
                </a:r>
                <a:endParaRPr lang="en-IN" dirty="0"/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: operation </a:t>
                </a:r>
                <a:r>
                  <a:rPr lang="en-IN" dirty="0"/>
                  <a:t>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: </a:t>
                </a:r>
                <a:r>
                  <a:rPr lang="en-IN" dirty="0" smtClean="0"/>
                  <a:t>rightmost bit in register Q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b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06578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34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486846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29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88840"/>
            <a:ext cx="680178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82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Output from control logic:</a:t>
            </a:r>
          </a:p>
          <a:p>
            <a:pPr lvl="1"/>
            <a:r>
              <a:rPr lang="en-IN" b="1" dirty="0" smtClean="0"/>
              <a:t>T0</a:t>
            </a:r>
            <a:r>
              <a:rPr lang="en-IN" dirty="0" smtClean="0"/>
              <a:t>-indicates that system in initial state</a:t>
            </a:r>
          </a:p>
          <a:p>
            <a:pPr lvl="1"/>
            <a:r>
              <a:rPr lang="en-IN" b="1" dirty="0" smtClean="0"/>
              <a:t>T1</a:t>
            </a:r>
            <a:r>
              <a:rPr lang="en-IN" dirty="0" smtClean="0"/>
              <a:t>-loads sign to As and k into P</a:t>
            </a:r>
          </a:p>
          <a:p>
            <a:pPr lvl="1"/>
            <a:r>
              <a:rPr lang="en-IN" b="1" dirty="0" smtClean="0"/>
              <a:t>T2</a:t>
            </a:r>
            <a:r>
              <a:rPr lang="en-IN" dirty="0" smtClean="0"/>
              <a:t>-decrements P, </a:t>
            </a:r>
          </a:p>
          <a:p>
            <a:pPr lvl="2"/>
            <a:r>
              <a:rPr lang="en-IN" dirty="0" smtClean="0"/>
              <a:t>If Q=1, L generated- loads A (sum)and E</a:t>
            </a:r>
          </a:p>
          <a:p>
            <a:pPr lvl="1"/>
            <a:r>
              <a:rPr lang="en-IN" b="1" dirty="0" smtClean="0"/>
              <a:t>T3</a:t>
            </a:r>
            <a:r>
              <a:rPr lang="en-IN" dirty="0" smtClean="0"/>
              <a:t>-Shifts A,Q, clears 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52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control logic initiates all </a:t>
            </a:r>
            <a:r>
              <a:rPr lang="en-US" altLang="en-US" dirty="0" err="1" smtClean="0"/>
              <a:t>microoperations</a:t>
            </a:r>
            <a:r>
              <a:rPr lang="en-US" altLang="en-US" dirty="0" smtClean="0"/>
              <a:t> in data processor</a:t>
            </a:r>
          </a:p>
          <a:p>
            <a:r>
              <a:rPr lang="en-US" altLang="en-US" dirty="0" smtClean="0"/>
              <a:t>To </a:t>
            </a:r>
            <a:r>
              <a:rPr lang="en-US" altLang="en-US" dirty="0"/>
              <a:t>execute instructions, the processor must have some means of generating the control signals needed in the proper </a:t>
            </a:r>
            <a:r>
              <a:rPr lang="en-US" altLang="en-US" dirty="0" smtClean="0"/>
              <a:t>sequence</a:t>
            </a:r>
          </a:p>
          <a:p>
            <a:r>
              <a:rPr lang="en-US" altLang="en-US" dirty="0" smtClean="0"/>
              <a:t>Done using sequential circuit whose internal states dictate the control functions of the system</a:t>
            </a:r>
          </a:p>
          <a:p>
            <a:r>
              <a:rPr lang="en-US" altLang="en-US" dirty="0" err="1" smtClean="0"/>
              <a:t>Ie</a:t>
            </a:r>
            <a:r>
              <a:rPr lang="en-US" altLang="en-US" dirty="0" smtClean="0"/>
              <a:t>, at any time, state of sequential control initiates a set of </a:t>
            </a:r>
            <a:r>
              <a:rPr lang="en-US" altLang="en-US" dirty="0" err="1" smtClean="0"/>
              <a:t>microoperations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42700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5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60"/>
            <a:ext cx="7620000" cy="6284168"/>
          </a:xfrm>
        </p:spPr>
        <p:txBody>
          <a:bodyPr/>
          <a:lstStyle/>
          <a:p>
            <a:r>
              <a:rPr lang="en-IN" dirty="0" smtClean="0"/>
              <a:t>Design of hard wired control</a:t>
            </a:r>
          </a:p>
          <a:p>
            <a:pPr lvl="1"/>
            <a:r>
              <a:rPr lang="en-IN" dirty="0" smtClean="0"/>
              <a:t>2 JK </a:t>
            </a:r>
            <a:r>
              <a:rPr lang="en-IN" dirty="0" err="1" smtClean="0"/>
              <a:t>flipflops</a:t>
            </a:r>
            <a:r>
              <a:rPr lang="en-IN" dirty="0" smtClean="0"/>
              <a:t> and 1 2x4 decoder can be used as there are 4 states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2716698"/>
            <a:ext cx="7854193" cy="414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2283" y="916360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90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7344816" cy="455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77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Programmable Logic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 replaces decoder and decision logic circuits</a:t>
            </a:r>
          </a:p>
          <a:p>
            <a:r>
              <a:rPr lang="en-IN" dirty="0" smtClean="0"/>
              <a:t>Internal paths inside PLA are programmed according to program table</a:t>
            </a:r>
          </a:p>
          <a:p>
            <a:r>
              <a:rPr lang="en-IN" dirty="0" smtClean="0"/>
              <a:t>Similar to sequence register and decoder method, except that all combinational circuits are implemented with PLA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30400"/>
            <a:ext cx="5753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05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The AND </a:t>
            </a:r>
            <a:r>
              <a:rPr lang="en-IN" dirty="0" err="1"/>
              <a:t>and</a:t>
            </a:r>
            <a:r>
              <a:rPr lang="en-IN" dirty="0"/>
              <a:t> OR gates inside the PLA are initially fabricated with the links (fuses) among </a:t>
            </a:r>
            <a:r>
              <a:rPr lang="en-IN" dirty="0" smtClean="0"/>
              <a:t>them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specific Boolean functions are implemented in sum of products form by opening appropriate links and leaving the desired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91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84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9246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00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Example(section 10.7)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Design steps:</a:t>
            </a:r>
          </a:p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Obtain state table for controller</a:t>
            </a:r>
          </a:p>
          <a:p>
            <a:pPr marL="411480" lvl="1" indent="0">
              <a:buNone/>
            </a:pPr>
            <a:r>
              <a:rPr lang="en-IN" dirty="0" smtClean="0"/>
              <a:t>(No of states determine the number of </a:t>
            </a:r>
            <a:r>
              <a:rPr lang="en-IN" dirty="0" err="1" smtClean="0"/>
              <a:t>flipflops</a:t>
            </a:r>
            <a:r>
              <a:rPr lang="en-IN" dirty="0" smtClean="0"/>
              <a:t> for sequence </a:t>
            </a:r>
            <a:r>
              <a:rPr lang="en-IN" dirty="0" err="1" smtClean="0"/>
              <a:t>reg</a:t>
            </a:r>
            <a:r>
              <a:rPr lang="en-IN" dirty="0" smtClean="0"/>
              <a:t>)</a:t>
            </a:r>
          </a:p>
          <a:p>
            <a:pPr marL="411480" lvl="1" indent="0">
              <a:buNone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Connect PLA to sequence register and to input and output variables </a:t>
            </a:r>
          </a:p>
          <a:p>
            <a:pPr marL="411480" lvl="1" indent="0">
              <a:buNone/>
            </a:pPr>
            <a:r>
              <a:rPr lang="en-IN" dirty="0" smtClean="0"/>
              <a:t>PLA program table obtained from state 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98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r>
              <a:rPr lang="en-IN" dirty="0"/>
              <a:t>Consider the example of binary multiplier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59817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9725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668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Output from control logic:</a:t>
            </a:r>
          </a:p>
          <a:p>
            <a:pPr lvl="1"/>
            <a:r>
              <a:rPr lang="en-IN" b="1" dirty="0" smtClean="0"/>
              <a:t>T0</a:t>
            </a:r>
            <a:r>
              <a:rPr lang="en-IN" dirty="0" smtClean="0"/>
              <a:t>-indicates that system in initial state</a:t>
            </a:r>
          </a:p>
          <a:p>
            <a:pPr lvl="1"/>
            <a:r>
              <a:rPr lang="en-IN" b="1" dirty="0" smtClean="0"/>
              <a:t>T1</a:t>
            </a:r>
            <a:r>
              <a:rPr lang="en-IN" dirty="0" smtClean="0"/>
              <a:t>-loads sign to As and k into P</a:t>
            </a:r>
          </a:p>
          <a:p>
            <a:pPr lvl="1"/>
            <a:r>
              <a:rPr lang="en-IN" b="1" dirty="0" smtClean="0"/>
              <a:t>T2</a:t>
            </a:r>
            <a:r>
              <a:rPr lang="en-IN" dirty="0" smtClean="0"/>
              <a:t>-decrements P, </a:t>
            </a:r>
          </a:p>
          <a:p>
            <a:pPr lvl="2"/>
            <a:r>
              <a:rPr lang="en-IN" dirty="0" smtClean="0"/>
              <a:t>If Q=1, L generated- loads A (sum)and E</a:t>
            </a:r>
          </a:p>
          <a:p>
            <a:pPr lvl="1"/>
            <a:r>
              <a:rPr lang="en-IN" b="1" dirty="0" smtClean="0"/>
              <a:t>T3</a:t>
            </a:r>
            <a:r>
              <a:rPr lang="en-IN" dirty="0" smtClean="0"/>
              <a:t>-Shifts A,Q, clears 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95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b="1" dirty="0" smtClean="0"/>
              <a:t>G1 and G2 </a:t>
            </a:r>
            <a:r>
              <a:rPr lang="en-IN" dirty="0" smtClean="0"/>
              <a:t>–</a:t>
            </a:r>
            <a:r>
              <a:rPr lang="en-IN" dirty="0" err="1" smtClean="0"/>
              <a:t>flipflops</a:t>
            </a:r>
            <a:r>
              <a:rPr lang="en-IN" dirty="0" smtClean="0"/>
              <a:t>(sequence </a:t>
            </a:r>
            <a:r>
              <a:rPr lang="en-IN" dirty="0" err="1" smtClean="0"/>
              <a:t>reg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Input to PLA- </a:t>
            </a:r>
            <a:r>
              <a:rPr lang="en-IN" dirty="0" smtClean="0"/>
              <a:t>value of present state and 3 </a:t>
            </a:r>
            <a:r>
              <a:rPr lang="en-IN" dirty="0" err="1" smtClean="0"/>
              <a:t>ext</a:t>
            </a:r>
            <a:r>
              <a:rPr lang="en-IN" dirty="0" smtClean="0"/>
              <a:t> input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4943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685" y="4391025"/>
            <a:ext cx="6629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622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Microprogrammed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06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 smtClean="0"/>
              <a:t>Control unit initiate a series of sequential steps of </a:t>
            </a:r>
            <a:r>
              <a:rPr lang="en-US" altLang="en-US" sz="1900" dirty="0" err="1" smtClean="0"/>
              <a:t>microoperations</a:t>
            </a:r>
            <a:endParaRPr lang="en-US" altLang="en-US" sz="19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 smtClean="0"/>
              <a:t>At any time certain operations are to be initiated and others idle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 smtClean="0"/>
              <a:t>So represented as series of 1’s and 0’s -&gt;control word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 smtClean="0"/>
              <a:t>Microprogrammed-&gt; CU whose control variables are stored in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 smtClean="0"/>
              <a:t>Microinstruction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 smtClean="0"/>
              <a:t>Microprogram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 smtClean="0"/>
              <a:t>Control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38898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Hardwired control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One </a:t>
            </a:r>
            <a:r>
              <a:rPr lang="en-IN" dirty="0" err="1" smtClean="0"/>
              <a:t>flipflop</a:t>
            </a:r>
            <a:r>
              <a:rPr lang="en-IN" dirty="0" smtClean="0"/>
              <a:t> per stage </a:t>
            </a:r>
            <a:r>
              <a:rPr lang="en-IN" smtClean="0"/>
              <a:t>method (aka </a:t>
            </a:r>
            <a:r>
              <a:rPr lang="en-IN" dirty="0" smtClean="0"/>
              <a:t>Ring </a:t>
            </a:r>
            <a:r>
              <a:rPr lang="en-IN" smtClean="0"/>
              <a:t>counter controller)</a:t>
            </a:r>
            <a:endParaRPr lang="en-IN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Sequence register and decoder </a:t>
            </a:r>
            <a:r>
              <a:rPr lang="en-IN" dirty="0" smtClean="0"/>
              <a:t>method (aka counter decoder method)</a:t>
            </a:r>
            <a:endParaRPr lang="en-IN" dirty="0" smtClean="0"/>
          </a:p>
          <a:p>
            <a:pPr marL="868680" lvl="1" indent="-457200">
              <a:buFont typeface="+mj-lt"/>
              <a:buAutoNum type="arabicPeriod"/>
            </a:pPr>
            <a:endParaRPr lang="en-IN" dirty="0" smtClean="0"/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PLA control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Microprogrammed control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7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45404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9541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Example(section 10.4)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Problem statement:  To design control logic for sign magnitude adder </a:t>
            </a:r>
            <a:r>
              <a:rPr lang="en-IN" dirty="0" err="1" smtClean="0"/>
              <a:t>subtractor</a:t>
            </a:r>
            <a:r>
              <a:rPr lang="en-IN" dirty="0" smtClean="0"/>
              <a:t> using microprogram control</a:t>
            </a:r>
          </a:p>
          <a:p>
            <a:endParaRPr lang="en-IN" dirty="0"/>
          </a:p>
          <a:p>
            <a:r>
              <a:rPr lang="en-IN" dirty="0" smtClean="0"/>
              <a:t>State in control memory- address of microinstruction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2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 smtClean="0"/>
              <a:t>Control state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61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2" y="116632"/>
            <a:ext cx="6019359" cy="65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663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3360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4253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66874"/>
            <a:ext cx="7405783" cy="399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012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of processor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3529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218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en-IN" dirty="0" smtClean="0"/>
              <a:t>Example2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564088"/>
          </a:xfrm>
        </p:spPr>
        <p:txBody>
          <a:bodyPr/>
          <a:lstStyle/>
          <a:p>
            <a:r>
              <a:rPr lang="en-IN" dirty="0" smtClean="0"/>
              <a:t>Problem: counting no of 1’s in register R1</a:t>
            </a:r>
          </a:p>
          <a:p>
            <a:r>
              <a:rPr lang="en-IN" dirty="0" smtClean="0"/>
              <a:t>Algorithm: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28724"/>
            <a:ext cx="34956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180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344816" cy="64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02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3861048"/>
            <a:ext cx="7659687" cy="1168400"/>
          </a:xfrm>
        </p:spPr>
        <p:txBody>
          <a:bodyPr/>
          <a:lstStyle/>
          <a:p>
            <a:r>
              <a:rPr lang="en-IN" dirty="0" smtClean="0"/>
              <a:t>Hard wired control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8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Microprogram sequencer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Microprogram CU                        control memory</a:t>
            </a:r>
          </a:p>
          <a:p>
            <a:endParaRPr lang="en-IN" dirty="0" smtClean="0"/>
          </a:p>
          <a:p>
            <a:pPr marL="2103120" lvl="8" indent="0">
              <a:buNone/>
            </a:pPr>
            <a:r>
              <a:rPr lang="en-IN" sz="2200" dirty="0" smtClean="0"/>
              <a:t>                    Next address generator</a:t>
            </a:r>
          </a:p>
          <a:p>
            <a:r>
              <a:rPr lang="en-IN" dirty="0" smtClean="0"/>
              <a:t>Address generation part- sequencer</a:t>
            </a:r>
          </a:p>
          <a:p>
            <a:endParaRPr lang="en-IN" dirty="0" smtClean="0"/>
          </a:p>
          <a:p>
            <a:r>
              <a:rPr lang="en-IN" dirty="0" smtClean="0"/>
              <a:t>Sequencer provide the following capabilities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Increments the present address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Branches to address specified in address field of microinstruction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Branches to address if specified status bit is 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Transfers to new address specified by external source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Has facility for subroutine calls and return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114300" indent="0"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18448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816" y="1988840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3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-61340"/>
            <a:ext cx="7560421" cy="51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0815" y="5133975"/>
            <a:ext cx="6172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14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Output from CAR- address of control memory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,T have no effect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=00,01,10</a:t>
                </a:r>
              </a:p>
              <a:p>
                <a:r>
                  <a:rPr lang="en-IN" u="sng" dirty="0" smtClean="0"/>
                  <a:t>Conditional branch operation:</a:t>
                </a:r>
              </a:p>
              <a:p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11,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=0</a:t>
                </a:r>
              </a:p>
              <a:p>
                <a:pPr lvl="1"/>
                <a:r>
                  <a:rPr lang="en-IN" dirty="0" smtClean="0"/>
                  <a:t>If T=1, sequencer branches to BRA(branch address from microinstruction)</a:t>
                </a:r>
              </a:p>
              <a:p>
                <a:pPr lvl="1"/>
                <a:r>
                  <a:rPr lang="en-IN" dirty="0" smtClean="0"/>
                  <a:t>If T=0, increments CAR</a:t>
                </a:r>
              </a:p>
              <a:p>
                <a:r>
                  <a:rPr lang="en-IN" u="sng" dirty="0"/>
                  <a:t>Conditional </a:t>
                </a:r>
                <a:r>
                  <a:rPr lang="en-IN" u="sng" dirty="0" smtClean="0"/>
                  <a:t>subroutine call:</a:t>
                </a:r>
                <a:endParaRPr lang="en-IN" u="sng" dirty="0"/>
              </a:p>
              <a:p>
                <a:r>
                  <a:rPr lang="en-IN" dirty="0"/>
                  <a:t>When </a:t>
                </a: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111</a:t>
                </a:r>
                <a:endParaRPr lang="en-IN" dirty="0"/>
              </a:p>
              <a:p>
                <a:pPr lvl="1"/>
                <a:r>
                  <a:rPr lang="en-IN" dirty="0"/>
                  <a:t>If T=1, </a:t>
                </a:r>
                <a:r>
                  <a:rPr lang="en-IN" dirty="0" smtClean="0"/>
                  <a:t>CAR+1 pushed to </a:t>
                </a:r>
                <a:r>
                  <a:rPr lang="en-IN" dirty="0" err="1" smtClean="0"/>
                  <a:t>stack,sequencer</a:t>
                </a:r>
                <a:r>
                  <a:rPr lang="en-IN" dirty="0" smtClean="0"/>
                  <a:t/>
                </a:r>
                <a:r>
                  <a:rPr lang="en-IN" dirty="0"/>
                  <a:t>branches to </a:t>
                </a:r>
                <a:r>
                  <a:rPr lang="en-IN" dirty="0" smtClean="0"/>
                  <a:t>BRA</a:t>
                </a:r>
                <a:endParaRPr lang="en-IN" dirty="0"/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 smtClean="0"/>
                  <a:t>Return from subroutine:</a:t>
                </a:r>
                <a:endParaRPr lang="en-IN" u="sng" dirty="0"/>
              </a:p>
              <a:p>
                <a:r>
                  <a:rPr lang="en-IN" dirty="0"/>
                  <a:t>When </a:t>
                </a:r>
                <a:r>
                  <a:rPr lang="en-IN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:r>
                  <a:rPr lang="en-IN" dirty="0"/>
                  <a:t>0</a:t>
                </a:r>
                <a:r>
                  <a:rPr lang="en-IN" dirty="0" smtClean="0"/>
                  <a:t>1</a:t>
                </a:r>
                <a:endParaRPr lang="en-IN" dirty="0"/>
              </a:p>
              <a:p>
                <a:pPr lvl="1"/>
                <a:r>
                  <a:rPr lang="en-IN" dirty="0" smtClean="0"/>
                  <a:t>Pop stack – branch to address on top of stack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  <a:blipFill rotWithShape="1">
                <a:blip r:embed="rId2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785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2574"/>
            <a:ext cx="6234848" cy="45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7380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Microprogrammed CPU organization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01039"/>
            <a:ext cx="52768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124"/>
            <a:ext cx="21859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675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One flip flop per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en-IN" dirty="0" smtClean="0"/>
              <a:t>One flip flop set at a time</a:t>
            </a:r>
          </a:p>
          <a:p>
            <a:r>
              <a:rPr lang="en-IN" dirty="0" smtClean="0"/>
              <a:t>Single bit propagates  under the control of design logic</a:t>
            </a:r>
          </a:p>
          <a:p>
            <a:r>
              <a:rPr lang="en-IN" dirty="0" smtClean="0"/>
              <a:t>Each represents a state</a:t>
            </a:r>
          </a:p>
          <a:p>
            <a:r>
              <a:rPr lang="en-IN" dirty="0" smtClean="0"/>
              <a:t>Transition: function of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input and present </a:t>
            </a:r>
            <a:r>
              <a:rPr lang="en-IN" dirty="0" err="1" smtClean="0"/>
              <a:t>Ti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72954"/>
            <a:ext cx="38671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42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Example[Hardwired control-example1]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Design carried out with 5 steps: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Problem statement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Initial equipment configuration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Algorithm formulation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Data processor part specification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 smtClean="0"/>
              <a:t>Design of control logic</a:t>
            </a:r>
          </a:p>
          <a:p>
            <a:endParaRPr lang="en-IN" dirty="0" smtClean="0"/>
          </a:p>
          <a:p>
            <a:r>
              <a:rPr lang="en-IN" dirty="0" smtClean="0"/>
              <a:t>Problem statement: Addition and subtraction of binary fixed point numbers, negative numbers in sign’s 2 complement form</a:t>
            </a:r>
          </a:p>
          <a:p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8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</p:spPr>
            <p:txBody>
              <a:bodyPr/>
              <a:lstStyle/>
              <a:p>
                <a:r>
                  <a:rPr lang="en-IN" dirty="0" smtClean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A,B: numbers to be added/ subtracted stored in these </a:t>
                </a:r>
                <a:r>
                  <a:rPr lang="en-IN" dirty="0" err="1"/>
                  <a:t>reg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E: 1 bit register storing overflow info</a:t>
                </a:r>
              </a:p>
              <a:p>
                <a:pPr lvl="1"/>
                <a:r>
                  <a:rPr lang="en-IN" u="sng" dirty="0" smtClean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dirty="0" smtClean="0"/>
                  <a:t>: add/subtract operation to be performed</a:t>
                </a:r>
              </a:p>
              <a:p>
                <a:pPr lvl="1"/>
                <a:r>
                  <a:rPr lang="en-IN" u="sng" dirty="0" smtClean="0"/>
                  <a:t>Output signal</a:t>
                </a:r>
              </a:p>
              <a:p>
                <a:pPr lvl="1"/>
                <a:r>
                  <a:rPr lang="en-IN" dirty="0" smtClean="0"/>
                  <a:t>x : indicates end of operation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6278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222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IN" dirty="0"/>
              <a:t>Data processor part specification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90963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41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11320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45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4462</TotalTime>
  <Words>710</Words>
  <Application>Microsoft Office PowerPoint</Application>
  <PresentationFormat>On-screen Show (4:3)</PresentationFormat>
  <Paragraphs>194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Adjacency</vt:lpstr>
      <vt:lpstr>Control logic design</vt:lpstr>
      <vt:lpstr>Slide 2</vt:lpstr>
      <vt:lpstr>Control organization</vt:lpstr>
      <vt:lpstr>Hard wired control</vt:lpstr>
      <vt:lpstr>1. One flip flop per stage</vt:lpstr>
      <vt:lpstr>Example[Hardwired control-example1]</vt:lpstr>
      <vt:lpstr>Slide 7</vt:lpstr>
      <vt:lpstr>Slide 8</vt:lpstr>
      <vt:lpstr>Slide 9</vt:lpstr>
      <vt:lpstr>Slide 10</vt:lpstr>
      <vt:lpstr>Slide 11</vt:lpstr>
      <vt:lpstr>Slide 12</vt:lpstr>
      <vt:lpstr>Slide 13</vt:lpstr>
      <vt:lpstr>2. Sequence register and decoder method</vt:lpstr>
      <vt:lpstr>Example[Hardwired control-example2]</vt:lpstr>
      <vt:lpstr>Slide 16</vt:lpstr>
      <vt:lpstr>Slide 17</vt:lpstr>
      <vt:lpstr>Slide 18</vt:lpstr>
      <vt:lpstr>Slide 19</vt:lpstr>
      <vt:lpstr>Slide 20</vt:lpstr>
      <vt:lpstr>Slide 21</vt:lpstr>
      <vt:lpstr>3. Programmable Logic Array</vt:lpstr>
      <vt:lpstr>PLA basics</vt:lpstr>
      <vt:lpstr>Slide 24</vt:lpstr>
      <vt:lpstr>Example(section 10.7)</vt:lpstr>
      <vt:lpstr>Slide 26</vt:lpstr>
      <vt:lpstr>Slide 27</vt:lpstr>
      <vt:lpstr>Slide 28</vt:lpstr>
      <vt:lpstr>Microprogrammed Control</vt:lpstr>
      <vt:lpstr>Slide 30</vt:lpstr>
      <vt:lpstr>Example(section 10.4)</vt:lpstr>
      <vt:lpstr>Slide 32</vt:lpstr>
      <vt:lpstr>Slide 33</vt:lpstr>
      <vt:lpstr>Slide 34</vt:lpstr>
      <vt:lpstr>Slide 35</vt:lpstr>
      <vt:lpstr>Slide 36</vt:lpstr>
      <vt:lpstr>Control of processor unit</vt:lpstr>
      <vt:lpstr>Example2</vt:lpstr>
      <vt:lpstr>Slide 39</vt:lpstr>
      <vt:lpstr>Microprogram sequencer</vt:lpstr>
      <vt:lpstr>Slide 41</vt:lpstr>
      <vt:lpstr>Slide 42</vt:lpstr>
      <vt:lpstr>Slide 43</vt:lpstr>
      <vt:lpstr>Microprogrammed CPU organization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logic design</dc:title>
  <dc:creator>user</dc:creator>
  <cp:lastModifiedBy>MS100.IN</cp:lastModifiedBy>
  <cp:revision>151</cp:revision>
  <dcterms:created xsi:type="dcterms:W3CDTF">2018-04-03T01:25:56Z</dcterms:created>
  <dcterms:modified xsi:type="dcterms:W3CDTF">2019-05-04T09:34:53Z</dcterms:modified>
</cp:coreProperties>
</file>