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4"/>
  </p:notesMasterIdLst>
  <p:handoutMasterIdLst>
    <p:handoutMasterId r:id="rId75"/>
  </p:handoutMasterIdLst>
  <p:sldIdLst>
    <p:sldId id="282" r:id="rId2"/>
    <p:sldId id="324" r:id="rId3"/>
    <p:sldId id="327" r:id="rId4"/>
    <p:sldId id="329" r:id="rId5"/>
    <p:sldId id="396" r:id="rId6"/>
    <p:sldId id="378" r:id="rId7"/>
    <p:sldId id="397" r:id="rId8"/>
    <p:sldId id="395" r:id="rId9"/>
    <p:sldId id="330" r:id="rId10"/>
    <p:sldId id="398" r:id="rId11"/>
    <p:sldId id="331" r:id="rId12"/>
    <p:sldId id="332" r:id="rId13"/>
    <p:sldId id="333" r:id="rId14"/>
    <p:sldId id="379" r:id="rId15"/>
    <p:sldId id="334" r:id="rId16"/>
    <p:sldId id="335" r:id="rId17"/>
    <p:sldId id="399" r:id="rId18"/>
    <p:sldId id="401" r:id="rId19"/>
    <p:sldId id="402" r:id="rId20"/>
    <p:sldId id="337" r:id="rId21"/>
    <p:sldId id="403" r:id="rId22"/>
    <p:sldId id="338" r:id="rId23"/>
    <p:sldId id="339" r:id="rId24"/>
    <p:sldId id="380" r:id="rId25"/>
    <p:sldId id="405" r:id="rId26"/>
    <p:sldId id="340" r:id="rId27"/>
    <p:sldId id="343" r:id="rId28"/>
    <p:sldId id="414" r:id="rId29"/>
    <p:sldId id="344" r:id="rId30"/>
    <p:sldId id="404" r:id="rId31"/>
    <p:sldId id="345" r:id="rId32"/>
    <p:sldId id="346" r:id="rId33"/>
    <p:sldId id="381" r:id="rId34"/>
    <p:sldId id="406" r:id="rId35"/>
    <p:sldId id="347" r:id="rId36"/>
    <p:sldId id="348" r:id="rId37"/>
    <p:sldId id="349" r:id="rId38"/>
    <p:sldId id="407" r:id="rId39"/>
    <p:sldId id="350" r:id="rId40"/>
    <p:sldId id="409" r:id="rId41"/>
    <p:sldId id="408" r:id="rId42"/>
    <p:sldId id="382" r:id="rId43"/>
    <p:sldId id="351" r:id="rId44"/>
    <p:sldId id="410" r:id="rId45"/>
    <p:sldId id="352" r:id="rId46"/>
    <p:sldId id="353" r:id="rId47"/>
    <p:sldId id="354" r:id="rId48"/>
    <p:sldId id="355" r:id="rId49"/>
    <p:sldId id="356" r:id="rId50"/>
    <p:sldId id="358" r:id="rId51"/>
    <p:sldId id="412" r:id="rId52"/>
    <p:sldId id="411" r:id="rId53"/>
    <p:sldId id="413" r:id="rId54"/>
    <p:sldId id="383" r:id="rId55"/>
    <p:sldId id="384" r:id="rId56"/>
    <p:sldId id="360" r:id="rId57"/>
    <p:sldId id="361" r:id="rId58"/>
    <p:sldId id="385" r:id="rId59"/>
    <p:sldId id="362" r:id="rId60"/>
    <p:sldId id="386" r:id="rId61"/>
    <p:sldId id="387" r:id="rId62"/>
    <p:sldId id="364" r:id="rId63"/>
    <p:sldId id="365" r:id="rId64"/>
    <p:sldId id="388" r:id="rId65"/>
    <p:sldId id="366" r:id="rId66"/>
    <p:sldId id="389" r:id="rId67"/>
    <p:sldId id="367" r:id="rId68"/>
    <p:sldId id="390" r:id="rId69"/>
    <p:sldId id="368" r:id="rId70"/>
    <p:sldId id="369" r:id="rId71"/>
    <p:sldId id="370" r:id="rId72"/>
    <p:sldId id="391" r:id="rId73"/>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FFFF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p:cViewPr>
        <p:scale>
          <a:sx n="75" d="100"/>
          <a:sy n="75" d="100"/>
        </p:scale>
        <p:origin x="-1014" y="-6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56"/>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A58ABEDE-8002-441B-8221-C84ADC8A6E1D}" type="slidenum">
              <a:rPr lang="en-CA"/>
              <a:pPr/>
              <a:t>‹#›</a:t>
            </a:fld>
            <a:endParaRPr lang="en-C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endParaRPr lang="en-CA"/>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CA"/>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endParaRPr lang="en-CA"/>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452D06E4-D1A9-44A7-A17D-BBB2D1F4A398}" type="slidenum">
              <a:rPr lang="en-CA"/>
              <a:pPr/>
              <a:t>‹#›</a:t>
            </a:fld>
            <a:endParaRPr lang="en-CA"/>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charset="0"/>
        <a:ea typeface="+mn-ea"/>
        <a:cs typeface="+mn-cs"/>
      </a:defRPr>
    </a:lvl1pPr>
    <a:lvl2pPr marL="457200" algn="l" rtl="0" fontAlgn="base">
      <a:spcBef>
        <a:spcPct val="30000"/>
      </a:spcBef>
      <a:spcAft>
        <a:spcPct val="0"/>
      </a:spcAft>
      <a:defRPr sz="16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3796D-CE81-493C-9DC8-E7B78B4F20AC}" type="slidenum">
              <a:rPr lang="en-CA"/>
              <a:pPr/>
              <a:t>1</a:t>
            </a:fld>
            <a:endParaRPr lang="en-CA"/>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01D9E8-0405-47C8-AF66-A6192F9DB266}" type="slidenum">
              <a:rPr lang="en-CA"/>
              <a:pPr/>
              <a:t>10</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5843E-3D00-4662-8632-E5AE008503C4}" type="slidenum">
              <a:rPr lang="en-CA"/>
              <a:pPr/>
              <a:t>11</a:t>
            </a:fld>
            <a:endParaRPr lang="en-CA"/>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7D040-D689-4559-AFAA-BAFE0EE3DC7C}" type="slidenum">
              <a:rPr lang="en-CA"/>
              <a:pPr/>
              <a:t>12</a:t>
            </a:fld>
            <a:endParaRPr lang="en-CA"/>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135C01-B192-4E59-A370-F54BF7795247}" type="slidenum">
              <a:rPr lang="en-CA"/>
              <a:pPr/>
              <a:t>13</a:t>
            </a:fld>
            <a:endParaRPr lang="en-CA"/>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7B8C0-93E3-461D-B73F-C0574FEA6DCE}" type="slidenum">
              <a:rPr lang="en-CA"/>
              <a:pPr/>
              <a:t>14</a:t>
            </a:fld>
            <a:endParaRPr lang="en-CA"/>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2326A6-A56C-4E4D-B376-CBB167F1032E}" type="slidenum">
              <a:rPr lang="en-CA"/>
              <a:pPr/>
              <a:t>15</a:t>
            </a:fld>
            <a:endParaRPr lang="en-CA"/>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62AB7-0FC7-4516-BCDB-AC45CFAD204C}" type="slidenum">
              <a:rPr lang="en-CA"/>
              <a:pPr/>
              <a:t>16</a:t>
            </a:fld>
            <a:endParaRPr lang="en-CA"/>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4C3B8-A33E-4100-B8DF-562F23660E3A}" type="slidenum">
              <a:rPr lang="en-CA"/>
              <a:pPr/>
              <a:t>17</a:t>
            </a:fld>
            <a:endParaRPr lang="en-CA"/>
          </a:p>
        </p:txBody>
      </p:sp>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CDFD0-ED3F-4F5D-A5E8-3B84ED50CA9A}" type="slidenum">
              <a:rPr lang="en-CA"/>
              <a:pPr/>
              <a:t>18</a:t>
            </a:fld>
            <a:endParaRPr lang="en-CA"/>
          </a:p>
        </p:txBody>
      </p:sp>
      <p:sp>
        <p:nvSpPr>
          <p:cNvPr id="832514" name="Rectangle 2"/>
          <p:cNvSpPr>
            <a:spLocks noGrp="1" noRot="1" noChangeAspect="1" noChangeArrowheads="1" noTextEdit="1"/>
          </p:cNvSpPr>
          <p:nvPr>
            <p:ph type="sldImg"/>
          </p:nvPr>
        </p:nvSpPr>
        <p:spPr>
          <a:ln/>
        </p:spPr>
      </p:sp>
      <p:sp>
        <p:nvSpPr>
          <p:cNvPr id="83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E4616-9D33-4D19-9315-59DDE6186512}" type="slidenum">
              <a:rPr lang="en-CA"/>
              <a:pPr/>
              <a:t>19</a:t>
            </a:fld>
            <a:endParaRPr lang="en-CA"/>
          </a:p>
        </p:txBody>
      </p:sp>
      <p:sp>
        <p:nvSpPr>
          <p:cNvPr id="834562" name="Rectangle 2"/>
          <p:cNvSpPr>
            <a:spLocks noGrp="1" noRot="1" noChangeAspect="1" noChangeArrowheads="1" noTextEdit="1"/>
          </p:cNvSpPr>
          <p:nvPr>
            <p:ph type="sldImg"/>
          </p:nvPr>
        </p:nvSpPr>
        <p:spPr>
          <a:ln/>
        </p:spPr>
      </p:sp>
      <p:sp>
        <p:nvSpPr>
          <p:cNvPr id="83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40924A-5759-4E32-A872-4C38BCC857E1}" type="slidenum">
              <a:rPr lang="en-CA"/>
              <a:pPr/>
              <a:t>2</a:t>
            </a:fld>
            <a:endParaRPr lang="en-CA"/>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981AAA-4108-492B-AB92-11B39993B41A}" type="slidenum">
              <a:rPr lang="en-CA"/>
              <a:pPr/>
              <a:t>20</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FFC46-8D7A-4FAB-88B7-E1203F23BD7D}" type="slidenum">
              <a:rPr lang="en-CA"/>
              <a:pPr/>
              <a:t>21</a:t>
            </a:fld>
            <a:endParaRPr lang="en-CA"/>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158A7-6723-4F37-ACBC-A977F43FC7EE}" type="slidenum">
              <a:rPr lang="en-CA"/>
              <a:pPr/>
              <a:t>22</a:t>
            </a:fld>
            <a:endParaRPr lang="en-CA"/>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579F83-5C5D-44CE-8AB8-51E68D37C952}" type="slidenum">
              <a:rPr lang="en-CA"/>
              <a:pPr/>
              <a:t>23</a:t>
            </a:fld>
            <a:endParaRPr lang="en-CA"/>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EF87C8-1DF4-47C2-8D21-C608E824B94B}" type="slidenum">
              <a:rPr lang="en-CA"/>
              <a:pPr/>
              <a:t>24</a:t>
            </a:fld>
            <a:endParaRPr lang="en-CA"/>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4EC08-3D42-42FD-8A53-8BB0D908D17D}" type="slidenum">
              <a:rPr lang="en-CA"/>
              <a:pPr/>
              <a:t>25</a:t>
            </a:fld>
            <a:endParaRPr lang="en-CA"/>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18DCF-846F-4A25-BBA8-7C1F56627B01}" type="slidenum">
              <a:rPr lang="en-CA"/>
              <a:pPr/>
              <a:t>26</a:t>
            </a:fld>
            <a:endParaRPr lang="en-CA"/>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E43A2-E6D9-4EF7-902C-4174A15DD40D}" type="slidenum">
              <a:rPr lang="en-CA"/>
              <a:pPr/>
              <a:t>27</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5F845B-3C49-4481-8DAE-439E105E9CF7}" type="slidenum">
              <a:rPr lang="en-CA"/>
              <a:pPr/>
              <a:t>29</a:t>
            </a:fld>
            <a:endParaRPr lang="en-CA"/>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E59B9-E62C-4971-8A81-80B663C99106}" type="slidenum">
              <a:rPr lang="en-CA"/>
              <a:pPr/>
              <a:t>30</a:t>
            </a:fld>
            <a:endParaRPr lang="en-CA"/>
          </a:p>
        </p:txBody>
      </p:sp>
      <p:sp>
        <p:nvSpPr>
          <p:cNvPr id="838658" name="Rectangle 2"/>
          <p:cNvSpPr>
            <a:spLocks noGrp="1" noRot="1" noChangeAspect="1" noChangeArrowheads="1" noTextEdit="1"/>
          </p:cNvSpPr>
          <p:nvPr>
            <p:ph type="sldImg"/>
          </p:nvPr>
        </p:nvSpPr>
        <p:spPr>
          <a:ln/>
        </p:spPr>
      </p:sp>
      <p:sp>
        <p:nvSpPr>
          <p:cNvPr id="83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37F9C-67AB-4B6F-8F11-6B59089B1240}" type="slidenum">
              <a:rPr lang="en-CA"/>
              <a:pPr/>
              <a:t>3</a:t>
            </a:fld>
            <a:endParaRPr lang="en-CA"/>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2B950-E769-40EF-BC3E-FDF80A4560C5}" type="slidenum">
              <a:rPr lang="en-CA"/>
              <a:pPr/>
              <a:t>31</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D9A51-7D84-4CC3-9DAF-44D1B7B37889}" type="slidenum">
              <a:rPr lang="en-CA"/>
              <a:pPr/>
              <a:t>32</a:t>
            </a:fld>
            <a:endParaRPr lang="en-CA"/>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375AB-E9BE-46F7-A191-FE5E7551D3D6}" type="slidenum">
              <a:rPr lang="en-CA"/>
              <a:pPr/>
              <a:t>33</a:t>
            </a:fld>
            <a:endParaRPr lang="en-CA"/>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092066-9C7C-4138-A7C2-5F46C5A8BA3C}" type="slidenum">
              <a:rPr lang="en-CA"/>
              <a:pPr/>
              <a:t>34</a:t>
            </a:fld>
            <a:endParaRPr lang="en-CA"/>
          </a:p>
        </p:txBody>
      </p:sp>
      <p:sp>
        <p:nvSpPr>
          <p:cNvPr id="842754" name="Rectangle 2"/>
          <p:cNvSpPr>
            <a:spLocks noGrp="1" noRot="1" noChangeAspect="1" noChangeArrowheads="1" noTextEdit="1"/>
          </p:cNvSpPr>
          <p:nvPr>
            <p:ph type="sldImg"/>
          </p:nvPr>
        </p:nvSpPr>
        <p:spPr>
          <a:ln/>
        </p:spPr>
      </p:sp>
      <p:sp>
        <p:nvSpPr>
          <p:cNvPr id="84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C3D883-69F9-4C48-82AA-EBBED97BF4D8}" type="slidenum">
              <a:rPr lang="en-CA"/>
              <a:pPr/>
              <a:t>35</a:t>
            </a:fld>
            <a:endParaRPr lang="en-CA"/>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3650D-91F8-4C6A-85C2-3EE81EAC5D5C}" type="slidenum">
              <a:rPr lang="en-CA"/>
              <a:pPr/>
              <a:t>36</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2E8896-EFF1-497D-83F4-5770B1AED52A}" type="slidenum">
              <a:rPr lang="en-CA"/>
              <a:pPr/>
              <a:t>37</a:t>
            </a:fld>
            <a:endParaRPr lang="en-CA"/>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C39205-8F1E-4D85-A16A-FE0C1B0262E7}" type="slidenum">
              <a:rPr lang="en-CA"/>
              <a:pPr/>
              <a:t>38</a:t>
            </a:fld>
            <a:endParaRPr lang="en-CA"/>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FCECF8-B8AC-4A7C-9571-F199FF005456}" type="slidenum">
              <a:rPr lang="en-CA"/>
              <a:pPr/>
              <a:t>39</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51C28-0BEE-4F4A-836F-B7CA4EF6999A}" type="slidenum">
              <a:rPr lang="en-CA"/>
              <a:pPr/>
              <a:t>40</a:t>
            </a:fld>
            <a:endParaRPr lang="en-CA"/>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70C54D-5526-4EF5-B4EE-2BA7646D0D21}" type="slidenum">
              <a:rPr lang="en-CA"/>
              <a:pPr/>
              <a:t>4</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840BFE-6516-4891-AFCD-F56521F89224}" type="slidenum">
              <a:rPr lang="en-CA"/>
              <a:pPr/>
              <a:t>41</a:t>
            </a:fld>
            <a:endParaRPr lang="en-CA"/>
          </a:p>
        </p:txBody>
      </p:sp>
      <p:sp>
        <p:nvSpPr>
          <p:cNvPr id="846850" name="Rectangle 2"/>
          <p:cNvSpPr>
            <a:spLocks noGrp="1" noRot="1" noChangeAspect="1" noChangeArrowheads="1" noTextEdit="1"/>
          </p:cNvSpPr>
          <p:nvPr>
            <p:ph type="sldImg"/>
          </p:nvPr>
        </p:nvSpPr>
        <p:spPr>
          <a:ln/>
        </p:spPr>
      </p:sp>
      <p:sp>
        <p:nvSpPr>
          <p:cNvPr id="84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7D303-50B9-45A5-95BA-5EB6CB00BC12}" type="slidenum">
              <a:rPr lang="en-CA"/>
              <a:pPr/>
              <a:t>42</a:t>
            </a:fld>
            <a:endParaRPr lang="en-CA"/>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48702A-5A89-4189-87DA-4E2228B37725}" type="slidenum">
              <a:rPr lang="en-CA"/>
              <a:pPr/>
              <a:t>43</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54F0A5-3D02-4A2D-8D5B-FDA83AD52E4B}" type="slidenum">
              <a:rPr lang="en-CA"/>
              <a:pPr/>
              <a:t>44</a:t>
            </a:fld>
            <a:endParaRPr lang="en-CA"/>
          </a:p>
        </p:txBody>
      </p:sp>
      <p:sp>
        <p:nvSpPr>
          <p:cNvPr id="850946" name="Rectangle 2"/>
          <p:cNvSpPr>
            <a:spLocks noGrp="1" noRot="1" noChangeAspect="1" noChangeArrowheads="1" noTextEdit="1"/>
          </p:cNvSpPr>
          <p:nvPr>
            <p:ph type="sldImg"/>
          </p:nvPr>
        </p:nvSpPr>
        <p:spPr>
          <a:ln/>
        </p:spPr>
      </p:sp>
      <p:sp>
        <p:nvSpPr>
          <p:cNvPr id="85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A74C57-FFE1-47BC-84D2-ADAF2C9E9AA0}" type="slidenum">
              <a:rPr lang="en-CA"/>
              <a:pPr/>
              <a:t>45</a:t>
            </a:fld>
            <a:endParaRPr lang="en-CA"/>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0263F-66E5-45E4-B2B3-FF4BEBF6DF27}" type="slidenum">
              <a:rPr lang="en-CA"/>
              <a:pPr/>
              <a:t>46</a:t>
            </a:fld>
            <a:endParaRPr lang="en-CA"/>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A3052-2C76-4029-B0F5-A3737C938149}" type="slidenum">
              <a:rPr lang="en-CA"/>
              <a:pPr/>
              <a:t>47</a:t>
            </a:fld>
            <a:endParaRPr lang="en-CA"/>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445A1B-AD3B-4E3E-889D-6FBFACBA9B84}" type="slidenum">
              <a:rPr lang="en-CA"/>
              <a:pPr/>
              <a:t>48</a:t>
            </a:fld>
            <a:endParaRPr lang="en-CA"/>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B8A627-E1E2-4D94-8553-4FED89371976}" type="slidenum">
              <a:rPr lang="en-CA"/>
              <a:pPr/>
              <a:t>49</a:t>
            </a:fld>
            <a:endParaRPr lang="en-CA"/>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A01FE-3367-4C47-BC48-C9763B819A94}" type="slidenum">
              <a:rPr lang="en-CA"/>
              <a:pPr/>
              <a:t>50</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4FCEBD-1D2B-43C0-9B57-9E98C4A957C2}" type="slidenum">
              <a:rPr lang="en-CA"/>
              <a:pPr/>
              <a:t>5</a:t>
            </a:fld>
            <a:endParaRPr lang="en-CA"/>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84C65-9E50-4FBD-9C6F-CACB213F83A8}" type="slidenum">
              <a:rPr lang="en-CA"/>
              <a:pPr/>
              <a:t>51</a:t>
            </a:fld>
            <a:endParaRPr lang="en-CA"/>
          </a:p>
        </p:txBody>
      </p:sp>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C37900-B209-482D-87E0-955EC74FAF4C}" type="slidenum">
              <a:rPr lang="en-CA"/>
              <a:pPr/>
              <a:t>52</a:t>
            </a:fld>
            <a:endParaRPr lang="en-CA"/>
          </a:p>
        </p:txBody>
      </p:sp>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D930A-A4F0-4579-8FAE-8114DB7BAD8D}" type="slidenum">
              <a:rPr lang="en-CA"/>
              <a:pPr/>
              <a:t>53</a:t>
            </a:fld>
            <a:endParaRPr lang="en-CA"/>
          </a:p>
        </p:txBody>
      </p:sp>
      <p:sp>
        <p:nvSpPr>
          <p:cNvPr id="859138" name="Rectangle 2"/>
          <p:cNvSpPr>
            <a:spLocks noGrp="1" noRot="1" noChangeAspect="1" noChangeArrowheads="1" noTextEdit="1"/>
          </p:cNvSpPr>
          <p:nvPr>
            <p:ph type="sldImg"/>
          </p:nvPr>
        </p:nvSpPr>
        <p:spPr>
          <a:ln/>
        </p:spPr>
      </p:sp>
      <p:sp>
        <p:nvSpPr>
          <p:cNvPr id="85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F632CC-9A66-4C57-8913-C5631F61F1F3}" type="slidenum">
              <a:rPr lang="en-CA"/>
              <a:pPr/>
              <a:t>54</a:t>
            </a:fld>
            <a:endParaRPr lang="en-CA"/>
          </a:p>
        </p:txBody>
      </p:sp>
      <p:sp>
        <p:nvSpPr>
          <p:cNvPr id="791554" name="Rectangle 2"/>
          <p:cNvSpPr>
            <a:spLocks noGrp="1" noRot="1" noChangeAspect="1" noChangeArrowheads="1" noTextEdit="1"/>
          </p:cNvSpPr>
          <p:nvPr>
            <p:ph type="sldImg"/>
          </p:nvPr>
        </p:nvSpPr>
        <p:spPr>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85A7B0-553C-43DA-80A9-EFCC33336A62}" type="slidenum">
              <a:rPr lang="en-CA"/>
              <a:pPr/>
              <a:t>55</a:t>
            </a:fld>
            <a:endParaRPr lang="en-CA"/>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4F457-34A7-41FB-A695-15F6EB42E939}" type="slidenum">
              <a:rPr lang="en-CA"/>
              <a:pPr/>
              <a:t>56</a:t>
            </a:fld>
            <a:endParaRPr lang="en-CA"/>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09510C-2D19-40E5-8AEE-75525E23635F}" type="slidenum">
              <a:rPr lang="en-CA"/>
              <a:pPr/>
              <a:t>57</a:t>
            </a:fld>
            <a:endParaRPr lang="en-CA"/>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FE3A85-1C89-4149-8755-034E30BEB9AB}" type="slidenum">
              <a:rPr lang="en-CA"/>
              <a:pPr/>
              <a:t>58</a:t>
            </a:fld>
            <a:endParaRPr lang="en-CA"/>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D6E727-B896-482E-913A-32B04C0CAC80}" type="slidenum">
              <a:rPr lang="en-CA"/>
              <a:pPr/>
              <a:t>59</a:t>
            </a:fld>
            <a:endParaRPr lang="en-CA"/>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82850-160E-4C6E-858D-449A39F946F7}" type="slidenum">
              <a:rPr lang="en-CA"/>
              <a:pPr/>
              <a:t>60</a:t>
            </a:fld>
            <a:endParaRPr lang="en-CA"/>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0D92A-08DB-452D-B4CE-3DDAF02FBB87}" type="slidenum">
              <a:rPr lang="en-CA"/>
              <a:pPr/>
              <a:t>6</a:t>
            </a:fld>
            <a:endParaRPr lang="en-CA"/>
          </a:p>
        </p:txBody>
      </p:sp>
      <p:sp>
        <p:nvSpPr>
          <p:cNvPr id="775170" name="Rectangle 2"/>
          <p:cNvSpPr>
            <a:spLocks noGrp="1" noRot="1" noChangeAspect="1" noChangeArrowheads="1" noTextEdit="1"/>
          </p:cNvSpPr>
          <p:nvPr>
            <p:ph type="sldImg"/>
          </p:nvPr>
        </p:nvSpPr>
        <p:spPr>
          <a:xfrm>
            <a:off x="1144588" y="685800"/>
            <a:ext cx="4572000" cy="3429000"/>
          </a:xfrm>
          <a:ln/>
        </p:spPr>
      </p:sp>
      <p:sp>
        <p:nvSpPr>
          <p:cNvPr id="77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B8800-CE1D-437F-A2F3-8C61001D1279}" type="slidenum">
              <a:rPr lang="en-CA"/>
              <a:pPr/>
              <a:t>61</a:t>
            </a:fld>
            <a:endParaRPr lang="en-CA"/>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B50C80-5231-4C1B-B19D-933D80DFE540}" type="slidenum">
              <a:rPr lang="en-CA"/>
              <a:pPr/>
              <a:t>62</a:t>
            </a:fld>
            <a:endParaRPr lang="en-CA"/>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ACD963-D5E2-4D7F-8438-0C1A91E35FCB}" type="slidenum">
              <a:rPr lang="en-CA"/>
              <a:pPr/>
              <a:t>63</a:t>
            </a:fld>
            <a:endParaRPr lang="en-CA"/>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E1975D-3A37-4492-894C-DA837C81EFC9}" type="slidenum">
              <a:rPr lang="en-CA"/>
              <a:pPr/>
              <a:t>64</a:t>
            </a:fld>
            <a:endParaRPr lang="en-CA"/>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0835B2-776B-4C16-940C-526E928FCA49}" type="slidenum">
              <a:rPr lang="en-CA"/>
              <a:pPr/>
              <a:t>65</a:t>
            </a:fld>
            <a:endParaRPr lang="en-CA"/>
          </a:p>
        </p:txBody>
      </p:sp>
      <p:sp>
        <p:nvSpPr>
          <p:cNvPr id="750594" name="Rectangle 2"/>
          <p:cNvSpPr>
            <a:spLocks noGrp="1" noRot="1" noChangeAspect="1" noChangeArrowheads="1" noTextEdit="1"/>
          </p:cNvSpPr>
          <p:nvPr>
            <p:ph type="sldImg"/>
          </p:nvPr>
        </p:nvSpPr>
        <p:spPr>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E5E4C-6183-4048-A37B-AF6CB512A6C2}" type="slidenum">
              <a:rPr lang="en-CA"/>
              <a:pPr/>
              <a:t>66</a:t>
            </a:fld>
            <a:endParaRPr lang="en-CA"/>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1B58A-4179-4D7E-A47E-44A0ECFC5CA7}" type="slidenum">
              <a:rPr lang="en-CA"/>
              <a:pPr/>
              <a:t>67</a:t>
            </a:fld>
            <a:endParaRPr lang="en-CA"/>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B9113-DB20-4276-9F0B-7C90EEC93AFC}" type="slidenum">
              <a:rPr lang="en-CA"/>
              <a:pPr/>
              <a:t>68</a:t>
            </a:fld>
            <a:endParaRPr lang="en-CA"/>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B4EC8E-0FCD-4BC6-B2E6-6D8E916DA058}" type="slidenum">
              <a:rPr lang="en-CA"/>
              <a:pPr/>
              <a:t>69</a:t>
            </a:fld>
            <a:endParaRPr lang="en-CA"/>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3920A4-562E-4209-8C5D-CF019D36D8C9}" type="slidenum">
              <a:rPr lang="en-CA"/>
              <a:pPr/>
              <a:t>70</a:t>
            </a:fld>
            <a:endParaRPr lang="en-CA"/>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0B0F3-307D-4B57-81F8-9166A96DC46E}" type="slidenum">
              <a:rPr lang="en-CA"/>
              <a:pPr/>
              <a:t>7</a:t>
            </a:fld>
            <a:endParaRPr lang="en-CA"/>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0B64B-E727-4B7D-9E74-836C5518AD18}" type="slidenum">
              <a:rPr lang="en-CA"/>
              <a:pPr/>
              <a:t>71</a:t>
            </a:fld>
            <a:endParaRPr lang="en-CA"/>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99AED7-E3E3-42F9-AA13-B85CD15BA247}" type="slidenum">
              <a:rPr lang="en-CA"/>
              <a:pPr/>
              <a:t>72</a:t>
            </a:fld>
            <a:endParaRPr lang="en-CA"/>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A6FA2-7EEB-44FF-9BA8-984698513CA0}" type="slidenum">
              <a:rPr lang="en-CA"/>
              <a:pPr/>
              <a:t>8</a:t>
            </a:fld>
            <a:endParaRPr lang="en-CA"/>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A318FB-5002-4C4D-9C79-0B0CFC916EE9}" type="slidenum">
              <a:rPr lang="en-CA"/>
              <a:pPr/>
              <a:t>9</a:t>
            </a:fld>
            <a:endParaRPr lang="en-CA"/>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endParaRPr lang="en-US"/>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endParaRPr lang="en-US"/>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w="9525">
            <a:noFill/>
            <a:miter lim="800000"/>
            <a:headEnd/>
            <a:tailEnd/>
          </a:ln>
          <a:effec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vl1pPr>
          </a:lstStyle>
          <a:p>
            <a:r>
              <a:rPr lang="en-US"/>
              <a:t>Copyright © 2007 </a:t>
            </a:r>
            <a:r>
              <a:rPr 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pic>
        <p:nvPicPr>
          <p:cNvPr id="4131" name="Picture 35" descr="awtri_4c UPDATE_color"/>
          <p:cNvPicPr>
            <a:picLocks noChangeAspect="1" noChangeArrowheads="1"/>
          </p:cNvPicPr>
          <p:nvPr/>
        </p:nvPicPr>
        <p:blipFill>
          <a:blip r:embed="rId2"/>
          <a:srcRect/>
          <a:stretch>
            <a:fillRect/>
          </a:stretch>
        </p:blipFill>
        <p:spPr bwMode="auto">
          <a:xfrm>
            <a:off x="76200" y="5949950"/>
            <a:ext cx="684213" cy="831850"/>
          </a:xfrm>
          <a:prstGeom prst="rect">
            <a:avLst/>
          </a:prstGeom>
          <a:noFill/>
        </p:spPr>
      </p:pic>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pic>
        <p:nvPicPr>
          <p:cNvPr id="4142" name="Picture 46" descr="elmasri_thumb"/>
          <p:cNvPicPr>
            <a:picLocks noChangeAspect="1" noChangeArrowheads="1"/>
          </p:cNvPicPr>
          <p:nvPr userDrawn="1"/>
        </p:nvPicPr>
        <p:blipFill>
          <a:blip r:embed="rId3"/>
          <a:srcRect/>
          <a:stretch>
            <a:fillRect/>
          </a:stretch>
        </p:blipFill>
        <p:spPr bwMode="auto">
          <a:xfrm>
            <a:off x="7419975" y="2514600"/>
            <a:ext cx="1724025" cy="2143125"/>
          </a:xfrm>
          <a:prstGeom prst="rect">
            <a:avLst/>
          </a:prstGeom>
          <a:noFill/>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6- </a:t>
            </a:r>
            <a:fld id="{6181D6C8-C8E5-4F2F-BEED-F9BE07A4397C}" type="slidenum">
              <a:rPr lang="en-US"/>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6- </a:t>
            </a:r>
            <a:fld id="{7B2F3C86-5683-41B2-A2C4-61C36BE9DEA8}" type="slidenum">
              <a:rPr lang="en-US"/>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Slide 6- </a:t>
            </a:r>
            <a:fld id="{924E46D4-6672-4580-93DB-164EA3E8E50D}" type="slidenum">
              <a:rPr lang="en-US"/>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6- </a:t>
            </a:r>
            <a:fld id="{A8450409-9FF4-454B-9F0B-13F23F19D13A}" type="slidenum">
              <a:rPr lang="en-US"/>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Slide 6- </a:t>
            </a:r>
            <a:fld id="{999FB306-A9FC-44A4-93D3-C371FD317D4D}" type="slidenum">
              <a:rPr lang="en-US"/>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Slide 6- </a:t>
            </a:r>
            <a:fld id="{CBEBCB64-B75E-426E-8880-34859D94F094}" type="slidenum">
              <a:rPr lang="en-US"/>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Slide 6- </a:t>
            </a:r>
            <a:fld id="{A6484C9F-714A-4E3B-88FF-58A78BC664B5}" type="slidenum">
              <a:rPr lang="en-US"/>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6- </a:t>
            </a:r>
            <a:fld id="{7306010B-3583-442B-ADD4-15EEF898548C}" type="slidenum">
              <a:rPr lang="en-US"/>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6- </a:t>
            </a:r>
            <a:fld id="{677791C5-E704-4042-9D27-AC00E909E25E}" type="slidenum">
              <a:rPr lang="en-US"/>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6- </a:t>
            </a:r>
            <a:fld id="{660D28E0-B23B-4EEF-BCC8-117A66CDF3A5}" type="slidenum">
              <a:rPr lang="en-US"/>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endParaRPr kumimoji="1" 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endParaRPr kumimoji="1" lang="en-US" sz="3200">
              <a:latin typeface="Tahoma"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6- </a:t>
            </a:r>
            <a:fld id="{2239F37A-E2DE-40B8-92CD-AE1DF405299C}" type="slidenum">
              <a:rPr lang="en-US"/>
              <a:pPr/>
              <a:t>‹#›</a:t>
            </a:fld>
            <a:endParaRPr lang="en-CA"/>
          </a:p>
        </p:txBody>
      </p:sp>
      <p:sp>
        <p:nvSpPr>
          <p:cNvPr id="3093"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w="9525">
            <a:noFill/>
            <a:miter lim="800000"/>
            <a:headEnd/>
            <a:tailEnd/>
          </a:ln>
          <a:effectLst/>
        </p:spPr>
        <p:txBody>
          <a:bodyPr anchor="b"/>
          <a:lstStyle/>
          <a:p>
            <a:r>
              <a:rPr lang="en-US" sz="900"/>
              <a:t>Copyright © 2007 </a:t>
            </a:r>
            <a:r>
              <a:rPr 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bs.org/empires/islam/innoalgebr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6- </a:t>
            </a:r>
            <a:fld id="{DE639363-1DA5-4082-A758-ED9D888E58C6}" type="slidenum">
              <a:rPr lang="en-US"/>
              <a:pPr/>
              <a:t>1</a:t>
            </a:fld>
            <a:endParaRPr lang="en-CA"/>
          </a:p>
        </p:txBody>
      </p:sp>
      <p:sp>
        <p:nvSpPr>
          <p:cNvPr id="412675" name="Rectangle 3"/>
          <p:cNvSpPr>
            <a:spLocks noGrp="1" noChangeArrowheads="1"/>
          </p:cNvSpPr>
          <p:nvPr>
            <p:ph type="title"/>
          </p:nvPr>
        </p:nvSpPr>
        <p:spPr/>
        <p:txBody>
          <a:bodyPr/>
          <a:lstStyle/>
          <a:p>
            <a:endParaRPr lang="en-US"/>
          </a:p>
        </p:txBody>
      </p:sp>
      <p:pic>
        <p:nvPicPr>
          <p:cNvPr id="412683" name="Picture 11" descr="Elmasri_cov"/>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6994AE66-C21C-4732-85D6-7C6CDEEC7794}" type="slidenum">
              <a:rPr lang="en-US"/>
              <a:pPr/>
              <a:t>10</a:t>
            </a:fld>
            <a:endParaRPr lang="en-CA"/>
          </a:p>
        </p:txBody>
      </p:sp>
      <p:sp>
        <p:nvSpPr>
          <p:cNvPr id="823298" name="Rectangle 2"/>
          <p:cNvSpPr>
            <a:spLocks noGrp="1" noChangeArrowheads="1"/>
          </p:cNvSpPr>
          <p:nvPr>
            <p:ph type="title"/>
          </p:nvPr>
        </p:nvSpPr>
        <p:spPr>
          <a:noFill/>
          <a:ln/>
        </p:spPr>
        <p:txBody>
          <a:bodyPr/>
          <a:lstStyle/>
          <a:p>
            <a:r>
              <a:rPr lang="en-US" sz="3200"/>
              <a:t>Unary Relational Operations: SELECT</a:t>
            </a:r>
          </a:p>
        </p:txBody>
      </p:sp>
      <p:sp>
        <p:nvSpPr>
          <p:cNvPr id="823299" name="Rectangle 3"/>
          <p:cNvSpPr>
            <a:spLocks noGrp="1" noChangeArrowheads="1"/>
          </p:cNvSpPr>
          <p:nvPr>
            <p:ph type="body" idx="1"/>
          </p:nvPr>
        </p:nvSpPr>
        <p:spPr/>
        <p:txBody>
          <a:bodyPr/>
          <a:lstStyle/>
          <a:p>
            <a:pPr lvl="1"/>
            <a:r>
              <a:rPr lang="en-US" sz="2800"/>
              <a:t>In general, the </a:t>
            </a:r>
            <a:r>
              <a:rPr lang="en-US" sz="2800" i="1"/>
              <a:t>select</a:t>
            </a:r>
            <a:r>
              <a:rPr lang="en-US" sz="2800"/>
              <a:t> operation is denoted by </a:t>
            </a:r>
            <a:r>
              <a:rPr lang="en-US" sz="3600" b="1">
                <a:latin typeface="Symbol" pitchFamily="18" charset="2"/>
              </a:rPr>
              <a:t></a:t>
            </a:r>
            <a:r>
              <a:rPr lang="en-US" sz="2800"/>
              <a:t> </a:t>
            </a:r>
            <a:r>
              <a:rPr lang="en-US" sz="2800" baseline="-25000"/>
              <a:t>&lt;selection condition&gt;</a:t>
            </a:r>
            <a:r>
              <a:rPr lang="en-US" sz="2800"/>
              <a:t>(R) where</a:t>
            </a:r>
          </a:p>
          <a:p>
            <a:pPr lvl="2"/>
            <a:r>
              <a:rPr lang="en-US"/>
              <a:t>the symbol </a:t>
            </a:r>
            <a:r>
              <a:rPr lang="en-US" sz="3200" b="1">
                <a:latin typeface="Symbol" pitchFamily="18" charset="2"/>
              </a:rPr>
              <a:t></a:t>
            </a:r>
            <a:r>
              <a:rPr lang="en-US"/>
              <a:t> (sigma) is used to denote the </a:t>
            </a:r>
            <a:r>
              <a:rPr lang="en-US" i="1"/>
              <a:t>select</a:t>
            </a:r>
            <a:r>
              <a:rPr lang="en-US"/>
              <a:t> operator</a:t>
            </a:r>
          </a:p>
          <a:p>
            <a:pPr lvl="2"/>
            <a:r>
              <a:rPr lang="en-US"/>
              <a:t>the selection condition is a Boolean (conditional) expression specified on the attributes of relation R</a:t>
            </a:r>
          </a:p>
          <a:p>
            <a:pPr lvl="2"/>
            <a:r>
              <a:rPr lang="en-US"/>
              <a:t>tuples that make the condition </a:t>
            </a:r>
            <a:r>
              <a:rPr lang="en-US" b="1"/>
              <a:t>true </a:t>
            </a:r>
            <a:r>
              <a:rPr lang="en-US"/>
              <a:t>are selected</a:t>
            </a:r>
          </a:p>
          <a:p>
            <a:pPr lvl="3"/>
            <a:r>
              <a:rPr lang="en-US"/>
              <a:t>appear in the result of the operation</a:t>
            </a:r>
          </a:p>
          <a:p>
            <a:pPr lvl="2"/>
            <a:r>
              <a:rPr lang="en-US"/>
              <a:t>tuples that make the condition </a:t>
            </a:r>
            <a:r>
              <a:rPr lang="en-US" b="1"/>
              <a:t>false </a:t>
            </a:r>
            <a:r>
              <a:rPr lang="en-US"/>
              <a:t>are filtered out</a:t>
            </a:r>
          </a:p>
          <a:p>
            <a:pPr lvl="3"/>
            <a:r>
              <a:rPr lang="en-US"/>
              <a:t>discarded from the result of the operation</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BF8C1413-4D3A-4FAD-8F63-98C23144C0BB}" type="slidenum">
              <a:rPr lang="en-US"/>
              <a:pPr/>
              <a:t>11</a:t>
            </a:fld>
            <a:endParaRPr lang="en-CA"/>
          </a:p>
        </p:txBody>
      </p:sp>
      <p:sp>
        <p:nvSpPr>
          <p:cNvPr id="677892" name="Rectangle 4"/>
          <p:cNvSpPr>
            <a:spLocks noGrp="1" noChangeArrowheads="1"/>
          </p:cNvSpPr>
          <p:nvPr>
            <p:ph type="title"/>
          </p:nvPr>
        </p:nvSpPr>
        <p:spPr>
          <a:noFill/>
          <a:ln/>
        </p:spPr>
        <p:txBody>
          <a:bodyPr/>
          <a:lstStyle/>
          <a:p>
            <a:r>
              <a:rPr lang="en-US" sz="3200"/>
              <a:t>Unary Relational Operations: SELECT (contd.)</a:t>
            </a:r>
          </a:p>
        </p:txBody>
      </p:sp>
      <p:sp>
        <p:nvSpPr>
          <p:cNvPr id="677893" name="Rectangle 5"/>
          <p:cNvSpPr>
            <a:spLocks noGrp="1" noChangeArrowheads="1"/>
          </p:cNvSpPr>
          <p:nvPr>
            <p:ph type="body" idx="1"/>
          </p:nvPr>
        </p:nvSpPr>
        <p:spPr/>
        <p:txBody>
          <a:bodyPr/>
          <a:lstStyle/>
          <a:p>
            <a:pPr>
              <a:lnSpc>
                <a:spcPct val="80000"/>
              </a:lnSpc>
            </a:pPr>
            <a:r>
              <a:rPr lang="en-US" sz="2400" dirty="0"/>
              <a:t>SELECT Operation Properties</a:t>
            </a:r>
          </a:p>
          <a:p>
            <a:pPr lvl="1">
              <a:lnSpc>
                <a:spcPct val="80000"/>
              </a:lnSpc>
            </a:pPr>
            <a:r>
              <a:rPr lang="en-US" sz="2100" dirty="0"/>
              <a:t>The SELECT operation </a:t>
            </a:r>
            <a:r>
              <a:rPr lang="en-US" sz="2100" dirty="0">
                <a:latin typeface="Symbol" pitchFamily="18" charset="2"/>
              </a:rPr>
              <a:t></a:t>
            </a:r>
            <a:r>
              <a:rPr lang="en-US" sz="2100" dirty="0"/>
              <a:t> </a:t>
            </a:r>
            <a:r>
              <a:rPr lang="en-US" sz="2100" baseline="-25000" dirty="0"/>
              <a:t>&lt;selection condition&gt;</a:t>
            </a:r>
            <a:r>
              <a:rPr lang="en-US" sz="2100" dirty="0"/>
              <a:t>(R) produces a relation S that has the same schema (same attributes) as R</a:t>
            </a:r>
          </a:p>
          <a:p>
            <a:pPr lvl="1">
              <a:lnSpc>
                <a:spcPct val="80000"/>
              </a:lnSpc>
            </a:pPr>
            <a:r>
              <a:rPr lang="en-US" sz="2100" dirty="0"/>
              <a:t>SELECT </a:t>
            </a:r>
            <a:r>
              <a:rPr lang="en-US" sz="2100" dirty="0">
                <a:latin typeface="Symbol" pitchFamily="18" charset="2"/>
              </a:rPr>
              <a:t></a:t>
            </a:r>
            <a:r>
              <a:rPr lang="en-US" sz="2100" dirty="0"/>
              <a:t> is commutative:</a:t>
            </a:r>
          </a:p>
          <a:p>
            <a:pPr lvl="2">
              <a:lnSpc>
                <a:spcPct val="80000"/>
              </a:lnSpc>
            </a:pPr>
            <a:r>
              <a:rPr lang="en-US" sz="2000" dirty="0">
                <a:latin typeface="Symbol" pitchFamily="18" charset="2"/>
              </a:rPr>
              <a:t></a:t>
            </a:r>
            <a:r>
              <a:rPr lang="en-US" sz="2000" dirty="0"/>
              <a:t> </a:t>
            </a:r>
            <a:r>
              <a:rPr lang="en-US" sz="2100" baseline="-25000" dirty="0"/>
              <a:t>&lt;condition1&gt;</a:t>
            </a:r>
            <a:r>
              <a:rPr lang="en-US" sz="2000" dirty="0"/>
              <a:t>(</a:t>
            </a:r>
            <a:r>
              <a:rPr lang="en-US" sz="2000" dirty="0">
                <a:latin typeface="Symbol" pitchFamily="18" charset="2"/>
              </a:rPr>
              <a:t></a:t>
            </a:r>
            <a:r>
              <a:rPr lang="en-US" sz="2000" dirty="0"/>
              <a:t> </a:t>
            </a:r>
            <a:r>
              <a:rPr lang="en-US" sz="2100" baseline="-25000" dirty="0"/>
              <a:t>&lt; condition2&gt;</a:t>
            </a:r>
            <a:r>
              <a:rPr lang="en-US" sz="2000" dirty="0"/>
              <a:t> (R)) = </a:t>
            </a:r>
            <a:r>
              <a:rPr lang="en-US" sz="2000" dirty="0">
                <a:latin typeface="Symbol" pitchFamily="18" charset="2"/>
              </a:rPr>
              <a:t></a:t>
            </a:r>
            <a:r>
              <a:rPr lang="en-US" sz="2000" dirty="0"/>
              <a:t> </a:t>
            </a:r>
            <a:r>
              <a:rPr lang="en-US" sz="2100" baseline="-25000" dirty="0"/>
              <a:t>&lt;condition2&gt;</a:t>
            </a:r>
            <a:r>
              <a:rPr lang="en-US" sz="2000" dirty="0"/>
              <a:t> (</a:t>
            </a:r>
            <a:r>
              <a:rPr lang="en-US" sz="2000" dirty="0">
                <a:latin typeface="Symbol" pitchFamily="18" charset="2"/>
              </a:rPr>
              <a:t></a:t>
            </a:r>
            <a:r>
              <a:rPr lang="en-US" sz="2000" dirty="0"/>
              <a:t> </a:t>
            </a:r>
            <a:r>
              <a:rPr lang="en-US" sz="2100" baseline="-25000" dirty="0"/>
              <a:t>&lt; condition1&gt;</a:t>
            </a:r>
            <a:r>
              <a:rPr lang="en-US" sz="2000" dirty="0"/>
              <a:t> (R))</a:t>
            </a:r>
          </a:p>
          <a:p>
            <a:pPr lvl="1">
              <a:lnSpc>
                <a:spcPct val="80000"/>
              </a:lnSpc>
            </a:pPr>
            <a:r>
              <a:rPr lang="en-US" sz="2100" dirty="0"/>
              <a:t>Because of </a:t>
            </a:r>
            <a:r>
              <a:rPr lang="en-US" sz="2100" dirty="0" err="1"/>
              <a:t>commutativity</a:t>
            </a:r>
            <a:r>
              <a:rPr lang="en-US" sz="2100" dirty="0"/>
              <a:t> property, a cascade (sequence) of SELECT operations may be applied in any order:</a:t>
            </a:r>
          </a:p>
          <a:p>
            <a:pPr lvl="2">
              <a:lnSpc>
                <a:spcPct val="80000"/>
              </a:lnSpc>
            </a:pPr>
            <a:r>
              <a:rPr lang="en-US" sz="2000" dirty="0">
                <a:latin typeface="Symbol" pitchFamily="18" charset="2"/>
              </a:rPr>
              <a:t></a:t>
            </a:r>
            <a:r>
              <a:rPr lang="en-US" sz="2000" baseline="-25000" dirty="0"/>
              <a:t>&lt;cond1&gt;</a:t>
            </a:r>
            <a:r>
              <a:rPr lang="en-US" sz="2000" dirty="0"/>
              <a:t>(</a:t>
            </a:r>
            <a:r>
              <a:rPr lang="en-US" sz="2000" dirty="0">
                <a:latin typeface="Symbol" pitchFamily="18" charset="2"/>
              </a:rPr>
              <a:t></a:t>
            </a:r>
            <a:r>
              <a:rPr lang="en-US" sz="2000" baseline="-25000" dirty="0"/>
              <a:t>&lt;cond2&gt;</a:t>
            </a:r>
            <a:r>
              <a:rPr lang="en-US" sz="2000" dirty="0"/>
              <a:t> (</a:t>
            </a:r>
            <a:r>
              <a:rPr lang="en-US" sz="2000" dirty="0">
                <a:latin typeface="Symbol" pitchFamily="18" charset="2"/>
              </a:rPr>
              <a:t></a:t>
            </a:r>
            <a:r>
              <a:rPr lang="en-US" sz="2000" baseline="-25000" dirty="0"/>
              <a:t>&lt;cond3&gt;</a:t>
            </a:r>
            <a:r>
              <a:rPr lang="en-US" sz="2000" dirty="0"/>
              <a:t> (R)) = </a:t>
            </a:r>
            <a:r>
              <a:rPr lang="en-US" sz="2000" dirty="0">
                <a:latin typeface="Symbol" pitchFamily="18" charset="2"/>
              </a:rPr>
              <a:t></a:t>
            </a:r>
            <a:r>
              <a:rPr lang="en-US" sz="2000" baseline="-25000" dirty="0"/>
              <a:t>&lt;cond2&gt;</a:t>
            </a:r>
            <a:r>
              <a:rPr lang="en-US" sz="2000" dirty="0"/>
              <a:t> (</a:t>
            </a:r>
            <a:r>
              <a:rPr lang="en-US" sz="2000" dirty="0">
                <a:latin typeface="Symbol" pitchFamily="18" charset="2"/>
              </a:rPr>
              <a:t></a:t>
            </a:r>
            <a:r>
              <a:rPr lang="en-US" sz="2000" baseline="-25000" dirty="0"/>
              <a:t>&lt;cond3&gt;</a:t>
            </a:r>
            <a:r>
              <a:rPr lang="en-US" sz="2000" dirty="0"/>
              <a:t> (</a:t>
            </a:r>
            <a:r>
              <a:rPr lang="en-US" sz="2000" dirty="0">
                <a:latin typeface="Symbol" pitchFamily="18" charset="2"/>
              </a:rPr>
              <a:t></a:t>
            </a:r>
            <a:r>
              <a:rPr lang="en-US" sz="2000" baseline="-25000" dirty="0"/>
              <a:t>&lt;cond1&gt;</a:t>
            </a:r>
            <a:r>
              <a:rPr lang="en-US" sz="2000" dirty="0"/>
              <a:t> ( R)))</a:t>
            </a:r>
          </a:p>
          <a:p>
            <a:pPr lvl="1">
              <a:lnSpc>
                <a:spcPct val="80000"/>
              </a:lnSpc>
            </a:pPr>
            <a:r>
              <a:rPr lang="en-US" sz="2100" dirty="0"/>
              <a:t>A cascade of SELECT operations may be replaced by a single selection with a conjunction of all the conditions:</a:t>
            </a:r>
          </a:p>
          <a:p>
            <a:pPr lvl="2">
              <a:lnSpc>
                <a:spcPct val="80000"/>
              </a:lnSpc>
            </a:pPr>
            <a:r>
              <a:rPr lang="en-US" sz="2000" dirty="0">
                <a:latin typeface="Symbol" pitchFamily="18" charset="2"/>
              </a:rPr>
              <a:t></a:t>
            </a:r>
            <a:r>
              <a:rPr lang="en-US" sz="2000" baseline="-25000" dirty="0"/>
              <a:t>&lt;cond1&gt;</a:t>
            </a:r>
            <a:r>
              <a:rPr lang="en-US" sz="2000" dirty="0"/>
              <a:t>(</a:t>
            </a:r>
            <a:r>
              <a:rPr lang="en-US" sz="2000" dirty="0">
                <a:latin typeface="Symbol" pitchFamily="18" charset="2"/>
              </a:rPr>
              <a:t></a:t>
            </a:r>
            <a:r>
              <a:rPr lang="en-US" sz="2000" baseline="-25000" dirty="0"/>
              <a:t>&lt; cond2&gt;</a:t>
            </a:r>
            <a:r>
              <a:rPr lang="en-US" sz="2000" dirty="0"/>
              <a:t> (</a:t>
            </a:r>
            <a:r>
              <a:rPr lang="en-US" sz="2000" dirty="0">
                <a:latin typeface="Symbol" pitchFamily="18" charset="2"/>
              </a:rPr>
              <a:t></a:t>
            </a:r>
            <a:r>
              <a:rPr lang="en-US" sz="2000" baseline="-25000" dirty="0"/>
              <a:t>&lt;cond3&gt;</a:t>
            </a:r>
            <a:r>
              <a:rPr lang="en-US" sz="2000" dirty="0"/>
              <a:t>(R)) = </a:t>
            </a:r>
            <a:r>
              <a:rPr lang="en-US" sz="2000" dirty="0">
                <a:latin typeface="Symbol" pitchFamily="18" charset="2"/>
              </a:rPr>
              <a:t></a:t>
            </a:r>
            <a:r>
              <a:rPr lang="en-US" sz="2000" baseline="-25000" dirty="0"/>
              <a:t> &lt;cond1&gt; AND &lt; cond2&gt; AND &lt; cond3&gt;</a:t>
            </a:r>
            <a:r>
              <a:rPr lang="en-US" sz="2000" dirty="0"/>
              <a:t>(R)))</a:t>
            </a:r>
          </a:p>
          <a:p>
            <a:pPr lvl="1">
              <a:lnSpc>
                <a:spcPct val="80000"/>
              </a:lnSpc>
            </a:pPr>
            <a:r>
              <a:rPr lang="en-US" sz="2200" dirty="0"/>
              <a:t>The number of tuples in the result of a SELECT is less than (or equal to) the number of tuples in the input relation R</a:t>
            </a:r>
          </a:p>
          <a:p>
            <a:pPr lvl="1">
              <a:lnSpc>
                <a:spcPct val="80000"/>
              </a:lnSpc>
            </a:pPr>
            <a:endParaRPr lang="en-US" sz="2100" dirty="0"/>
          </a:p>
          <a:p>
            <a:pPr lvl="2">
              <a:lnSpc>
                <a:spcPct val="80000"/>
              </a:lnSpc>
            </a:pPr>
            <a:endParaRPr lang="en-US" sz="2000" dirty="0"/>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0"/>
          </p:nvPr>
        </p:nvSpPr>
        <p:spPr/>
        <p:txBody>
          <a:bodyPr/>
          <a:lstStyle/>
          <a:p>
            <a:r>
              <a:rPr lang="en-US"/>
              <a:t>Slide 6- </a:t>
            </a:r>
            <a:fld id="{D381DF10-DA67-43B8-9F31-6821F4F394E8}" type="slidenum">
              <a:rPr lang="en-US"/>
              <a:pPr/>
              <a:t>12</a:t>
            </a:fld>
            <a:endParaRPr lang="en-CA"/>
          </a:p>
        </p:txBody>
      </p:sp>
      <p:sp>
        <p:nvSpPr>
          <p:cNvPr id="679941" name="Rectangle 5"/>
          <p:cNvSpPr>
            <a:spLocks noGrp="1" noChangeArrowheads="1"/>
          </p:cNvSpPr>
          <p:nvPr>
            <p:ph type="title"/>
          </p:nvPr>
        </p:nvSpPr>
        <p:spPr>
          <a:noFill/>
          <a:ln/>
        </p:spPr>
        <p:txBody>
          <a:bodyPr/>
          <a:lstStyle/>
          <a:p>
            <a:r>
              <a:rPr lang="en-US" sz="3200"/>
              <a:t>The following query results refer to this database state</a:t>
            </a:r>
          </a:p>
        </p:txBody>
      </p:sp>
      <p:sp>
        <p:nvSpPr>
          <p:cNvPr id="679939" name="Rectangle 3"/>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sp>
        <p:nvSpPr>
          <p:cNvPr id="679944" name="Rectangle 8"/>
          <p:cNvSpPr>
            <a:spLocks noChangeArrowheads="1"/>
          </p:cNvSpPr>
          <p:nvPr/>
        </p:nvSpPr>
        <p:spPr bwMode="auto">
          <a:xfrm>
            <a:off x="1066800" y="2286000"/>
            <a:ext cx="7239000" cy="533400"/>
          </a:xfrm>
          <a:prstGeom prst="rect">
            <a:avLst/>
          </a:prstGeom>
          <a:solidFill>
            <a:schemeClr val="bg1"/>
          </a:solidFill>
          <a:ln w="9525">
            <a:noFill/>
            <a:miter lim="800000"/>
            <a:headEnd/>
            <a:tailEnd/>
          </a:ln>
          <a:effectLst/>
        </p:spPr>
        <p:txBody>
          <a:bodyPr wrap="none" anchor="ctr"/>
          <a:lstStyle/>
          <a:p>
            <a:endParaRPr lang="en-US"/>
          </a:p>
        </p:txBody>
      </p:sp>
      <p:pic>
        <p:nvPicPr>
          <p:cNvPr id="679945" name="Picture 9" descr="fig05_06"/>
          <p:cNvPicPr>
            <a:picLocks noChangeAspect="1" noChangeArrowheads="1"/>
          </p:cNvPicPr>
          <p:nvPr/>
        </p:nvPicPr>
        <p:blipFill>
          <a:blip r:embed="rId3"/>
          <a:srcRect/>
          <a:stretch>
            <a:fillRect/>
          </a:stretch>
        </p:blipFill>
        <p:spPr bwMode="auto">
          <a:xfrm>
            <a:off x="2514600" y="1524000"/>
            <a:ext cx="3827463" cy="4876800"/>
          </a:xfrm>
          <a:prstGeom prst="rect">
            <a:avLst/>
          </a:prstGeom>
          <a:noFill/>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31E8A505-2CA0-4352-AB0D-1F5F47E13ADD}" type="slidenum">
              <a:rPr lang="en-US"/>
              <a:pPr/>
              <a:t>13</a:t>
            </a:fld>
            <a:endParaRPr lang="en-CA"/>
          </a:p>
        </p:txBody>
      </p:sp>
      <p:sp>
        <p:nvSpPr>
          <p:cNvPr id="681988" name="Rectangle 4"/>
          <p:cNvSpPr>
            <a:spLocks noGrp="1" noChangeArrowheads="1"/>
          </p:cNvSpPr>
          <p:nvPr>
            <p:ph type="title"/>
          </p:nvPr>
        </p:nvSpPr>
        <p:spPr>
          <a:noFill/>
          <a:ln/>
        </p:spPr>
        <p:txBody>
          <a:bodyPr/>
          <a:lstStyle/>
          <a:p>
            <a:r>
              <a:rPr lang="en-US" sz="3200" dirty="0"/>
              <a:t>Unary Relational Operations: PROJECT</a:t>
            </a:r>
          </a:p>
        </p:txBody>
      </p:sp>
      <p:sp>
        <p:nvSpPr>
          <p:cNvPr id="681989" name="Rectangle 5"/>
          <p:cNvSpPr>
            <a:spLocks noGrp="1" noChangeArrowheads="1"/>
          </p:cNvSpPr>
          <p:nvPr>
            <p:ph type="body" idx="1"/>
          </p:nvPr>
        </p:nvSpPr>
        <p:spPr/>
        <p:txBody>
          <a:bodyPr/>
          <a:lstStyle/>
          <a:p>
            <a:pPr>
              <a:lnSpc>
                <a:spcPct val="90000"/>
              </a:lnSpc>
            </a:pPr>
            <a:r>
              <a:rPr lang="en-US" dirty="0"/>
              <a:t>PROJECT Operation is denoted by </a:t>
            </a:r>
            <a:r>
              <a:rPr lang="en-US" b="1" dirty="0">
                <a:latin typeface="Symbol" pitchFamily="18" charset="2"/>
              </a:rPr>
              <a:t></a:t>
            </a:r>
            <a:r>
              <a:rPr lang="en-US" dirty="0">
                <a:latin typeface="Symbol" pitchFamily="18" charset="2"/>
              </a:rPr>
              <a:t> </a:t>
            </a:r>
            <a:r>
              <a:rPr lang="en-US" dirty="0"/>
              <a:t>(pi) </a:t>
            </a:r>
          </a:p>
          <a:p>
            <a:pPr>
              <a:lnSpc>
                <a:spcPct val="90000"/>
              </a:lnSpc>
            </a:pPr>
            <a:r>
              <a:rPr lang="en-US" dirty="0"/>
              <a:t>This operation keeps certain </a:t>
            </a:r>
            <a:r>
              <a:rPr lang="en-US" i="1" dirty="0"/>
              <a:t>columns</a:t>
            </a:r>
            <a:r>
              <a:rPr lang="en-US" dirty="0"/>
              <a:t> (attributes) from a relation and discards the other columns.</a:t>
            </a:r>
          </a:p>
          <a:p>
            <a:pPr lvl="1">
              <a:lnSpc>
                <a:spcPct val="90000"/>
              </a:lnSpc>
            </a:pPr>
            <a:r>
              <a:rPr lang="en-US" dirty="0"/>
              <a:t>PROJECT creates a vertical partitioning</a:t>
            </a:r>
          </a:p>
          <a:p>
            <a:pPr lvl="2">
              <a:lnSpc>
                <a:spcPct val="90000"/>
              </a:lnSpc>
            </a:pPr>
            <a:r>
              <a:rPr lang="en-US" dirty="0"/>
              <a:t>The list of specified columns (attributes) is kept in each </a:t>
            </a:r>
            <a:r>
              <a:rPr lang="en-US" dirty="0" err="1"/>
              <a:t>tuple</a:t>
            </a:r>
            <a:endParaRPr lang="en-US" dirty="0"/>
          </a:p>
          <a:p>
            <a:pPr lvl="2">
              <a:lnSpc>
                <a:spcPct val="90000"/>
              </a:lnSpc>
            </a:pPr>
            <a:r>
              <a:rPr lang="en-US" dirty="0"/>
              <a:t>The other attributes in each </a:t>
            </a:r>
            <a:r>
              <a:rPr lang="en-US" dirty="0" err="1"/>
              <a:t>tuple</a:t>
            </a:r>
            <a:r>
              <a:rPr lang="en-US" dirty="0"/>
              <a:t> are discarded</a:t>
            </a:r>
          </a:p>
          <a:p>
            <a:pPr>
              <a:lnSpc>
                <a:spcPct val="90000"/>
              </a:lnSpc>
            </a:pPr>
            <a:r>
              <a:rPr lang="en-US" dirty="0"/>
              <a:t>Example: To list each employee’s first and last name and salary, the following is used:</a:t>
            </a:r>
          </a:p>
          <a:p>
            <a:pPr lvl="1" algn="ctr">
              <a:lnSpc>
                <a:spcPct val="90000"/>
              </a:lnSpc>
              <a:buFont typeface="Wingdings" pitchFamily="2" charset="2"/>
              <a:buNone/>
            </a:pPr>
            <a:r>
              <a:rPr lang="en-US" dirty="0">
                <a:latin typeface="Symbol" pitchFamily="18" charset="2"/>
              </a:rPr>
              <a:t></a:t>
            </a:r>
            <a:r>
              <a:rPr lang="en-US" baseline="-25000" dirty="0"/>
              <a:t>LNAME, FNAME,SALARY</a:t>
            </a:r>
            <a:r>
              <a:rPr lang="en-US" dirty="0"/>
              <a:t>(EMPLOYEE)</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507AEE84-62BF-4770-9FBB-829DA3B9E8AE}" type="slidenum">
              <a:rPr lang="en-US"/>
              <a:pPr/>
              <a:t>14</a:t>
            </a:fld>
            <a:endParaRPr lang="en-CA"/>
          </a:p>
        </p:txBody>
      </p:sp>
      <p:sp>
        <p:nvSpPr>
          <p:cNvPr id="777218" name="Rectangle 2"/>
          <p:cNvSpPr>
            <a:spLocks noGrp="1" noChangeArrowheads="1"/>
          </p:cNvSpPr>
          <p:nvPr>
            <p:ph type="title"/>
          </p:nvPr>
        </p:nvSpPr>
        <p:spPr>
          <a:noFill/>
          <a:ln/>
        </p:spPr>
        <p:txBody>
          <a:bodyPr/>
          <a:lstStyle/>
          <a:p>
            <a:r>
              <a:rPr lang="en-US" sz="3200"/>
              <a:t>Unary Relational Operations: PROJECT (cont.)</a:t>
            </a:r>
          </a:p>
        </p:txBody>
      </p:sp>
      <p:sp>
        <p:nvSpPr>
          <p:cNvPr id="777219" name="Rectangle 3"/>
          <p:cNvSpPr>
            <a:spLocks noGrp="1" noChangeArrowheads="1"/>
          </p:cNvSpPr>
          <p:nvPr>
            <p:ph type="body" idx="1"/>
          </p:nvPr>
        </p:nvSpPr>
        <p:spPr/>
        <p:txBody>
          <a:bodyPr/>
          <a:lstStyle/>
          <a:p>
            <a:pPr>
              <a:lnSpc>
                <a:spcPct val="80000"/>
              </a:lnSpc>
            </a:pPr>
            <a:endParaRPr lang="en-US"/>
          </a:p>
          <a:p>
            <a:pPr>
              <a:lnSpc>
                <a:spcPct val="80000"/>
              </a:lnSpc>
            </a:pPr>
            <a:r>
              <a:rPr lang="en-US"/>
              <a:t>The general form of the </a:t>
            </a:r>
            <a:r>
              <a:rPr lang="en-US" i="1"/>
              <a:t>project</a:t>
            </a:r>
            <a:r>
              <a:rPr lang="en-US"/>
              <a:t> operation is:</a:t>
            </a:r>
          </a:p>
          <a:p>
            <a:pPr algn="ctr">
              <a:lnSpc>
                <a:spcPct val="80000"/>
              </a:lnSpc>
              <a:buFont typeface="Wingdings" pitchFamily="2" charset="2"/>
              <a:buNone/>
            </a:pPr>
            <a:r>
              <a:rPr lang="en-US">
                <a:latin typeface="Symbol" pitchFamily="18" charset="2"/>
              </a:rPr>
              <a:t></a:t>
            </a:r>
            <a:r>
              <a:rPr lang="en-US" baseline="-25000"/>
              <a:t>&lt;attribute list&gt;</a:t>
            </a:r>
            <a:r>
              <a:rPr lang="en-US"/>
              <a:t>(R)</a:t>
            </a:r>
          </a:p>
          <a:p>
            <a:pPr lvl="1">
              <a:lnSpc>
                <a:spcPct val="80000"/>
              </a:lnSpc>
            </a:pPr>
            <a:r>
              <a:rPr lang="en-US">
                <a:latin typeface="Symbol" pitchFamily="18" charset="2"/>
              </a:rPr>
              <a:t></a:t>
            </a:r>
            <a:r>
              <a:rPr lang="en-US"/>
              <a:t> (pi) is the symbol used to represent the </a:t>
            </a:r>
            <a:r>
              <a:rPr lang="en-US" i="1"/>
              <a:t>project</a:t>
            </a:r>
            <a:r>
              <a:rPr lang="en-US"/>
              <a:t> operation</a:t>
            </a:r>
          </a:p>
          <a:p>
            <a:pPr lvl="1">
              <a:lnSpc>
                <a:spcPct val="80000"/>
              </a:lnSpc>
            </a:pPr>
            <a:r>
              <a:rPr lang="en-US"/>
              <a:t>&lt;attribute list&gt; is the desired list of attributes from relation R. </a:t>
            </a:r>
          </a:p>
          <a:p>
            <a:pPr>
              <a:lnSpc>
                <a:spcPct val="80000"/>
              </a:lnSpc>
            </a:pPr>
            <a:r>
              <a:rPr lang="en-US"/>
              <a:t>The project operation </a:t>
            </a:r>
            <a:r>
              <a:rPr lang="en-US" i="1"/>
              <a:t>removes any duplicate tuples</a:t>
            </a:r>
            <a:endParaRPr lang="en-US"/>
          </a:p>
          <a:p>
            <a:pPr lvl="1">
              <a:lnSpc>
                <a:spcPct val="80000"/>
              </a:lnSpc>
            </a:pPr>
            <a:r>
              <a:rPr lang="en-US"/>
              <a:t>This is because the result of the </a:t>
            </a:r>
            <a:r>
              <a:rPr lang="en-US" i="1"/>
              <a:t>project</a:t>
            </a:r>
            <a:r>
              <a:rPr lang="en-US"/>
              <a:t> operation must be a </a:t>
            </a:r>
            <a:r>
              <a:rPr lang="en-US" i="1"/>
              <a:t>set of tuples</a:t>
            </a:r>
          </a:p>
          <a:p>
            <a:pPr lvl="2">
              <a:lnSpc>
                <a:spcPct val="80000"/>
              </a:lnSpc>
            </a:pPr>
            <a:r>
              <a:rPr lang="en-US"/>
              <a:t>Mathematical sets </a:t>
            </a:r>
            <a:r>
              <a:rPr lang="en-US" i="1"/>
              <a:t>do not allow</a:t>
            </a:r>
            <a:r>
              <a:rPr lang="en-US"/>
              <a:t> duplicate elements.</a:t>
            </a:r>
          </a:p>
          <a:p>
            <a:pPr>
              <a:lnSpc>
                <a:spcPct val="80000"/>
              </a:lnSpc>
            </a:pPr>
            <a:endParaRPr lang="en-US"/>
          </a:p>
          <a:p>
            <a:pPr>
              <a:lnSpc>
                <a:spcPct val="80000"/>
              </a:lnSpc>
            </a:pPr>
            <a:endParaRPr lang="en-US"/>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01136A3A-21BC-457C-B848-B94997198522}" type="slidenum">
              <a:rPr lang="en-US"/>
              <a:pPr/>
              <a:t>15</a:t>
            </a:fld>
            <a:endParaRPr lang="en-CA"/>
          </a:p>
        </p:txBody>
      </p:sp>
      <p:sp>
        <p:nvSpPr>
          <p:cNvPr id="684036" name="Rectangle 4"/>
          <p:cNvSpPr>
            <a:spLocks noGrp="1" noChangeArrowheads="1"/>
          </p:cNvSpPr>
          <p:nvPr>
            <p:ph type="title"/>
          </p:nvPr>
        </p:nvSpPr>
        <p:spPr>
          <a:noFill/>
          <a:ln/>
        </p:spPr>
        <p:txBody>
          <a:bodyPr/>
          <a:lstStyle/>
          <a:p>
            <a:r>
              <a:rPr lang="en-US" sz="3200"/>
              <a:t>Unary Relational Operations: PROJECT (contd.)</a:t>
            </a:r>
          </a:p>
        </p:txBody>
      </p:sp>
      <p:sp>
        <p:nvSpPr>
          <p:cNvPr id="684037" name="Rectangle 5"/>
          <p:cNvSpPr>
            <a:spLocks noGrp="1" noChangeArrowheads="1"/>
          </p:cNvSpPr>
          <p:nvPr>
            <p:ph type="body" idx="1"/>
          </p:nvPr>
        </p:nvSpPr>
        <p:spPr/>
        <p:txBody>
          <a:bodyPr/>
          <a:lstStyle/>
          <a:p>
            <a:r>
              <a:rPr lang="en-US" dirty="0"/>
              <a:t>PROJECT Operation Properties</a:t>
            </a:r>
          </a:p>
          <a:p>
            <a:pPr lvl="1"/>
            <a:r>
              <a:rPr lang="en-US" dirty="0"/>
              <a:t>The number of tuples in the result of projection </a:t>
            </a:r>
            <a:r>
              <a:rPr lang="en-US" dirty="0">
                <a:latin typeface="Symbol" pitchFamily="18" charset="2"/>
              </a:rPr>
              <a:t></a:t>
            </a:r>
            <a:r>
              <a:rPr lang="en-US" baseline="-25000" dirty="0"/>
              <a:t>&lt;list&gt;</a:t>
            </a:r>
            <a:r>
              <a:rPr lang="en-US" dirty="0"/>
              <a:t>(R) is always less or equal to the number of tuples in R</a:t>
            </a:r>
          </a:p>
          <a:p>
            <a:pPr lvl="2"/>
            <a:r>
              <a:rPr lang="en-US" dirty="0"/>
              <a:t>If the list of attributes includes a </a:t>
            </a:r>
            <a:r>
              <a:rPr lang="en-US" i="1" dirty="0"/>
              <a:t>key</a:t>
            </a:r>
            <a:r>
              <a:rPr lang="en-US" dirty="0"/>
              <a:t> of R, then the number of tuples in the result of PROJECT is </a:t>
            </a:r>
            <a:r>
              <a:rPr lang="en-US" i="1" dirty="0"/>
              <a:t>equal</a:t>
            </a:r>
            <a:r>
              <a:rPr lang="en-US" dirty="0"/>
              <a:t> to the number of tuples in R</a:t>
            </a:r>
          </a:p>
          <a:p>
            <a:pPr lvl="1"/>
            <a:r>
              <a:rPr lang="en-US" dirty="0"/>
              <a:t>PROJECT is </a:t>
            </a:r>
            <a:r>
              <a:rPr lang="en-US" i="1" dirty="0"/>
              <a:t>not</a:t>
            </a:r>
            <a:r>
              <a:rPr lang="en-US" dirty="0"/>
              <a:t> commutative</a:t>
            </a:r>
          </a:p>
          <a:p>
            <a:pPr lvl="2"/>
            <a:r>
              <a:rPr lang="en-US" dirty="0">
                <a:latin typeface="Symbol" pitchFamily="18" charset="2"/>
              </a:rPr>
              <a:t></a:t>
            </a:r>
            <a:r>
              <a:rPr lang="en-US" dirty="0"/>
              <a:t> </a:t>
            </a:r>
            <a:r>
              <a:rPr lang="en-US" baseline="-25000" dirty="0"/>
              <a:t>&lt;list1&gt;</a:t>
            </a:r>
            <a:r>
              <a:rPr lang="en-US" dirty="0"/>
              <a:t> (</a:t>
            </a:r>
            <a:r>
              <a:rPr lang="en-US" dirty="0">
                <a:latin typeface="Symbol" pitchFamily="18" charset="2"/>
              </a:rPr>
              <a:t></a:t>
            </a:r>
            <a:r>
              <a:rPr lang="en-US" dirty="0"/>
              <a:t> </a:t>
            </a:r>
            <a:r>
              <a:rPr lang="en-US" baseline="-25000" dirty="0"/>
              <a:t>&lt;list2&gt;</a:t>
            </a:r>
            <a:r>
              <a:rPr lang="en-US" dirty="0"/>
              <a:t> (R) ) = </a:t>
            </a:r>
            <a:r>
              <a:rPr lang="en-US" dirty="0">
                <a:latin typeface="Symbol" pitchFamily="18" charset="2"/>
              </a:rPr>
              <a:t></a:t>
            </a:r>
            <a:r>
              <a:rPr lang="en-US" dirty="0"/>
              <a:t> </a:t>
            </a:r>
            <a:r>
              <a:rPr lang="en-US" baseline="-25000" dirty="0"/>
              <a:t>&lt;list1&gt;</a:t>
            </a:r>
            <a:r>
              <a:rPr lang="en-US" dirty="0"/>
              <a:t> (R) as long as &lt;list2&gt; contains the attributes in &lt;list1&gt; </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6- </a:t>
            </a:r>
            <a:fld id="{9E8FEDAC-ADB6-4F6B-B058-B80DB5781E9D}" type="slidenum">
              <a:rPr lang="en-US"/>
              <a:pPr/>
              <a:t>16</a:t>
            </a:fld>
            <a:endParaRPr lang="en-CA"/>
          </a:p>
        </p:txBody>
      </p:sp>
      <p:sp>
        <p:nvSpPr>
          <p:cNvPr id="686084" name="Rectangle 4"/>
          <p:cNvSpPr>
            <a:spLocks noGrp="1" noChangeArrowheads="1"/>
          </p:cNvSpPr>
          <p:nvPr>
            <p:ph type="title"/>
          </p:nvPr>
        </p:nvSpPr>
        <p:spPr>
          <a:noFill/>
          <a:ln/>
        </p:spPr>
        <p:txBody>
          <a:bodyPr/>
          <a:lstStyle/>
          <a:p>
            <a:r>
              <a:rPr lang="en-US" sz="3200"/>
              <a:t>Examples of applying SELECT and PROJECT operations</a:t>
            </a:r>
          </a:p>
        </p:txBody>
      </p:sp>
      <p:pic>
        <p:nvPicPr>
          <p:cNvPr id="686086" name="Picture 6" descr="fig06_01"/>
          <p:cNvPicPr>
            <a:picLocks noChangeAspect="1" noChangeArrowheads="1"/>
          </p:cNvPicPr>
          <p:nvPr/>
        </p:nvPicPr>
        <p:blipFill>
          <a:blip r:embed="rId3"/>
          <a:srcRect/>
          <a:stretch>
            <a:fillRect/>
          </a:stretch>
        </p:blipFill>
        <p:spPr bwMode="auto">
          <a:xfrm>
            <a:off x="533400" y="1676400"/>
            <a:ext cx="8077200" cy="4624388"/>
          </a:xfrm>
          <a:prstGeom prst="rect">
            <a:avLst/>
          </a:prstGeom>
          <a:noFill/>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F582A37B-1DD5-4C68-AFC7-DB12D4B90441}" type="slidenum">
              <a:rPr lang="en-US"/>
              <a:pPr/>
              <a:t>17</a:t>
            </a:fld>
            <a:endParaRPr lang="en-CA"/>
          </a:p>
        </p:txBody>
      </p:sp>
      <p:sp>
        <p:nvSpPr>
          <p:cNvPr id="827394" name="Rectangle 2"/>
          <p:cNvSpPr>
            <a:spLocks noGrp="1" noChangeArrowheads="1"/>
          </p:cNvSpPr>
          <p:nvPr>
            <p:ph type="title"/>
          </p:nvPr>
        </p:nvSpPr>
        <p:spPr>
          <a:noFill/>
          <a:ln/>
        </p:spPr>
        <p:txBody>
          <a:bodyPr/>
          <a:lstStyle/>
          <a:p>
            <a:r>
              <a:rPr lang="en-US"/>
              <a:t>Relational Algebra Expressions</a:t>
            </a:r>
          </a:p>
        </p:txBody>
      </p:sp>
      <p:sp>
        <p:nvSpPr>
          <p:cNvPr id="827395" name="Rectangle 3"/>
          <p:cNvSpPr>
            <a:spLocks noGrp="1" noChangeArrowheads="1"/>
          </p:cNvSpPr>
          <p:nvPr>
            <p:ph type="body" idx="1"/>
          </p:nvPr>
        </p:nvSpPr>
        <p:spPr/>
        <p:txBody>
          <a:bodyPr/>
          <a:lstStyle/>
          <a:p>
            <a:r>
              <a:rPr lang="en-US"/>
              <a:t>We may want to apply several relational algebra operations one after the other</a:t>
            </a:r>
          </a:p>
          <a:p>
            <a:pPr lvl="1"/>
            <a:r>
              <a:rPr lang="en-US"/>
              <a:t>Either we can write the operations as a single </a:t>
            </a:r>
            <a:r>
              <a:rPr lang="en-US" b="1"/>
              <a:t>relational algebra expression</a:t>
            </a:r>
            <a:r>
              <a:rPr lang="en-US"/>
              <a:t> by nesting the operations, or</a:t>
            </a:r>
          </a:p>
          <a:p>
            <a:pPr lvl="1"/>
            <a:r>
              <a:rPr lang="en-US"/>
              <a:t>We can apply one operation at a time and create </a:t>
            </a:r>
            <a:r>
              <a:rPr lang="en-US" b="1"/>
              <a:t>intermediate result relations</a:t>
            </a:r>
            <a:r>
              <a:rPr lang="en-US"/>
              <a:t>.</a:t>
            </a:r>
          </a:p>
          <a:p>
            <a:r>
              <a:rPr lang="en-US" sz="3000"/>
              <a:t>In the latter case, we must give names to the relations that hold the intermediate results. </a:t>
            </a:r>
            <a:r>
              <a:rPr lang="en-US" sz="3100"/>
              <a:t>	</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6- </a:t>
            </a:r>
            <a:fld id="{9CB4FF76-F1AC-469A-846B-2CF1FD2CDB73}" type="slidenum">
              <a:rPr lang="en-US"/>
              <a:pPr/>
              <a:t>18</a:t>
            </a:fld>
            <a:endParaRPr lang="en-CA"/>
          </a:p>
        </p:txBody>
      </p:sp>
      <p:sp>
        <p:nvSpPr>
          <p:cNvPr id="831490" name="Rectangle 2"/>
          <p:cNvSpPr>
            <a:spLocks noGrp="1" noChangeArrowheads="1"/>
          </p:cNvSpPr>
          <p:nvPr>
            <p:ph type="title"/>
          </p:nvPr>
        </p:nvSpPr>
        <p:spPr>
          <a:noFill/>
          <a:ln/>
        </p:spPr>
        <p:txBody>
          <a:bodyPr/>
          <a:lstStyle/>
          <a:p>
            <a:r>
              <a:rPr lang="en-US" sz="3200" dirty="0"/>
              <a:t>Single expression versus sequence of relational operations (Example)</a:t>
            </a:r>
          </a:p>
        </p:txBody>
      </p:sp>
      <p:sp>
        <p:nvSpPr>
          <p:cNvPr id="831491" name="Rectangle 3"/>
          <p:cNvSpPr>
            <a:spLocks noGrp="1" noChangeArrowheads="1"/>
          </p:cNvSpPr>
          <p:nvPr>
            <p:ph type="body" idx="1"/>
          </p:nvPr>
        </p:nvSpPr>
        <p:spPr/>
        <p:txBody>
          <a:bodyPr/>
          <a:lstStyle/>
          <a:p>
            <a:r>
              <a:rPr lang="en-US" sz="2400" dirty="0"/>
              <a:t>To retrieve the first name, last name, and salary of all employees who work in department number 5, we must apply a select and a project operation</a:t>
            </a:r>
          </a:p>
          <a:p>
            <a:r>
              <a:rPr lang="en-US" sz="2400" dirty="0"/>
              <a:t>We can write a </a:t>
            </a:r>
            <a:r>
              <a:rPr lang="en-US" sz="2400" i="1" dirty="0"/>
              <a:t>single relational algebra expression</a:t>
            </a:r>
            <a:r>
              <a:rPr lang="en-US" sz="2400" dirty="0"/>
              <a:t> as follows: </a:t>
            </a:r>
          </a:p>
          <a:p>
            <a:pPr lvl="1"/>
            <a:r>
              <a:rPr lang="en-US" sz="2400" b="1" dirty="0">
                <a:latin typeface="Symbol" pitchFamily="18" charset="2"/>
              </a:rPr>
              <a:t></a:t>
            </a:r>
            <a:r>
              <a:rPr lang="en-US" sz="2400" baseline="-25000" dirty="0"/>
              <a:t>FNAME, LNAME, SALARY</a:t>
            </a:r>
            <a:r>
              <a:rPr lang="en-US" sz="2400" dirty="0"/>
              <a:t>(</a:t>
            </a:r>
            <a:r>
              <a:rPr lang="en-US" sz="2400" b="1" dirty="0">
                <a:latin typeface="Symbol" pitchFamily="18" charset="2"/>
              </a:rPr>
              <a:t></a:t>
            </a:r>
            <a:r>
              <a:rPr lang="en-US" sz="2400" dirty="0"/>
              <a:t> </a:t>
            </a:r>
            <a:r>
              <a:rPr lang="en-US" sz="2400" baseline="-25000" dirty="0"/>
              <a:t>DNO=5</a:t>
            </a:r>
            <a:r>
              <a:rPr lang="en-US" sz="2400" dirty="0"/>
              <a:t>(EMPLOYEE))</a:t>
            </a:r>
          </a:p>
          <a:p>
            <a:r>
              <a:rPr lang="en-US" sz="2400" dirty="0"/>
              <a:t>OR We can explicitly show the </a:t>
            </a:r>
            <a:r>
              <a:rPr lang="en-US" sz="2400" i="1" dirty="0"/>
              <a:t>sequence of operations</a:t>
            </a:r>
            <a:r>
              <a:rPr lang="en-US" sz="2400" dirty="0"/>
              <a:t>, giving a name to each intermediate relation:</a:t>
            </a:r>
          </a:p>
          <a:p>
            <a:pPr lvl="1"/>
            <a:r>
              <a:rPr lang="en-US" sz="2400" dirty="0"/>
              <a:t>DEP5_EMPS </a:t>
            </a:r>
            <a:r>
              <a:rPr lang="en-US" sz="2400" dirty="0">
                <a:sym typeface="Symbol" pitchFamily="18" charset="2"/>
              </a:rPr>
              <a:t> </a:t>
            </a:r>
            <a:r>
              <a:rPr lang="en-US" sz="2400" b="1" dirty="0">
                <a:latin typeface="Symbol" pitchFamily="18" charset="2"/>
              </a:rPr>
              <a:t></a:t>
            </a:r>
            <a:r>
              <a:rPr lang="en-US" sz="2400" dirty="0"/>
              <a:t> </a:t>
            </a:r>
            <a:r>
              <a:rPr lang="en-US" sz="2400" baseline="-25000" dirty="0"/>
              <a:t>DNO=5</a:t>
            </a:r>
            <a:r>
              <a:rPr lang="en-US" sz="2400" dirty="0"/>
              <a:t>(EMPLOYEE)</a:t>
            </a:r>
          </a:p>
          <a:p>
            <a:pPr lvl="1"/>
            <a:r>
              <a:rPr lang="en-US" sz="2400" dirty="0"/>
              <a:t>RESULT </a:t>
            </a:r>
            <a:r>
              <a:rPr lang="en-US" sz="2400" dirty="0">
                <a:sym typeface="Symbol" pitchFamily="18" charset="2"/>
              </a:rPr>
              <a:t> </a:t>
            </a:r>
            <a:r>
              <a:rPr lang="en-US" sz="2400" b="1" dirty="0">
                <a:latin typeface="Symbol" pitchFamily="18" charset="2"/>
              </a:rPr>
              <a:t></a:t>
            </a:r>
            <a:r>
              <a:rPr lang="en-US" sz="2400" dirty="0"/>
              <a:t> </a:t>
            </a:r>
            <a:r>
              <a:rPr lang="en-US" sz="2400" baseline="-25000" dirty="0"/>
              <a:t>FNAME, LNAME, SALARY</a:t>
            </a:r>
            <a:r>
              <a:rPr lang="en-US" sz="2400" dirty="0"/>
              <a:t> (DEP5_EMPS)	</a:t>
            </a:r>
          </a:p>
        </p:txBody>
      </p:sp>
      <p:sp>
        <p:nvSpPr>
          <p:cNvPr id="831492" name="Rectangle 4"/>
          <p:cNvSpPr>
            <a:spLocks noChangeArrowheads="1"/>
          </p:cNvSpPr>
          <p:nvPr/>
        </p:nvSpPr>
        <p:spPr bwMode="auto">
          <a:xfrm>
            <a:off x="990600" y="4914900"/>
            <a:ext cx="2057400" cy="381000"/>
          </a:xfrm>
          <a:prstGeom prst="rect">
            <a:avLst/>
          </a:prstGeom>
          <a:solidFill>
            <a:srgbClr val="FFFF00">
              <a:alpha val="25000"/>
            </a:srgbClr>
          </a:solidFill>
          <a:ln w="9525">
            <a:solidFill>
              <a:srgbClr val="008000"/>
            </a:solidFill>
            <a:miter lim="800000"/>
            <a:headEnd/>
            <a:tailEnd/>
          </a:ln>
          <a:effectLst/>
        </p:spPr>
        <p:txBody>
          <a:bodyPr wrap="none" anchor="ctr"/>
          <a:lstStyle/>
          <a:p>
            <a:endParaRPr lang="en-US"/>
          </a:p>
        </p:txBody>
      </p:sp>
      <p:sp>
        <p:nvSpPr>
          <p:cNvPr id="831493" name="Rectangle 5"/>
          <p:cNvSpPr>
            <a:spLocks noChangeArrowheads="1"/>
          </p:cNvSpPr>
          <p:nvPr/>
        </p:nvSpPr>
        <p:spPr bwMode="auto">
          <a:xfrm>
            <a:off x="5592763" y="5295900"/>
            <a:ext cx="1951037" cy="419100"/>
          </a:xfrm>
          <a:prstGeom prst="rect">
            <a:avLst/>
          </a:prstGeom>
          <a:solidFill>
            <a:srgbClr val="FFFF00">
              <a:alpha val="25000"/>
            </a:srgbClr>
          </a:solidFill>
          <a:ln w="9525">
            <a:solidFill>
              <a:srgbClr val="008000"/>
            </a:solidFill>
            <a:miter lim="800000"/>
            <a:headEnd/>
            <a:tailEnd/>
          </a:ln>
          <a:effectLst/>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7D61E308-E011-4F82-A999-C7BC2BA9866E}" type="slidenum">
              <a:rPr lang="en-US"/>
              <a:pPr/>
              <a:t>19</a:t>
            </a:fld>
            <a:endParaRPr lang="en-CA"/>
          </a:p>
        </p:txBody>
      </p:sp>
      <p:sp>
        <p:nvSpPr>
          <p:cNvPr id="833538" name="Rectangle 2"/>
          <p:cNvSpPr>
            <a:spLocks noGrp="1" noChangeArrowheads="1"/>
          </p:cNvSpPr>
          <p:nvPr>
            <p:ph type="title"/>
          </p:nvPr>
        </p:nvSpPr>
        <p:spPr>
          <a:noFill/>
          <a:ln/>
        </p:spPr>
        <p:txBody>
          <a:bodyPr/>
          <a:lstStyle/>
          <a:p>
            <a:r>
              <a:rPr lang="en-US" sz="3200" dirty="0"/>
              <a:t>Unary Relational Operations: RENAME</a:t>
            </a:r>
          </a:p>
        </p:txBody>
      </p:sp>
      <p:sp>
        <p:nvSpPr>
          <p:cNvPr id="833539" name="Rectangle 3"/>
          <p:cNvSpPr>
            <a:spLocks noGrp="1" noChangeArrowheads="1"/>
          </p:cNvSpPr>
          <p:nvPr>
            <p:ph type="body" idx="1"/>
          </p:nvPr>
        </p:nvSpPr>
        <p:spPr/>
        <p:txBody>
          <a:bodyPr/>
          <a:lstStyle/>
          <a:p>
            <a:r>
              <a:rPr lang="en-US" dirty="0"/>
              <a:t>The RENAME operator is denoted by </a:t>
            </a:r>
            <a:r>
              <a:rPr lang="en-US" dirty="0">
                <a:sym typeface="Symbol" pitchFamily="18" charset="2"/>
              </a:rPr>
              <a:t> (rho)</a:t>
            </a:r>
          </a:p>
          <a:p>
            <a:r>
              <a:rPr lang="en-US" dirty="0"/>
              <a:t>In some cases, we may want to </a:t>
            </a:r>
            <a:r>
              <a:rPr lang="en-US" i="1" dirty="0"/>
              <a:t>rename </a:t>
            </a:r>
            <a:r>
              <a:rPr lang="en-US" dirty="0"/>
              <a:t>the attributes of a relation or the relation name or both</a:t>
            </a:r>
          </a:p>
          <a:p>
            <a:pPr lvl="1"/>
            <a:r>
              <a:rPr lang="en-US" sz="2800" dirty="0"/>
              <a:t>Useful when a query requires multiple operations</a:t>
            </a:r>
          </a:p>
          <a:p>
            <a:pPr lvl="1"/>
            <a:r>
              <a:rPr lang="en-US" sz="2800" dirty="0"/>
              <a:t>Necessary in some cases (see JOIN operation later)</a:t>
            </a:r>
            <a:endParaRPr lang="en-US" sz="2800" i="1" dirty="0"/>
          </a:p>
          <a:p>
            <a:endParaRPr lang="en-US" sz="29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a:ln/>
        </p:spPr>
        <p:txBody>
          <a:bodyPr/>
          <a:lstStyle/>
          <a:p>
            <a:r>
              <a:rPr lang="en-US"/>
              <a:t>Copyright © 2007 </a:t>
            </a:r>
            <a:r>
              <a:rPr lang="en-US">
                <a:solidFill>
                  <a:srgbClr val="000000"/>
                </a:solidFill>
              </a:rPr>
              <a:t>Ramez Elmasri and Shamkant B. Navathe</a:t>
            </a:r>
          </a:p>
        </p:txBody>
      </p:sp>
      <p:sp>
        <p:nvSpPr>
          <p:cNvPr id="573442" name="Rectangle 2" descr="Pink tissue paper"/>
          <p:cNvSpPr>
            <a:spLocks noGrp="1" noChangeArrowheads="1"/>
          </p:cNvSpPr>
          <p:nvPr>
            <p:ph type="ctrTitle"/>
          </p:nvPr>
        </p:nvSpPr>
        <p:spPr/>
        <p:txBody>
          <a:bodyPr/>
          <a:lstStyle/>
          <a:p>
            <a:r>
              <a:rPr lang="en-US"/>
              <a:t>Chapter 6</a:t>
            </a:r>
          </a:p>
        </p:txBody>
      </p:sp>
      <p:sp>
        <p:nvSpPr>
          <p:cNvPr id="573443" name="Rectangle 3" descr="Pink tissue paper"/>
          <p:cNvSpPr>
            <a:spLocks noGrp="1" noChangeArrowheads="1"/>
          </p:cNvSpPr>
          <p:nvPr>
            <p:ph type="subTitle" idx="1"/>
          </p:nvPr>
        </p:nvSpPr>
        <p:spPr/>
        <p:txBody>
          <a:bodyPr/>
          <a:lstStyle/>
          <a:p>
            <a:r>
              <a:rPr lang="en-US" dirty="0"/>
              <a:t>The Relational Algebra and Calculus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C1CCDF3B-9A7D-4104-8A52-420EE5DB3D6D}" type="slidenum">
              <a:rPr lang="en-US"/>
              <a:pPr/>
              <a:t>20</a:t>
            </a:fld>
            <a:endParaRPr lang="en-CA"/>
          </a:p>
        </p:txBody>
      </p:sp>
      <p:sp>
        <p:nvSpPr>
          <p:cNvPr id="690180" name="Rectangle 4"/>
          <p:cNvSpPr>
            <a:spLocks noGrp="1" noChangeArrowheads="1"/>
          </p:cNvSpPr>
          <p:nvPr>
            <p:ph type="title"/>
          </p:nvPr>
        </p:nvSpPr>
        <p:spPr>
          <a:noFill/>
          <a:ln/>
        </p:spPr>
        <p:txBody>
          <a:bodyPr/>
          <a:lstStyle/>
          <a:p>
            <a:r>
              <a:rPr lang="en-US" sz="3200"/>
              <a:t>Unary Relational Operations: RENAME (contd.)</a:t>
            </a:r>
          </a:p>
        </p:txBody>
      </p:sp>
      <p:sp>
        <p:nvSpPr>
          <p:cNvPr id="690181" name="Rectangle 5"/>
          <p:cNvSpPr>
            <a:spLocks noGrp="1" noChangeArrowheads="1"/>
          </p:cNvSpPr>
          <p:nvPr>
            <p:ph type="body" idx="1"/>
          </p:nvPr>
        </p:nvSpPr>
        <p:spPr/>
        <p:txBody>
          <a:bodyPr/>
          <a:lstStyle/>
          <a:p>
            <a:r>
              <a:rPr lang="en-US" dirty="0"/>
              <a:t>The general RENAME operation </a:t>
            </a:r>
            <a:r>
              <a:rPr lang="en-US" dirty="0">
                <a:sym typeface="Symbol" pitchFamily="18" charset="2"/>
              </a:rPr>
              <a:t> </a:t>
            </a:r>
            <a:r>
              <a:rPr lang="en-US" dirty="0"/>
              <a:t>can be expressed by any of the following forms:</a:t>
            </a:r>
          </a:p>
          <a:p>
            <a:pPr lvl="1"/>
            <a:r>
              <a:rPr lang="en-US" dirty="0">
                <a:sym typeface="Symbol" pitchFamily="18" charset="2"/>
              </a:rPr>
              <a:t></a:t>
            </a:r>
            <a:r>
              <a:rPr lang="en-US" baseline="-25000" dirty="0">
                <a:sym typeface="Symbol" pitchFamily="18" charset="2"/>
              </a:rPr>
              <a:t>S (B1, B2, …, </a:t>
            </a:r>
            <a:r>
              <a:rPr lang="en-US" baseline="-25000" dirty="0" err="1">
                <a:sym typeface="Symbol" pitchFamily="18" charset="2"/>
              </a:rPr>
              <a:t>Bn</a:t>
            </a:r>
            <a:r>
              <a:rPr lang="en-US" baseline="-25000" dirty="0">
                <a:sym typeface="Symbol" pitchFamily="18" charset="2"/>
              </a:rPr>
              <a:t> )</a:t>
            </a:r>
            <a:r>
              <a:rPr lang="en-US" dirty="0">
                <a:sym typeface="Symbol" pitchFamily="18" charset="2"/>
              </a:rPr>
              <a:t>(R) changes both:</a:t>
            </a:r>
          </a:p>
          <a:p>
            <a:pPr lvl="2"/>
            <a:r>
              <a:rPr lang="en-US" dirty="0">
                <a:sym typeface="Symbol" pitchFamily="18" charset="2"/>
              </a:rPr>
              <a:t>the relation name to S, </a:t>
            </a:r>
            <a:r>
              <a:rPr lang="en-US" i="1" dirty="0">
                <a:sym typeface="Symbol" pitchFamily="18" charset="2"/>
              </a:rPr>
              <a:t>and </a:t>
            </a:r>
          </a:p>
          <a:p>
            <a:pPr lvl="2"/>
            <a:r>
              <a:rPr lang="en-US" dirty="0">
                <a:sym typeface="Symbol" pitchFamily="18" charset="2"/>
              </a:rPr>
              <a:t>the column (attribute) names to B1, B1, …..</a:t>
            </a:r>
            <a:r>
              <a:rPr lang="en-US" dirty="0" err="1">
                <a:sym typeface="Symbol" pitchFamily="18" charset="2"/>
              </a:rPr>
              <a:t>Bn</a:t>
            </a:r>
            <a:endParaRPr lang="en-US" dirty="0">
              <a:sym typeface="Symbol" pitchFamily="18" charset="2"/>
            </a:endParaRPr>
          </a:p>
          <a:p>
            <a:pPr lvl="1"/>
            <a:r>
              <a:rPr lang="en-US" dirty="0">
                <a:sym typeface="Symbol" pitchFamily="18" charset="2"/>
              </a:rPr>
              <a:t></a:t>
            </a:r>
            <a:r>
              <a:rPr lang="en-US" baseline="-25000" dirty="0">
                <a:sym typeface="Symbol" pitchFamily="18" charset="2"/>
              </a:rPr>
              <a:t>S</a:t>
            </a:r>
            <a:r>
              <a:rPr lang="en-US" dirty="0">
                <a:sym typeface="Symbol" pitchFamily="18" charset="2"/>
              </a:rPr>
              <a:t>(R) changes:</a:t>
            </a:r>
          </a:p>
          <a:p>
            <a:pPr lvl="2"/>
            <a:r>
              <a:rPr lang="en-US" dirty="0">
                <a:sym typeface="Symbol" pitchFamily="18" charset="2"/>
              </a:rPr>
              <a:t>the </a:t>
            </a:r>
            <a:r>
              <a:rPr lang="en-US" i="1" dirty="0">
                <a:sym typeface="Symbol" pitchFamily="18" charset="2"/>
              </a:rPr>
              <a:t>relation name</a:t>
            </a:r>
            <a:r>
              <a:rPr lang="en-US" dirty="0">
                <a:sym typeface="Symbol" pitchFamily="18" charset="2"/>
              </a:rPr>
              <a:t> only to S</a:t>
            </a:r>
            <a:endParaRPr lang="en-US" dirty="0"/>
          </a:p>
          <a:p>
            <a:pPr lvl="1"/>
            <a:r>
              <a:rPr lang="en-US" dirty="0">
                <a:sym typeface="Symbol" pitchFamily="18" charset="2"/>
              </a:rPr>
              <a:t></a:t>
            </a:r>
            <a:r>
              <a:rPr lang="en-US" baseline="-25000" dirty="0">
                <a:sym typeface="Symbol" pitchFamily="18" charset="2"/>
              </a:rPr>
              <a:t>(B1, B2, …, </a:t>
            </a:r>
            <a:r>
              <a:rPr lang="en-US" baseline="-25000" dirty="0" err="1">
                <a:sym typeface="Symbol" pitchFamily="18" charset="2"/>
              </a:rPr>
              <a:t>Bn</a:t>
            </a:r>
            <a:r>
              <a:rPr lang="en-US" baseline="-25000" dirty="0">
                <a:sym typeface="Symbol" pitchFamily="18" charset="2"/>
              </a:rPr>
              <a:t> )</a:t>
            </a:r>
            <a:r>
              <a:rPr lang="en-US" dirty="0">
                <a:sym typeface="Symbol" pitchFamily="18" charset="2"/>
              </a:rPr>
              <a:t>(R) changes:</a:t>
            </a:r>
          </a:p>
          <a:p>
            <a:pPr lvl="2"/>
            <a:r>
              <a:rPr lang="en-US" dirty="0">
                <a:sym typeface="Symbol" pitchFamily="18" charset="2"/>
              </a:rPr>
              <a:t>the </a:t>
            </a:r>
            <a:r>
              <a:rPr lang="en-US" i="1" dirty="0">
                <a:sym typeface="Symbol" pitchFamily="18" charset="2"/>
              </a:rPr>
              <a:t>column (attribute) names</a:t>
            </a:r>
            <a:r>
              <a:rPr lang="en-US" dirty="0">
                <a:sym typeface="Symbol" pitchFamily="18" charset="2"/>
              </a:rPr>
              <a:t> only to B1, B1, …..</a:t>
            </a:r>
            <a:r>
              <a:rPr lang="en-US" dirty="0" err="1">
                <a:sym typeface="Symbol" pitchFamily="18" charset="2"/>
              </a:rPr>
              <a:t>Bn</a:t>
            </a:r>
            <a:endParaRPr lang="en-US" dirty="0">
              <a:sym typeface="Symbol" pitchFamily="18" charset="2"/>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858F3211-9598-4A75-9D03-9843860F06BB}" type="slidenum">
              <a:rPr lang="en-US"/>
              <a:pPr/>
              <a:t>21</a:t>
            </a:fld>
            <a:endParaRPr lang="en-CA"/>
          </a:p>
        </p:txBody>
      </p:sp>
      <p:sp>
        <p:nvSpPr>
          <p:cNvPr id="835586" name="Rectangle 2"/>
          <p:cNvSpPr>
            <a:spLocks noGrp="1" noChangeArrowheads="1"/>
          </p:cNvSpPr>
          <p:nvPr>
            <p:ph type="title"/>
          </p:nvPr>
        </p:nvSpPr>
        <p:spPr>
          <a:noFill/>
          <a:ln/>
        </p:spPr>
        <p:txBody>
          <a:bodyPr/>
          <a:lstStyle/>
          <a:p>
            <a:r>
              <a:rPr lang="en-US" sz="3200"/>
              <a:t>Unary Relational Operations: RENAME (contd.)</a:t>
            </a:r>
          </a:p>
        </p:txBody>
      </p:sp>
      <p:sp>
        <p:nvSpPr>
          <p:cNvPr id="835587" name="Rectangle 3"/>
          <p:cNvSpPr>
            <a:spLocks noGrp="1" noChangeArrowheads="1"/>
          </p:cNvSpPr>
          <p:nvPr>
            <p:ph type="body" idx="1"/>
          </p:nvPr>
        </p:nvSpPr>
        <p:spPr/>
        <p:txBody>
          <a:bodyPr/>
          <a:lstStyle/>
          <a:p>
            <a:r>
              <a:rPr lang="en-US"/>
              <a:t>For convenience, we also use a </a:t>
            </a:r>
            <a:r>
              <a:rPr lang="en-US" i="1"/>
              <a:t>shorthand</a:t>
            </a:r>
            <a:r>
              <a:rPr lang="en-US"/>
              <a:t> for renaming attributes in an intermediate relation:</a:t>
            </a:r>
          </a:p>
          <a:p>
            <a:pPr lvl="1"/>
            <a:r>
              <a:rPr lang="en-US"/>
              <a:t>If we write:</a:t>
            </a:r>
          </a:p>
          <a:p>
            <a:pPr lvl="2">
              <a:spcBef>
                <a:spcPct val="0"/>
              </a:spcBef>
              <a:buClrTx/>
              <a:buSzTx/>
              <a:buFontTx/>
              <a:buChar char="•"/>
            </a:pPr>
            <a:r>
              <a:rPr lang="en-US" sz="2500"/>
              <a:t>RESULT </a:t>
            </a:r>
            <a:r>
              <a:rPr lang="en-US" sz="2500">
                <a:sym typeface="Symbol" pitchFamily="18" charset="2"/>
              </a:rPr>
              <a:t> </a:t>
            </a:r>
            <a:r>
              <a:rPr lang="en-US" sz="2500" b="1">
                <a:latin typeface="Symbol" pitchFamily="18" charset="2"/>
              </a:rPr>
              <a:t></a:t>
            </a:r>
            <a:r>
              <a:rPr lang="en-US" sz="2500"/>
              <a:t> </a:t>
            </a:r>
            <a:r>
              <a:rPr lang="en-US" sz="2500" baseline="-25000"/>
              <a:t>FNAME, LNAME, SALARY</a:t>
            </a:r>
            <a:r>
              <a:rPr lang="en-US" sz="2500"/>
              <a:t> (DEP5_EMPS)</a:t>
            </a:r>
          </a:p>
          <a:p>
            <a:pPr lvl="2">
              <a:spcBef>
                <a:spcPct val="0"/>
              </a:spcBef>
              <a:buClrTx/>
              <a:buSzTx/>
              <a:buFontTx/>
              <a:buChar char="•"/>
            </a:pPr>
            <a:r>
              <a:rPr lang="en-US" sz="2500"/>
              <a:t>RESULT will have the </a:t>
            </a:r>
            <a:r>
              <a:rPr lang="en-US" sz="2500" i="1"/>
              <a:t>same attribute names</a:t>
            </a:r>
            <a:r>
              <a:rPr lang="en-US" sz="2500"/>
              <a:t> as DEP5_EMPS (same attributes as EMPLOYEE)</a:t>
            </a:r>
          </a:p>
          <a:p>
            <a:pPr lvl="1">
              <a:spcBef>
                <a:spcPct val="0"/>
              </a:spcBef>
              <a:buClrTx/>
              <a:buSzTx/>
              <a:buFontTx/>
              <a:buChar char="•"/>
            </a:pPr>
            <a:r>
              <a:rPr lang="en-US" sz="2800"/>
              <a:t>If we write:</a:t>
            </a:r>
          </a:p>
          <a:p>
            <a:pPr lvl="2">
              <a:spcBef>
                <a:spcPct val="0"/>
              </a:spcBef>
              <a:buClrTx/>
              <a:buSzTx/>
              <a:buFontTx/>
              <a:buChar char="•"/>
            </a:pPr>
            <a:r>
              <a:rPr lang="en-US" sz="2500"/>
              <a:t>RESULT (F, M, L, S, B, A, SX, SAL, SU, DNO)</a:t>
            </a:r>
            <a:r>
              <a:rPr lang="en-US" sz="2500">
                <a:sym typeface="Symbol" pitchFamily="18" charset="2"/>
              </a:rPr>
              <a:t> 	</a:t>
            </a:r>
            <a:r>
              <a:rPr lang="en-US" sz="2500" b="1">
                <a:latin typeface="Symbol" pitchFamily="18" charset="2"/>
              </a:rPr>
              <a:t></a:t>
            </a:r>
            <a:r>
              <a:rPr lang="en-US" sz="2500"/>
              <a:t> </a:t>
            </a:r>
            <a:r>
              <a:rPr lang="en-US" sz="2500" baseline="-25000"/>
              <a:t>FNAME, LNAME, SALARY</a:t>
            </a:r>
            <a:r>
              <a:rPr lang="en-US" sz="2500"/>
              <a:t> (DEP5_EMPS)</a:t>
            </a:r>
          </a:p>
          <a:p>
            <a:pPr lvl="2">
              <a:spcBef>
                <a:spcPct val="0"/>
              </a:spcBef>
              <a:buClrTx/>
              <a:buSzTx/>
              <a:buFontTx/>
              <a:buChar char="•"/>
            </a:pPr>
            <a:r>
              <a:rPr lang="en-US" sz="2500"/>
              <a:t>The 10 attributes of DEP5_EMPS are </a:t>
            </a:r>
            <a:r>
              <a:rPr lang="en-US" sz="2500" i="1"/>
              <a:t>renamed</a:t>
            </a:r>
            <a:r>
              <a:rPr lang="en-US" sz="2500"/>
              <a:t> to F, M, L, S, B, A, SX, SAL, SU, DNO, respectively</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6- </a:t>
            </a:r>
            <a:fld id="{EE4D997E-19C2-4B79-B4F2-359AD1F08A5A}" type="slidenum">
              <a:rPr lang="en-US"/>
              <a:pPr/>
              <a:t>22</a:t>
            </a:fld>
            <a:endParaRPr lang="en-CA"/>
          </a:p>
        </p:txBody>
      </p:sp>
      <p:sp>
        <p:nvSpPr>
          <p:cNvPr id="692229" name="Rectangle 5"/>
          <p:cNvSpPr>
            <a:spLocks noGrp="1" noChangeArrowheads="1"/>
          </p:cNvSpPr>
          <p:nvPr>
            <p:ph type="title"/>
          </p:nvPr>
        </p:nvSpPr>
        <p:spPr>
          <a:noFill/>
          <a:ln/>
        </p:spPr>
        <p:txBody>
          <a:bodyPr/>
          <a:lstStyle/>
          <a:p>
            <a:r>
              <a:rPr lang="en-US" sz="3200"/>
              <a:t>Example of applying multiple operations and RENAME</a:t>
            </a:r>
          </a:p>
        </p:txBody>
      </p:sp>
      <p:sp>
        <p:nvSpPr>
          <p:cNvPr id="692227" name="Rectangle 3"/>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692231" name="Picture 7" descr="fig06_02"/>
          <p:cNvPicPr>
            <a:picLocks noChangeAspect="1" noChangeArrowheads="1"/>
          </p:cNvPicPr>
          <p:nvPr/>
        </p:nvPicPr>
        <p:blipFill>
          <a:blip r:embed="rId3"/>
          <a:srcRect/>
          <a:stretch>
            <a:fillRect/>
          </a:stretch>
        </p:blipFill>
        <p:spPr bwMode="auto">
          <a:xfrm>
            <a:off x="533400" y="1600200"/>
            <a:ext cx="8001000" cy="4643438"/>
          </a:xfrm>
          <a:prstGeom prst="rect">
            <a:avLst/>
          </a:prstGeom>
          <a:noFill/>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EC10F0C3-43D5-4776-97E3-55F7D4F27B69}" type="slidenum">
              <a:rPr lang="en-US"/>
              <a:pPr/>
              <a:t>23</a:t>
            </a:fld>
            <a:endParaRPr lang="en-CA"/>
          </a:p>
        </p:txBody>
      </p:sp>
      <p:sp>
        <p:nvSpPr>
          <p:cNvPr id="694278" name="Rectangle 6"/>
          <p:cNvSpPr>
            <a:spLocks noGrp="1" noChangeArrowheads="1"/>
          </p:cNvSpPr>
          <p:nvPr>
            <p:ph type="title"/>
          </p:nvPr>
        </p:nvSpPr>
        <p:spPr>
          <a:noFill/>
          <a:ln/>
        </p:spPr>
        <p:txBody>
          <a:bodyPr/>
          <a:lstStyle/>
          <a:p>
            <a:r>
              <a:rPr lang="en-US" sz="3200"/>
              <a:t>Relational Algebra Operations from</a:t>
            </a:r>
            <a:br>
              <a:rPr lang="en-US" sz="3200"/>
            </a:br>
            <a:r>
              <a:rPr lang="en-US" sz="3200"/>
              <a:t>Set Theory: UNION </a:t>
            </a:r>
          </a:p>
        </p:txBody>
      </p:sp>
      <p:sp>
        <p:nvSpPr>
          <p:cNvPr id="694279" name="Rectangle 7"/>
          <p:cNvSpPr>
            <a:spLocks noGrp="1" noChangeArrowheads="1"/>
          </p:cNvSpPr>
          <p:nvPr>
            <p:ph type="body" idx="1"/>
          </p:nvPr>
        </p:nvSpPr>
        <p:spPr/>
        <p:txBody>
          <a:bodyPr/>
          <a:lstStyle/>
          <a:p>
            <a:pPr>
              <a:lnSpc>
                <a:spcPct val="90000"/>
              </a:lnSpc>
            </a:pPr>
            <a:r>
              <a:rPr lang="en-US"/>
              <a:t>UNION Operation</a:t>
            </a:r>
          </a:p>
          <a:p>
            <a:pPr lvl="1">
              <a:lnSpc>
                <a:spcPct val="90000"/>
              </a:lnSpc>
            </a:pPr>
            <a:r>
              <a:rPr lang="en-US"/>
              <a:t>Binary operation, denoted by </a:t>
            </a:r>
            <a:r>
              <a:rPr lang="en-US">
                <a:latin typeface="Symbol" pitchFamily="18" charset="2"/>
              </a:rPr>
              <a:t></a:t>
            </a:r>
            <a:r>
              <a:rPr lang="en-US"/>
              <a:t> </a:t>
            </a:r>
          </a:p>
          <a:p>
            <a:pPr lvl="1">
              <a:lnSpc>
                <a:spcPct val="90000"/>
              </a:lnSpc>
            </a:pPr>
            <a:r>
              <a:rPr lang="en-US"/>
              <a:t>The result of R </a:t>
            </a:r>
            <a:r>
              <a:rPr lang="en-US">
                <a:latin typeface="Symbol" pitchFamily="18" charset="2"/>
              </a:rPr>
              <a:t></a:t>
            </a:r>
            <a:r>
              <a:rPr lang="en-US"/>
              <a:t> S, is a relation that includes all tuples that are either in R or in S or in both R and S</a:t>
            </a:r>
          </a:p>
          <a:p>
            <a:pPr lvl="1">
              <a:lnSpc>
                <a:spcPct val="90000"/>
              </a:lnSpc>
            </a:pPr>
            <a:r>
              <a:rPr lang="en-US"/>
              <a:t>Duplicate tuples are eliminated</a:t>
            </a:r>
          </a:p>
          <a:p>
            <a:pPr lvl="1">
              <a:lnSpc>
                <a:spcPct val="90000"/>
              </a:lnSpc>
            </a:pPr>
            <a:r>
              <a:rPr lang="en-US" sz="2500"/>
              <a:t>The two operand relations R and S must be “type compatible” (or UNION compatible)</a:t>
            </a:r>
          </a:p>
          <a:p>
            <a:pPr lvl="2">
              <a:lnSpc>
                <a:spcPct val="90000"/>
              </a:lnSpc>
            </a:pPr>
            <a:r>
              <a:rPr lang="en-US" sz="2300"/>
              <a:t>R and S must have same number of attributes</a:t>
            </a:r>
          </a:p>
          <a:p>
            <a:pPr lvl="2">
              <a:lnSpc>
                <a:spcPct val="90000"/>
              </a:lnSpc>
            </a:pPr>
            <a:r>
              <a:rPr lang="en-US" sz="2300"/>
              <a:t>Each pair of corresponding attributes must be type compatible (have same or compatible domains)</a:t>
            </a:r>
          </a:p>
          <a:p>
            <a:pPr lvl="1">
              <a:lnSpc>
                <a:spcPct val="90000"/>
              </a:lnSpc>
              <a:buFont typeface="Wingdings" pitchFamily="2" charset="2"/>
              <a:buNone/>
            </a:pPr>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C57C33E1-19A8-4A2A-A3A0-86E07F3C447E}" type="slidenum">
              <a:rPr lang="en-US"/>
              <a:pPr/>
              <a:t>24</a:t>
            </a:fld>
            <a:endParaRPr lang="en-CA"/>
          </a:p>
        </p:txBody>
      </p:sp>
      <p:sp>
        <p:nvSpPr>
          <p:cNvPr id="781314" name="Rectangle 2"/>
          <p:cNvSpPr>
            <a:spLocks noGrp="1" noChangeArrowheads="1"/>
          </p:cNvSpPr>
          <p:nvPr>
            <p:ph type="title"/>
          </p:nvPr>
        </p:nvSpPr>
        <p:spPr>
          <a:noFill/>
          <a:ln/>
        </p:spPr>
        <p:txBody>
          <a:bodyPr/>
          <a:lstStyle/>
          <a:p>
            <a:r>
              <a:rPr lang="en-US" sz="3200"/>
              <a:t>Relational Algebra Operations from</a:t>
            </a:r>
            <a:br>
              <a:rPr lang="en-US" sz="3200"/>
            </a:br>
            <a:r>
              <a:rPr lang="en-US" sz="3200"/>
              <a:t>Set Theory: UNION </a:t>
            </a:r>
          </a:p>
        </p:txBody>
      </p:sp>
      <p:sp>
        <p:nvSpPr>
          <p:cNvPr id="781315" name="Rectangle 3"/>
          <p:cNvSpPr>
            <a:spLocks noGrp="1" noChangeArrowheads="1"/>
          </p:cNvSpPr>
          <p:nvPr>
            <p:ph type="body" idx="1"/>
          </p:nvPr>
        </p:nvSpPr>
        <p:spPr/>
        <p:txBody>
          <a:bodyPr/>
          <a:lstStyle/>
          <a:p>
            <a:pPr>
              <a:lnSpc>
                <a:spcPct val="80000"/>
              </a:lnSpc>
            </a:pPr>
            <a:r>
              <a:rPr lang="en-US" sz="2400"/>
              <a:t>Example: </a:t>
            </a:r>
          </a:p>
          <a:p>
            <a:pPr lvl="1">
              <a:lnSpc>
                <a:spcPct val="80000"/>
              </a:lnSpc>
            </a:pPr>
            <a:r>
              <a:rPr lang="en-US" sz="2100"/>
              <a:t>To retrieve the social security numbers of all employees who either </a:t>
            </a:r>
            <a:r>
              <a:rPr lang="en-US" sz="2100" i="1"/>
              <a:t>work in department 5</a:t>
            </a:r>
            <a:r>
              <a:rPr lang="en-US" sz="2100"/>
              <a:t> (RESULT1 below) or </a:t>
            </a:r>
            <a:r>
              <a:rPr lang="en-US" sz="2100" i="1"/>
              <a:t>directly supervise an employee who works in department 5</a:t>
            </a:r>
            <a:r>
              <a:rPr lang="en-US" sz="2100"/>
              <a:t> (RESULT2 below)</a:t>
            </a:r>
          </a:p>
          <a:p>
            <a:pPr lvl="1">
              <a:lnSpc>
                <a:spcPct val="80000"/>
              </a:lnSpc>
            </a:pPr>
            <a:r>
              <a:rPr lang="en-US" sz="2100"/>
              <a:t>We can use the UNION operation as follows:</a:t>
            </a:r>
          </a:p>
          <a:p>
            <a:pPr algn="ctr">
              <a:lnSpc>
                <a:spcPct val="80000"/>
              </a:lnSpc>
              <a:buFont typeface="Wingdings" pitchFamily="2" charset="2"/>
              <a:buNone/>
            </a:pPr>
            <a:r>
              <a:rPr lang="en-US" sz="2400"/>
              <a:t>DEP5_EMPS </a:t>
            </a:r>
            <a:r>
              <a:rPr lang="en-US" sz="2400">
                <a:sym typeface="Symbol" pitchFamily="18" charset="2"/>
              </a:rPr>
              <a:t> </a:t>
            </a:r>
            <a:r>
              <a:rPr lang="en-US" sz="2400">
                <a:latin typeface="Symbol" pitchFamily="18" charset="2"/>
              </a:rPr>
              <a:t></a:t>
            </a:r>
            <a:r>
              <a:rPr lang="en-US" sz="2400" baseline="-25000"/>
              <a:t>DNO=5</a:t>
            </a:r>
            <a:r>
              <a:rPr lang="en-US" sz="2400"/>
              <a:t> (EMPLOYEE)</a:t>
            </a:r>
          </a:p>
          <a:p>
            <a:pPr algn="ctr">
              <a:lnSpc>
                <a:spcPct val="80000"/>
              </a:lnSpc>
              <a:buFont typeface="Wingdings" pitchFamily="2" charset="2"/>
              <a:buNone/>
            </a:pPr>
            <a:r>
              <a:rPr lang="en-US" sz="2400"/>
              <a:t>RESULT1 </a:t>
            </a:r>
            <a:r>
              <a:rPr lang="en-US" sz="2400">
                <a:sym typeface="Symbol" pitchFamily="18" charset="2"/>
              </a:rPr>
              <a:t> </a:t>
            </a:r>
            <a:r>
              <a:rPr lang="en-US" sz="2400">
                <a:latin typeface="Symbol" pitchFamily="18" charset="2"/>
              </a:rPr>
              <a:t></a:t>
            </a:r>
            <a:r>
              <a:rPr lang="en-US" sz="2400"/>
              <a:t> </a:t>
            </a:r>
            <a:r>
              <a:rPr lang="en-US" sz="2400" baseline="-25000"/>
              <a:t>SSN</a:t>
            </a:r>
            <a:r>
              <a:rPr lang="en-US" sz="2400"/>
              <a:t>(DEP5_EMPS)</a:t>
            </a:r>
          </a:p>
          <a:p>
            <a:pPr algn="ctr">
              <a:lnSpc>
                <a:spcPct val="80000"/>
              </a:lnSpc>
              <a:buFont typeface="Wingdings" pitchFamily="2" charset="2"/>
              <a:buNone/>
            </a:pPr>
            <a:r>
              <a:rPr lang="en-US" sz="2400"/>
              <a:t>RESULT2(SSN) </a:t>
            </a:r>
            <a:r>
              <a:rPr lang="en-US" sz="2400">
                <a:sym typeface="Symbol" pitchFamily="18" charset="2"/>
              </a:rPr>
              <a:t> </a:t>
            </a:r>
            <a:r>
              <a:rPr lang="en-US" sz="2400">
                <a:latin typeface="Symbol" pitchFamily="18" charset="2"/>
              </a:rPr>
              <a:t></a:t>
            </a:r>
            <a:r>
              <a:rPr lang="en-US" sz="2400" baseline="-25000"/>
              <a:t>SUPERSSN</a:t>
            </a:r>
            <a:r>
              <a:rPr lang="en-US" sz="2400"/>
              <a:t>(DEP5_EMPS)</a:t>
            </a:r>
          </a:p>
          <a:p>
            <a:pPr algn="ctr">
              <a:lnSpc>
                <a:spcPct val="80000"/>
              </a:lnSpc>
              <a:buFont typeface="Wingdings" pitchFamily="2" charset="2"/>
              <a:buNone/>
            </a:pPr>
            <a:r>
              <a:rPr lang="en-US" sz="2400"/>
              <a:t>RESULT </a:t>
            </a:r>
            <a:r>
              <a:rPr lang="en-US" sz="2400">
                <a:sym typeface="Symbol" pitchFamily="18" charset="2"/>
              </a:rPr>
              <a:t> RESULT</a:t>
            </a:r>
            <a:r>
              <a:rPr lang="en-US" sz="2400"/>
              <a:t>1 </a:t>
            </a:r>
            <a:r>
              <a:rPr lang="en-US" sz="2400">
                <a:latin typeface="Symbol" pitchFamily="18" charset="2"/>
              </a:rPr>
              <a:t></a:t>
            </a:r>
            <a:r>
              <a:rPr lang="en-US" sz="2400"/>
              <a:t> RESULT2</a:t>
            </a:r>
          </a:p>
          <a:p>
            <a:pPr lvl="1">
              <a:lnSpc>
                <a:spcPct val="80000"/>
              </a:lnSpc>
            </a:pPr>
            <a:r>
              <a:rPr lang="en-US" sz="2100"/>
              <a:t>The union operation produces the tuples that are in either RESULT1 or RESULT2 or both</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t>Slide 6- </a:t>
            </a:r>
            <a:fld id="{9871E669-4FA4-4E54-BB95-C91D8CCD3FF8}" type="slidenum">
              <a:rPr lang="en-US"/>
              <a:pPr/>
              <a:t>25</a:t>
            </a:fld>
            <a:endParaRPr lang="en-CA"/>
          </a:p>
        </p:txBody>
      </p:sp>
      <p:sp>
        <p:nvSpPr>
          <p:cNvPr id="839682" name="Rectangle 2"/>
          <p:cNvSpPr>
            <a:spLocks noGrp="1" noChangeArrowheads="1"/>
          </p:cNvSpPr>
          <p:nvPr>
            <p:ph type="title"/>
          </p:nvPr>
        </p:nvSpPr>
        <p:spPr>
          <a:noFill/>
          <a:ln/>
        </p:spPr>
        <p:txBody>
          <a:bodyPr/>
          <a:lstStyle/>
          <a:p>
            <a:r>
              <a:rPr lang="en-US" sz="3200"/>
              <a:t>Example of the result of a UNION operation</a:t>
            </a:r>
          </a:p>
        </p:txBody>
      </p:sp>
      <p:sp>
        <p:nvSpPr>
          <p:cNvPr id="839683" name="Rectangle 3"/>
          <p:cNvSpPr>
            <a:spLocks noGrp="1" noChangeArrowheads="1"/>
          </p:cNvSpPr>
          <p:nvPr>
            <p:ph type="body" idx="1"/>
          </p:nvPr>
        </p:nvSpPr>
        <p:spPr/>
        <p:txBody>
          <a:bodyPr/>
          <a:lstStyle/>
          <a:p>
            <a:r>
              <a:rPr lang="en-US"/>
              <a:t>UNION Example</a:t>
            </a:r>
          </a:p>
          <a:p>
            <a:pPr lvl="1"/>
            <a:endParaRPr lang="en-US"/>
          </a:p>
        </p:txBody>
      </p:sp>
      <p:sp>
        <p:nvSpPr>
          <p:cNvPr id="839687" name="Rectangle 7"/>
          <p:cNvSpPr>
            <a:spLocks noChangeArrowheads="1"/>
          </p:cNvSpPr>
          <p:nvPr/>
        </p:nvSpPr>
        <p:spPr bwMode="auto">
          <a:xfrm>
            <a:off x="6516688" y="2166938"/>
            <a:ext cx="460375" cy="576262"/>
          </a:xfrm>
          <a:prstGeom prst="rect">
            <a:avLst/>
          </a:prstGeom>
          <a:solidFill>
            <a:schemeClr val="bg1"/>
          </a:solidFill>
          <a:ln w="9525">
            <a:noFill/>
            <a:miter lim="800000"/>
            <a:headEnd/>
            <a:tailEnd/>
          </a:ln>
          <a:effectLst/>
        </p:spPr>
        <p:txBody>
          <a:bodyPr wrap="none" anchor="ctr"/>
          <a:lstStyle/>
          <a:p>
            <a:endParaRPr lang="en-US"/>
          </a:p>
        </p:txBody>
      </p:sp>
      <p:pic>
        <p:nvPicPr>
          <p:cNvPr id="839688" name="Picture 8" descr="fig06_03"/>
          <p:cNvPicPr>
            <a:picLocks noChangeAspect="1" noChangeArrowheads="1"/>
          </p:cNvPicPr>
          <p:nvPr/>
        </p:nvPicPr>
        <p:blipFill>
          <a:blip r:embed="rId3"/>
          <a:srcRect/>
          <a:stretch>
            <a:fillRect/>
          </a:stretch>
        </p:blipFill>
        <p:spPr bwMode="auto">
          <a:xfrm>
            <a:off x="315913" y="2971800"/>
            <a:ext cx="8294687" cy="2195513"/>
          </a:xfrm>
          <a:prstGeom prst="rect">
            <a:avLst/>
          </a:prstGeom>
          <a:noFill/>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C628FD1F-2156-4A7D-8D41-35037CDEF1A1}" type="slidenum">
              <a:rPr lang="en-US"/>
              <a:pPr/>
              <a:t>26</a:t>
            </a:fld>
            <a:endParaRPr lang="en-CA"/>
          </a:p>
        </p:txBody>
      </p:sp>
      <p:sp>
        <p:nvSpPr>
          <p:cNvPr id="696324" name="Rectangle 4"/>
          <p:cNvSpPr>
            <a:spLocks noGrp="1" noChangeArrowheads="1"/>
          </p:cNvSpPr>
          <p:nvPr>
            <p:ph type="title"/>
          </p:nvPr>
        </p:nvSpPr>
        <p:spPr>
          <a:noFill/>
          <a:ln/>
        </p:spPr>
        <p:txBody>
          <a:bodyPr/>
          <a:lstStyle/>
          <a:p>
            <a:r>
              <a:rPr lang="en-US" sz="3200"/>
              <a:t>Relational Algebra Operations from</a:t>
            </a:r>
            <a:br>
              <a:rPr lang="en-US" sz="3200"/>
            </a:br>
            <a:r>
              <a:rPr lang="en-US" sz="3200"/>
              <a:t>Set Theory </a:t>
            </a:r>
          </a:p>
        </p:txBody>
      </p:sp>
      <p:sp>
        <p:nvSpPr>
          <p:cNvPr id="696325" name="Rectangle 5"/>
          <p:cNvSpPr>
            <a:spLocks noGrp="1" noChangeArrowheads="1"/>
          </p:cNvSpPr>
          <p:nvPr>
            <p:ph type="body" idx="1"/>
          </p:nvPr>
        </p:nvSpPr>
        <p:spPr/>
        <p:txBody>
          <a:bodyPr/>
          <a:lstStyle/>
          <a:p>
            <a:r>
              <a:rPr lang="en-US" sz="2400"/>
              <a:t>Type Compatibility of operands is required for the binary set operation UNION </a:t>
            </a:r>
            <a:r>
              <a:rPr lang="en-US" sz="2400">
                <a:latin typeface="Symbol" pitchFamily="18" charset="2"/>
              </a:rPr>
              <a:t></a:t>
            </a:r>
            <a:r>
              <a:rPr lang="en-US" sz="2400"/>
              <a:t>, (also for INTERSECTION </a:t>
            </a:r>
            <a:r>
              <a:rPr lang="en-US" sz="2400">
                <a:latin typeface="Symbol" pitchFamily="18" charset="2"/>
              </a:rPr>
              <a:t></a:t>
            </a:r>
            <a:r>
              <a:rPr lang="en-US" sz="2400"/>
              <a:t>, and SET DIFFERENCE –, see next slides)</a:t>
            </a:r>
          </a:p>
          <a:p>
            <a:r>
              <a:rPr lang="en-US" sz="2400"/>
              <a:t>R1(A1, A2, ..., An) and R2(B1, B2, ..., Bn) are type compatible if:</a:t>
            </a:r>
          </a:p>
          <a:p>
            <a:pPr lvl="1"/>
            <a:r>
              <a:rPr lang="en-US" sz="2200"/>
              <a:t>they have the same number of attributes, and</a:t>
            </a:r>
          </a:p>
          <a:p>
            <a:pPr lvl="1"/>
            <a:r>
              <a:rPr lang="en-US" sz="2200"/>
              <a:t>the domains of corresponding attributes are type compatible (i.e. dom(Ai)=dom(Bi) for i=1, 2, ..., n). </a:t>
            </a:r>
          </a:p>
          <a:p>
            <a:r>
              <a:rPr lang="en-US" sz="2400"/>
              <a:t>The resulting relation for R1</a:t>
            </a:r>
            <a:r>
              <a:rPr lang="en-US" sz="2400">
                <a:latin typeface="Symbol" pitchFamily="18" charset="2"/>
              </a:rPr>
              <a:t></a:t>
            </a:r>
            <a:r>
              <a:rPr lang="en-US" sz="2400"/>
              <a:t>R2 (also for R1</a:t>
            </a:r>
            <a:r>
              <a:rPr lang="en-US" sz="2400">
                <a:latin typeface="Symbol" pitchFamily="18" charset="2"/>
              </a:rPr>
              <a:t></a:t>
            </a:r>
            <a:r>
              <a:rPr lang="en-US" sz="2400"/>
              <a:t>R2, or R1–R2, see next slides) has the same attribute names as the </a:t>
            </a:r>
            <a:r>
              <a:rPr lang="en-US" sz="2400" i="1"/>
              <a:t>first</a:t>
            </a:r>
            <a:r>
              <a:rPr lang="en-US" sz="2400"/>
              <a:t> operand relation R1 (by convention)</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C6EB2847-0E9F-4E8D-BA76-1173D460DADF}" type="slidenum">
              <a:rPr lang="en-US"/>
              <a:pPr/>
              <a:t>27</a:t>
            </a:fld>
            <a:endParaRPr lang="en-CA"/>
          </a:p>
        </p:txBody>
      </p:sp>
      <p:sp>
        <p:nvSpPr>
          <p:cNvPr id="702471" name="Rectangle 7"/>
          <p:cNvSpPr>
            <a:spLocks noGrp="1" noChangeArrowheads="1"/>
          </p:cNvSpPr>
          <p:nvPr>
            <p:ph type="title"/>
          </p:nvPr>
        </p:nvSpPr>
        <p:spPr>
          <a:noFill/>
          <a:ln/>
        </p:spPr>
        <p:txBody>
          <a:bodyPr/>
          <a:lstStyle/>
          <a:p>
            <a:r>
              <a:rPr lang="en-US" sz="3200"/>
              <a:t>Relational Algebra Operations from Set Theory: INTERSECTION</a:t>
            </a:r>
          </a:p>
        </p:txBody>
      </p:sp>
      <p:sp>
        <p:nvSpPr>
          <p:cNvPr id="702472" name="Rectangle 8"/>
          <p:cNvSpPr>
            <a:spLocks noGrp="1" noChangeArrowheads="1"/>
          </p:cNvSpPr>
          <p:nvPr>
            <p:ph type="body" idx="1"/>
          </p:nvPr>
        </p:nvSpPr>
        <p:spPr>
          <a:xfrm>
            <a:off x="239713" y="1600200"/>
            <a:ext cx="8294687" cy="4648200"/>
          </a:xfrm>
        </p:spPr>
        <p:txBody>
          <a:bodyPr/>
          <a:lstStyle/>
          <a:p>
            <a:r>
              <a:rPr lang="en-US" sz="3200"/>
              <a:t>INTERSECTION is denoted by </a:t>
            </a:r>
            <a:r>
              <a:rPr lang="en-US" sz="3200">
                <a:latin typeface="Symbol" pitchFamily="18" charset="2"/>
              </a:rPr>
              <a:t></a:t>
            </a:r>
            <a:endParaRPr lang="en-US" sz="3200"/>
          </a:p>
          <a:p>
            <a:r>
              <a:rPr lang="en-US" sz="3200"/>
              <a:t>The result of the operation R </a:t>
            </a:r>
            <a:r>
              <a:rPr lang="en-US" sz="3200">
                <a:latin typeface="Symbol" pitchFamily="18" charset="2"/>
              </a:rPr>
              <a:t></a:t>
            </a:r>
            <a:r>
              <a:rPr lang="en-US" sz="3200"/>
              <a:t> S, is a relation that includes all tuples that are in both R and S</a:t>
            </a:r>
          </a:p>
          <a:p>
            <a:pPr lvl="1"/>
            <a:r>
              <a:rPr lang="en-US" sz="3000"/>
              <a:t>The attribute names in the result will be the same as the attribute names in R</a:t>
            </a:r>
          </a:p>
          <a:p>
            <a:r>
              <a:rPr lang="en-US" sz="3200"/>
              <a:t>The two operand relations R and S must be “type compatible”</a:t>
            </a:r>
          </a:p>
          <a:p>
            <a:endParaRPr lang="en-US" sz="320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smtClean="0"/>
              <a:t>Slide 6- </a:t>
            </a:r>
            <a:fld id="{924E46D4-6672-4580-93DB-164EA3E8E50D}" type="slidenum">
              <a:rPr lang="en-US" smtClean="0"/>
              <a:pPr/>
              <a:t>28</a:t>
            </a:fld>
            <a:endParaRPr lang="en-CA"/>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45984567-F1FF-4672-BF85-1F5B170F01DB}" type="slidenum">
              <a:rPr lang="en-US"/>
              <a:pPr/>
              <a:t>29</a:t>
            </a:fld>
            <a:endParaRPr lang="en-CA"/>
          </a:p>
        </p:txBody>
      </p:sp>
      <p:sp>
        <p:nvSpPr>
          <p:cNvPr id="704523" name="Rectangle 11"/>
          <p:cNvSpPr>
            <a:spLocks noGrp="1" noChangeArrowheads="1"/>
          </p:cNvSpPr>
          <p:nvPr>
            <p:ph type="title"/>
          </p:nvPr>
        </p:nvSpPr>
        <p:spPr/>
        <p:txBody>
          <a:bodyPr/>
          <a:lstStyle/>
          <a:p>
            <a:r>
              <a:rPr lang="en-US" sz="3200"/>
              <a:t>Relational Algebra Operations from Set Theory: SET DIFFERENCE (cont.) </a:t>
            </a:r>
          </a:p>
        </p:txBody>
      </p:sp>
      <p:sp>
        <p:nvSpPr>
          <p:cNvPr id="704524" name="Rectangle 12"/>
          <p:cNvSpPr>
            <a:spLocks noGrp="1" noChangeArrowheads="1"/>
          </p:cNvSpPr>
          <p:nvPr>
            <p:ph type="body" idx="1"/>
          </p:nvPr>
        </p:nvSpPr>
        <p:spPr>
          <a:xfrm>
            <a:off x="239713" y="1600200"/>
            <a:ext cx="8294687" cy="4495800"/>
          </a:xfrm>
        </p:spPr>
        <p:txBody>
          <a:bodyPr/>
          <a:lstStyle/>
          <a:p>
            <a:r>
              <a:rPr lang="en-US"/>
              <a:t>SET DIFFERENCE (also called MINUS or EXCEPT) is denoted by – </a:t>
            </a:r>
          </a:p>
          <a:p>
            <a:r>
              <a:rPr lang="en-US"/>
              <a:t>The result of R – S, is a relation that includes all tuples that are in R but not in S</a:t>
            </a:r>
          </a:p>
          <a:p>
            <a:pPr lvl="1"/>
            <a:r>
              <a:rPr lang="en-US" sz="3000"/>
              <a:t>The attribute names in the result will be the same as the attribute names in R</a:t>
            </a:r>
          </a:p>
          <a:p>
            <a:r>
              <a:rPr lang="en-US" sz="3200"/>
              <a:t>The two operand relations R and S must be “type compatible”</a:t>
            </a:r>
            <a:endParaRPr lang="en-US"/>
          </a:p>
          <a:p>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BAEB14A7-3D9B-4D11-AABA-B3BD9CD9ED0C}" type="slidenum">
              <a:rPr lang="en-US"/>
              <a:pPr/>
              <a:t>3</a:t>
            </a:fld>
            <a:endParaRPr lang="en-CA"/>
          </a:p>
        </p:txBody>
      </p:sp>
      <p:sp>
        <p:nvSpPr>
          <p:cNvPr id="669700" name="Rectangle 4"/>
          <p:cNvSpPr>
            <a:spLocks noGrp="1" noChangeArrowheads="1"/>
          </p:cNvSpPr>
          <p:nvPr>
            <p:ph type="title"/>
          </p:nvPr>
        </p:nvSpPr>
        <p:spPr>
          <a:noFill/>
          <a:ln/>
        </p:spPr>
        <p:txBody>
          <a:bodyPr/>
          <a:lstStyle/>
          <a:p>
            <a:r>
              <a:rPr lang="en-US" sz="3200"/>
              <a:t>Chapter Outline</a:t>
            </a:r>
          </a:p>
        </p:txBody>
      </p:sp>
      <p:sp>
        <p:nvSpPr>
          <p:cNvPr id="669701" name="Rectangle 5"/>
          <p:cNvSpPr>
            <a:spLocks noGrp="1" noChangeArrowheads="1"/>
          </p:cNvSpPr>
          <p:nvPr>
            <p:ph type="body" idx="1"/>
          </p:nvPr>
        </p:nvSpPr>
        <p:spPr/>
        <p:txBody>
          <a:bodyPr/>
          <a:lstStyle/>
          <a:p>
            <a:pPr>
              <a:lnSpc>
                <a:spcPct val="90000"/>
              </a:lnSpc>
            </a:pPr>
            <a:r>
              <a:rPr lang="en-US" sz="2400"/>
              <a:t>Relational Algebra</a:t>
            </a:r>
          </a:p>
          <a:p>
            <a:pPr lvl="1">
              <a:lnSpc>
                <a:spcPct val="90000"/>
              </a:lnSpc>
            </a:pPr>
            <a:r>
              <a:rPr lang="en-US" sz="2200"/>
              <a:t>Unary Relational Operations </a:t>
            </a:r>
          </a:p>
          <a:p>
            <a:pPr lvl="1">
              <a:lnSpc>
                <a:spcPct val="90000"/>
              </a:lnSpc>
            </a:pPr>
            <a:r>
              <a:rPr lang="en-US" sz="2200"/>
              <a:t>Relational Algebra Operations From Set Theory</a:t>
            </a:r>
          </a:p>
          <a:p>
            <a:pPr lvl="1">
              <a:lnSpc>
                <a:spcPct val="90000"/>
              </a:lnSpc>
            </a:pPr>
            <a:r>
              <a:rPr lang="en-US" sz="2200"/>
              <a:t>Binary Relational Operations</a:t>
            </a:r>
          </a:p>
          <a:p>
            <a:pPr lvl="1">
              <a:lnSpc>
                <a:spcPct val="90000"/>
              </a:lnSpc>
            </a:pPr>
            <a:r>
              <a:rPr lang="en-US" sz="2200"/>
              <a:t>Additional Relational Operations</a:t>
            </a:r>
          </a:p>
          <a:p>
            <a:pPr lvl="1">
              <a:lnSpc>
                <a:spcPct val="90000"/>
              </a:lnSpc>
            </a:pPr>
            <a:r>
              <a:rPr lang="en-US" sz="2200"/>
              <a:t>Examples of Queries in Relational Algebra</a:t>
            </a:r>
          </a:p>
          <a:p>
            <a:pPr>
              <a:lnSpc>
                <a:spcPct val="90000"/>
              </a:lnSpc>
            </a:pPr>
            <a:r>
              <a:rPr lang="en-US" sz="2400"/>
              <a:t>Relational Calculus</a:t>
            </a:r>
          </a:p>
          <a:p>
            <a:pPr lvl="1">
              <a:lnSpc>
                <a:spcPct val="90000"/>
              </a:lnSpc>
            </a:pPr>
            <a:r>
              <a:rPr lang="en-US" sz="2200"/>
              <a:t>Tuple Relational Calculus</a:t>
            </a:r>
          </a:p>
          <a:p>
            <a:pPr lvl="1">
              <a:lnSpc>
                <a:spcPct val="90000"/>
              </a:lnSpc>
            </a:pPr>
            <a:r>
              <a:rPr lang="en-US" sz="2200"/>
              <a:t>Domain Relational Calculus</a:t>
            </a:r>
          </a:p>
          <a:p>
            <a:pPr>
              <a:lnSpc>
                <a:spcPct val="90000"/>
              </a:lnSpc>
            </a:pPr>
            <a:r>
              <a:rPr lang="en-US" sz="2400"/>
              <a:t>Example Database Application (COMPANY)</a:t>
            </a:r>
          </a:p>
          <a:p>
            <a:pPr>
              <a:lnSpc>
                <a:spcPct val="90000"/>
              </a:lnSpc>
            </a:pPr>
            <a:r>
              <a:rPr lang="en-US" sz="2400"/>
              <a:t>Overview of the QBE language (appendix D)</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6- </a:t>
            </a:r>
            <a:fld id="{A5C0D42F-2504-4687-9269-B1C48C8DFAC1}" type="slidenum">
              <a:rPr lang="en-US"/>
              <a:pPr/>
              <a:t>30</a:t>
            </a:fld>
            <a:endParaRPr lang="en-CA"/>
          </a:p>
        </p:txBody>
      </p:sp>
      <p:sp>
        <p:nvSpPr>
          <p:cNvPr id="837634" name="Rectangle 2"/>
          <p:cNvSpPr>
            <a:spLocks noGrp="1" noChangeArrowheads="1"/>
          </p:cNvSpPr>
          <p:nvPr>
            <p:ph type="title"/>
          </p:nvPr>
        </p:nvSpPr>
        <p:spPr>
          <a:noFill/>
          <a:ln/>
        </p:spPr>
        <p:txBody>
          <a:bodyPr/>
          <a:lstStyle/>
          <a:p>
            <a:r>
              <a:rPr lang="en-US" sz="3200"/>
              <a:t>Example to illustrate the result of UNION, INTERSECT, and DIFFERENCE</a:t>
            </a:r>
          </a:p>
        </p:txBody>
      </p:sp>
      <p:sp>
        <p:nvSpPr>
          <p:cNvPr id="837635" name="Rectangle 3"/>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837637" name="Picture 5" descr="fig06_04"/>
          <p:cNvPicPr>
            <a:picLocks noChangeAspect="1" noChangeArrowheads="1"/>
          </p:cNvPicPr>
          <p:nvPr/>
        </p:nvPicPr>
        <p:blipFill>
          <a:blip r:embed="rId3"/>
          <a:srcRect/>
          <a:stretch>
            <a:fillRect/>
          </a:stretch>
        </p:blipFill>
        <p:spPr bwMode="auto">
          <a:xfrm>
            <a:off x="1833563" y="1576388"/>
            <a:ext cx="5486400" cy="4749800"/>
          </a:xfrm>
          <a:prstGeom prst="rect">
            <a:avLst/>
          </a:prstGeom>
          <a:noFill/>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10B439FB-0289-4C5F-8C46-169F7937788B}" type="slidenum">
              <a:rPr lang="en-US"/>
              <a:pPr/>
              <a:t>31</a:t>
            </a:fld>
            <a:endParaRPr lang="en-CA"/>
          </a:p>
        </p:txBody>
      </p:sp>
      <p:sp>
        <p:nvSpPr>
          <p:cNvPr id="706566" name="Rectangle 6"/>
          <p:cNvSpPr>
            <a:spLocks noGrp="1" noChangeArrowheads="1"/>
          </p:cNvSpPr>
          <p:nvPr>
            <p:ph type="title"/>
          </p:nvPr>
        </p:nvSpPr>
        <p:spPr/>
        <p:txBody>
          <a:bodyPr/>
          <a:lstStyle/>
          <a:p>
            <a:r>
              <a:rPr lang="en-US" sz="3200"/>
              <a:t>Some properties of UNION, INTERSECT, and DIFFERENCE</a:t>
            </a:r>
          </a:p>
        </p:txBody>
      </p:sp>
      <p:sp>
        <p:nvSpPr>
          <p:cNvPr id="706567" name="Rectangle 7"/>
          <p:cNvSpPr>
            <a:spLocks noGrp="1" noChangeArrowheads="1"/>
          </p:cNvSpPr>
          <p:nvPr>
            <p:ph type="body" idx="1"/>
          </p:nvPr>
        </p:nvSpPr>
        <p:spPr/>
        <p:txBody>
          <a:bodyPr/>
          <a:lstStyle/>
          <a:p>
            <a:r>
              <a:rPr lang="en-US" sz="2400"/>
              <a:t>Notice that both union and intersection are </a:t>
            </a:r>
            <a:r>
              <a:rPr lang="en-US" sz="2400" i="1"/>
              <a:t>commutative</a:t>
            </a:r>
            <a:r>
              <a:rPr lang="en-US" sz="2400"/>
              <a:t> operations; that is</a:t>
            </a:r>
          </a:p>
          <a:p>
            <a:pPr lvl="1"/>
            <a:r>
              <a:rPr lang="en-US" sz="2200"/>
              <a:t>R </a:t>
            </a:r>
            <a:r>
              <a:rPr lang="en-US" sz="2200">
                <a:latin typeface="Symbol" pitchFamily="18" charset="2"/>
              </a:rPr>
              <a:t></a:t>
            </a:r>
            <a:r>
              <a:rPr lang="en-US" sz="2200"/>
              <a:t> S = S </a:t>
            </a:r>
            <a:r>
              <a:rPr lang="en-US" sz="2200">
                <a:latin typeface="Symbol" pitchFamily="18" charset="2"/>
              </a:rPr>
              <a:t></a:t>
            </a:r>
            <a:r>
              <a:rPr lang="en-US" sz="2200"/>
              <a:t> R, and R </a:t>
            </a:r>
            <a:r>
              <a:rPr lang="en-US" sz="2200">
                <a:latin typeface="Symbol" pitchFamily="18" charset="2"/>
              </a:rPr>
              <a:t></a:t>
            </a:r>
            <a:r>
              <a:rPr lang="en-US" sz="2200"/>
              <a:t> S = S </a:t>
            </a:r>
            <a:r>
              <a:rPr lang="en-US" sz="2200">
                <a:latin typeface="Symbol" pitchFamily="18" charset="2"/>
              </a:rPr>
              <a:t></a:t>
            </a:r>
            <a:r>
              <a:rPr lang="en-US" sz="2200"/>
              <a:t> R</a:t>
            </a:r>
          </a:p>
          <a:p>
            <a:r>
              <a:rPr lang="en-US" sz="2400"/>
              <a:t>Both union and intersection can be treated as n-ary operations applicable to any number of relations as both are </a:t>
            </a:r>
            <a:r>
              <a:rPr lang="en-US" sz="2400" i="1"/>
              <a:t>associative</a:t>
            </a:r>
            <a:r>
              <a:rPr lang="en-US" sz="2400"/>
              <a:t> operations; that is</a:t>
            </a:r>
          </a:p>
          <a:p>
            <a:pPr lvl="1"/>
            <a:r>
              <a:rPr lang="en-US" sz="2200"/>
              <a:t>R </a:t>
            </a:r>
            <a:r>
              <a:rPr lang="en-US" sz="2200">
                <a:latin typeface="Symbol" pitchFamily="18" charset="2"/>
              </a:rPr>
              <a:t></a:t>
            </a:r>
            <a:r>
              <a:rPr lang="en-US" sz="2200"/>
              <a:t> (S </a:t>
            </a:r>
            <a:r>
              <a:rPr lang="en-US" sz="2200">
                <a:latin typeface="Symbol" pitchFamily="18" charset="2"/>
              </a:rPr>
              <a:t></a:t>
            </a:r>
            <a:r>
              <a:rPr lang="en-US" sz="2200"/>
              <a:t> T) = (R </a:t>
            </a:r>
            <a:r>
              <a:rPr lang="en-US" sz="2200">
                <a:latin typeface="Symbol" pitchFamily="18" charset="2"/>
              </a:rPr>
              <a:t></a:t>
            </a:r>
            <a:r>
              <a:rPr lang="en-US" sz="2200"/>
              <a:t> S) </a:t>
            </a:r>
            <a:r>
              <a:rPr lang="en-US" sz="2200">
                <a:latin typeface="Symbol" pitchFamily="18" charset="2"/>
              </a:rPr>
              <a:t></a:t>
            </a:r>
            <a:r>
              <a:rPr lang="en-US" sz="2200"/>
              <a:t> T</a:t>
            </a:r>
          </a:p>
          <a:p>
            <a:pPr lvl="1"/>
            <a:r>
              <a:rPr lang="en-US" sz="2200"/>
              <a:t>(R </a:t>
            </a:r>
            <a:r>
              <a:rPr lang="en-US" sz="2200">
                <a:latin typeface="Symbol" pitchFamily="18" charset="2"/>
              </a:rPr>
              <a:t></a:t>
            </a:r>
            <a:r>
              <a:rPr lang="en-US" sz="2200"/>
              <a:t> S) </a:t>
            </a:r>
            <a:r>
              <a:rPr lang="en-US" sz="2200">
                <a:latin typeface="Symbol" pitchFamily="18" charset="2"/>
              </a:rPr>
              <a:t></a:t>
            </a:r>
            <a:r>
              <a:rPr lang="en-US" sz="2200"/>
              <a:t> T = R </a:t>
            </a:r>
            <a:r>
              <a:rPr lang="en-US" sz="2200">
                <a:latin typeface="Symbol" pitchFamily="18" charset="2"/>
              </a:rPr>
              <a:t></a:t>
            </a:r>
            <a:r>
              <a:rPr lang="en-US" sz="2200"/>
              <a:t> (S </a:t>
            </a:r>
            <a:r>
              <a:rPr lang="en-US" sz="2200">
                <a:latin typeface="Symbol" pitchFamily="18" charset="2"/>
              </a:rPr>
              <a:t></a:t>
            </a:r>
            <a:r>
              <a:rPr lang="en-US" sz="2200"/>
              <a:t> T)</a:t>
            </a:r>
          </a:p>
          <a:p>
            <a:r>
              <a:rPr lang="en-US" sz="2400"/>
              <a:t>The minus operation is not commutative; that is, in general</a:t>
            </a:r>
          </a:p>
          <a:p>
            <a:pPr lvl="1"/>
            <a:r>
              <a:rPr lang="en-US" sz="2200"/>
              <a:t>R – S ≠ S – R</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3043A183-C9A7-4963-9741-D2486F2DF078}" type="slidenum">
              <a:rPr lang="en-US"/>
              <a:pPr/>
              <a:t>32</a:t>
            </a:fld>
            <a:endParaRPr lang="en-CA"/>
          </a:p>
        </p:txBody>
      </p:sp>
      <p:sp>
        <p:nvSpPr>
          <p:cNvPr id="708614" name="Rectangle 6"/>
          <p:cNvSpPr>
            <a:spLocks noGrp="1" noChangeArrowheads="1"/>
          </p:cNvSpPr>
          <p:nvPr>
            <p:ph type="title"/>
          </p:nvPr>
        </p:nvSpPr>
        <p:spPr/>
        <p:txBody>
          <a:bodyPr/>
          <a:lstStyle/>
          <a:p>
            <a:r>
              <a:rPr lang="en-US" sz="3200"/>
              <a:t>Relational Algebra Operations from Set Theory: CARTESIAN PRODUCT</a:t>
            </a:r>
          </a:p>
        </p:txBody>
      </p:sp>
      <p:sp>
        <p:nvSpPr>
          <p:cNvPr id="708615" name="Rectangle 7"/>
          <p:cNvSpPr>
            <a:spLocks noGrp="1" noChangeArrowheads="1"/>
          </p:cNvSpPr>
          <p:nvPr>
            <p:ph type="body" idx="1"/>
          </p:nvPr>
        </p:nvSpPr>
        <p:spPr/>
        <p:txBody>
          <a:bodyPr/>
          <a:lstStyle/>
          <a:p>
            <a:r>
              <a:rPr lang="en-US" sz="2400"/>
              <a:t>CARTESIAN (or CROSS) PRODUCT Operation</a:t>
            </a:r>
          </a:p>
          <a:p>
            <a:pPr lvl="1"/>
            <a:r>
              <a:rPr lang="en-US" sz="2200"/>
              <a:t>This operation is used to combine tuples from two relations in a combinatorial fashion.</a:t>
            </a:r>
          </a:p>
          <a:p>
            <a:pPr lvl="1"/>
            <a:r>
              <a:rPr lang="en-US" sz="2200"/>
              <a:t>Denoted by R(A1, A2, . . ., An) x S(B1, B2, . . ., Bm)</a:t>
            </a:r>
          </a:p>
          <a:p>
            <a:pPr lvl="1"/>
            <a:r>
              <a:rPr lang="en-US" sz="2200"/>
              <a:t>Result is a relation Q with degree n + m attributes:</a:t>
            </a:r>
          </a:p>
          <a:p>
            <a:pPr lvl="2"/>
            <a:r>
              <a:rPr lang="en-US" sz="2000"/>
              <a:t>Q(A1, A2, . . ., An, B1, B2, . . ., Bm), in that order.</a:t>
            </a:r>
          </a:p>
          <a:p>
            <a:pPr lvl="1"/>
            <a:r>
              <a:rPr lang="en-US" sz="2200"/>
              <a:t>The resulting relation state has one tuple for each combination of tuples—one from R and one from S. </a:t>
            </a:r>
          </a:p>
          <a:p>
            <a:pPr lvl="1"/>
            <a:r>
              <a:rPr lang="en-US" sz="2200"/>
              <a:t>Hence, if R has n</a:t>
            </a:r>
            <a:r>
              <a:rPr lang="en-US" sz="2200" baseline="-25000"/>
              <a:t>R</a:t>
            </a:r>
            <a:r>
              <a:rPr lang="en-US" sz="2200"/>
              <a:t> tuples (denoted as |R| = n</a:t>
            </a:r>
            <a:r>
              <a:rPr lang="en-US" sz="2200" baseline="-25000"/>
              <a:t>R</a:t>
            </a:r>
            <a:r>
              <a:rPr lang="en-US" sz="2200"/>
              <a:t> ), and S has n</a:t>
            </a:r>
            <a:r>
              <a:rPr lang="en-US" sz="2200" baseline="-25000"/>
              <a:t>S</a:t>
            </a:r>
            <a:r>
              <a:rPr lang="en-US" sz="2200"/>
              <a:t> tuples, then R x S will have n</a:t>
            </a:r>
            <a:r>
              <a:rPr lang="en-US" sz="2200" baseline="-25000"/>
              <a:t>R</a:t>
            </a:r>
            <a:r>
              <a:rPr lang="en-US" sz="2200"/>
              <a:t> * n</a:t>
            </a:r>
            <a:r>
              <a:rPr lang="en-US" sz="2200" baseline="-25000"/>
              <a:t>S</a:t>
            </a:r>
            <a:r>
              <a:rPr lang="en-US" sz="2200"/>
              <a:t> tuples.</a:t>
            </a:r>
          </a:p>
          <a:p>
            <a:pPr lvl="1"/>
            <a:r>
              <a:rPr lang="en-US" sz="2200"/>
              <a:t>The two operands do NOT have to be "type compatible”</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68CBB464-6EAA-4F34-8D18-90AA6F0694B1}" type="slidenum">
              <a:rPr lang="en-US"/>
              <a:pPr/>
              <a:t>33</a:t>
            </a:fld>
            <a:endParaRPr lang="en-CA"/>
          </a:p>
        </p:txBody>
      </p:sp>
      <p:sp>
        <p:nvSpPr>
          <p:cNvPr id="785410" name="Rectangle 2"/>
          <p:cNvSpPr>
            <a:spLocks noGrp="1" noChangeArrowheads="1"/>
          </p:cNvSpPr>
          <p:nvPr>
            <p:ph type="title"/>
          </p:nvPr>
        </p:nvSpPr>
        <p:spPr/>
        <p:txBody>
          <a:bodyPr/>
          <a:lstStyle/>
          <a:p>
            <a:r>
              <a:rPr lang="en-US" sz="3200"/>
              <a:t>Relational Algebra Operations from Set Theory: CARTESIAN PRODUCT (cont.)</a:t>
            </a:r>
          </a:p>
        </p:txBody>
      </p:sp>
      <p:sp>
        <p:nvSpPr>
          <p:cNvPr id="785411" name="Rectangle 3"/>
          <p:cNvSpPr>
            <a:spLocks noGrp="1" noChangeArrowheads="1"/>
          </p:cNvSpPr>
          <p:nvPr>
            <p:ph type="body" idx="1"/>
          </p:nvPr>
        </p:nvSpPr>
        <p:spPr/>
        <p:txBody>
          <a:bodyPr/>
          <a:lstStyle/>
          <a:p>
            <a:pPr>
              <a:lnSpc>
                <a:spcPct val="90000"/>
              </a:lnSpc>
            </a:pPr>
            <a:r>
              <a:rPr lang="en-US"/>
              <a:t>Generally, CROSS PRODUCT is not a meaningful operation</a:t>
            </a:r>
          </a:p>
          <a:p>
            <a:pPr lvl="1">
              <a:lnSpc>
                <a:spcPct val="90000"/>
              </a:lnSpc>
            </a:pPr>
            <a:r>
              <a:rPr lang="en-US"/>
              <a:t>Can become meaningful when followed by other operations</a:t>
            </a:r>
          </a:p>
          <a:p>
            <a:pPr>
              <a:lnSpc>
                <a:spcPct val="90000"/>
              </a:lnSpc>
            </a:pPr>
            <a:r>
              <a:rPr lang="en-US"/>
              <a:t>Example (not meaningful):</a:t>
            </a:r>
          </a:p>
          <a:p>
            <a:pPr lvl="1">
              <a:lnSpc>
                <a:spcPct val="90000"/>
              </a:lnSpc>
            </a:pPr>
            <a:r>
              <a:rPr lang="en-US" sz="2200"/>
              <a:t>FEMALE_EMPS </a:t>
            </a:r>
            <a:r>
              <a:rPr lang="en-US" sz="2200">
                <a:sym typeface="Symbol" pitchFamily="18" charset="2"/>
              </a:rPr>
              <a:t> </a:t>
            </a:r>
            <a:r>
              <a:rPr lang="en-US" sz="2200" b="1">
                <a:latin typeface="Symbol" pitchFamily="18" charset="2"/>
              </a:rPr>
              <a:t></a:t>
            </a:r>
            <a:r>
              <a:rPr lang="en-US" sz="2200"/>
              <a:t> </a:t>
            </a:r>
            <a:r>
              <a:rPr lang="en-US" sz="2200" baseline="-25000"/>
              <a:t>SEX=’F’</a:t>
            </a:r>
            <a:r>
              <a:rPr lang="en-US" sz="2200"/>
              <a:t>(EMPLOYEE)</a:t>
            </a:r>
          </a:p>
          <a:p>
            <a:pPr lvl="1">
              <a:lnSpc>
                <a:spcPct val="90000"/>
              </a:lnSpc>
            </a:pPr>
            <a:r>
              <a:rPr lang="en-US" sz="2200"/>
              <a:t>EMPNAMES </a:t>
            </a:r>
            <a:r>
              <a:rPr lang="en-US" sz="2200">
                <a:sym typeface="Symbol" pitchFamily="18" charset="2"/>
              </a:rPr>
              <a:t> </a:t>
            </a:r>
            <a:r>
              <a:rPr lang="en-US" sz="2200" b="1">
                <a:latin typeface="Symbol" pitchFamily="18" charset="2"/>
              </a:rPr>
              <a:t></a:t>
            </a:r>
            <a:r>
              <a:rPr lang="en-US" sz="2200"/>
              <a:t> </a:t>
            </a:r>
            <a:r>
              <a:rPr lang="en-US" sz="2200" baseline="-25000"/>
              <a:t>FNAME, LNAME, SSN </a:t>
            </a:r>
            <a:r>
              <a:rPr lang="en-US" sz="2200"/>
              <a:t>(FEMALE_EMPS)</a:t>
            </a:r>
          </a:p>
          <a:p>
            <a:pPr lvl="1">
              <a:lnSpc>
                <a:spcPct val="90000"/>
              </a:lnSpc>
            </a:pPr>
            <a:r>
              <a:rPr lang="en-US" sz="2200"/>
              <a:t>EMP_DEPENDENTS </a:t>
            </a:r>
            <a:r>
              <a:rPr lang="en-US" sz="2200">
                <a:sym typeface="Symbol" pitchFamily="18" charset="2"/>
              </a:rPr>
              <a:t> </a:t>
            </a:r>
            <a:r>
              <a:rPr lang="en-US" sz="2200"/>
              <a:t>EMPNAMES x DEPENDENT</a:t>
            </a:r>
          </a:p>
          <a:p>
            <a:pPr>
              <a:lnSpc>
                <a:spcPct val="90000"/>
              </a:lnSpc>
            </a:pPr>
            <a:r>
              <a:rPr lang="en-US" sz="2400"/>
              <a:t>EMP_DEPENDENTS will contain every combination of EMPNAMES and DEPENDENT</a:t>
            </a:r>
          </a:p>
          <a:p>
            <a:pPr lvl="1">
              <a:lnSpc>
                <a:spcPct val="90000"/>
              </a:lnSpc>
            </a:pPr>
            <a:r>
              <a:rPr lang="en-US" sz="2200"/>
              <a:t>whether or not they are actually related</a:t>
            </a:r>
          </a:p>
          <a:p>
            <a:pPr>
              <a:lnSpc>
                <a:spcPct val="90000"/>
              </a:lnSpc>
            </a:pPr>
            <a:endParaRPr lang="en-US" sz="240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81E02A39-13D6-4790-8921-789642C8A6DB}" type="slidenum">
              <a:rPr lang="en-US"/>
              <a:pPr/>
              <a:t>34</a:t>
            </a:fld>
            <a:endParaRPr lang="en-CA"/>
          </a:p>
        </p:txBody>
      </p:sp>
      <p:sp>
        <p:nvSpPr>
          <p:cNvPr id="841730" name="Rectangle 2"/>
          <p:cNvSpPr>
            <a:spLocks noGrp="1" noChangeArrowheads="1"/>
          </p:cNvSpPr>
          <p:nvPr>
            <p:ph type="title"/>
          </p:nvPr>
        </p:nvSpPr>
        <p:spPr/>
        <p:txBody>
          <a:bodyPr/>
          <a:lstStyle/>
          <a:p>
            <a:r>
              <a:rPr lang="en-US" sz="3200"/>
              <a:t>Relational Algebra Operations from Set Theory: CARTESIAN PRODUCT (cont.)</a:t>
            </a:r>
          </a:p>
        </p:txBody>
      </p:sp>
      <p:sp>
        <p:nvSpPr>
          <p:cNvPr id="841731" name="Rectangle 3"/>
          <p:cNvSpPr>
            <a:spLocks noGrp="1" noChangeArrowheads="1"/>
          </p:cNvSpPr>
          <p:nvPr>
            <p:ph type="body" idx="1"/>
          </p:nvPr>
        </p:nvSpPr>
        <p:spPr/>
        <p:txBody>
          <a:bodyPr/>
          <a:lstStyle/>
          <a:p>
            <a:pPr>
              <a:lnSpc>
                <a:spcPct val="90000"/>
              </a:lnSpc>
            </a:pPr>
            <a:r>
              <a:rPr lang="en-US"/>
              <a:t>To keep only combinations where the DEPENDENT is related to the EMPLOYEE, we add a SELECT operation as follows</a:t>
            </a:r>
          </a:p>
          <a:p>
            <a:pPr>
              <a:lnSpc>
                <a:spcPct val="90000"/>
              </a:lnSpc>
            </a:pPr>
            <a:r>
              <a:rPr lang="en-US"/>
              <a:t>Example (meaningful):</a:t>
            </a:r>
          </a:p>
          <a:p>
            <a:pPr lvl="1">
              <a:lnSpc>
                <a:spcPct val="90000"/>
              </a:lnSpc>
            </a:pPr>
            <a:r>
              <a:rPr lang="en-US" sz="2200"/>
              <a:t>FEMALE_EMPS </a:t>
            </a:r>
            <a:r>
              <a:rPr lang="en-US" sz="2200">
                <a:sym typeface="Symbol" pitchFamily="18" charset="2"/>
              </a:rPr>
              <a:t> </a:t>
            </a:r>
            <a:r>
              <a:rPr lang="en-US" sz="2200" b="1">
                <a:latin typeface="Symbol" pitchFamily="18" charset="2"/>
              </a:rPr>
              <a:t></a:t>
            </a:r>
            <a:r>
              <a:rPr lang="en-US" sz="2200"/>
              <a:t> </a:t>
            </a:r>
            <a:r>
              <a:rPr lang="en-US" sz="2200" baseline="-25000"/>
              <a:t>SEX=’F’</a:t>
            </a:r>
            <a:r>
              <a:rPr lang="en-US" sz="2200"/>
              <a:t>(EMPLOYEE)</a:t>
            </a:r>
          </a:p>
          <a:p>
            <a:pPr lvl="1">
              <a:lnSpc>
                <a:spcPct val="90000"/>
              </a:lnSpc>
            </a:pPr>
            <a:r>
              <a:rPr lang="en-US" sz="2200"/>
              <a:t>EMPNAMES </a:t>
            </a:r>
            <a:r>
              <a:rPr lang="en-US" sz="2200">
                <a:sym typeface="Symbol" pitchFamily="18" charset="2"/>
              </a:rPr>
              <a:t> </a:t>
            </a:r>
            <a:r>
              <a:rPr lang="en-US" sz="2200" b="1">
                <a:latin typeface="Symbol" pitchFamily="18" charset="2"/>
              </a:rPr>
              <a:t></a:t>
            </a:r>
            <a:r>
              <a:rPr lang="en-US" sz="2200"/>
              <a:t> </a:t>
            </a:r>
            <a:r>
              <a:rPr lang="en-US" sz="2200" baseline="-25000"/>
              <a:t>FNAME, LNAME, SSN </a:t>
            </a:r>
            <a:r>
              <a:rPr lang="en-US" sz="2200"/>
              <a:t>(FEMALE_EMPS)</a:t>
            </a:r>
          </a:p>
          <a:p>
            <a:pPr lvl="1">
              <a:lnSpc>
                <a:spcPct val="90000"/>
              </a:lnSpc>
            </a:pPr>
            <a:r>
              <a:rPr lang="en-US" sz="2200"/>
              <a:t>EMP_DEPENDENTS </a:t>
            </a:r>
            <a:r>
              <a:rPr lang="en-US" sz="2200">
                <a:sym typeface="Symbol" pitchFamily="18" charset="2"/>
              </a:rPr>
              <a:t> </a:t>
            </a:r>
            <a:r>
              <a:rPr lang="en-US" sz="2200"/>
              <a:t>EMPNAMES x DEPENDENT</a:t>
            </a:r>
          </a:p>
          <a:p>
            <a:pPr lvl="1">
              <a:lnSpc>
                <a:spcPct val="90000"/>
              </a:lnSpc>
            </a:pPr>
            <a:r>
              <a:rPr lang="en-US" sz="2200"/>
              <a:t>ACTUAL_DEPS </a:t>
            </a:r>
            <a:r>
              <a:rPr lang="en-US" sz="2200">
                <a:sym typeface="Symbol" pitchFamily="18" charset="2"/>
              </a:rPr>
              <a:t> </a:t>
            </a:r>
            <a:r>
              <a:rPr lang="en-US" sz="2200" b="1">
                <a:latin typeface="Symbol" pitchFamily="18" charset="2"/>
              </a:rPr>
              <a:t></a:t>
            </a:r>
            <a:r>
              <a:rPr lang="en-US" sz="2200"/>
              <a:t> </a:t>
            </a:r>
            <a:r>
              <a:rPr lang="en-US" sz="2200" baseline="-25000"/>
              <a:t>SSN=ESSN</a:t>
            </a:r>
            <a:r>
              <a:rPr lang="en-US" sz="2200"/>
              <a:t>(EMP_DEPENDENTS)</a:t>
            </a:r>
          </a:p>
          <a:p>
            <a:pPr lvl="1">
              <a:lnSpc>
                <a:spcPct val="90000"/>
              </a:lnSpc>
            </a:pPr>
            <a:r>
              <a:rPr lang="en-US" sz="2200"/>
              <a:t>RESULT </a:t>
            </a:r>
            <a:r>
              <a:rPr lang="en-US" sz="2200">
                <a:sym typeface="Symbol" pitchFamily="18" charset="2"/>
              </a:rPr>
              <a:t> </a:t>
            </a:r>
            <a:r>
              <a:rPr lang="en-US" sz="2200" b="1">
                <a:latin typeface="Symbol" pitchFamily="18" charset="2"/>
              </a:rPr>
              <a:t></a:t>
            </a:r>
            <a:r>
              <a:rPr lang="en-US" sz="2200"/>
              <a:t> </a:t>
            </a:r>
            <a:r>
              <a:rPr lang="en-US" sz="2200" baseline="-25000"/>
              <a:t>FNAME, LNAME, DEPENDENT_NAME </a:t>
            </a:r>
            <a:r>
              <a:rPr lang="en-US" sz="2200"/>
              <a:t>(ACTUAL_DEPS)</a:t>
            </a:r>
          </a:p>
          <a:p>
            <a:pPr>
              <a:lnSpc>
                <a:spcPct val="90000"/>
              </a:lnSpc>
            </a:pPr>
            <a:r>
              <a:rPr lang="en-US" sz="2400"/>
              <a:t>RESULT will now contain the name of female employees and their dependents</a:t>
            </a:r>
          </a:p>
          <a:p>
            <a:pPr lvl="1">
              <a:lnSpc>
                <a:spcPct val="90000"/>
              </a:lnSpc>
            </a:pPr>
            <a:endParaRPr lang="en-US" sz="2200"/>
          </a:p>
          <a:p>
            <a:pPr>
              <a:lnSpc>
                <a:spcPct val="90000"/>
              </a:lnSpc>
            </a:pPr>
            <a:endParaRPr lang="en-US" sz="2400"/>
          </a:p>
          <a:p>
            <a:pPr>
              <a:lnSpc>
                <a:spcPct val="90000"/>
              </a:lnSpc>
            </a:pPr>
            <a:endParaRPr lang="en-US" sz="240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6- </a:t>
            </a:r>
            <a:fld id="{B4C2F372-C3C0-43FF-A418-6875FF56725D}" type="slidenum">
              <a:rPr lang="en-US"/>
              <a:pPr/>
              <a:t>35</a:t>
            </a:fld>
            <a:endParaRPr lang="en-CA"/>
          </a:p>
        </p:txBody>
      </p:sp>
      <p:sp>
        <p:nvSpPr>
          <p:cNvPr id="710661" name="Rectangle 5"/>
          <p:cNvSpPr>
            <a:spLocks noGrp="1" noChangeArrowheads="1"/>
          </p:cNvSpPr>
          <p:nvPr>
            <p:ph type="title"/>
          </p:nvPr>
        </p:nvSpPr>
        <p:spPr>
          <a:noFill/>
          <a:ln/>
        </p:spPr>
        <p:txBody>
          <a:bodyPr/>
          <a:lstStyle/>
          <a:p>
            <a:r>
              <a:rPr lang="en-US" sz="3200"/>
              <a:t>Example of applying CARTESIAN PRODUCT</a:t>
            </a:r>
          </a:p>
        </p:txBody>
      </p:sp>
      <p:sp>
        <p:nvSpPr>
          <p:cNvPr id="710659" name="Rectangle 3"/>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710663" name="Picture 7" descr="fig06_05"/>
          <p:cNvPicPr>
            <a:picLocks noChangeAspect="1" noChangeArrowheads="1"/>
          </p:cNvPicPr>
          <p:nvPr/>
        </p:nvPicPr>
        <p:blipFill>
          <a:blip r:embed="rId3"/>
          <a:srcRect/>
          <a:stretch>
            <a:fillRect/>
          </a:stretch>
        </p:blipFill>
        <p:spPr bwMode="auto">
          <a:xfrm>
            <a:off x="2646363" y="1600200"/>
            <a:ext cx="3756025" cy="4902200"/>
          </a:xfrm>
          <a:prstGeom prst="rect">
            <a:avLst/>
          </a:prstGeom>
          <a:noFill/>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t>Slide 6- </a:t>
            </a:r>
            <a:fld id="{520E3B51-6116-4D77-AF67-EBE6C2F7BD35}" type="slidenum">
              <a:rPr lang="en-US"/>
              <a:pPr/>
              <a:t>36</a:t>
            </a:fld>
            <a:endParaRPr lang="en-CA"/>
          </a:p>
        </p:txBody>
      </p:sp>
      <p:sp>
        <p:nvSpPr>
          <p:cNvPr id="712727" name="Rectangle 23"/>
          <p:cNvSpPr>
            <a:spLocks noGrp="1" noChangeArrowheads="1"/>
          </p:cNvSpPr>
          <p:nvPr>
            <p:ph type="title"/>
          </p:nvPr>
        </p:nvSpPr>
        <p:spPr/>
        <p:txBody>
          <a:bodyPr/>
          <a:lstStyle/>
          <a:p>
            <a:r>
              <a:rPr lang="en-US"/>
              <a:t>Binary Relational Operations: JOIN</a:t>
            </a:r>
          </a:p>
        </p:txBody>
      </p:sp>
      <p:sp>
        <p:nvSpPr>
          <p:cNvPr id="712728" name="Rectangle 24"/>
          <p:cNvSpPr>
            <a:spLocks noGrp="1" noChangeArrowheads="1"/>
          </p:cNvSpPr>
          <p:nvPr>
            <p:ph type="body" idx="1"/>
          </p:nvPr>
        </p:nvSpPr>
        <p:spPr/>
        <p:txBody>
          <a:bodyPr/>
          <a:lstStyle/>
          <a:p>
            <a:pPr>
              <a:lnSpc>
                <a:spcPct val="80000"/>
              </a:lnSpc>
            </a:pPr>
            <a:r>
              <a:rPr lang="en-US" sz="2400"/>
              <a:t>JOIN Operation (denoted by     )</a:t>
            </a:r>
          </a:p>
          <a:p>
            <a:pPr lvl="1">
              <a:lnSpc>
                <a:spcPct val="80000"/>
              </a:lnSpc>
            </a:pPr>
            <a:r>
              <a:rPr lang="en-US" sz="2200"/>
              <a:t>The sequence of CARTESIAN PRODECT followed by SELECT is used quite commonly to identify and select related tuples from two relations</a:t>
            </a:r>
          </a:p>
          <a:p>
            <a:pPr lvl="1">
              <a:lnSpc>
                <a:spcPct val="80000"/>
              </a:lnSpc>
            </a:pPr>
            <a:r>
              <a:rPr lang="en-US" sz="2200"/>
              <a:t>A special operation, called JOIN combines this sequence into a single operation</a:t>
            </a:r>
          </a:p>
          <a:p>
            <a:pPr lvl="1">
              <a:lnSpc>
                <a:spcPct val="80000"/>
              </a:lnSpc>
            </a:pPr>
            <a:r>
              <a:rPr lang="en-US" sz="2200"/>
              <a:t>This operation is very important for any relational database with more than a single relation, because it allows us </a:t>
            </a:r>
            <a:r>
              <a:rPr lang="en-US" sz="2200" i="1"/>
              <a:t>combine related tuples</a:t>
            </a:r>
            <a:r>
              <a:rPr lang="en-US" sz="2200"/>
              <a:t> from various relations </a:t>
            </a:r>
          </a:p>
          <a:p>
            <a:pPr lvl="1">
              <a:lnSpc>
                <a:spcPct val="80000"/>
              </a:lnSpc>
            </a:pPr>
            <a:r>
              <a:rPr lang="en-US" sz="2200"/>
              <a:t>The general form of a join operation on two relations R(A1, A2, . . ., An) and S(B1, B2, . . ., Bm) is:</a:t>
            </a:r>
          </a:p>
          <a:p>
            <a:pPr lvl="1" algn="ctr">
              <a:lnSpc>
                <a:spcPct val="80000"/>
              </a:lnSpc>
              <a:buFont typeface="Wingdings" pitchFamily="2" charset="2"/>
              <a:buNone/>
            </a:pPr>
            <a:r>
              <a:rPr lang="en-US" sz="2200"/>
              <a:t>R     </a:t>
            </a:r>
            <a:r>
              <a:rPr lang="en-US" sz="2200" baseline="-25000"/>
              <a:t>&lt;join condition&gt;</a:t>
            </a:r>
            <a:r>
              <a:rPr lang="en-US" sz="2200"/>
              <a:t>S</a:t>
            </a:r>
          </a:p>
          <a:p>
            <a:pPr lvl="1">
              <a:lnSpc>
                <a:spcPct val="80000"/>
              </a:lnSpc>
            </a:pPr>
            <a:r>
              <a:rPr lang="en-US" sz="2200"/>
              <a:t>where R and S can be any relations that result from general </a:t>
            </a:r>
            <a:r>
              <a:rPr lang="en-US" sz="2200" i="1"/>
              <a:t>relational algebra expressions</a:t>
            </a:r>
            <a:r>
              <a:rPr lang="en-US" sz="2200"/>
              <a:t>.</a:t>
            </a:r>
          </a:p>
          <a:p>
            <a:pPr>
              <a:lnSpc>
                <a:spcPct val="80000"/>
              </a:lnSpc>
            </a:pPr>
            <a:endParaRPr lang="en-US" sz="2400"/>
          </a:p>
        </p:txBody>
      </p:sp>
      <p:grpSp>
        <p:nvGrpSpPr>
          <p:cNvPr id="712729" name="Group 25"/>
          <p:cNvGrpSpPr>
            <a:grpSpLocks/>
          </p:cNvGrpSpPr>
          <p:nvPr/>
        </p:nvGrpSpPr>
        <p:grpSpPr bwMode="auto">
          <a:xfrm>
            <a:off x="4648200" y="1687513"/>
            <a:ext cx="219075" cy="174625"/>
            <a:chOff x="377" y="2904"/>
            <a:chExt cx="154" cy="110"/>
          </a:xfrm>
        </p:grpSpPr>
        <p:sp>
          <p:nvSpPr>
            <p:cNvPr id="712730" name="Line 26"/>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12731" name="Line 27"/>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12732" name="Line 28"/>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12733" name="Line 29"/>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grpSp>
        <p:nvGrpSpPr>
          <p:cNvPr id="712739" name="Group 35"/>
          <p:cNvGrpSpPr>
            <a:grpSpLocks/>
          </p:cNvGrpSpPr>
          <p:nvPr/>
        </p:nvGrpSpPr>
        <p:grpSpPr bwMode="auto">
          <a:xfrm>
            <a:off x="3886200" y="5035550"/>
            <a:ext cx="244475" cy="174625"/>
            <a:chOff x="377" y="2904"/>
            <a:chExt cx="154" cy="110"/>
          </a:xfrm>
        </p:grpSpPr>
        <p:sp>
          <p:nvSpPr>
            <p:cNvPr id="712740" name="Line 36"/>
            <p:cNvSpPr>
              <a:spLocks noChangeShapeType="1"/>
            </p:cNvSpPr>
            <p:nvPr/>
          </p:nvSpPr>
          <p:spPr bwMode="auto">
            <a:xfrm>
              <a:off x="381" y="2904"/>
              <a:ext cx="0" cy="110"/>
            </a:xfrm>
            <a:prstGeom prst="line">
              <a:avLst/>
            </a:prstGeom>
            <a:noFill/>
            <a:ln w="12700">
              <a:solidFill>
                <a:schemeClr val="tx1"/>
              </a:solidFill>
              <a:round/>
              <a:headEnd/>
              <a:tailEnd/>
            </a:ln>
            <a:effectLst/>
          </p:spPr>
          <p:txBody>
            <a:bodyPr wrap="none" anchor="ctr"/>
            <a:lstStyle/>
            <a:p>
              <a:endParaRPr lang="en-US"/>
            </a:p>
          </p:txBody>
        </p:sp>
        <p:sp>
          <p:nvSpPr>
            <p:cNvPr id="712741" name="Line 37"/>
            <p:cNvSpPr>
              <a:spLocks noChangeShapeType="1"/>
            </p:cNvSpPr>
            <p:nvPr/>
          </p:nvSpPr>
          <p:spPr bwMode="auto">
            <a:xfrm>
              <a:off x="527" y="2904"/>
              <a:ext cx="0" cy="110"/>
            </a:xfrm>
            <a:prstGeom prst="line">
              <a:avLst/>
            </a:prstGeom>
            <a:noFill/>
            <a:ln w="12700">
              <a:solidFill>
                <a:schemeClr val="tx1"/>
              </a:solidFill>
              <a:round/>
              <a:headEnd/>
              <a:tailEnd/>
            </a:ln>
            <a:effectLst/>
          </p:spPr>
          <p:txBody>
            <a:bodyPr wrap="none" anchor="ctr"/>
            <a:lstStyle/>
            <a:p>
              <a:endParaRPr lang="en-US"/>
            </a:p>
          </p:txBody>
        </p:sp>
        <p:sp>
          <p:nvSpPr>
            <p:cNvPr id="712742" name="Line 38"/>
            <p:cNvSpPr>
              <a:spLocks noChangeShapeType="1"/>
            </p:cNvSpPr>
            <p:nvPr/>
          </p:nvSpPr>
          <p:spPr bwMode="auto">
            <a:xfrm>
              <a:off x="385" y="2904"/>
              <a:ext cx="138" cy="110"/>
            </a:xfrm>
            <a:prstGeom prst="line">
              <a:avLst/>
            </a:prstGeom>
            <a:noFill/>
            <a:ln w="12700">
              <a:solidFill>
                <a:schemeClr val="tx1"/>
              </a:solidFill>
              <a:round/>
              <a:headEnd/>
              <a:tailEnd/>
            </a:ln>
            <a:effectLst/>
          </p:spPr>
          <p:txBody>
            <a:bodyPr wrap="none" anchor="ctr"/>
            <a:lstStyle/>
            <a:p>
              <a:endParaRPr lang="en-US"/>
            </a:p>
          </p:txBody>
        </p:sp>
        <p:sp>
          <p:nvSpPr>
            <p:cNvPr id="712743" name="Line 39"/>
            <p:cNvSpPr>
              <a:spLocks noChangeShapeType="1"/>
            </p:cNvSpPr>
            <p:nvPr/>
          </p:nvSpPr>
          <p:spPr bwMode="auto">
            <a:xfrm flipH="1">
              <a:off x="377" y="2904"/>
              <a:ext cx="154" cy="110"/>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p:cNvSpPr>
            <a:spLocks noGrp="1"/>
          </p:cNvSpPr>
          <p:nvPr>
            <p:ph type="sldNum" sz="quarter" idx="10"/>
          </p:nvPr>
        </p:nvSpPr>
        <p:spPr/>
        <p:txBody>
          <a:bodyPr/>
          <a:lstStyle/>
          <a:p>
            <a:r>
              <a:rPr lang="en-US"/>
              <a:t>Slide 6- </a:t>
            </a:r>
            <a:fld id="{F6063BB4-A9AB-4881-BA6A-B7C92E9E3A82}" type="slidenum">
              <a:rPr lang="en-US"/>
              <a:pPr/>
              <a:t>37</a:t>
            </a:fld>
            <a:endParaRPr lang="en-CA"/>
          </a:p>
        </p:txBody>
      </p:sp>
      <p:sp>
        <p:nvSpPr>
          <p:cNvPr id="714771" name="Rectangle 19"/>
          <p:cNvSpPr>
            <a:spLocks noGrp="1" noChangeArrowheads="1"/>
          </p:cNvSpPr>
          <p:nvPr>
            <p:ph type="title"/>
          </p:nvPr>
        </p:nvSpPr>
        <p:spPr/>
        <p:txBody>
          <a:bodyPr/>
          <a:lstStyle/>
          <a:p>
            <a:r>
              <a:rPr lang="en-US" sz="3200"/>
              <a:t>Binary Relational Operations: JOIN (cont.)</a:t>
            </a:r>
          </a:p>
        </p:txBody>
      </p:sp>
      <p:sp>
        <p:nvSpPr>
          <p:cNvPr id="714772" name="Rectangle 20"/>
          <p:cNvSpPr>
            <a:spLocks noGrp="1" noChangeArrowheads="1"/>
          </p:cNvSpPr>
          <p:nvPr>
            <p:ph type="body" idx="1"/>
          </p:nvPr>
        </p:nvSpPr>
        <p:spPr>
          <a:xfrm>
            <a:off x="239713" y="1600200"/>
            <a:ext cx="8447087" cy="4267200"/>
          </a:xfrm>
        </p:spPr>
        <p:txBody>
          <a:bodyPr/>
          <a:lstStyle/>
          <a:p>
            <a:pPr>
              <a:lnSpc>
                <a:spcPct val="80000"/>
              </a:lnSpc>
            </a:pPr>
            <a:r>
              <a:rPr lang="en-US" sz="2400"/>
              <a:t>Example: Suppose that we want to retrieve the name of the manager of each department.</a:t>
            </a:r>
          </a:p>
          <a:p>
            <a:pPr lvl="1">
              <a:lnSpc>
                <a:spcPct val="80000"/>
              </a:lnSpc>
            </a:pPr>
            <a:r>
              <a:rPr lang="en-US" sz="2200"/>
              <a:t>To get the manager’s name, we need to combine each DEPARTMENT tuple with the EMPLOYEE tuple whose SSN value matches the MGRSSN value in the department tuple. </a:t>
            </a:r>
          </a:p>
          <a:p>
            <a:pPr lvl="1">
              <a:lnSpc>
                <a:spcPct val="80000"/>
              </a:lnSpc>
            </a:pPr>
            <a:r>
              <a:rPr lang="en-US" sz="2200"/>
              <a:t>We do this by using the join           operation.</a:t>
            </a:r>
          </a:p>
          <a:p>
            <a:pPr lvl="1">
              <a:lnSpc>
                <a:spcPct val="80000"/>
              </a:lnSpc>
            </a:pPr>
            <a:endParaRPr lang="en-US" sz="2200"/>
          </a:p>
          <a:p>
            <a:pPr lvl="1">
              <a:lnSpc>
                <a:spcPct val="80000"/>
              </a:lnSpc>
            </a:pPr>
            <a:r>
              <a:rPr lang="en-US" sz="2200"/>
              <a:t>DEPT_MGR </a:t>
            </a:r>
            <a:r>
              <a:rPr lang="en-US" sz="2200">
                <a:sym typeface="Symbol" pitchFamily="18" charset="2"/>
              </a:rPr>
              <a:t></a:t>
            </a:r>
            <a:r>
              <a:rPr lang="en-US" sz="2200"/>
              <a:t> DEPARTMENT   </a:t>
            </a:r>
            <a:r>
              <a:rPr lang="en-US" sz="2200" baseline="-25000"/>
              <a:t>MGRSSN=SSN </a:t>
            </a:r>
            <a:r>
              <a:rPr lang="en-US" sz="2200"/>
              <a:t>EMPLOYEE</a:t>
            </a:r>
          </a:p>
          <a:p>
            <a:pPr>
              <a:lnSpc>
                <a:spcPct val="80000"/>
              </a:lnSpc>
            </a:pPr>
            <a:r>
              <a:rPr lang="en-US" sz="2400"/>
              <a:t>MGRSSN=SSN is the join condition</a:t>
            </a:r>
          </a:p>
          <a:p>
            <a:pPr lvl="1">
              <a:lnSpc>
                <a:spcPct val="80000"/>
              </a:lnSpc>
            </a:pPr>
            <a:r>
              <a:rPr lang="en-US" sz="2200"/>
              <a:t>Combines each department record with the employee who manages the department</a:t>
            </a:r>
          </a:p>
          <a:p>
            <a:pPr lvl="1">
              <a:lnSpc>
                <a:spcPct val="80000"/>
              </a:lnSpc>
            </a:pPr>
            <a:r>
              <a:rPr lang="en-US" sz="2200"/>
              <a:t>The join condition can also be specified as DEPARTMENT.MGRSSN= EMPLOYEE.SSN</a:t>
            </a:r>
          </a:p>
          <a:p>
            <a:pPr>
              <a:lnSpc>
                <a:spcPct val="80000"/>
              </a:lnSpc>
              <a:buFont typeface="Wingdings" pitchFamily="2" charset="2"/>
              <a:buNone/>
            </a:pPr>
            <a:endParaRPr lang="en-US" sz="2400"/>
          </a:p>
          <a:p>
            <a:pPr>
              <a:lnSpc>
                <a:spcPct val="80000"/>
              </a:lnSpc>
            </a:pPr>
            <a:endParaRPr lang="en-US" sz="2400"/>
          </a:p>
        </p:txBody>
      </p:sp>
      <p:grpSp>
        <p:nvGrpSpPr>
          <p:cNvPr id="714756" name="Group 4"/>
          <p:cNvGrpSpPr>
            <a:grpSpLocks/>
          </p:cNvGrpSpPr>
          <p:nvPr/>
        </p:nvGrpSpPr>
        <p:grpSpPr bwMode="auto">
          <a:xfrm>
            <a:off x="4660900" y="3200400"/>
            <a:ext cx="487363" cy="174625"/>
            <a:chOff x="377" y="2904"/>
            <a:chExt cx="154" cy="110"/>
          </a:xfrm>
        </p:grpSpPr>
        <p:sp>
          <p:nvSpPr>
            <p:cNvPr id="714757" name="Line 5"/>
            <p:cNvSpPr>
              <a:spLocks noChangeShapeType="1"/>
            </p:cNvSpPr>
            <p:nvPr/>
          </p:nvSpPr>
          <p:spPr bwMode="auto">
            <a:xfrm>
              <a:off x="381" y="2904"/>
              <a:ext cx="0" cy="110"/>
            </a:xfrm>
            <a:prstGeom prst="line">
              <a:avLst/>
            </a:prstGeom>
            <a:noFill/>
            <a:ln w="22225">
              <a:solidFill>
                <a:schemeClr val="bg2"/>
              </a:solidFill>
              <a:round/>
              <a:headEnd/>
              <a:tailEnd/>
            </a:ln>
            <a:effectLst/>
          </p:spPr>
          <p:txBody>
            <a:bodyPr wrap="none" anchor="ctr"/>
            <a:lstStyle/>
            <a:p>
              <a:endParaRPr lang="en-US"/>
            </a:p>
          </p:txBody>
        </p:sp>
        <p:sp>
          <p:nvSpPr>
            <p:cNvPr id="714758" name="Line 6"/>
            <p:cNvSpPr>
              <a:spLocks noChangeShapeType="1"/>
            </p:cNvSpPr>
            <p:nvPr/>
          </p:nvSpPr>
          <p:spPr bwMode="auto">
            <a:xfrm>
              <a:off x="527" y="2904"/>
              <a:ext cx="0" cy="110"/>
            </a:xfrm>
            <a:prstGeom prst="line">
              <a:avLst/>
            </a:prstGeom>
            <a:noFill/>
            <a:ln w="22225">
              <a:solidFill>
                <a:schemeClr val="bg2"/>
              </a:solidFill>
              <a:round/>
              <a:headEnd/>
              <a:tailEnd/>
            </a:ln>
            <a:effectLst/>
          </p:spPr>
          <p:txBody>
            <a:bodyPr wrap="none" anchor="ctr"/>
            <a:lstStyle/>
            <a:p>
              <a:endParaRPr lang="en-US"/>
            </a:p>
          </p:txBody>
        </p:sp>
        <p:sp>
          <p:nvSpPr>
            <p:cNvPr id="714759" name="Line 7"/>
            <p:cNvSpPr>
              <a:spLocks noChangeShapeType="1"/>
            </p:cNvSpPr>
            <p:nvPr/>
          </p:nvSpPr>
          <p:spPr bwMode="auto">
            <a:xfrm>
              <a:off x="385" y="2904"/>
              <a:ext cx="138" cy="110"/>
            </a:xfrm>
            <a:prstGeom prst="line">
              <a:avLst/>
            </a:prstGeom>
            <a:noFill/>
            <a:ln w="22225">
              <a:solidFill>
                <a:schemeClr val="bg2"/>
              </a:solidFill>
              <a:round/>
              <a:headEnd/>
              <a:tailEnd/>
            </a:ln>
            <a:effectLst/>
          </p:spPr>
          <p:txBody>
            <a:bodyPr wrap="none" anchor="ctr"/>
            <a:lstStyle/>
            <a:p>
              <a:endParaRPr lang="en-US"/>
            </a:p>
          </p:txBody>
        </p:sp>
        <p:sp>
          <p:nvSpPr>
            <p:cNvPr id="714760" name="Line 8"/>
            <p:cNvSpPr>
              <a:spLocks noChangeShapeType="1"/>
            </p:cNvSpPr>
            <p:nvPr/>
          </p:nvSpPr>
          <p:spPr bwMode="auto">
            <a:xfrm flipH="1">
              <a:off x="377" y="2904"/>
              <a:ext cx="154" cy="110"/>
            </a:xfrm>
            <a:prstGeom prst="line">
              <a:avLst/>
            </a:prstGeom>
            <a:noFill/>
            <a:ln w="22225">
              <a:solidFill>
                <a:schemeClr val="bg2"/>
              </a:solidFill>
              <a:round/>
              <a:headEnd/>
              <a:tailEnd/>
            </a:ln>
            <a:effectLst/>
          </p:spPr>
          <p:txBody>
            <a:bodyPr wrap="none" anchor="ctr"/>
            <a:lstStyle/>
            <a:p>
              <a:endParaRPr lang="en-US"/>
            </a:p>
          </p:txBody>
        </p:sp>
      </p:grpSp>
      <p:grpSp>
        <p:nvGrpSpPr>
          <p:cNvPr id="714761" name="Group 9"/>
          <p:cNvGrpSpPr>
            <a:grpSpLocks/>
          </p:cNvGrpSpPr>
          <p:nvPr/>
        </p:nvGrpSpPr>
        <p:grpSpPr bwMode="auto">
          <a:xfrm>
            <a:off x="5122863" y="3657600"/>
            <a:ext cx="441325" cy="347663"/>
            <a:chOff x="377" y="2904"/>
            <a:chExt cx="154" cy="110"/>
          </a:xfrm>
        </p:grpSpPr>
        <p:sp>
          <p:nvSpPr>
            <p:cNvPr id="714762" name="Line 10"/>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14763" name="Line 11"/>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14764" name="Line 12"/>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14765" name="Line 13"/>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6- </a:t>
            </a:r>
            <a:fld id="{ACB25250-75E8-4618-8FED-0BAAF9583850}" type="slidenum">
              <a:rPr lang="en-US"/>
              <a:pPr/>
              <a:t>38</a:t>
            </a:fld>
            <a:endParaRPr lang="en-CA"/>
          </a:p>
        </p:txBody>
      </p:sp>
      <p:sp>
        <p:nvSpPr>
          <p:cNvPr id="843778" name="Rectangle 2"/>
          <p:cNvSpPr>
            <a:spLocks noGrp="1" noChangeArrowheads="1"/>
          </p:cNvSpPr>
          <p:nvPr>
            <p:ph type="title"/>
          </p:nvPr>
        </p:nvSpPr>
        <p:spPr>
          <a:noFill/>
          <a:ln/>
        </p:spPr>
        <p:txBody>
          <a:bodyPr/>
          <a:lstStyle/>
          <a:p>
            <a:r>
              <a:rPr lang="en-US" sz="3200"/>
              <a:t>Example of applying the JOIN operation</a:t>
            </a:r>
          </a:p>
        </p:txBody>
      </p:sp>
      <p:sp>
        <p:nvSpPr>
          <p:cNvPr id="843779" name="Rectangle 3"/>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843781" name="Picture 5" descr="fig06_06"/>
          <p:cNvPicPr>
            <a:picLocks noChangeAspect="1" noChangeArrowheads="1"/>
          </p:cNvPicPr>
          <p:nvPr/>
        </p:nvPicPr>
        <p:blipFill>
          <a:blip r:embed="rId3"/>
          <a:srcRect/>
          <a:stretch>
            <a:fillRect/>
          </a:stretch>
        </p:blipFill>
        <p:spPr bwMode="auto">
          <a:xfrm>
            <a:off x="381000" y="2703513"/>
            <a:ext cx="8153400" cy="1944687"/>
          </a:xfrm>
          <a:prstGeom prst="rect">
            <a:avLst/>
          </a:prstGeom>
          <a:noFill/>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Slide 6- </a:t>
            </a:r>
            <a:fld id="{3599F54D-3672-4FCC-8AB7-849151104B19}" type="slidenum">
              <a:rPr lang="en-US"/>
              <a:pPr/>
              <a:t>39</a:t>
            </a:fld>
            <a:endParaRPr lang="en-CA"/>
          </a:p>
        </p:txBody>
      </p:sp>
      <p:sp>
        <p:nvSpPr>
          <p:cNvPr id="716815" name="Rectangle 15"/>
          <p:cNvSpPr>
            <a:spLocks noGrp="1" noChangeArrowheads="1"/>
          </p:cNvSpPr>
          <p:nvPr>
            <p:ph type="title"/>
          </p:nvPr>
        </p:nvSpPr>
        <p:spPr/>
        <p:txBody>
          <a:bodyPr/>
          <a:lstStyle/>
          <a:p>
            <a:r>
              <a:rPr lang="en-US"/>
              <a:t>Some properties of JOIN</a:t>
            </a:r>
          </a:p>
        </p:txBody>
      </p:sp>
      <p:sp>
        <p:nvSpPr>
          <p:cNvPr id="716816" name="Rectangle 16"/>
          <p:cNvSpPr>
            <a:spLocks noGrp="1" noChangeArrowheads="1"/>
          </p:cNvSpPr>
          <p:nvPr>
            <p:ph type="body" idx="1"/>
          </p:nvPr>
        </p:nvSpPr>
        <p:spPr/>
        <p:txBody>
          <a:bodyPr/>
          <a:lstStyle/>
          <a:p>
            <a:r>
              <a:rPr lang="en-US" sz="2400"/>
              <a:t>Consider the following JOIN operation:</a:t>
            </a:r>
          </a:p>
          <a:p>
            <a:pPr lvl="1"/>
            <a:r>
              <a:rPr lang="en-US" sz="2200"/>
              <a:t>R(A1, A2, . . ., An)                   S(B1, B2, . . ., Bm)</a:t>
            </a:r>
          </a:p>
          <a:p>
            <a:pPr lvl="2">
              <a:buFont typeface="Wingdings" pitchFamily="2" charset="2"/>
              <a:buNone/>
            </a:pPr>
            <a:r>
              <a:rPr lang="en-US" sz="2000"/>
              <a:t>                                       R.Ai=S.Bj</a:t>
            </a:r>
          </a:p>
          <a:p>
            <a:pPr lvl="1"/>
            <a:r>
              <a:rPr lang="en-US" sz="2200"/>
              <a:t>Result is a relation Q with degree n + m attributes:</a:t>
            </a:r>
          </a:p>
          <a:p>
            <a:pPr lvl="2"/>
            <a:r>
              <a:rPr lang="en-US" sz="2000"/>
              <a:t>Q(A1, A2, . . ., An, B1, B2, . . ., Bm), in that order.</a:t>
            </a:r>
          </a:p>
          <a:p>
            <a:pPr lvl="1"/>
            <a:r>
              <a:rPr lang="en-US" sz="2200"/>
              <a:t>The resulting relation state has one tuple for each combination of tuples—r from R and s from S, but </a:t>
            </a:r>
            <a:r>
              <a:rPr lang="en-US" sz="2200" i="1"/>
              <a:t>only if they satisfy the join condition</a:t>
            </a:r>
            <a:r>
              <a:rPr lang="en-US" sz="2200"/>
              <a:t> r[Ai]=s[Bj]</a:t>
            </a:r>
          </a:p>
          <a:p>
            <a:pPr lvl="1"/>
            <a:r>
              <a:rPr lang="en-US" sz="2200"/>
              <a:t>Hence, if R has n</a:t>
            </a:r>
            <a:r>
              <a:rPr lang="en-US" sz="2200" baseline="-25000"/>
              <a:t>R</a:t>
            </a:r>
            <a:r>
              <a:rPr lang="en-US" sz="2200"/>
              <a:t> tuples, and S has n</a:t>
            </a:r>
            <a:r>
              <a:rPr lang="en-US" sz="2200" baseline="-25000"/>
              <a:t>S</a:t>
            </a:r>
            <a:r>
              <a:rPr lang="en-US" sz="2200"/>
              <a:t> tuples, then the join result will generally have </a:t>
            </a:r>
            <a:r>
              <a:rPr lang="en-US" sz="2200" i="1"/>
              <a:t>less than</a:t>
            </a:r>
            <a:r>
              <a:rPr lang="en-US" sz="2200"/>
              <a:t> n</a:t>
            </a:r>
            <a:r>
              <a:rPr lang="en-US" sz="2200" baseline="-25000"/>
              <a:t>R</a:t>
            </a:r>
            <a:r>
              <a:rPr lang="en-US" sz="2200"/>
              <a:t> * n</a:t>
            </a:r>
            <a:r>
              <a:rPr lang="en-US" sz="2200" baseline="-25000"/>
              <a:t>S</a:t>
            </a:r>
            <a:r>
              <a:rPr lang="en-US" sz="2200"/>
              <a:t> tuples.</a:t>
            </a:r>
          </a:p>
          <a:p>
            <a:pPr lvl="1"/>
            <a:r>
              <a:rPr lang="en-US" sz="2200"/>
              <a:t>Only related tuples (based on the join condition) will appear in the result</a:t>
            </a:r>
          </a:p>
        </p:txBody>
      </p:sp>
      <p:grpSp>
        <p:nvGrpSpPr>
          <p:cNvPr id="716817" name="Group 17"/>
          <p:cNvGrpSpPr>
            <a:grpSpLocks/>
          </p:cNvGrpSpPr>
          <p:nvPr/>
        </p:nvGrpSpPr>
        <p:grpSpPr bwMode="auto">
          <a:xfrm>
            <a:off x="3810000" y="2133600"/>
            <a:ext cx="441325" cy="347663"/>
            <a:chOff x="377" y="2904"/>
            <a:chExt cx="154" cy="110"/>
          </a:xfrm>
        </p:grpSpPr>
        <p:sp>
          <p:nvSpPr>
            <p:cNvPr id="716818" name="Line 18"/>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16819" name="Line 19"/>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16820" name="Line 20"/>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16821" name="Line 21"/>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9EAA7E57-7CDC-47B5-AC49-82C8E7F9C7FC}" type="slidenum">
              <a:rPr lang="en-US"/>
              <a:pPr/>
              <a:t>4</a:t>
            </a:fld>
            <a:endParaRPr lang="en-CA"/>
          </a:p>
        </p:txBody>
      </p:sp>
      <p:sp>
        <p:nvSpPr>
          <p:cNvPr id="673796" name="Rectangle 4"/>
          <p:cNvSpPr>
            <a:spLocks noGrp="1" noChangeArrowheads="1"/>
          </p:cNvSpPr>
          <p:nvPr>
            <p:ph type="title"/>
          </p:nvPr>
        </p:nvSpPr>
        <p:spPr>
          <a:noFill/>
          <a:ln/>
        </p:spPr>
        <p:txBody>
          <a:bodyPr/>
          <a:lstStyle/>
          <a:p>
            <a:r>
              <a:rPr lang="en-US" sz="3200"/>
              <a:t>Relational Algebra Overview</a:t>
            </a:r>
          </a:p>
        </p:txBody>
      </p:sp>
      <p:sp>
        <p:nvSpPr>
          <p:cNvPr id="673797" name="Rectangle 5"/>
          <p:cNvSpPr>
            <a:spLocks noGrp="1" noChangeArrowheads="1"/>
          </p:cNvSpPr>
          <p:nvPr>
            <p:ph type="body" idx="1"/>
          </p:nvPr>
        </p:nvSpPr>
        <p:spPr/>
        <p:txBody>
          <a:bodyPr/>
          <a:lstStyle/>
          <a:p>
            <a:r>
              <a:rPr lang="en-US"/>
              <a:t>Relational algebra is the basic set of operations for the relational model</a:t>
            </a:r>
          </a:p>
          <a:p>
            <a:r>
              <a:rPr lang="en-US" sz="2700"/>
              <a:t>These operations enable a user to specify </a:t>
            </a:r>
            <a:r>
              <a:rPr lang="en-US" sz="2700" b="1"/>
              <a:t>basic retrieval requests</a:t>
            </a:r>
            <a:r>
              <a:rPr lang="en-US" sz="2700"/>
              <a:t> (or </a:t>
            </a:r>
            <a:r>
              <a:rPr lang="en-US" sz="2700" b="1"/>
              <a:t>queries</a:t>
            </a:r>
            <a:r>
              <a:rPr lang="en-US" sz="2700"/>
              <a:t>)</a:t>
            </a:r>
          </a:p>
          <a:p>
            <a:r>
              <a:rPr lang="en-US"/>
              <a:t>The result of an operation is a </a:t>
            </a:r>
            <a:r>
              <a:rPr lang="en-US" i="1"/>
              <a:t>new relation</a:t>
            </a:r>
            <a:r>
              <a:rPr lang="en-US"/>
              <a:t>, which may have been formed from one or more </a:t>
            </a:r>
            <a:r>
              <a:rPr lang="en-US" i="1"/>
              <a:t>input</a:t>
            </a:r>
            <a:r>
              <a:rPr lang="en-US"/>
              <a:t> relations</a:t>
            </a:r>
          </a:p>
          <a:p>
            <a:pPr lvl="1"/>
            <a:r>
              <a:rPr lang="en-US"/>
              <a:t>This property makes the algebra “closed” (all objects in relational algebra are relations)</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Slide 6- </a:t>
            </a:r>
            <a:fld id="{6F072F88-0C5F-4F32-B061-21E3D3505E60}" type="slidenum">
              <a:rPr lang="en-US"/>
              <a:pPr/>
              <a:t>40</a:t>
            </a:fld>
            <a:endParaRPr lang="en-CA"/>
          </a:p>
        </p:txBody>
      </p:sp>
      <p:sp>
        <p:nvSpPr>
          <p:cNvPr id="847874" name="Rectangle 2"/>
          <p:cNvSpPr>
            <a:spLocks noGrp="1" noChangeArrowheads="1"/>
          </p:cNvSpPr>
          <p:nvPr>
            <p:ph type="title"/>
          </p:nvPr>
        </p:nvSpPr>
        <p:spPr/>
        <p:txBody>
          <a:bodyPr/>
          <a:lstStyle/>
          <a:p>
            <a:r>
              <a:rPr lang="en-US"/>
              <a:t>Some properties of JOIN</a:t>
            </a:r>
          </a:p>
        </p:txBody>
      </p:sp>
      <p:sp>
        <p:nvSpPr>
          <p:cNvPr id="847875" name="Rectangle 3"/>
          <p:cNvSpPr>
            <a:spLocks noGrp="1" noChangeArrowheads="1"/>
          </p:cNvSpPr>
          <p:nvPr>
            <p:ph type="body" idx="1"/>
          </p:nvPr>
        </p:nvSpPr>
        <p:spPr/>
        <p:txBody>
          <a:bodyPr/>
          <a:lstStyle/>
          <a:p>
            <a:pPr>
              <a:lnSpc>
                <a:spcPct val="90000"/>
              </a:lnSpc>
            </a:pPr>
            <a:r>
              <a:rPr lang="en-US"/>
              <a:t>The general case of JOIN operation is called a Theta-join: R              S</a:t>
            </a:r>
          </a:p>
          <a:p>
            <a:pPr lvl="2">
              <a:lnSpc>
                <a:spcPct val="90000"/>
              </a:lnSpc>
              <a:buFont typeface="Wingdings" pitchFamily="2" charset="2"/>
              <a:buNone/>
            </a:pPr>
            <a:r>
              <a:rPr lang="en-US"/>
              <a:t>                        </a:t>
            </a:r>
            <a:r>
              <a:rPr lang="en-US" i="1"/>
              <a:t>theta</a:t>
            </a:r>
          </a:p>
          <a:p>
            <a:pPr>
              <a:lnSpc>
                <a:spcPct val="90000"/>
              </a:lnSpc>
            </a:pPr>
            <a:r>
              <a:rPr lang="en-US"/>
              <a:t>The join condition is called </a:t>
            </a:r>
            <a:r>
              <a:rPr lang="en-US" i="1"/>
              <a:t>theta</a:t>
            </a:r>
          </a:p>
          <a:p>
            <a:pPr>
              <a:lnSpc>
                <a:spcPct val="90000"/>
              </a:lnSpc>
            </a:pPr>
            <a:r>
              <a:rPr lang="en-US" i="1"/>
              <a:t>Theta</a:t>
            </a:r>
            <a:r>
              <a:rPr lang="en-US"/>
              <a:t> can be any general boolean expression on the attributes of R and S; for example:</a:t>
            </a:r>
          </a:p>
          <a:p>
            <a:pPr lvl="1">
              <a:lnSpc>
                <a:spcPct val="90000"/>
              </a:lnSpc>
            </a:pPr>
            <a:r>
              <a:rPr lang="en-US"/>
              <a:t>R.Ai&lt;S.Bj AND (R.Ak=S.Bl OR R.Ap&lt;S.Bq)</a:t>
            </a:r>
          </a:p>
          <a:p>
            <a:pPr>
              <a:lnSpc>
                <a:spcPct val="90000"/>
              </a:lnSpc>
            </a:pPr>
            <a:r>
              <a:rPr lang="en-US"/>
              <a:t>Most join conditions involve one or more equality conditions “AND”ed together; for example:</a:t>
            </a:r>
          </a:p>
          <a:p>
            <a:pPr lvl="1">
              <a:lnSpc>
                <a:spcPct val="90000"/>
              </a:lnSpc>
            </a:pPr>
            <a:r>
              <a:rPr lang="en-US"/>
              <a:t>R.Ai=S.Bj AND R.Ak=S.Bl AND R.Ap=S.Bq</a:t>
            </a:r>
          </a:p>
          <a:p>
            <a:pPr>
              <a:lnSpc>
                <a:spcPct val="90000"/>
              </a:lnSpc>
              <a:buFont typeface="Wingdings" pitchFamily="2" charset="2"/>
              <a:buNone/>
            </a:pPr>
            <a:endParaRPr lang="en-US"/>
          </a:p>
        </p:txBody>
      </p:sp>
      <p:grpSp>
        <p:nvGrpSpPr>
          <p:cNvPr id="847876" name="Group 4"/>
          <p:cNvGrpSpPr>
            <a:grpSpLocks/>
          </p:cNvGrpSpPr>
          <p:nvPr/>
        </p:nvGrpSpPr>
        <p:grpSpPr bwMode="auto">
          <a:xfrm>
            <a:off x="3124200" y="2133600"/>
            <a:ext cx="441325" cy="347663"/>
            <a:chOff x="377" y="2904"/>
            <a:chExt cx="154" cy="110"/>
          </a:xfrm>
        </p:grpSpPr>
        <p:sp>
          <p:nvSpPr>
            <p:cNvPr id="847877" name="Line 5"/>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847878" name="Line 6"/>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847879" name="Line 7"/>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847880" name="Line 8"/>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EA28E3E6-D911-4C80-924A-1D099782EF1A}" type="slidenum">
              <a:rPr lang="en-US"/>
              <a:pPr/>
              <a:t>41</a:t>
            </a:fld>
            <a:endParaRPr lang="en-CA"/>
          </a:p>
        </p:txBody>
      </p:sp>
      <p:sp>
        <p:nvSpPr>
          <p:cNvPr id="845826" name="Rectangle 2"/>
          <p:cNvSpPr>
            <a:spLocks noGrp="1" noChangeArrowheads="1"/>
          </p:cNvSpPr>
          <p:nvPr>
            <p:ph type="title"/>
          </p:nvPr>
        </p:nvSpPr>
        <p:spPr/>
        <p:txBody>
          <a:bodyPr/>
          <a:lstStyle/>
          <a:p>
            <a:r>
              <a:rPr lang="en-US" sz="3200"/>
              <a:t>Binary Relational Operations: EQUIJOIN</a:t>
            </a:r>
          </a:p>
        </p:txBody>
      </p:sp>
      <p:sp>
        <p:nvSpPr>
          <p:cNvPr id="845827" name="Rectangle 3"/>
          <p:cNvSpPr>
            <a:spLocks noGrp="1" noChangeArrowheads="1"/>
          </p:cNvSpPr>
          <p:nvPr>
            <p:ph type="body" idx="1"/>
          </p:nvPr>
        </p:nvSpPr>
        <p:spPr/>
        <p:txBody>
          <a:bodyPr/>
          <a:lstStyle/>
          <a:p>
            <a:pPr>
              <a:lnSpc>
                <a:spcPct val="90000"/>
              </a:lnSpc>
            </a:pPr>
            <a:r>
              <a:rPr lang="en-US"/>
              <a:t>EQUIJOIN Operation</a:t>
            </a:r>
          </a:p>
          <a:p>
            <a:pPr>
              <a:lnSpc>
                <a:spcPct val="90000"/>
              </a:lnSpc>
            </a:pPr>
            <a:r>
              <a:rPr lang="en-US"/>
              <a:t>The most common use of join involves join conditions with </a:t>
            </a:r>
            <a:r>
              <a:rPr lang="en-US" i="1"/>
              <a:t>equality comparisons</a:t>
            </a:r>
            <a:r>
              <a:rPr lang="en-US"/>
              <a:t> only</a:t>
            </a:r>
          </a:p>
          <a:p>
            <a:pPr>
              <a:lnSpc>
                <a:spcPct val="90000"/>
              </a:lnSpc>
            </a:pPr>
            <a:r>
              <a:rPr lang="en-US"/>
              <a:t>Such a join, where the only comparison operator used is =, is called an EQUIJOIN.</a:t>
            </a:r>
          </a:p>
          <a:p>
            <a:pPr lvl="1">
              <a:lnSpc>
                <a:spcPct val="90000"/>
              </a:lnSpc>
            </a:pPr>
            <a:r>
              <a:rPr lang="en-US"/>
              <a:t>In the result of an EQUIJOIN we always have one or more pairs of attributes (whose names need not be  identical) that have identical values in every tuple. </a:t>
            </a:r>
          </a:p>
          <a:p>
            <a:pPr lvl="1">
              <a:lnSpc>
                <a:spcPct val="90000"/>
              </a:lnSpc>
            </a:pPr>
            <a:r>
              <a:rPr lang="en-US"/>
              <a:t>The JOIN seen in the previous example was an EQUIJOIN.</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FA250467-3818-40B8-90D4-3E1EE63B4B98}" type="slidenum">
              <a:rPr lang="en-US"/>
              <a:pPr/>
              <a:t>42</a:t>
            </a:fld>
            <a:endParaRPr lang="en-CA"/>
          </a:p>
        </p:txBody>
      </p:sp>
      <p:sp>
        <p:nvSpPr>
          <p:cNvPr id="787465" name="Rectangle 9"/>
          <p:cNvSpPr>
            <a:spLocks noGrp="1" noChangeArrowheads="1"/>
          </p:cNvSpPr>
          <p:nvPr>
            <p:ph type="title"/>
          </p:nvPr>
        </p:nvSpPr>
        <p:spPr/>
        <p:txBody>
          <a:bodyPr/>
          <a:lstStyle/>
          <a:p>
            <a:r>
              <a:rPr lang="en-US" sz="3200"/>
              <a:t>Binary Relational Operations: </a:t>
            </a:r>
            <a:br>
              <a:rPr lang="en-US" sz="3200"/>
            </a:br>
            <a:r>
              <a:rPr lang="en-US" sz="3200"/>
              <a:t>NATURAL JOIN Operation</a:t>
            </a:r>
          </a:p>
        </p:txBody>
      </p:sp>
      <p:sp>
        <p:nvSpPr>
          <p:cNvPr id="787466" name="Rectangle 10"/>
          <p:cNvSpPr>
            <a:spLocks noGrp="1" noChangeArrowheads="1"/>
          </p:cNvSpPr>
          <p:nvPr>
            <p:ph type="body" idx="1"/>
          </p:nvPr>
        </p:nvSpPr>
        <p:spPr/>
        <p:txBody>
          <a:bodyPr/>
          <a:lstStyle/>
          <a:p>
            <a:r>
              <a:rPr lang="en-US" sz="2400"/>
              <a:t>NATURAL JOIN Operation </a:t>
            </a:r>
          </a:p>
          <a:p>
            <a:pPr lvl="1"/>
            <a:r>
              <a:rPr lang="en-US" sz="2200"/>
              <a:t>Another variation of JOIN called NATURAL JOIN — denoted by * — was created to get rid of the second (superfluous) attribute in an EQUIJOIN condition.</a:t>
            </a:r>
          </a:p>
          <a:p>
            <a:pPr lvl="2"/>
            <a:r>
              <a:rPr lang="en-US" sz="2000"/>
              <a:t>because one of each pair of attributes with identical values is superfluous</a:t>
            </a:r>
          </a:p>
          <a:p>
            <a:pPr lvl="1"/>
            <a:r>
              <a:rPr lang="en-US" sz="2200"/>
              <a:t>The standard definition of natural join requires that the two join attributes, or each pair of corresponding join attributes, </a:t>
            </a:r>
            <a:r>
              <a:rPr lang="en-US" sz="2200" i="1"/>
              <a:t>have the same name</a:t>
            </a:r>
            <a:r>
              <a:rPr lang="en-US" sz="2200"/>
              <a:t> in both relations</a:t>
            </a:r>
          </a:p>
          <a:p>
            <a:pPr lvl="1"/>
            <a:r>
              <a:rPr lang="en-US" sz="2200"/>
              <a:t>If this is not the case, a renaming operation is applied first.	                    	</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6F9BA762-8C1E-4773-8FC0-719C6899520F}" type="slidenum">
              <a:rPr lang="en-US"/>
              <a:pPr/>
              <a:t>43</a:t>
            </a:fld>
            <a:endParaRPr lang="en-CA"/>
          </a:p>
        </p:txBody>
      </p:sp>
      <p:sp>
        <p:nvSpPr>
          <p:cNvPr id="718853" name="Rectangle 5"/>
          <p:cNvSpPr>
            <a:spLocks noGrp="1" noChangeArrowheads="1"/>
          </p:cNvSpPr>
          <p:nvPr>
            <p:ph type="title"/>
          </p:nvPr>
        </p:nvSpPr>
        <p:spPr/>
        <p:txBody>
          <a:bodyPr/>
          <a:lstStyle/>
          <a:p>
            <a:r>
              <a:rPr lang="en-US"/>
              <a:t>Binary Relational Operations </a:t>
            </a:r>
            <a:r>
              <a:rPr lang="en-US" sz="3200"/>
              <a:t>NATURAL JOIN </a:t>
            </a:r>
            <a:r>
              <a:rPr lang="en-US"/>
              <a:t>(contd.)</a:t>
            </a:r>
          </a:p>
        </p:txBody>
      </p:sp>
      <p:sp>
        <p:nvSpPr>
          <p:cNvPr id="718854" name="Rectangle 6"/>
          <p:cNvSpPr>
            <a:spLocks noGrp="1" noChangeArrowheads="1"/>
          </p:cNvSpPr>
          <p:nvPr>
            <p:ph type="body" idx="1"/>
          </p:nvPr>
        </p:nvSpPr>
        <p:spPr>
          <a:xfrm>
            <a:off x="239713" y="1600200"/>
            <a:ext cx="8294687" cy="4495800"/>
          </a:xfrm>
        </p:spPr>
        <p:txBody>
          <a:bodyPr/>
          <a:lstStyle/>
          <a:p>
            <a:pPr>
              <a:lnSpc>
                <a:spcPct val="90000"/>
              </a:lnSpc>
            </a:pPr>
            <a:r>
              <a:rPr lang="en-US" sz="2000"/>
              <a:t>Example: To apply a natural join on the DNUMBER attributes of DEPARTMENT and DEPT_LOCATIONS, it is sufficient to write:  </a:t>
            </a:r>
          </a:p>
          <a:p>
            <a:pPr lvl="1">
              <a:lnSpc>
                <a:spcPct val="90000"/>
              </a:lnSpc>
            </a:pPr>
            <a:r>
              <a:rPr lang="en-US" sz="1900"/>
              <a:t>DEPT_LOCS </a:t>
            </a:r>
            <a:r>
              <a:rPr lang="en-US" sz="1900">
                <a:sym typeface="Symbol" pitchFamily="18" charset="2"/>
              </a:rPr>
              <a:t></a:t>
            </a:r>
            <a:r>
              <a:rPr lang="en-US" sz="1900"/>
              <a:t> DEPARTMENT * DEPT_LOCATIONS</a:t>
            </a:r>
          </a:p>
          <a:p>
            <a:pPr>
              <a:lnSpc>
                <a:spcPct val="90000"/>
              </a:lnSpc>
            </a:pPr>
            <a:r>
              <a:rPr lang="en-US" sz="2000"/>
              <a:t>Only attribute with the same name is DNUMBER</a:t>
            </a:r>
          </a:p>
          <a:p>
            <a:pPr>
              <a:lnSpc>
                <a:spcPct val="90000"/>
              </a:lnSpc>
            </a:pPr>
            <a:r>
              <a:rPr lang="en-US" sz="2000"/>
              <a:t>An implicit join condition is created based on this attribute:</a:t>
            </a:r>
          </a:p>
          <a:p>
            <a:pPr lvl="1">
              <a:lnSpc>
                <a:spcPct val="90000"/>
              </a:lnSpc>
              <a:buFont typeface="Wingdings" pitchFamily="2" charset="2"/>
              <a:buNone/>
            </a:pPr>
            <a:r>
              <a:rPr lang="en-US" sz="2000"/>
              <a:t>DEPARTMENT.DNUMBER=DEPT_LOCATIONS.DNUMBER</a:t>
            </a:r>
          </a:p>
          <a:p>
            <a:pPr lvl="1">
              <a:lnSpc>
                <a:spcPct val="90000"/>
              </a:lnSpc>
            </a:pPr>
            <a:endParaRPr lang="en-US" sz="2000"/>
          </a:p>
          <a:p>
            <a:pPr>
              <a:lnSpc>
                <a:spcPct val="90000"/>
              </a:lnSpc>
            </a:pPr>
            <a:r>
              <a:rPr lang="en-US" sz="2000"/>
              <a:t>Another example: Q </a:t>
            </a:r>
            <a:r>
              <a:rPr lang="en-US" sz="2000">
                <a:sym typeface="Symbol" pitchFamily="18" charset="2"/>
              </a:rPr>
              <a:t></a:t>
            </a:r>
            <a:r>
              <a:rPr lang="en-US" sz="2000"/>
              <a:t> R(A,B,C,D) * S(C,D,E)</a:t>
            </a:r>
          </a:p>
          <a:p>
            <a:pPr lvl="1">
              <a:lnSpc>
                <a:spcPct val="90000"/>
              </a:lnSpc>
            </a:pPr>
            <a:r>
              <a:rPr lang="en-US" sz="2000"/>
              <a:t>The implicit join condition includes </a:t>
            </a:r>
            <a:r>
              <a:rPr lang="en-US" sz="2000" i="1"/>
              <a:t>each pair</a:t>
            </a:r>
            <a:r>
              <a:rPr lang="en-US" sz="2000"/>
              <a:t> of attributes with the same name, “AND”ed together:</a:t>
            </a:r>
          </a:p>
          <a:p>
            <a:pPr lvl="2">
              <a:lnSpc>
                <a:spcPct val="90000"/>
              </a:lnSpc>
            </a:pPr>
            <a:r>
              <a:rPr lang="en-US" sz="1800"/>
              <a:t>R.C=S.C AND R.D.S.D</a:t>
            </a:r>
          </a:p>
          <a:p>
            <a:pPr lvl="1">
              <a:lnSpc>
                <a:spcPct val="90000"/>
              </a:lnSpc>
            </a:pPr>
            <a:r>
              <a:rPr lang="en-US" sz="2000"/>
              <a:t>Result keeps only one attribute of each such pair:</a:t>
            </a:r>
          </a:p>
          <a:p>
            <a:pPr lvl="2">
              <a:lnSpc>
                <a:spcPct val="90000"/>
              </a:lnSpc>
            </a:pPr>
            <a:r>
              <a:rPr lang="en-US" sz="1800"/>
              <a:t>Q(A,B,C,D,E)</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6- </a:t>
            </a:r>
            <a:fld id="{61BF9484-5358-44DA-B289-F9B1A00D19B1}" type="slidenum">
              <a:rPr lang="en-US"/>
              <a:pPr/>
              <a:t>44</a:t>
            </a:fld>
            <a:endParaRPr lang="en-CA"/>
          </a:p>
        </p:txBody>
      </p:sp>
      <p:sp>
        <p:nvSpPr>
          <p:cNvPr id="849922" name="Rectangle 2"/>
          <p:cNvSpPr>
            <a:spLocks noGrp="1" noChangeArrowheads="1"/>
          </p:cNvSpPr>
          <p:nvPr>
            <p:ph type="title"/>
          </p:nvPr>
        </p:nvSpPr>
        <p:spPr>
          <a:noFill/>
          <a:ln/>
        </p:spPr>
        <p:txBody>
          <a:bodyPr/>
          <a:lstStyle/>
          <a:p>
            <a:r>
              <a:rPr lang="en-US" sz="3200"/>
              <a:t>Example of NATURAL JOIN operation</a:t>
            </a:r>
          </a:p>
        </p:txBody>
      </p:sp>
      <p:sp>
        <p:nvSpPr>
          <p:cNvPr id="849923" name="Rectangle 3"/>
          <p:cNvSpPr>
            <a:spLocks noChangeArrowheads="1"/>
          </p:cNvSpPr>
          <p:nvPr/>
        </p:nvSpPr>
        <p:spPr bwMode="auto">
          <a:xfrm>
            <a:off x="1833563" y="1309688"/>
            <a:ext cx="9144000" cy="0"/>
          </a:xfrm>
          <a:prstGeom prst="rect">
            <a:avLst/>
          </a:prstGeom>
          <a:noFill/>
          <a:ln w="9525">
            <a:noFill/>
            <a:miter lim="800000"/>
            <a:headEnd/>
            <a:tailEnd/>
          </a:ln>
          <a:effectLst/>
        </p:spPr>
        <p:txBody>
          <a:bodyPr>
            <a:spAutoFit/>
          </a:bodyPr>
          <a:lstStyle/>
          <a:p>
            <a:endParaRPr lang="en-US"/>
          </a:p>
        </p:txBody>
      </p:sp>
      <p:pic>
        <p:nvPicPr>
          <p:cNvPr id="849925" name="Picture 5" descr="fig06_07"/>
          <p:cNvPicPr>
            <a:picLocks noChangeAspect="1" noChangeArrowheads="1"/>
          </p:cNvPicPr>
          <p:nvPr/>
        </p:nvPicPr>
        <p:blipFill>
          <a:blip r:embed="rId3"/>
          <a:srcRect/>
          <a:stretch>
            <a:fillRect/>
          </a:stretch>
        </p:blipFill>
        <p:spPr bwMode="auto">
          <a:xfrm>
            <a:off x="1066800" y="1598613"/>
            <a:ext cx="7086600" cy="4802187"/>
          </a:xfrm>
          <a:prstGeom prst="rect">
            <a:avLst/>
          </a:prstGeom>
          <a:noFill/>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Slide 6- </a:t>
            </a:r>
            <a:fld id="{FF03BD54-AB22-4706-9AF8-65F722341CFE}" type="slidenum">
              <a:rPr lang="en-US"/>
              <a:pPr/>
              <a:t>45</a:t>
            </a:fld>
            <a:endParaRPr lang="en-CA"/>
          </a:p>
        </p:txBody>
      </p:sp>
      <p:sp>
        <p:nvSpPr>
          <p:cNvPr id="720910" name="Rectangle 14"/>
          <p:cNvSpPr>
            <a:spLocks noGrp="1" noChangeArrowheads="1"/>
          </p:cNvSpPr>
          <p:nvPr>
            <p:ph type="title"/>
          </p:nvPr>
        </p:nvSpPr>
        <p:spPr/>
        <p:txBody>
          <a:bodyPr/>
          <a:lstStyle/>
          <a:p>
            <a:r>
              <a:rPr lang="en-US" sz="3200"/>
              <a:t>Complete Set of Relational Operations</a:t>
            </a:r>
          </a:p>
        </p:txBody>
      </p:sp>
      <p:sp>
        <p:nvSpPr>
          <p:cNvPr id="720911" name="Rectangle 15"/>
          <p:cNvSpPr>
            <a:spLocks noGrp="1" noChangeArrowheads="1"/>
          </p:cNvSpPr>
          <p:nvPr>
            <p:ph type="body" idx="1"/>
          </p:nvPr>
        </p:nvSpPr>
        <p:spPr/>
        <p:txBody>
          <a:bodyPr/>
          <a:lstStyle/>
          <a:p>
            <a:r>
              <a:rPr lang="en-US"/>
              <a:t>The set of operations including SELECT </a:t>
            </a:r>
            <a:r>
              <a:rPr lang="en-US">
                <a:latin typeface="Symbol" pitchFamily="18" charset="2"/>
              </a:rPr>
              <a:t></a:t>
            </a:r>
            <a:r>
              <a:rPr lang="en-US"/>
              <a:t>, PROJECT </a:t>
            </a:r>
            <a:r>
              <a:rPr lang="en-US">
                <a:latin typeface="Symbol" pitchFamily="18" charset="2"/>
              </a:rPr>
              <a:t></a:t>
            </a:r>
            <a:r>
              <a:rPr lang="en-US"/>
              <a:t> , UNION </a:t>
            </a:r>
            <a:r>
              <a:rPr lang="en-US">
                <a:latin typeface="Symbol" pitchFamily="18" charset="2"/>
              </a:rPr>
              <a:t></a:t>
            </a:r>
            <a:r>
              <a:rPr lang="en-US"/>
              <a:t>, DIFFERENCE </a:t>
            </a:r>
            <a:r>
              <a:rPr lang="en-US">
                <a:latin typeface="Symbol" pitchFamily="18" charset="2"/>
              </a:rPr>
              <a:t>-</a:t>
            </a:r>
            <a:r>
              <a:rPr lang="en-US"/>
              <a:t> , RENAME </a:t>
            </a:r>
            <a:r>
              <a:rPr lang="en-US">
                <a:sym typeface="Symbol" pitchFamily="18" charset="2"/>
              </a:rPr>
              <a:t></a:t>
            </a:r>
            <a:r>
              <a:rPr lang="en-US"/>
              <a:t>, and CARTESIAN PRODUCT X is called a </a:t>
            </a:r>
            <a:r>
              <a:rPr lang="en-US" i="1"/>
              <a:t>complete set</a:t>
            </a:r>
            <a:r>
              <a:rPr lang="en-US"/>
              <a:t> because any other relational algebra expression can be expressed by a combination of these five operations.</a:t>
            </a:r>
          </a:p>
          <a:p>
            <a:r>
              <a:rPr lang="en-US"/>
              <a:t>For example: </a:t>
            </a:r>
          </a:p>
          <a:p>
            <a:pPr lvl="1"/>
            <a:r>
              <a:rPr lang="en-US"/>
              <a:t>R </a:t>
            </a:r>
            <a:r>
              <a:rPr lang="en-US">
                <a:latin typeface="Symbol" pitchFamily="18" charset="2"/>
              </a:rPr>
              <a:t></a:t>
            </a:r>
            <a:r>
              <a:rPr lang="en-US"/>
              <a:t> S = (R </a:t>
            </a:r>
            <a:r>
              <a:rPr lang="en-US">
                <a:latin typeface="Symbol" pitchFamily="18" charset="2"/>
              </a:rPr>
              <a:t></a:t>
            </a:r>
            <a:r>
              <a:rPr lang="en-US"/>
              <a:t> S ) – ((R </a:t>
            </a:r>
            <a:r>
              <a:rPr lang="en-US">
                <a:latin typeface="Symbol" pitchFamily="18" charset="2"/>
              </a:rPr>
              <a:t>-</a:t>
            </a:r>
            <a:r>
              <a:rPr lang="en-US"/>
              <a:t> S) </a:t>
            </a:r>
            <a:r>
              <a:rPr lang="en-US">
                <a:latin typeface="Symbol" pitchFamily="18" charset="2"/>
              </a:rPr>
              <a:t></a:t>
            </a:r>
            <a:r>
              <a:rPr lang="en-US"/>
              <a:t> (S </a:t>
            </a:r>
            <a:r>
              <a:rPr lang="en-US">
                <a:latin typeface="Symbol" pitchFamily="18" charset="2"/>
              </a:rPr>
              <a:t>-</a:t>
            </a:r>
            <a:r>
              <a:rPr lang="en-US"/>
              <a:t> R))</a:t>
            </a:r>
          </a:p>
          <a:p>
            <a:pPr lvl="1"/>
            <a:r>
              <a:rPr lang="en-US"/>
              <a:t>R       </a:t>
            </a:r>
            <a:r>
              <a:rPr lang="en-US" baseline="-25000"/>
              <a:t>&lt;join condition&gt;</a:t>
            </a:r>
            <a:r>
              <a:rPr lang="en-US"/>
              <a:t>S = </a:t>
            </a:r>
            <a:r>
              <a:rPr lang="en-US">
                <a:latin typeface="Symbol" pitchFamily="18" charset="2"/>
              </a:rPr>
              <a:t></a:t>
            </a:r>
            <a:r>
              <a:rPr lang="en-US"/>
              <a:t> </a:t>
            </a:r>
            <a:r>
              <a:rPr lang="en-US" baseline="-25000"/>
              <a:t>&lt;join condition&gt;</a:t>
            </a:r>
            <a:r>
              <a:rPr lang="en-US"/>
              <a:t> (R X S)</a:t>
            </a:r>
          </a:p>
        </p:txBody>
      </p:sp>
      <p:grpSp>
        <p:nvGrpSpPr>
          <p:cNvPr id="720905" name="Group 9"/>
          <p:cNvGrpSpPr>
            <a:grpSpLocks/>
          </p:cNvGrpSpPr>
          <p:nvPr/>
        </p:nvGrpSpPr>
        <p:grpSpPr bwMode="auto">
          <a:xfrm>
            <a:off x="1417638" y="5410200"/>
            <a:ext cx="487362" cy="174625"/>
            <a:chOff x="377" y="2904"/>
            <a:chExt cx="154" cy="110"/>
          </a:xfrm>
        </p:grpSpPr>
        <p:sp>
          <p:nvSpPr>
            <p:cNvPr id="720906" name="Line 10"/>
            <p:cNvSpPr>
              <a:spLocks noChangeShapeType="1"/>
            </p:cNvSpPr>
            <p:nvPr/>
          </p:nvSpPr>
          <p:spPr bwMode="auto">
            <a:xfrm>
              <a:off x="381" y="2904"/>
              <a:ext cx="0" cy="110"/>
            </a:xfrm>
            <a:prstGeom prst="line">
              <a:avLst/>
            </a:prstGeom>
            <a:noFill/>
            <a:ln w="22225">
              <a:solidFill>
                <a:schemeClr val="bg2"/>
              </a:solidFill>
              <a:round/>
              <a:headEnd/>
              <a:tailEnd/>
            </a:ln>
            <a:effectLst/>
          </p:spPr>
          <p:txBody>
            <a:bodyPr wrap="none" anchor="ctr"/>
            <a:lstStyle/>
            <a:p>
              <a:endParaRPr lang="en-US"/>
            </a:p>
          </p:txBody>
        </p:sp>
        <p:sp>
          <p:nvSpPr>
            <p:cNvPr id="720907" name="Line 11"/>
            <p:cNvSpPr>
              <a:spLocks noChangeShapeType="1"/>
            </p:cNvSpPr>
            <p:nvPr/>
          </p:nvSpPr>
          <p:spPr bwMode="auto">
            <a:xfrm>
              <a:off x="527" y="2904"/>
              <a:ext cx="0" cy="110"/>
            </a:xfrm>
            <a:prstGeom prst="line">
              <a:avLst/>
            </a:prstGeom>
            <a:noFill/>
            <a:ln w="22225">
              <a:solidFill>
                <a:schemeClr val="bg2"/>
              </a:solidFill>
              <a:round/>
              <a:headEnd/>
              <a:tailEnd/>
            </a:ln>
            <a:effectLst/>
          </p:spPr>
          <p:txBody>
            <a:bodyPr wrap="none" anchor="ctr"/>
            <a:lstStyle/>
            <a:p>
              <a:endParaRPr lang="en-US"/>
            </a:p>
          </p:txBody>
        </p:sp>
        <p:sp>
          <p:nvSpPr>
            <p:cNvPr id="720908" name="Line 12"/>
            <p:cNvSpPr>
              <a:spLocks noChangeShapeType="1"/>
            </p:cNvSpPr>
            <p:nvPr/>
          </p:nvSpPr>
          <p:spPr bwMode="auto">
            <a:xfrm>
              <a:off x="385" y="2904"/>
              <a:ext cx="138" cy="110"/>
            </a:xfrm>
            <a:prstGeom prst="line">
              <a:avLst/>
            </a:prstGeom>
            <a:noFill/>
            <a:ln w="22225">
              <a:solidFill>
                <a:schemeClr val="bg2"/>
              </a:solidFill>
              <a:round/>
              <a:headEnd/>
              <a:tailEnd/>
            </a:ln>
            <a:effectLst/>
          </p:spPr>
          <p:txBody>
            <a:bodyPr wrap="none" anchor="ctr"/>
            <a:lstStyle/>
            <a:p>
              <a:endParaRPr lang="en-US"/>
            </a:p>
          </p:txBody>
        </p:sp>
        <p:sp>
          <p:nvSpPr>
            <p:cNvPr id="720909" name="Line 13"/>
            <p:cNvSpPr>
              <a:spLocks noChangeShapeType="1"/>
            </p:cNvSpPr>
            <p:nvPr/>
          </p:nvSpPr>
          <p:spPr bwMode="auto">
            <a:xfrm flipH="1">
              <a:off x="377" y="2904"/>
              <a:ext cx="154" cy="110"/>
            </a:xfrm>
            <a:prstGeom prst="line">
              <a:avLst/>
            </a:prstGeom>
            <a:noFill/>
            <a:ln w="22225">
              <a:solidFill>
                <a:schemeClr val="bg2"/>
              </a:solid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t>Slide 6- </a:t>
            </a:r>
            <a:fld id="{2A4A91C5-02B4-4173-8CC3-03C27DA67445}" type="slidenum">
              <a:rPr lang="en-US"/>
              <a:pPr/>
              <a:t>46</a:t>
            </a:fld>
            <a:endParaRPr lang="en-CA"/>
          </a:p>
        </p:txBody>
      </p:sp>
      <p:sp>
        <p:nvSpPr>
          <p:cNvPr id="722953" name="Rectangle 9"/>
          <p:cNvSpPr>
            <a:spLocks noGrp="1" noChangeArrowheads="1"/>
          </p:cNvSpPr>
          <p:nvPr>
            <p:ph type="title"/>
          </p:nvPr>
        </p:nvSpPr>
        <p:spPr>
          <a:noFill/>
          <a:ln/>
        </p:spPr>
        <p:txBody>
          <a:bodyPr/>
          <a:lstStyle/>
          <a:p>
            <a:r>
              <a:rPr lang="en-US" sz="3200"/>
              <a:t>Binary Relational Operations: DIVISION</a:t>
            </a:r>
          </a:p>
        </p:txBody>
      </p:sp>
      <p:sp>
        <p:nvSpPr>
          <p:cNvPr id="722954" name="Rectangle 10"/>
          <p:cNvSpPr>
            <a:spLocks noGrp="1" noChangeArrowheads="1"/>
          </p:cNvSpPr>
          <p:nvPr>
            <p:ph type="body" idx="1"/>
          </p:nvPr>
        </p:nvSpPr>
        <p:spPr/>
        <p:txBody>
          <a:bodyPr/>
          <a:lstStyle/>
          <a:p>
            <a:pPr>
              <a:lnSpc>
                <a:spcPct val="90000"/>
              </a:lnSpc>
            </a:pPr>
            <a:r>
              <a:rPr lang="en-US" sz="2400"/>
              <a:t>DIVISION Operation</a:t>
            </a:r>
          </a:p>
          <a:p>
            <a:pPr lvl="1">
              <a:lnSpc>
                <a:spcPct val="90000"/>
              </a:lnSpc>
            </a:pPr>
            <a:r>
              <a:rPr lang="en-US" sz="2200"/>
              <a:t>The division operation is applied to two relations </a:t>
            </a:r>
          </a:p>
          <a:p>
            <a:pPr lvl="1">
              <a:lnSpc>
                <a:spcPct val="90000"/>
              </a:lnSpc>
            </a:pPr>
            <a:r>
              <a:rPr lang="en-US" sz="2200"/>
              <a:t>	R(Z) </a:t>
            </a:r>
            <a:r>
              <a:rPr lang="en-US" sz="2200">
                <a:latin typeface="Symbol" pitchFamily="18" charset="2"/>
              </a:rPr>
              <a:t></a:t>
            </a:r>
            <a:r>
              <a:rPr lang="en-US" sz="2200"/>
              <a:t> S(X), where X subset Z. Let Y = Z - X (and hence Z = X </a:t>
            </a:r>
            <a:r>
              <a:rPr lang="en-US" sz="2200">
                <a:latin typeface="Symbol" pitchFamily="18" charset="2"/>
              </a:rPr>
              <a:t></a:t>
            </a:r>
            <a:r>
              <a:rPr lang="en-US" sz="2200"/>
              <a:t> Y); that is, let Y be the set of attributes of R that are not attributes of S. </a:t>
            </a:r>
          </a:p>
          <a:p>
            <a:pPr>
              <a:lnSpc>
                <a:spcPct val="90000"/>
              </a:lnSpc>
            </a:pPr>
            <a:endParaRPr lang="en-US" sz="2400"/>
          </a:p>
          <a:p>
            <a:pPr lvl="1">
              <a:lnSpc>
                <a:spcPct val="90000"/>
              </a:lnSpc>
            </a:pPr>
            <a:r>
              <a:rPr lang="en-US" sz="2200"/>
              <a:t>The result of DIVISION is a relation T(Y) that includes a tuple t if tuples t</a:t>
            </a:r>
            <a:r>
              <a:rPr lang="en-US" sz="2200" baseline="-25000"/>
              <a:t>R</a:t>
            </a:r>
            <a:r>
              <a:rPr lang="en-US" sz="2200"/>
              <a:t> appear in R with t</a:t>
            </a:r>
            <a:r>
              <a:rPr lang="en-US" sz="2200" baseline="-25000"/>
              <a:t>R</a:t>
            </a:r>
            <a:r>
              <a:rPr lang="en-US" sz="2200"/>
              <a:t> [Y] = t, and with</a:t>
            </a:r>
          </a:p>
          <a:p>
            <a:pPr lvl="2">
              <a:lnSpc>
                <a:spcPct val="90000"/>
              </a:lnSpc>
            </a:pPr>
            <a:r>
              <a:rPr lang="en-US" sz="2000"/>
              <a:t>t</a:t>
            </a:r>
            <a:r>
              <a:rPr lang="en-US" sz="2000" baseline="-25000"/>
              <a:t>R</a:t>
            </a:r>
            <a:r>
              <a:rPr lang="en-US" sz="2000"/>
              <a:t> [X] = t</a:t>
            </a:r>
            <a:r>
              <a:rPr lang="en-US" sz="2000" baseline="-25000"/>
              <a:t>s</a:t>
            </a:r>
            <a:r>
              <a:rPr lang="en-US" sz="2000"/>
              <a:t> </a:t>
            </a:r>
            <a:r>
              <a:rPr lang="en-US" sz="2000" i="1"/>
              <a:t>for every tuple</a:t>
            </a:r>
            <a:r>
              <a:rPr lang="en-US" sz="2000"/>
              <a:t> t</a:t>
            </a:r>
            <a:r>
              <a:rPr lang="en-US" sz="2000" baseline="-25000"/>
              <a:t>s</a:t>
            </a:r>
            <a:r>
              <a:rPr lang="en-US" sz="2000"/>
              <a:t> in S. </a:t>
            </a:r>
          </a:p>
          <a:p>
            <a:pPr lvl="1">
              <a:lnSpc>
                <a:spcPct val="90000"/>
              </a:lnSpc>
            </a:pPr>
            <a:endParaRPr lang="en-US" sz="2200"/>
          </a:p>
          <a:p>
            <a:pPr lvl="1">
              <a:lnSpc>
                <a:spcPct val="90000"/>
              </a:lnSpc>
            </a:pPr>
            <a:r>
              <a:rPr lang="en-US" sz="2200"/>
              <a:t>For a tuple t to appear in the result T of the DIVISION, the values in t must appear in R in combination with </a:t>
            </a:r>
            <a:r>
              <a:rPr lang="en-US" sz="2200" i="1"/>
              <a:t>every</a:t>
            </a:r>
            <a:r>
              <a:rPr lang="en-US" sz="2200"/>
              <a:t> tuple in S. 			</a:t>
            </a:r>
          </a:p>
        </p:txBody>
      </p:sp>
      <p:grpSp>
        <p:nvGrpSpPr>
          <p:cNvPr id="722948" name="Group 4"/>
          <p:cNvGrpSpPr>
            <a:grpSpLocks/>
          </p:cNvGrpSpPr>
          <p:nvPr/>
        </p:nvGrpSpPr>
        <p:grpSpPr bwMode="auto">
          <a:xfrm>
            <a:off x="598488" y="4610100"/>
            <a:ext cx="244475" cy="174625"/>
            <a:chOff x="377" y="2904"/>
            <a:chExt cx="154" cy="110"/>
          </a:xfrm>
        </p:grpSpPr>
        <p:sp>
          <p:nvSpPr>
            <p:cNvPr id="722949" name="Line 5"/>
            <p:cNvSpPr>
              <a:spLocks noChangeShapeType="1"/>
            </p:cNvSpPr>
            <p:nvPr/>
          </p:nvSpPr>
          <p:spPr bwMode="auto">
            <a:xfrm>
              <a:off x="381" y="2904"/>
              <a:ext cx="0" cy="110"/>
            </a:xfrm>
            <a:prstGeom prst="line">
              <a:avLst/>
            </a:prstGeom>
            <a:noFill/>
            <a:ln w="12700">
              <a:solidFill>
                <a:schemeClr val="tx1"/>
              </a:solidFill>
              <a:round/>
              <a:headEnd/>
              <a:tailEnd/>
            </a:ln>
            <a:effectLst/>
          </p:spPr>
          <p:txBody>
            <a:bodyPr wrap="none" anchor="ctr"/>
            <a:lstStyle/>
            <a:p>
              <a:endParaRPr lang="en-US"/>
            </a:p>
          </p:txBody>
        </p:sp>
        <p:sp>
          <p:nvSpPr>
            <p:cNvPr id="722950" name="Line 6"/>
            <p:cNvSpPr>
              <a:spLocks noChangeShapeType="1"/>
            </p:cNvSpPr>
            <p:nvPr/>
          </p:nvSpPr>
          <p:spPr bwMode="auto">
            <a:xfrm>
              <a:off x="527" y="2904"/>
              <a:ext cx="0" cy="110"/>
            </a:xfrm>
            <a:prstGeom prst="line">
              <a:avLst/>
            </a:prstGeom>
            <a:noFill/>
            <a:ln w="12700">
              <a:solidFill>
                <a:schemeClr val="tx1"/>
              </a:solidFill>
              <a:round/>
              <a:headEnd/>
              <a:tailEnd/>
            </a:ln>
            <a:effectLst/>
          </p:spPr>
          <p:txBody>
            <a:bodyPr wrap="none" anchor="ctr"/>
            <a:lstStyle/>
            <a:p>
              <a:endParaRPr lang="en-US"/>
            </a:p>
          </p:txBody>
        </p:sp>
        <p:sp>
          <p:nvSpPr>
            <p:cNvPr id="722951" name="Line 7"/>
            <p:cNvSpPr>
              <a:spLocks noChangeShapeType="1"/>
            </p:cNvSpPr>
            <p:nvPr/>
          </p:nvSpPr>
          <p:spPr bwMode="auto">
            <a:xfrm>
              <a:off x="385" y="2904"/>
              <a:ext cx="138" cy="110"/>
            </a:xfrm>
            <a:prstGeom prst="line">
              <a:avLst/>
            </a:prstGeom>
            <a:noFill/>
            <a:ln w="12700">
              <a:solidFill>
                <a:schemeClr val="tx1"/>
              </a:solidFill>
              <a:round/>
              <a:headEnd/>
              <a:tailEnd/>
            </a:ln>
            <a:effectLst/>
          </p:spPr>
          <p:txBody>
            <a:bodyPr wrap="none" anchor="ctr"/>
            <a:lstStyle/>
            <a:p>
              <a:endParaRPr lang="en-US"/>
            </a:p>
          </p:txBody>
        </p:sp>
        <p:sp>
          <p:nvSpPr>
            <p:cNvPr id="722952" name="Line 8"/>
            <p:cNvSpPr>
              <a:spLocks noChangeShapeType="1"/>
            </p:cNvSpPr>
            <p:nvPr/>
          </p:nvSpPr>
          <p:spPr bwMode="auto">
            <a:xfrm flipH="1">
              <a:off x="377" y="2904"/>
              <a:ext cx="154" cy="110"/>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F5653DF3-AD47-4170-A4AA-66A000C3686B}" type="slidenum">
              <a:rPr lang="en-US"/>
              <a:pPr/>
              <a:t>47</a:t>
            </a:fld>
            <a:endParaRPr lang="en-CA"/>
          </a:p>
        </p:txBody>
      </p:sp>
      <p:sp>
        <p:nvSpPr>
          <p:cNvPr id="724998" name="Rectangle 6"/>
          <p:cNvSpPr>
            <a:spLocks noGrp="1" noChangeArrowheads="1"/>
          </p:cNvSpPr>
          <p:nvPr>
            <p:ph type="title"/>
          </p:nvPr>
        </p:nvSpPr>
        <p:spPr>
          <a:noFill/>
          <a:ln/>
        </p:spPr>
        <p:txBody>
          <a:bodyPr/>
          <a:lstStyle/>
          <a:p>
            <a:r>
              <a:rPr lang="en-US" sz="3200"/>
              <a:t>Example of DIVISION</a:t>
            </a:r>
          </a:p>
        </p:txBody>
      </p:sp>
      <p:pic>
        <p:nvPicPr>
          <p:cNvPr id="725000" name="Picture 8" descr="fig06_08"/>
          <p:cNvPicPr>
            <a:picLocks noChangeAspect="1" noChangeArrowheads="1"/>
          </p:cNvPicPr>
          <p:nvPr/>
        </p:nvPicPr>
        <p:blipFill>
          <a:blip r:embed="rId3"/>
          <a:srcRect/>
          <a:stretch>
            <a:fillRect/>
          </a:stretch>
        </p:blipFill>
        <p:spPr bwMode="auto">
          <a:xfrm>
            <a:off x="1295400" y="1660525"/>
            <a:ext cx="6400800" cy="4740275"/>
          </a:xfrm>
          <a:prstGeom prst="rect">
            <a:avLst/>
          </a:prstGeom>
          <a:noFill/>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t>Slide 6- </a:t>
            </a:r>
            <a:fld id="{38FC6387-B545-467C-9769-D29D0A9B7A8D}" type="slidenum">
              <a:rPr lang="en-US"/>
              <a:pPr/>
              <a:t>48</a:t>
            </a:fld>
            <a:endParaRPr lang="en-CA"/>
          </a:p>
        </p:txBody>
      </p:sp>
      <p:sp>
        <p:nvSpPr>
          <p:cNvPr id="727049" name="Rectangle 9"/>
          <p:cNvSpPr>
            <a:spLocks noGrp="1" noChangeArrowheads="1"/>
          </p:cNvSpPr>
          <p:nvPr>
            <p:ph type="title"/>
          </p:nvPr>
        </p:nvSpPr>
        <p:spPr/>
        <p:txBody>
          <a:bodyPr/>
          <a:lstStyle/>
          <a:p>
            <a:r>
              <a:rPr lang="en-US" sz="3200"/>
              <a:t>Recap of Relational Algebra Operations</a:t>
            </a:r>
          </a:p>
        </p:txBody>
      </p:sp>
      <p:pic>
        <p:nvPicPr>
          <p:cNvPr id="727051" name="Picture 11" descr="tbl06_01"/>
          <p:cNvPicPr>
            <a:picLocks noChangeAspect="1" noChangeArrowheads="1"/>
          </p:cNvPicPr>
          <p:nvPr/>
        </p:nvPicPr>
        <p:blipFill>
          <a:blip r:embed="rId3"/>
          <a:srcRect/>
          <a:stretch>
            <a:fillRect/>
          </a:stretch>
        </p:blipFill>
        <p:spPr bwMode="auto">
          <a:xfrm>
            <a:off x="2057400" y="1600200"/>
            <a:ext cx="4876800" cy="4876800"/>
          </a:xfrm>
          <a:prstGeom prst="rect">
            <a:avLst/>
          </a:prstGeom>
          <a:noFill/>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892FC160-97CF-41EE-8363-B2134EB5D284}" type="slidenum">
              <a:rPr lang="en-US"/>
              <a:pPr/>
              <a:t>49</a:t>
            </a:fld>
            <a:endParaRPr lang="en-CA"/>
          </a:p>
        </p:txBody>
      </p:sp>
      <p:sp>
        <p:nvSpPr>
          <p:cNvPr id="729092" name="Rectangle 4"/>
          <p:cNvSpPr>
            <a:spLocks noGrp="1" noChangeArrowheads="1"/>
          </p:cNvSpPr>
          <p:nvPr>
            <p:ph type="title"/>
          </p:nvPr>
        </p:nvSpPr>
        <p:spPr>
          <a:noFill/>
          <a:ln/>
        </p:spPr>
        <p:txBody>
          <a:bodyPr/>
          <a:lstStyle/>
          <a:p>
            <a:r>
              <a:rPr lang="en-US" sz="3200"/>
              <a:t>Additional Relational Operations: Aggregate Functions and Grouping</a:t>
            </a:r>
          </a:p>
        </p:txBody>
      </p:sp>
      <p:sp>
        <p:nvSpPr>
          <p:cNvPr id="729093" name="Rectangle 5"/>
          <p:cNvSpPr>
            <a:spLocks noGrp="1" noChangeArrowheads="1"/>
          </p:cNvSpPr>
          <p:nvPr>
            <p:ph type="body" idx="1"/>
          </p:nvPr>
        </p:nvSpPr>
        <p:spPr/>
        <p:txBody>
          <a:bodyPr/>
          <a:lstStyle/>
          <a:p>
            <a:pPr>
              <a:lnSpc>
                <a:spcPct val="80000"/>
              </a:lnSpc>
            </a:pPr>
            <a:r>
              <a:rPr lang="en-US" sz="2400"/>
              <a:t>A type of request that cannot be expressed in the basic relational algebra is to specify mathematical </a:t>
            </a:r>
            <a:r>
              <a:rPr lang="en-US" sz="2400" b="1"/>
              <a:t>aggregate functions</a:t>
            </a:r>
            <a:r>
              <a:rPr lang="en-US" sz="2400"/>
              <a:t> on collections of values from the database. </a:t>
            </a:r>
          </a:p>
          <a:p>
            <a:pPr>
              <a:lnSpc>
                <a:spcPct val="80000"/>
              </a:lnSpc>
            </a:pPr>
            <a:r>
              <a:rPr lang="en-US" sz="2400"/>
              <a:t>Examples of such functions include retrieving the average or total salary of all employees or the total number of employee tuples.</a:t>
            </a:r>
          </a:p>
          <a:p>
            <a:pPr lvl="1">
              <a:lnSpc>
                <a:spcPct val="80000"/>
              </a:lnSpc>
            </a:pPr>
            <a:r>
              <a:rPr lang="en-US" sz="2200"/>
              <a:t>These functions are used in simple statistical queries that summarize information from the database tuples.</a:t>
            </a:r>
          </a:p>
          <a:p>
            <a:pPr>
              <a:lnSpc>
                <a:spcPct val="80000"/>
              </a:lnSpc>
            </a:pPr>
            <a:r>
              <a:rPr lang="en-US" sz="2400"/>
              <a:t>Common functions applied to collections of numeric values include</a:t>
            </a:r>
          </a:p>
          <a:p>
            <a:pPr lvl="1">
              <a:lnSpc>
                <a:spcPct val="80000"/>
              </a:lnSpc>
            </a:pPr>
            <a:r>
              <a:rPr lang="en-US" sz="2200"/>
              <a:t>SUM, AVERAGE, MAXIMUM, and MINIMUM.</a:t>
            </a:r>
          </a:p>
          <a:p>
            <a:pPr>
              <a:lnSpc>
                <a:spcPct val="80000"/>
              </a:lnSpc>
            </a:pPr>
            <a:r>
              <a:rPr lang="en-US" sz="2400"/>
              <a:t>The COUNT function is used for counting tuples or values.</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317DD4C0-F41D-4189-8CCC-8B1D19F0BDF3}" type="slidenum">
              <a:rPr lang="en-US"/>
              <a:pPr/>
              <a:t>5</a:t>
            </a:fld>
            <a:endParaRPr lang="en-CA"/>
          </a:p>
        </p:txBody>
      </p:sp>
      <p:sp>
        <p:nvSpPr>
          <p:cNvPr id="819202" name="Rectangle 2"/>
          <p:cNvSpPr>
            <a:spLocks noGrp="1" noChangeArrowheads="1"/>
          </p:cNvSpPr>
          <p:nvPr>
            <p:ph type="title"/>
          </p:nvPr>
        </p:nvSpPr>
        <p:spPr>
          <a:noFill/>
          <a:ln/>
        </p:spPr>
        <p:txBody>
          <a:bodyPr/>
          <a:lstStyle/>
          <a:p>
            <a:r>
              <a:rPr lang="en-US" sz="3200"/>
              <a:t>Relational Algebra Overview (continued)</a:t>
            </a:r>
          </a:p>
        </p:txBody>
      </p:sp>
      <p:sp>
        <p:nvSpPr>
          <p:cNvPr id="819203" name="Rectangle 3"/>
          <p:cNvSpPr>
            <a:spLocks noGrp="1" noChangeArrowheads="1"/>
          </p:cNvSpPr>
          <p:nvPr>
            <p:ph type="body" idx="1"/>
          </p:nvPr>
        </p:nvSpPr>
        <p:spPr/>
        <p:txBody>
          <a:bodyPr/>
          <a:lstStyle/>
          <a:p>
            <a:r>
              <a:rPr lang="en-US"/>
              <a:t>The </a:t>
            </a:r>
            <a:r>
              <a:rPr lang="en-US" b="1"/>
              <a:t>algebra operations</a:t>
            </a:r>
            <a:r>
              <a:rPr lang="en-US"/>
              <a:t> thus produce new relations</a:t>
            </a:r>
          </a:p>
          <a:p>
            <a:pPr lvl="1"/>
            <a:r>
              <a:rPr lang="en-US"/>
              <a:t>These can be further manipulated using operations of the same algebra</a:t>
            </a:r>
          </a:p>
          <a:p>
            <a:r>
              <a:rPr lang="en-US"/>
              <a:t>A sequence of relational algebra operations forms a </a:t>
            </a:r>
            <a:r>
              <a:rPr lang="en-US" b="1"/>
              <a:t>relational algebra expression</a:t>
            </a:r>
          </a:p>
          <a:p>
            <a:pPr lvl="1"/>
            <a:r>
              <a:rPr lang="en-US" sz="2500"/>
              <a:t>The result of a relational algebra expression is also a relation that represents the result of a database query (or retrieval request)</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876B39AE-7F51-4118-9D41-E55EBD5E106A}" type="slidenum">
              <a:rPr lang="en-US"/>
              <a:pPr/>
              <a:t>50</a:t>
            </a:fld>
            <a:endParaRPr lang="en-CA"/>
          </a:p>
        </p:txBody>
      </p:sp>
      <p:sp>
        <p:nvSpPr>
          <p:cNvPr id="733188" name="Rectangle 4"/>
          <p:cNvSpPr>
            <a:spLocks noGrp="1" noChangeArrowheads="1"/>
          </p:cNvSpPr>
          <p:nvPr>
            <p:ph type="title"/>
          </p:nvPr>
        </p:nvSpPr>
        <p:spPr/>
        <p:txBody>
          <a:bodyPr/>
          <a:lstStyle/>
          <a:p>
            <a:r>
              <a:rPr lang="en-US"/>
              <a:t>Aggregate Function Operation</a:t>
            </a:r>
          </a:p>
        </p:txBody>
      </p:sp>
      <p:sp>
        <p:nvSpPr>
          <p:cNvPr id="733189" name="Rectangle 5"/>
          <p:cNvSpPr>
            <a:spLocks noGrp="1" noChangeArrowheads="1"/>
          </p:cNvSpPr>
          <p:nvPr>
            <p:ph type="body" idx="1"/>
          </p:nvPr>
        </p:nvSpPr>
        <p:spPr/>
        <p:txBody>
          <a:bodyPr/>
          <a:lstStyle/>
          <a:p>
            <a:r>
              <a:rPr lang="en-US" sz="2400"/>
              <a:t>Use of the Aggregate Functional operation </a:t>
            </a:r>
            <a:r>
              <a:rPr lang="en-US" sz="2400">
                <a:ea typeface="Symbol" pitchFamily="18" charset="2"/>
                <a:cs typeface="Symbol" pitchFamily="18" charset="2"/>
              </a:rPr>
              <a:t>ℱ</a:t>
            </a:r>
            <a:endParaRPr lang="en-US" sz="2400"/>
          </a:p>
          <a:p>
            <a:pPr lvl="1"/>
            <a:r>
              <a:rPr lang="en-US" sz="2200">
                <a:ea typeface="Symbol" pitchFamily="18" charset="2"/>
                <a:cs typeface="Symbol" pitchFamily="18" charset="2"/>
              </a:rPr>
              <a:t>ℱ</a:t>
            </a:r>
            <a:r>
              <a:rPr lang="en-US" sz="2200" baseline="-25000"/>
              <a:t>MAX Salary</a:t>
            </a:r>
            <a:r>
              <a:rPr lang="en-US" sz="2200"/>
              <a:t> (EMPLOYEE) retrieves the maximum salary value from the EMPLOYEE relation</a:t>
            </a:r>
          </a:p>
          <a:p>
            <a:pPr lvl="1"/>
            <a:r>
              <a:rPr lang="en-US" sz="2200">
                <a:ea typeface="Symbol" pitchFamily="18" charset="2"/>
                <a:cs typeface="Symbol" pitchFamily="18" charset="2"/>
              </a:rPr>
              <a:t>ℱ</a:t>
            </a:r>
            <a:r>
              <a:rPr lang="en-US" sz="2200" baseline="-25000"/>
              <a:t>MIN Salary</a:t>
            </a:r>
            <a:r>
              <a:rPr lang="en-US" sz="2200"/>
              <a:t> (EMPLOYEE) retrieves the minimum Salary value from the EMPLOYEE relation</a:t>
            </a:r>
          </a:p>
          <a:p>
            <a:pPr lvl="1"/>
            <a:r>
              <a:rPr lang="en-US" sz="2200">
                <a:ea typeface="Symbol" pitchFamily="18" charset="2"/>
                <a:cs typeface="Symbol" pitchFamily="18" charset="2"/>
              </a:rPr>
              <a:t>ℱ</a:t>
            </a:r>
            <a:r>
              <a:rPr lang="en-US" sz="2200" baseline="-25000"/>
              <a:t>SUM Salary</a:t>
            </a:r>
            <a:r>
              <a:rPr lang="en-US" sz="2200"/>
              <a:t> (EMPLOYEE) retrieves the sum of the Salary from the EMPLOYEE relation</a:t>
            </a:r>
          </a:p>
          <a:p>
            <a:pPr lvl="1"/>
            <a:r>
              <a:rPr lang="en-US" sz="2200"/>
              <a:t> </a:t>
            </a:r>
            <a:r>
              <a:rPr lang="en-US" sz="2200">
                <a:ea typeface="Symbol" pitchFamily="18" charset="2"/>
                <a:cs typeface="Symbol" pitchFamily="18" charset="2"/>
              </a:rPr>
              <a:t>ℱ</a:t>
            </a:r>
            <a:r>
              <a:rPr lang="en-US" sz="2200" baseline="-25000"/>
              <a:t>COUNT SSN, AVERAGE Salary</a:t>
            </a:r>
            <a:r>
              <a:rPr lang="en-US" sz="2200"/>
              <a:t> (EMPLOYEE) computes the count (number) of employees and their average salary</a:t>
            </a:r>
          </a:p>
          <a:p>
            <a:pPr lvl="2"/>
            <a:r>
              <a:rPr lang="en-US" sz="2000"/>
              <a:t>Note: count just counts the number of rows, without removing duplicates</a:t>
            </a: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733ABE60-9E94-4954-946C-FF2EE9544450}" type="slidenum">
              <a:rPr lang="en-US"/>
              <a:pPr/>
              <a:t>51</a:t>
            </a:fld>
            <a:endParaRPr lang="en-CA"/>
          </a:p>
        </p:txBody>
      </p:sp>
      <p:sp>
        <p:nvSpPr>
          <p:cNvPr id="856066" name="Rectangle 2"/>
          <p:cNvSpPr>
            <a:spLocks noGrp="1" noChangeArrowheads="1"/>
          </p:cNvSpPr>
          <p:nvPr>
            <p:ph type="title"/>
          </p:nvPr>
        </p:nvSpPr>
        <p:spPr/>
        <p:txBody>
          <a:bodyPr/>
          <a:lstStyle/>
          <a:p>
            <a:r>
              <a:rPr lang="en-US"/>
              <a:t>Using Grouping with Aggregation</a:t>
            </a:r>
          </a:p>
        </p:txBody>
      </p:sp>
      <p:sp>
        <p:nvSpPr>
          <p:cNvPr id="856067" name="Rectangle 3"/>
          <p:cNvSpPr>
            <a:spLocks noGrp="1" noChangeArrowheads="1"/>
          </p:cNvSpPr>
          <p:nvPr>
            <p:ph type="body" idx="1"/>
          </p:nvPr>
        </p:nvSpPr>
        <p:spPr/>
        <p:txBody>
          <a:bodyPr/>
          <a:lstStyle/>
          <a:p>
            <a:pPr>
              <a:lnSpc>
                <a:spcPct val="80000"/>
              </a:lnSpc>
            </a:pPr>
            <a:r>
              <a:rPr lang="en-US" sz="2400"/>
              <a:t>The previous examples all summarized one or more attributes for a set of tuples</a:t>
            </a:r>
          </a:p>
          <a:p>
            <a:pPr lvl="1">
              <a:lnSpc>
                <a:spcPct val="80000"/>
              </a:lnSpc>
            </a:pPr>
            <a:r>
              <a:rPr lang="en-US" sz="2200"/>
              <a:t>Maximum Salary or Count (number of) Ssn</a:t>
            </a:r>
          </a:p>
          <a:p>
            <a:pPr>
              <a:lnSpc>
                <a:spcPct val="80000"/>
              </a:lnSpc>
            </a:pPr>
            <a:r>
              <a:rPr lang="en-US" sz="2400"/>
              <a:t>Grouping can be combined with Aggregate Functions</a:t>
            </a:r>
          </a:p>
          <a:p>
            <a:pPr>
              <a:lnSpc>
                <a:spcPct val="80000"/>
              </a:lnSpc>
            </a:pPr>
            <a:r>
              <a:rPr lang="en-US" sz="2400"/>
              <a:t>Example: For each department, retrieve the DNO, COUNT SSN, and AVERAGE SALARY</a:t>
            </a:r>
          </a:p>
          <a:p>
            <a:pPr>
              <a:lnSpc>
                <a:spcPct val="80000"/>
              </a:lnSpc>
            </a:pPr>
            <a:r>
              <a:rPr lang="en-US" sz="2400"/>
              <a:t>A variation of aggregate operation </a:t>
            </a:r>
            <a:r>
              <a:rPr lang="en-US" sz="2400">
                <a:ea typeface="Symbol" pitchFamily="18" charset="2"/>
                <a:cs typeface="Symbol" pitchFamily="18" charset="2"/>
              </a:rPr>
              <a:t>ℱ</a:t>
            </a:r>
            <a:r>
              <a:rPr lang="en-US" sz="2400"/>
              <a:t> allows this:</a:t>
            </a:r>
          </a:p>
          <a:p>
            <a:pPr lvl="1">
              <a:lnSpc>
                <a:spcPct val="80000"/>
              </a:lnSpc>
            </a:pPr>
            <a:r>
              <a:rPr lang="en-US" sz="2200"/>
              <a:t>Grouping attribute placed to left of symbol</a:t>
            </a:r>
          </a:p>
          <a:p>
            <a:pPr lvl="1">
              <a:lnSpc>
                <a:spcPct val="80000"/>
              </a:lnSpc>
            </a:pPr>
            <a:r>
              <a:rPr lang="en-US" sz="2200"/>
              <a:t>Aggregate functions to right of symbol</a:t>
            </a:r>
          </a:p>
          <a:p>
            <a:pPr lvl="1">
              <a:lnSpc>
                <a:spcPct val="80000"/>
              </a:lnSpc>
            </a:pPr>
            <a:r>
              <a:rPr lang="en-US" sz="2200" baseline="-25000"/>
              <a:t>DNO</a:t>
            </a:r>
            <a:r>
              <a:rPr lang="en-US" sz="2200"/>
              <a:t> </a:t>
            </a:r>
            <a:r>
              <a:rPr lang="en-US" sz="2200">
                <a:ea typeface="Symbol" pitchFamily="18" charset="2"/>
                <a:cs typeface="Symbol" pitchFamily="18" charset="2"/>
              </a:rPr>
              <a:t>ℱ</a:t>
            </a:r>
            <a:r>
              <a:rPr lang="en-US" sz="2200" baseline="-25000"/>
              <a:t>COUNT SSN, AVERAGE Salary</a:t>
            </a:r>
            <a:r>
              <a:rPr lang="en-US" sz="2200"/>
              <a:t> (EMPLOYEE)</a:t>
            </a:r>
          </a:p>
          <a:p>
            <a:pPr>
              <a:lnSpc>
                <a:spcPct val="80000"/>
              </a:lnSpc>
            </a:pPr>
            <a:r>
              <a:rPr lang="en-US" sz="2400"/>
              <a:t>Above operation groups employees by DNO (department number) and computes the count of employees and average salary per department</a:t>
            </a: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6- </a:t>
            </a:r>
            <a:fld id="{C614E07D-78B6-4AC2-B8A5-5C138CCF6869}" type="slidenum">
              <a:rPr lang="en-US"/>
              <a:pPr/>
              <a:t>52</a:t>
            </a:fld>
            <a:endParaRPr lang="en-CA"/>
          </a:p>
        </p:txBody>
      </p:sp>
      <p:sp>
        <p:nvSpPr>
          <p:cNvPr id="851970" name="Rectangle 2"/>
          <p:cNvSpPr>
            <a:spLocks noGrp="1" noChangeArrowheads="1"/>
          </p:cNvSpPr>
          <p:nvPr>
            <p:ph type="title"/>
          </p:nvPr>
        </p:nvSpPr>
        <p:spPr/>
        <p:txBody>
          <a:bodyPr/>
          <a:lstStyle/>
          <a:p>
            <a:r>
              <a:rPr lang="en-US" sz="3200"/>
              <a:t>Examples of applying aggregate functions and grouping</a:t>
            </a:r>
          </a:p>
        </p:txBody>
      </p:sp>
      <p:sp>
        <p:nvSpPr>
          <p:cNvPr id="851971" name="Rectangle 3"/>
          <p:cNvSpPr>
            <a:spLocks noGrp="1" noChangeArrowheads="1"/>
          </p:cNvSpPr>
          <p:nvPr>
            <p:ph type="body" idx="1"/>
          </p:nvPr>
        </p:nvSpPr>
        <p:spPr/>
        <p:txBody>
          <a:bodyPr/>
          <a:lstStyle/>
          <a:p>
            <a:pPr lvl="2"/>
            <a:endParaRPr lang="en-US"/>
          </a:p>
          <a:p>
            <a:pPr lvl="2"/>
            <a:endParaRPr lang="en-US"/>
          </a:p>
        </p:txBody>
      </p:sp>
      <p:pic>
        <p:nvPicPr>
          <p:cNvPr id="851973" name="Picture 5" descr="fig06_10"/>
          <p:cNvPicPr>
            <a:picLocks noChangeAspect="1" noChangeArrowheads="1"/>
          </p:cNvPicPr>
          <p:nvPr/>
        </p:nvPicPr>
        <p:blipFill>
          <a:blip r:embed="rId3"/>
          <a:srcRect/>
          <a:stretch>
            <a:fillRect/>
          </a:stretch>
        </p:blipFill>
        <p:spPr bwMode="auto">
          <a:xfrm>
            <a:off x="304800" y="2133600"/>
            <a:ext cx="8294688" cy="3535363"/>
          </a:xfrm>
          <a:prstGeom prst="rect">
            <a:avLst/>
          </a:prstGeom>
          <a:noFill/>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09CF9DAE-1869-4CBD-B4A4-E278D61F9E9F}" type="slidenum">
              <a:rPr lang="en-US"/>
              <a:pPr/>
              <a:t>53</a:t>
            </a:fld>
            <a:endParaRPr lang="en-CA"/>
          </a:p>
        </p:txBody>
      </p:sp>
      <p:sp>
        <p:nvSpPr>
          <p:cNvPr id="858114" name="Rectangle 2"/>
          <p:cNvSpPr>
            <a:spLocks noGrp="1" noChangeArrowheads="1"/>
          </p:cNvSpPr>
          <p:nvPr>
            <p:ph type="title"/>
          </p:nvPr>
        </p:nvSpPr>
        <p:spPr/>
        <p:txBody>
          <a:bodyPr/>
          <a:lstStyle/>
          <a:p>
            <a:r>
              <a:rPr lang="en-US" sz="3200"/>
              <a:t>Illustrating aggregate functions and grouping</a:t>
            </a:r>
          </a:p>
        </p:txBody>
      </p:sp>
      <p:pic>
        <p:nvPicPr>
          <p:cNvPr id="858118" name="Picture 6" descr="fig08_06(a)"/>
          <p:cNvPicPr>
            <a:picLocks noChangeAspect="1" noChangeArrowheads="1"/>
          </p:cNvPicPr>
          <p:nvPr/>
        </p:nvPicPr>
        <p:blipFill>
          <a:blip r:embed="rId3"/>
          <a:srcRect/>
          <a:stretch>
            <a:fillRect/>
          </a:stretch>
        </p:blipFill>
        <p:spPr bwMode="auto">
          <a:xfrm>
            <a:off x="315913" y="2063750"/>
            <a:ext cx="8294687" cy="2965450"/>
          </a:xfrm>
          <a:prstGeom prst="rect">
            <a:avLst/>
          </a:prstGeom>
          <a:noFill/>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7A1DF0F4-4F28-4EAD-8EAC-3762B616D8C5}" type="slidenum">
              <a:rPr lang="en-US"/>
              <a:pPr/>
              <a:t>54</a:t>
            </a:fld>
            <a:endParaRPr lang="en-CA"/>
          </a:p>
        </p:txBody>
      </p:sp>
      <p:sp>
        <p:nvSpPr>
          <p:cNvPr id="790530" name="Rectangle 2"/>
          <p:cNvSpPr>
            <a:spLocks noGrp="1" noChangeArrowheads="1"/>
          </p:cNvSpPr>
          <p:nvPr>
            <p:ph type="title"/>
          </p:nvPr>
        </p:nvSpPr>
        <p:spPr/>
        <p:txBody>
          <a:bodyPr/>
          <a:lstStyle/>
          <a:p>
            <a:r>
              <a:rPr lang="en-US" sz="3200"/>
              <a:t>Additional Relational Operations (cont.)</a:t>
            </a:r>
          </a:p>
        </p:txBody>
      </p:sp>
      <p:sp>
        <p:nvSpPr>
          <p:cNvPr id="790531" name="Rectangle 3"/>
          <p:cNvSpPr>
            <a:spLocks noGrp="1" noChangeArrowheads="1"/>
          </p:cNvSpPr>
          <p:nvPr>
            <p:ph type="body" idx="1"/>
          </p:nvPr>
        </p:nvSpPr>
        <p:spPr>
          <a:xfrm>
            <a:off x="239713" y="1600200"/>
            <a:ext cx="8294687" cy="4876800"/>
          </a:xfrm>
        </p:spPr>
        <p:txBody>
          <a:bodyPr/>
          <a:lstStyle/>
          <a:p>
            <a:pPr>
              <a:lnSpc>
                <a:spcPct val="80000"/>
              </a:lnSpc>
            </a:pPr>
            <a:r>
              <a:rPr lang="en-US"/>
              <a:t>Recursive Closure Operations</a:t>
            </a:r>
          </a:p>
          <a:p>
            <a:pPr lvl="1">
              <a:lnSpc>
                <a:spcPct val="80000"/>
              </a:lnSpc>
            </a:pPr>
            <a:r>
              <a:rPr lang="en-US" sz="2800"/>
              <a:t>Another type of operation that, in general, cannot be specified in the basic original relational algebra is </a:t>
            </a:r>
            <a:r>
              <a:rPr lang="en-US" sz="2800" b="1"/>
              <a:t>recursive closure</a:t>
            </a:r>
            <a:r>
              <a:rPr lang="en-US" sz="2800"/>
              <a:t>.</a:t>
            </a:r>
          </a:p>
          <a:p>
            <a:pPr lvl="2">
              <a:lnSpc>
                <a:spcPct val="80000"/>
              </a:lnSpc>
            </a:pPr>
            <a:r>
              <a:rPr lang="en-US"/>
              <a:t>This operation is applied to a </a:t>
            </a:r>
            <a:r>
              <a:rPr lang="en-US" b="1"/>
              <a:t>recursive relationship</a:t>
            </a:r>
            <a:r>
              <a:rPr lang="en-US"/>
              <a:t>.</a:t>
            </a:r>
          </a:p>
          <a:p>
            <a:pPr lvl="1">
              <a:lnSpc>
                <a:spcPct val="80000"/>
              </a:lnSpc>
            </a:pPr>
            <a:r>
              <a:rPr lang="en-US" sz="2800"/>
              <a:t>An example of a recursive operation is to retrieve all SUPERVISEES of an EMPLOYEE </a:t>
            </a:r>
            <a:r>
              <a:rPr lang="en-US" sz="2800" b="1"/>
              <a:t>e</a:t>
            </a:r>
            <a:r>
              <a:rPr lang="en-US" sz="2800"/>
              <a:t> at all levels — that is, all EMPLOYEE </a:t>
            </a:r>
            <a:r>
              <a:rPr lang="en-US" sz="2800" b="1"/>
              <a:t>e’</a:t>
            </a:r>
            <a:r>
              <a:rPr lang="en-US" sz="2800"/>
              <a:t> directly supervised by </a:t>
            </a:r>
            <a:r>
              <a:rPr lang="en-US" sz="2800" b="1"/>
              <a:t>e</a:t>
            </a:r>
            <a:r>
              <a:rPr lang="en-US" sz="2800"/>
              <a:t>; all employees </a:t>
            </a:r>
            <a:r>
              <a:rPr lang="en-US" sz="2800" b="1"/>
              <a:t>e’’</a:t>
            </a:r>
            <a:r>
              <a:rPr lang="en-US" sz="2800"/>
              <a:t> directly supervised by each employee </a:t>
            </a:r>
            <a:r>
              <a:rPr lang="en-US" sz="2800" b="1"/>
              <a:t>e’</a:t>
            </a:r>
            <a:r>
              <a:rPr lang="en-US" sz="2800"/>
              <a:t>; all employees </a:t>
            </a:r>
            <a:r>
              <a:rPr lang="en-US" sz="2800" b="1"/>
              <a:t>e’’’</a:t>
            </a:r>
            <a:r>
              <a:rPr lang="en-US" sz="2800"/>
              <a:t> directly supervised by each employee </a:t>
            </a:r>
            <a:r>
              <a:rPr lang="en-US" sz="2800" b="1"/>
              <a:t>e’’</a:t>
            </a:r>
            <a:r>
              <a:rPr lang="en-US" sz="2800"/>
              <a:t>; and so on.</a:t>
            </a: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0417EF16-7B37-4245-854C-416982F3E333}" type="slidenum">
              <a:rPr lang="en-US"/>
              <a:pPr/>
              <a:t>55</a:t>
            </a:fld>
            <a:endParaRPr lang="en-CA"/>
          </a:p>
        </p:txBody>
      </p:sp>
      <p:sp>
        <p:nvSpPr>
          <p:cNvPr id="792578" name="Rectangle 2"/>
          <p:cNvSpPr>
            <a:spLocks noGrp="1" noChangeArrowheads="1"/>
          </p:cNvSpPr>
          <p:nvPr>
            <p:ph type="title"/>
          </p:nvPr>
        </p:nvSpPr>
        <p:spPr/>
        <p:txBody>
          <a:bodyPr/>
          <a:lstStyle/>
          <a:p>
            <a:r>
              <a:rPr lang="en-US" sz="3200"/>
              <a:t>Additional Relational Operations (cont.)</a:t>
            </a:r>
          </a:p>
        </p:txBody>
      </p:sp>
      <p:sp>
        <p:nvSpPr>
          <p:cNvPr id="792579" name="Rectangle 3"/>
          <p:cNvSpPr>
            <a:spLocks noGrp="1" noChangeArrowheads="1"/>
          </p:cNvSpPr>
          <p:nvPr>
            <p:ph type="body" idx="1"/>
          </p:nvPr>
        </p:nvSpPr>
        <p:spPr/>
        <p:txBody>
          <a:bodyPr/>
          <a:lstStyle/>
          <a:p>
            <a:r>
              <a:rPr lang="en-US"/>
              <a:t>Although it is possible to retrieve employees at each level and then take their union, we cannot, in general, specify a query such as “retrieve the supervisees of ‘James Borg’ at all levels” without utilizing a looping mechanism.</a:t>
            </a:r>
          </a:p>
          <a:p>
            <a:pPr lvl="1"/>
            <a:r>
              <a:rPr lang="en-US"/>
              <a:t>The SQL3 standard includes syntax for recursive closure.</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r>
              <a:rPr lang="en-US"/>
              <a:t>Slide 6- </a:t>
            </a:r>
            <a:fld id="{43D4309A-F883-44C4-AF86-8C0BCA4A58D3}" type="slidenum">
              <a:rPr lang="en-US"/>
              <a:pPr/>
              <a:t>56</a:t>
            </a:fld>
            <a:endParaRPr lang="en-CA"/>
          </a:p>
        </p:txBody>
      </p:sp>
      <p:sp>
        <p:nvSpPr>
          <p:cNvPr id="737285" name="Rectangle 5"/>
          <p:cNvSpPr>
            <a:spLocks noGrp="1" noChangeArrowheads="1"/>
          </p:cNvSpPr>
          <p:nvPr>
            <p:ph type="title"/>
          </p:nvPr>
        </p:nvSpPr>
        <p:spPr/>
        <p:txBody>
          <a:bodyPr/>
          <a:lstStyle/>
          <a:p>
            <a:r>
              <a:rPr lang="en-US" sz="3200"/>
              <a:t>Additional Relational Operations (cont.)</a:t>
            </a:r>
          </a:p>
        </p:txBody>
      </p:sp>
      <p:sp>
        <p:nvSpPr>
          <p:cNvPr id="737286" name="Rectangle 6"/>
          <p:cNvSpPr>
            <a:spLocks noGrp="1" noChangeArrowheads="1"/>
          </p:cNvSpPr>
          <p:nvPr>
            <p:ph type="body" idx="4294967295"/>
          </p:nvPr>
        </p:nvSpPr>
        <p:spPr>
          <a:xfrm>
            <a:off x="0" y="1600200"/>
            <a:ext cx="8294688" cy="4572000"/>
          </a:xfrm>
        </p:spPr>
        <p:txBody>
          <a:bodyPr/>
          <a:lstStyle/>
          <a:p>
            <a:r>
              <a:rPr lang="en-US"/>
              <a:t>	</a:t>
            </a:r>
          </a:p>
          <a:p>
            <a:endParaRPr lang="en-US"/>
          </a:p>
          <a:p>
            <a:endParaRPr lang="en-US"/>
          </a:p>
        </p:txBody>
      </p:sp>
      <p:pic>
        <p:nvPicPr>
          <p:cNvPr id="737284" name="Picture 4"/>
          <p:cNvPicPr>
            <a:picLocks noChangeAspect="1" noChangeArrowheads="1"/>
          </p:cNvPicPr>
          <p:nvPr/>
        </p:nvPicPr>
        <p:blipFill>
          <a:blip r:embed="rId3"/>
          <a:srcRect/>
          <a:stretch>
            <a:fillRect/>
          </a:stretch>
        </p:blipFill>
        <p:spPr bwMode="auto">
          <a:xfrm>
            <a:off x="952500" y="1654175"/>
            <a:ext cx="6972300" cy="4975225"/>
          </a:xfrm>
          <a:prstGeom prst="rect">
            <a:avLst/>
          </a:prstGeom>
          <a:noFill/>
          <a:ln w="9525">
            <a:noFill/>
            <a:miter lim="800000"/>
            <a:headEnd/>
            <a:tailEnd/>
          </a:ln>
          <a:effectLst/>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t>Slide 6- </a:t>
            </a:r>
            <a:fld id="{5D97B590-90CA-43BF-A087-99B0F64006CA}" type="slidenum">
              <a:rPr lang="en-US"/>
              <a:pPr/>
              <a:t>57</a:t>
            </a:fld>
            <a:endParaRPr lang="en-CA"/>
          </a:p>
        </p:txBody>
      </p:sp>
      <p:sp>
        <p:nvSpPr>
          <p:cNvPr id="739357" name="Rectangle 29"/>
          <p:cNvSpPr>
            <a:spLocks noGrp="1" noChangeArrowheads="1"/>
          </p:cNvSpPr>
          <p:nvPr>
            <p:ph type="title"/>
          </p:nvPr>
        </p:nvSpPr>
        <p:spPr/>
        <p:txBody>
          <a:bodyPr/>
          <a:lstStyle/>
          <a:p>
            <a:r>
              <a:rPr lang="en-US" sz="3200"/>
              <a:t>Additional Relational Operations (cont.)</a:t>
            </a:r>
          </a:p>
        </p:txBody>
      </p:sp>
      <p:sp>
        <p:nvSpPr>
          <p:cNvPr id="739358" name="Rectangle 30"/>
          <p:cNvSpPr>
            <a:spLocks noGrp="1" noChangeArrowheads="1"/>
          </p:cNvSpPr>
          <p:nvPr>
            <p:ph type="body" idx="1"/>
          </p:nvPr>
        </p:nvSpPr>
        <p:spPr/>
        <p:txBody>
          <a:bodyPr/>
          <a:lstStyle/>
          <a:p>
            <a:r>
              <a:rPr lang="en-US" sz="2400"/>
              <a:t>The OUTER JOIN Operation</a:t>
            </a:r>
          </a:p>
          <a:p>
            <a:pPr lvl="1"/>
            <a:r>
              <a:rPr lang="en-US" sz="2200"/>
              <a:t>In NATURAL JOIN and EQUIJOIN, tuples without a </a:t>
            </a:r>
            <a:r>
              <a:rPr lang="en-US" sz="2200" i="1"/>
              <a:t>matching</a:t>
            </a:r>
            <a:r>
              <a:rPr lang="en-US" sz="2200"/>
              <a:t> (or </a:t>
            </a:r>
            <a:r>
              <a:rPr lang="en-US" sz="2200" i="1"/>
              <a:t>related</a:t>
            </a:r>
            <a:r>
              <a:rPr lang="en-US" sz="2200"/>
              <a:t>) tuple are eliminated from the join result</a:t>
            </a:r>
          </a:p>
          <a:p>
            <a:pPr lvl="2"/>
            <a:r>
              <a:rPr lang="en-US" sz="2000"/>
              <a:t>Tuples with null in the join attributes are also eliminated</a:t>
            </a:r>
          </a:p>
          <a:p>
            <a:pPr lvl="2"/>
            <a:r>
              <a:rPr lang="en-US" sz="2000"/>
              <a:t>This amounts to loss of information.</a:t>
            </a:r>
          </a:p>
          <a:p>
            <a:pPr lvl="1"/>
            <a:r>
              <a:rPr lang="en-US" sz="2200"/>
              <a:t>A set of operations, called OUTER joins, can be used when we want to keep all the tuples in R, or all those in S, or all those in both relations in the result of the join, regardless of whether or not they have matching tuples in the other relation.</a:t>
            </a:r>
          </a:p>
        </p:txBody>
      </p:sp>
      <p:sp>
        <p:nvSpPr>
          <p:cNvPr id="739353" name="Line 25"/>
          <p:cNvSpPr>
            <a:spLocks noChangeShapeType="1"/>
          </p:cNvSpPr>
          <p:nvPr/>
        </p:nvSpPr>
        <p:spPr bwMode="auto">
          <a:xfrm>
            <a:off x="6157913" y="5245100"/>
            <a:ext cx="203200" cy="0"/>
          </a:xfrm>
          <a:prstGeom prst="line">
            <a:avLst/>
          </a:prstGeom>
          <a:noFill/>
          <a:ln w="9525">
            <a:solidFill>
              <a:schemeClr val="bg2"/>
            </a:solidFill>
            <a:miter lim="800000"/>
            <a:headEnd/>
            <a:tailEnd/>
          </a:ln>
          <a:effectLst/>
        </p:spPr>
        <p:txBody>
          <a:bodyPr wrap="none"/>
          <a:lstStyle/>
          <a:p>
            <a:endParaRPr lang="en-US"/>
          </a:p>
        </p:txBody>
      </p:sp>
      <p:sp>
        <p:nvSpPr>
          <p:cNvPr id="739354" name="Line 26"/>
          <p:cNvSpPr>
            <a:spLocks noChangeShapeType="1"/>
          </p:cNvSpPr>
          <p:nvPr/>
        </p:nvSpPr>
        <p:spPr bwMode="auto">
          <a:xfrm>
            <a:off x="6157913" y="5511800"/>
            <a:ext cx="203200" cy="0"/>
          </a:xfrm>
          <a:prstGeom prst="line">
            <a:avLst/>
          </a:prstGeom>
          <a:noFill/>
          <a:ln w="9525">
            <a:solidFill>
              <a:schemeClr val="bg2"/>
            </a:solidFill>
            <a:miter lim="800000"/>
            <a:headEnd/>
            <a:tailEnd/>
          </a:ln>
          <a:effectLst/>
        </p:spPr>
        <p:txBody>
          <a:bodyPr wrap="none"/>
          <a:lstStyle/>
          <a:p>
            <a:endParaRPr lang="en-US"/>
          </a:p>
        </p:txBody>
      </p:sp>
      <p:sp>
        <p:nvSpPr>
          <p:cNvPr id="739355" name="Line 27"/>
          <p:cNvSpPr>
            <a:spLocks noChangeShapeType="1"/>
          </p:cNvSpPr>
          <p:nvPr/>
        </p:nvSpPr>
        <p:spPr bwMode="auto">
          <a:xfrm>
            <a:off x="5664200" y="5257800"/>
            <a:ext cx="203200" cy="0"/>
          </a:xfrm>
          <a:prstGeom prst="line">
            <a:avLst/>
          </a:prstGeom>
          <a:noFill/>
          <a:ln w="9525">
            <a:solidFill>
              <a:schemeClr val="bg2"/>
            </a:solidFill>
            <a:miter lim="800000"/>
            <a:headEnd/>
            <a:tailEnd/>
          </a:ln>
          <a:effectLst/>
        </p:spPr>
        <p:txBody>
          <a:bodyPr wrap="none"/>
          <a:lstStyle/>
          <a:p>
            <a:endParaRPr lang="en-US"/>
          </a:p>
        </p:txBody>
      </p:sp>
      <p:sp>
        <p:nvSpPr>
          <p:cNvPr id="739356" name="Line 28"/>
          <p:cNvSpPr>
            <a:spLocks noChangeShapeType="1"/>
          </p:cNvSpPr>
          <p:nvPr/>
        </p:nvSpPr>
        <p:spPr bwMode="auto">
          <a:xfrm>
            <a:off x="5664200" y="5511800"/>
            <a:ext cx="203200" cy="0"/>
          </a:xfrm>
          <a:prstGeom prst="line">
            <a:avLst/>
          </a:prstGeom>
          <a:noFill/>
          <a:ln w="9525">
            <a:solidFill>
              <a:schemeClr val="bg2"/>
            </a:solidFill>
            <a:miter lim="800000"/>
            <a:headEnd/>
            <a:tailEnd/>
          </a:ln>
          <a:effectLst/>
        </p:spPr>
        <p:txBody>
          <a:bodyPr wrap="none"/>
          <a:lstStyle/>
          <a:p>
            <a:endParaRPr lang="en-US"/>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r>
              <a:rPr lang="en-US"/>
              <a:t>Slide 6- </a:t>
            </a:r>
            <a:fld id="{3A821F95-77AA-4DF7-AC2D-DF8BCAC1FCD1}" type="slidenum">
              <a:rPr lang="en-US"/>
              <a:pPr/>
              <a:t>58</a:t>
            </a:fld>
            <a:endParaRPr lang="en-CA"/>
          </a:p>
        </p:txBody>
      </p:sp>
      <p:sp>
        <p:nvSpPr>
          <p:cNvPr id="795677" name="Rectangle 29"/>
          <p:cNvSpPr>
            <a:spLocks noGrp="1" noChangeArrowheads="1"/>
          </p:cNvSpPr>
          <p:nvPr>
            <p:ph type="title"/>
          </p:nvPr>
        </p:nvSpPr>
        <p:spPr/>
        <p:txBody>
          <a:bodyPr/>
          <a:lstStyle/>
          <a:p>
            <a:r>
              <a:rPr lang="en-US" sz="3200"/>
              <a:t>Additional Relational Operations (cont.)</a:t>
            </a:r>
          </a:p>
        </p:txBody>
      </p:sp>
      <p:sp>
        <p:nvSpPr>
          <p:cNvPr id="795678" name="Rectangle 30"/>
          <p:cNvSpPr>
            <a:spLocks noGrp="1" noChangeArrowheads="1"/>
          </p:cNvSpPr>
          <p:nvPr>
            <p:ph type="body" idx="1"/>
          </p:nvPr>
        </p:nvSpPr>
        <p:spPr/>
        <p:txBody>
          <a:bodyPr/>
          <a:lstStyle/>
          <a:p>
            <a:pPr>
              <a:lnSpc>
                <a:spcPct val="90000"/>
              </a:lnSpc>
            </a:pPr>
            <a:r>
              <a:rPr lang="en-US"/>
              <a:t>The left outer join operation keeps every tuple in the first or left relation R in R      S; if no matching tuple is found in S, then the attributes of S in the join result are filled or “padded” with null values.</a:t>
            </a:r>
          </a:p>
          <a:p>
            <a:pPr>
              <a:lnSpc>
                <a:spcPct val="90000"/>
              </a:lnSpc>
            </a:pPr>
            <a:r>
              <a:rPr lang="en-US"/>
              <a:t>A similar operation, right outer join, keeps every tuple in the second or right relation S in the result of R       S.</a:t>
            </a:r>
          </a:p>
          <a:p>
            <a:pPr>
              <a:lnSpc>
                <a:spcPct val="90000"/>
              </a:lnSpc>
            </a:pPr>
            <a:r>
              <a:rPr lang="en-US"/>
              <a:t>A third operation, full outer join, denoted by               keeps all tuples in both the left and the right relations when no matching tuples are found, padding them with null values as needed. </a:t>
            </a:r>
          </a:p>
        </p:txBody>
      </p:sp>
      <p:grpSp>
        <p:nvGrpSpPr>
          <p:cNvPr id="795652" name="Group 4"/>
          <p:cNvGrpSpPr>
            <a:grpSpLocks/>
          </p:cNvGrpSpPr>
          <p:nvPr/>
        </p:nvGrpSpPr>
        <p:grpSpPr bwMode="auto">
          <a:xfrm>
            <a:off x="5321300" y="2095500"/>
            <a:ext cx="393700" cy="266700"/>
            <a:chOff x="2672" y="1534"/>
            <a:chExt cx="1670" cy="666"/>
          </a:xfrm>
        </p:grpSpPr>
        <p:grpSp>
          <p:nvGrpSpPr>
            <p:cNvPr id="795653" name="Group 5"/>
            <p:cNvGrpSpPr>
              <a:grpSpLocks/>
            </p:cNvGrpSpPr>
            <p:nvPr/>
          </p:nvGrpSpPr>
          <p:grpSpPr bwMode="auto">
            <a:xfrm>
              <a:off x="3112" y="1534"/>
              <a:ext cx="1230" cy="666"/>
              <a:chOff x="377" y="2904"/>
              <a:chExt cx="154" cy="110"/>
            </a:xfrm>
          </p:grpSpPr>
          <p:sp>
            <p:nvSpPr>
              <p:cNvPr id="795654" name="Line 6"/>
              <p:cNvSpPr>
                <a:spLocks noChangeShapeType="1"/>
              </p:cNvSpPr>
              <p:nvPr/>
            </p:nvSpPr>
            <p:spPr bwMode="auto">
              <a:xfrm>
                <a:off x="381" y="2904"/>
                <a:ext cx="0" cy="110"/>
              </a:xfrm>
              <a:prstGeom prst="line">
                <a:avLst/>
              </a:prstGeom>
              <a:noFill/>
              <a:ln w="6350">
                <a:solidFill>
                  <a:schemeClr val="bg2"/>
                </a:solidFill>
                <a:round/>
                <a:headEnd/>
                <a:tailEnd/>
              </a:ln>
              <a:effectLst/>
            </p:spPr>
            <p:txBody>
              <a:bodyPr wrap="none" anchor="ctr"/>
              <a:lstStyle/>
              <a:p>
                <a:endParaRPr lang="en-US"/>
              </a:p>
            </p:txBody>
          </p:sp>
          <p:sp>
            <p:nvSpPr>
              <p:cNvPr id="795655" name="Line 7"/>
              <p:cNvSpPr>
                <a:spLocks noChangeShapeType="1"/>
              </p:cNvSpPr>
              <p:nvPr/>
            </p:nvSpPr>
            <p:spPr bwMode="auto">
              <a:xfrm>
                <a:off x="527" y="2904"/>
                <a:ext cx="0" cy="110"/>
              </a:xfrm>
              <a:prstGeom prst="line">
                <a:avLst/>
              </a:prstGeom>
              <a:noFill/>
              <a:ln w="6350">
                <a:solidFill>
                  <a:schemeClr val="bg2"/>
                </a:solidFill>
                <a:round/>
                <a:headEnd/>
                <a:tailEnd/>
              </a:ln>
              <a:effectLst/>
            </p:spPr>
            <p:txBody>
              <a:bodyPr wrap="none" anchor="ctr"/>
              <a:lstStyle/>
              <a:p>
                <a:endParaRPr lang="en-US"/>
              </a:p>
            </p:txBody>
          </p:sp>
          <p:sp>
            <p:nvSpPr>
              <p:cNvPr id="795656" name="Line 8"/>
              <p:cNvSpPr>
                <a:spLocks noChangeShapeType="1"/>
              </p:cNvSpPr>
              <p:nvPr/>
            </p:nvSpPr>
            <p:spPr bwMode="auto">
              <a:xfrm>
                <a:off x="385" y="2904"/>
                <a:ext cx="138" cy="110"/>
              </a:xfrm>
              <a:prstGeom prst="line">
                <a:avLst/>
              </a:prstGeom>
              <a:noFill/>
              <a:ln w="6350">
                <a:solidFill>
                  <a:schemeClr val="bg2"/>
                </a:solidFill>
                <a:round/>
                <a:headEnd/>
                <a:tailEnd/>
              </a:ln>
              <a:effectLst/>
            </p:spPr>
            <p:txBody>
              <a:bodyPr wrap="none" anchor="ctr"/>
              <a:lstStyle/>
              <a:p>
                <a:endParaRPr lang="en-US"/>
              </a:p>
            </p:txBody>
          </p:sp>
          <p:sp>
            <p:nvSpPr>
              <p:cNvPr id="795657" name="Line 9"/>
              <p:cNvSpPr>
                <a:spLocks noChangeShapeType="1"/>
              </p:cNvSpPr>
              <p:nvPr/>
            </p:nvSpPr>
            <p:spPr bwMode="auto">
              <a:xfrm flipH="1">
                <a:off x="377" y="2904"/>
                <a:ext cx="154" cy="110"/>
              </a:xfrm>
              <a:prstGeom prst="line">
                <a:avLst/>
              </a:prstGeom>
              <a:noFill/>
              <a:ln w="6350">
                <a:solidFill>
                  <a:schemeClr val="bg2"/>
                </a:solidFill>
                <a:round/>
                <a:headEnd/>
                <a:tailEnd/>
              </a:ln>
              <a:effectLst/>
            </p:spPr>
            <p:txBody>
              <a:bodyPr wrap="none" anchor="ctr"/>
              <a:lstStyle/>
              <a:p>
                <a:endParaRPr lang="en-US"/>
              </a:p>
            </p:txBody>
          </p:sp>
        </p:grpSp>
        <p:sp>
          <p:nvSpPr>
            <p:cNvPr id="795658" name="Line 10"/>
            <p:cNvSpPr>
              <a:spLocks noChangeShapeType="1"/>
            </p:cNvSpPr>
            <p:nvPr/>
          </p:nvSpPr>
          <p:spPr bwMode="auto">
            <a:xfrm flipH="1">
              <a:off x="2672" y="2200"/>
              <a:ext cx="440" cy="0"/>
            </a:xfrm>
            <a:prstGeom prst="line">
              <a:avLst/>
            </a:prstGeom>
            <a:noFill/>
            <a:ln w="6350">
              <a:solidFill>
                <a:schemeClr val="bg2"/>
              </a:solidFill>
              <a:miter lim="800000"/>
              <a:headEnd/>
              <a:tailEnd/>
            </a:ln>
            <a:effectLst/>
          </p:spPr>
          <p:txBody>
            <a:bodyPr wrap="none"/>
            <a:lstStyle/>
            <a:p>
              <a:endParaRPr lang="en-US"/>
            </a:p>
          </p:txBody>
        </p:sp>
        <p:sp>
          <p:nvSpPr>
            <p:cNvPr id="795659" name="Line 11"/>
            <p:cNvSpPr>
              <a:spLocks noChangeShapeType="1"/>
            </p:cNvSpPr>
            <p:nvPr/>
          </p:nvSpPr>
          <p:spPr bwMode="auto">
            <a:xfrm flipH="1">
              <a:off x="2672" y="1534"/>
              <a:ext cx="440" cy="0"/>
            </a:xfrm>
            <a:prstGeom prst="line">
              <a:avLst/>
            </a:prstGeom>
            <a:noFill/>
            <a:ln w="6350">
              <a:solidFill>
                <a:schemeClr val="bg2"/>
              </a:solidFill>
              <a:miter lim="800000"/>
              <a:headEnd/>
              <a:tailEnd/>
            </a:ln>
            <a:effectLst/>
          </p:spPr>
          <p:txBody>
            <a:bodyPr wrap="none"/>
            <a:lstStyle/>
            <a:p>
              <a:endParaRPr lang="en-US"/>
            </a:p>
          </p:txBody>
        </p:sp>
      </p:grpSp>
      <p:grpSp>
        <p:nvGrpSpPr>
          <p:cNvPr id="795660" name="Group 12"/>
          <p:cNvGrpSpPr>
            <a:grpSpLocks/>
          </p:cNvGrpSpPr>
          <p:nvPr/>
        </p:nvGrpSpPr>
        <p:grpSpPr bwMode="auto">
          <a:xfrm>
            <a:off x="1447800" y="4114800"/>
            <a:ext cx="493713" cy="266700"/>
            <a:chOff x="2537" y="3040"/>
            <a:chExt cx="311" cy="168"/>
          </a:xfrm>
        </p:grpSpPr>
        <p:grpSp>
          <p:nvGrpSpPr>
            <p:cNvPr id="795661" name="Group 13"/>
            <p:cNvGrpSpPr>
              <a:grpSpLocks/>
            </p:cNvGrpSpPr>
            <p:nvPr/>
          </p:nvGrpSpPr>
          <p:grpSpPr bwMode="auto">
            <a:xfrm>
              <a:off x="2537" y="3040"/>
              <a:ext cx="183" cy="168"/>
              <a:chOff x="377" y="2904"/>
              <a:chExt cx="154" cy="110"/>
            </a:xfrm>
          </p:grpSpPr>
          <p:sp>
            <p:nvSpPr>
              <p:cNvPr id="795662" name="Line 14"/>
              <p:cNvSpPr>
                <a:spLocks noChangeShapeType="1"/>
              </p:cNvSpPr>
              <p:nvPr/>
            </p:nvSpPr>
            <p:spPr bwMode="auto">
              <a:xfrm>
                <a:off x="381" y="2904"/>
                <a:ext cx="0" cy="110"/>
              </a:xfrm>
              <a:prstGeom prst="line">
                <a:avLst/>
              </a:prstGeom>
              <a:noFill/>
              <a:ln w="6350">
                <a:solidFill>
                  <a:schemeClr val="bg2"/>
                </a:solidFill>
                <a:round/>
                <a:headEnd/>
                <a:tailEnd/>
              </a:ln>
              <a:effectLst/>
            </p:spPr>
            <p:txBody>
              <a:bodyPr wrap="none" anchor="ctr"/>
              <a:lstStyle/>
              <a:p>
                <a:endParaRPr lang="en-US"/>
              </a:p>
            </p:txBody>
          </p:sp>
          <p:sp>
            <p:nvSpPr>
              <p:cNvPr id="795663" name="Line 15"/>
              <p:cNvSpPr>
                <a:spLocks noChangeShapeType="1"/>
              </p:cNvSpPr>
              <p:nvPr/>
            </p:nvSpPr>
            <p:spPr bwMode="auto">
              <a:xfrm>
                <a:off x="527" y="2904"/>
                <a:ext cx="0" cy="110"/>
              </a:xfrm>
              <a:prstGeom prst="line">
                <a:avLst/>
              </a:prstGeom>
              <a:noFill/>
              <a:ln w="6350">
                <a:solidFill>
                  <a:schemeClr val="bg2"/>
                </a:solidFill>
                <a:round/>
                <a:headEnd/>
                <a:tailEnd/>
              </a:ln>
              <a:effectLst/>
            </p:spPr>
            <p:txBody>
              <a:bodyPr wrap="none" anchor="ctr"/>
              <a:lstStyle/>
              <a:p>
                <a:endParaRPr lang="en-US"/>
              </a:p>
            </p:txBody>
          </p:sp>
          <p:sp>
            <p:nvSpPr>
              <p:cNvPr id="795664" name="Line 16"/>
              <p:cNvSpPr>
                <a:spLocks noChangeShapeType="1"/>
              </p:cNvSpPr>
              <p:nvPr/>
            </p:nvSpPr>
            <p:spPr bwMode="auto">
              <a:xfrm>
                <a:off x="385" y="2904"/>
                <a:ext cx="138" cy="110"/>
              </a:xfrm>
              <a:prstGeom prst="line">
                <a:avLst/>
              </a:prstGeom>
              <a:noFill/>
              <a:ln w="6350">
                <a:solidFill>
                  <a:schemeClr val="bg2"/>
                </a:solidFill>
                <a:round/>
                <a:headEnd/>
                <a:tailEnd/>
              </a:ln>
              <a:effectLst/>
            </p:spPr>
            <p:txBody>
              <a:bodyPr wrap="none" anchor="ctr"/>
              <a:lstStyle/>
              <a:p>
                <a:endParaRPr lang="en-US"/>
              </a:p>
            </p:txBody>
          </p:sp>
          <p:sp>
            <p:nvSpPr>
              <p:cNvPr id="795665" name="Line 17"/>
              <p:cNvSpPr>
                <a:spLocks noChangeShapeType="1"/>
              </p:cNvSpPr>
              <p:nvPr/>
            </p:nvSpPr>
            <p:spPr bwMode="auto">
              <a:xfrm flipH="1">
                <a:off x="377" y="2904"/>
                <a:ext cx="154" cy="110"/>
              </a:xfrm>
              <a:prstGeom prst="line">
                <a:avLst/>
              </a:prstGeom>
              <a:noFill/>
              <a:ln w="6350">
                <a:solidFill>
                  <a:schemeClr val="bg2"/>
                </a:solidFill>
                <a:round/>
                <a:headEnd/>
                <a:tailEnd/>
              </a:ln>
              <a:effectLst/>
            </p:spPr>
            <p:txBody>
              <a:bodyPr wrap="none" anchor="ctr"/>
              <a:lstStyle/>
              <a:p>
                <a:endParaRPr lang="en-US"/>
              </a:p>
            </p:txBody>
          </p:sp>
        </p:grpSp>
        <p:sp>
          <p:nvSpPr>
            <p:cNvPr id="795666" name="Line 18"/>
            <p:cNvSpPr>
              <a:spLocks noChangeShapeType="1"/>
            </p:cNvSpPr>
            <p:nvPr/>
          </p:nvSpPr>
          <p:spPr bwMode="auto">
            <a:xfrm>
              <a:off x="2720" y="3040"/>
              <a:ext cx="128" cy="0"/>
            </a:xfrm>
            <a:prstGeom prst="line">
              <a:avLst/>
            </a:prstGeom>
            <a:noFill/>
            <a:ln w="9525">
              <a:solidFill>
                <a:schemeClr val="bg2"/>
              </a:solidFill>
              <a:miter lim="800000"/>
              <a:headEnd/>
              <a:tailEnd/>
            </a:ln>
            <a:effectLst/>
          </p:spPr>
          <p:txBody>
            <a:bodyPr wrap="none"/>
            <a:lstStyle/>
            <a:p>
              <a:endParaRPr lang="en-US"/>
            </a:p>
          </p:txBody>
        </p:sp>
        <p:sp>
          <p:nvSpPr>
            <p:cNvPr id="795667" name="Line 19"/>
            <p:cNvSpPr>
              <a:spLocks noChangeShapeType="1"/>
            </p:cNvSpPr>
            <p:nvPr/>
          </p:nvSpPr>
          <p:spPr bwMode="auto">
            <a:xfrm>
              <a:off x="2720" y="3208"/>
              <a:ext cx="128" cy="0"/>
            </a:xfrm>
            <a:prstGeom prst="line">
              <a:avLst/>
            </a:prstGeom>
            <a:noFill/>
            <a:ln w="9525">
              <a:solidFill>
                <a:schemeClr val="bg2"/>
              </a:solidFill>
              <a:miter lim="800000"/>
              <a:headEnd/>
              <a:tailEnd/>
            </a:ln>
            <a:effectLst/>
          </p:spPr>
          <p:txBody>
            <a:bodyPr wrap="none"/>
            <a:lstStyle/>
            <a:p>
              <a:endParaRPr lang="en-US"/>
            </a:p>
          </p:txBody>
        </p:sp>
      </p:grpSp>
      <p:grpSp>
        <p:nvGrpSpPr>
          <p:cNvPr id="795668" name="Group 20"/>
          <p:cNvGrpSpPr>
            <a:grpSpLocks/>
          </p:cNvGrpSpPr>
          <p:nvPr/>
        </p:nvGrpSpPr>
        <p:grpSpPr bwMode="auto">
          <a:xfrm>
            <a:off x="7913688" y="4572000"/>
            <a:ext cx="290512" cy="266700"/>
            <a:chOff x="377" y="2904"/>
            <a:chExt cx="154" cy="110"/>
          </a:xfrm>
        </p:grpSpPr>
        <p:sp>
          <p:nvSpPr>
            <p:cNvPr id="795669" name="Line 21"/>
            <p:cNvSpPr>
              <a:spLocks noChangeShapeType="1"/>
            </p:cNvSpPr>
            <p:nvPr/>
          </p:nvSpPr>
          <p:spPr bwMode="auto">
            <a:xfrm>
              <a:off x="381" y="2904"/>
              <a:ext cx="0" cy="110"/>
            </a:xfrm>
            <a:prstGeom prst="line">
              <a:avLst/>
            </a:prstGeom>
            <a:noFill/>
            <a:ln w="6350">
              <a:solidFill>
                <a:schemeClr val="bg2"/>
              </a:solidFill>
              <a:round/>
              <a:headEnd/>
              <a:tailEnd/>
            </a:ln>
            <a:effectLst/>
          </p:spPr>
          <p:txBody>
            <a:bodyPr wrap="none" anchor="ctr"/>
            <a:lstStyle/>
            <a:p>
              <a:endParaRPr lang="en-US"/>
            </a:p>
          </p:txBody>
        </p:sp>
        <p:sp>
          <p:nvSpPr>
            <p:cNvPr id="795670" name="Line 22"/>
            <p:cNvSpPr>
              <a:spLocks noChangeShapeType="1"/>
            </p:cNvSpPr>
            <p:nvPr/>
          </p:nvSpPr>
          <p:spPr bwMode="auto">
            <a:xfrm>
              <a:off x="527" y="2904"/>
              <a:ext cx="0" cy="110"/>
            </a:xfrm>
            <a:prstGeom prst="line">
              <a:avLst/>
            </a:prstGeom>
            <a:noFill/>
            <a:ln w="6350">
              <a:solidFill>
                <a:schemeClr val="bg2"/>
              </a:solidFill>
              <a:round/>
              <a:headEnd/>
              <a:tailEnd/>
            </a:ln>
            <a:effectLst/>
          </p:spPr>
          <p:txBody>
            <a:bodyPr wrap="none" anchor="ctr"/>
            <a:lstStyle/>
            <a:p>
              <a:endParaRPr lang="en-US"/>
            </a:p>
          </p:txBody>
        </p:sp>
        <p:sp>
          <p:nvSpPr>
            <p:cNvPr id="795671" name="Line 23"/>
            <p:cNvSpPr>
              <a:spLocks noChangeShapeType="1"/>
            </p:cNvSpPr>
            <p:nvPr/>
          </p:nvSpPr>
          <p:spPr bwMode="auto">
            <a:xfrm>
              <a:off x="385" y="2904"/>
              <a:ext cx="138" cy="110"/>
            </a:xfrm>
            <a:prstGeom prst="line">
              <a:avLst/>
            </a:prstGeom>
            <a:noFill/>
            <a:ln w="6350">
              <a:solidFill>
                <a:schemeClr val="bg2"/>
              </a:solidFill>
              <a:round/>
              <a:headEnd/>
              <a:tailEnd/>
            </a:ln>
            <a:effectLst/>
          </p:spPr>
          <p:txBody>
            <a:bodyPr wrap="none" anchor="ctr"/>
            <a:lstStyle/>
            <a:p>
              <a:endParaRPr lang="en-US"/>
            </a:p>
          </p:txBody>
        </p:sp>
        <p:sp>
          <p:nvSpPr>
            <p:cNvPr id="795672" name="Line 24"/>
            <p:cNvSpPr>
              <a:spLocks noChangeShapeType="1"/>
            </p:cNvSpPr>
            <p:nvPr/>
          </p:nvSpPr>
          <p:spPr bwMode="auto">
            <a:xfrm flipH="1">
              <a:off x="377" y="2904"/>
              <a:ext cx="154" cy="110"/>
            </a:xfrm>
            <a:prstGeom prst="line">
              <a:avLst/>
            </a:prstGeom>
            <a:noFill/>
            <a:ln w="6350">
              <a:solidFill>
                <a:schemeClr val="bg2"/>
              </a:solidFill>
              <a:round/>
              <a:headEnd/>
              <a:tailEnd/>
            </a:ln>
            <a:effectLst/>
          </p:spPr>
          <p:txBody>
            <a:bodyPr wrap="none" anchor="ctr"/>
            <a:lstStyle/>
            <a:p>
              <a:endParaRPr lang="en-US"/>
            </a:p>
          </p:txBody>
        </p:sp>
      </p:grpSp>
      <p:sp>
        <p:nvSpPr>
          <p:cNvPr id="795673" name="Line 25"/>
          <p:cNvSpPr>
            <a:spLocks noChangeShapeType="1"/>
          </p:cNvSpPr>
          <p:nvPr/>
        </p:nvSpPr>
        <p:spPr bwMode="auto">
          <a:xfrm>
            <a:off x="8189913" y="4572000"/>
            <a:ext cx="203200" cy="0"/>
          </a:xfrm>
          <a:prstGeom prst="line">
            <a:avLst/>
          </a:prstGeom>
          <a:noFill/>
          <a:ln w="9525">
            <a:solidFill>
              <a:schemeClr val="bg2"/>
            </a:solidFill>
            <a:miter lim="800000"/>
            <a:headEnd/>
            <a:tailEnd/>
          </a:ln>
          <a:effectLst/>
        </p:spPr>
        <p:txBody>
          <a:bodyPr wrap="none"/>
          <a:lstStyle/>
          <a:p>
            <a:endParaRPr lang="en-US"/>
          </a:p>
        </p:txBody>
      </p:sp>
      <p:sp>
        <p:nvSpPr>
          <p:cNvPr id="795674" name="Line 26"/>
          <p:cNvSpPr>
            <a:spLocks noChangeShapeType="1"/>
          </p:cNvSpPr>
          <p:nvPr/>
        </p:nvSpPr>
        <p:spPr bwMode="auto">
          <a:xfrm>
            <a:off x="8189913" y="4838700"/>
            <a:ext cx="203200" cy="0"/>
          </a:xfrm>
          <a:prstGeom prst="line">
            <a:avLst/>
          </a:prstGeom>
          <a:noFill/>
          <a:ln w="9525">
            <a:solidFill>
              <a:schemeClr val="bg2"/>
            </a:solidFill>
            <a:miter lim="800000"/>
            <a:headEnd/>
            <a:tailEnd/>
          </a:ln>
          <a:effectLst/>
        </p:spPr>
        <p:txBody>
          <a:bodyPr wrap="none"/>
          <a:lstStyle/>
          <a:p>
            <a:endParaRPr lang="en-US"/>
          </a:p>
        </p:txBody>
      </p:sp>
      <p:sp>
        <p:nvSpPr>
          <p:cNvPr id="795675" name="Line 27"/>
          <p:cNvSpPr>
            <a:spLocks noChangeShapeType="1"/>
          </p:cNvSpPr>
          <p:nvPr/>
        </p:nvSpPr>
        <p:spPr bwMode="auto">
          <a:xfrm>
            <a:off x="7696200" y="4584700"/>
            <a:ext cx="203200" cy="0"/>
          </a:xfrm>
          <a:prstGeom prst="line">
            <a:avLst/>
          </a:prstGeom>
          <a:noFill/>
          <a:ln w="9525">
            <a:solidFill>
              <a:schemeClr val="bg2"/>
            </a:solidFill>
            <a:miter lim="800000"/>
            <a:headEnd/>
            <a:tailEnd/>
          </a:ln>
          <a:effectLst/>
        </p:spPr>
        <p:txBody>
          <a:bodyPr wrap="none"/>
          <a:lstStyle/>
          <a:p>
            <a:endParaRPr lang="en-US"/>
          </a:p>
        </p:txBody>
      </p:sp>
      <p:sp>
        <p:nvSpPr>
          <p:cNvPr id="795676" name="Line 28"/>
          <p:cNvSpPr>
            <a:spLocks noChangeShapeType="1"/>
          </p:cNvSpPr>
          <p:nvPr/>
        </p:nvSpPr>
        <p:spPr bwMode="auto">
          <a:xfrm>
            <a:off x="7696200" y="4838700"/>
            <a:ext cx="203200" cy="0"/>
          </a:xfrm>
          <a:prstGeom prst="line">
            <a:avLst/>
          </a:prstGeom>
          <a:noFill/>
          <a:ln w="9525">
            <a:solidFill>
              <a:schemeClr val="bg2"/>
            </a:solidFill>
            <a:miter lim="800000"/>
            <a:headEnd/>
            <a:tailEnd/>
          </a:ln>
          <a:effectLst/>
        </p:spPr>
        <p:txBody>
          <a:bodyPr wrap="none"/>
          <a:lstStyle/>
          <a:p>
            <a:endParaRPr lang="en-US"/>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6- </a:t>
            </a:r>
            <a:fld id="{8B323F8E-AA6D-4565-B162-0A0C4DABECCC}" type="slidenum">
              <a:rPr lang="en-US"/>
              <a:pPr/>
              <a:t>59</a:t>
            </a:fld>
            <a:endParaRPr lang="en-CA"/>
          </a:p>
        </p:txBody>
      </p:sp>
      <p:sp>
        <p:nvSpPr>
          <p:cNvPr id="741381" name="Rectangle 5"/>
          <p:cNvSpPr>
            <a:spLocks noGrp="1" noChangeArrowheads="1"/>
          </p:cNvSpPr>
          <p:nvPr>
            <p:ph type="title"/>
          </p:nvPr>
        </p:nvSpPr>
        <p:spPr/>
        <p:txBody>
          <a:bodyPr/>
          <a:lstStyle/>
          <a:p>
            <a:r>
              <a:rPr lang="en-US" sz="3200"/>
              <a:t>Additional Relational Operations (cont.)</a:t>
            </a:r>
          </a:p>
        </p:txBody>
      </p:sp>
      <p:sp>
        <p:nvSpPr>
          <p:cNvPr id="741382" name="Rectangle 6"/>
          <p:cNvSpPr>
            <a:spLocks noGrp="1" noChangeArrowheads="1"/>
          </p:cNvSpPr>
          <p:nvPr>
            <p:ph type="body" idx="1"/>
          </p:nvPr>
        </p:nvSpPr>
        <p:spPr/>
        <p:txBody>
          <a:bodyPr/>
          <a:lstStyle/>
          <a:p>
            <a:pPr lvl="3"/>
            <a:endParaRPr lang="en-US"/>
          </a:p>
          <a:p>
            <a:pPr lvl="3"/>
            <a:endParaRPr lang="en-US"/>
          </a:p>
          <a:p>
            <a:pPr lvl="3"/>
            <a:endParaRPr lang="en-US"/>
          </a:p>
        </p:txBody>
      </p:sp>
      <p:pic>
        <p:nvPicPr>
          <p:cNvPr id="741383" name="Picture 7" descr="fig06_12"/>
          <p:cNvPicPr>
            <a:picLocks noChangeAspect="1" noChangeArrowheads="1"/>
          </p:cNvPicPr>
          <p:nvPr/>
        </p:nvPicPr>
        <p:blipFill>
          <a:blip r:embed="rId3"/>
          <a:srcRect/>
          <a:stretch>
            <a:fillRect/>
          </a:stretch>
        </p:blipFill>
        <p:spPr bwMode="auto">
          <a:xfrm>
            <a:off x="533400" y="2133600"/>
            <a:ext cx="8001000" cy="3609975"/>
          </a:xfrm>
          <a:prstGeom prst="rect">
            <a:avLst/>
          </a:prstGeom>
          <a:noFill/>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F7EBE5ED-216E-4E9F-BC08-3B43B2238380}" type="slidenum">
              <a:rPr lang="en-US"/>
              <a:pPr/>
              <a:t>6</a:t>
            </a:fld>
            <a:endParaRPr lang="en-CA"/>
          </a:p>
        </p:txBody>
      </p:sp>
      <p:sp>
        <p:nvSpPr>
          <p:cNvPr id="774148" name="Rectangle 4"/>
          <p:cNvSpPr>
            <a:spLocks noGrp="1" noChangeArrowheads="1"/>
          </p:cNvSpPr>
          <p:nvPr>
            <p:ph type="title"/>
          </p:nvPr>
        </p:nvSpPr>
        <p:spPr>
          <a:noFill/>
          <a:ln/>
        </p:spPr>
        <p:txBody>
          <a:bodyPr/>
          <a:lstStyle/>
          <a:p>
            <a:r>
              <a:rPr lang="en-US" sz="3200"/>
              <a:t>Brief History of Origins of Algebra</a:t>
            </a:r>
          </a:p>
        </p:txBody>
      </p:sp>
      <p:sp>
        <p:nvSpPr>
          <p:cNvPr id="774149" name="Rectangle 5"/>
          <p:cNvSpPr>
            <a:spLocks noGrp="1" noChangeArrowheads="1"/>
          </p:cNvSpPr>
          <p:nvPr>
            <p:ph type="body" idx="1"/>
          </p:nvPr>
        </p:nvSpPr>
        <p:spPr/>
        <p:txBody>
          <a:bodyPr/>
          <a:lstStyle/>
          <a:p>
            <a:pPr>
              <a:lnSpc>
                <a:spcPct val="80000"/>
              </a:lnSpc>
            </a:pPr>
            <a:r>
              <a:rPr lang="en-US" sz="2400"/>
              <a:t>Muhammad ibn Musa al-Khwarizmi (800-847 CE) wrote a book titled al-jabr about arithmetic of variables</a:t>
            </a:r>
          </a:p>
          <a:p>
            <a:pPr lvl="1">
              <a:lnSpc>
                <a:spcPct val="80000"/>
              </a:lnSpc>
            </a:pPr>
            <a:r>
              <a:rPr lang="en-US" sz="2100"/>
              <a:t>Book was translated into Latin.</a:t>
            </a:r>
          </a:p>
          <a:p>
            <a:pPr lvl="1">
              <a:lnSpc>
                <a:spcPct val="80000"/>
              </a:lnSpc>
            </a:pPr>
            <a:r>
              <a:rPr lang="en-US" sz="2100"/>
              <a:t>Its title (al-jabr) gave Algebra its name.</a:t>
            </a:r>
          </a:p>
          <a:p>
            <a:pPr>
              <a:lnSpc>
                <a:spcPct val="80000"/>
              </a:lnSpc>
            </a:pPr>
            <a:r>
              <a:rPr lang="en-US" sz="2400"/>
              <a:t>Al-Khwarizmi called variables “shay”</a:t>
            </a:r>
          </a:p>
          <a:p>
            <a:pPr lvl="1">
              <a:lnSpc>
                <a:spcPct val="80000"/>
              </a:lnSpc>
            </a:pPr>
            <a:r>
              <a:rPr lang="en-US" sz="2100"/>
              <a:t>“Shay” is Arabic for “thing”.</a:t>
            </a:r>
          </a:p>
          <a:p>
            <a:pPr lvl="1">
              <a:lnSpc>
                <a:spcPct val="80000"/>
              </a:lnSpc>
            </a:pPr>
            <a:r>
              <a:rPr lang="en-US" sz="2100"/>
              <a:t>Spanish transliterated “shay” as “xay” (“x” was “sh” in Spain).</a:t>
            </a:r>
          </a:p>
          <a:p>
            <a:pPr lvl="1">
              <a:lnSpc>
                <a:spcPct val="80000"/>
              </a:lnSpc>
            </a:pPr>
            <a:r>
              <a:rPr lang="en-US" sz="2100"/>
              <a:t>In time this word was abbreviated as x.</a:t>
            </a:r>
          </a:p>
          <a:p>
            <a:pPr>
              <a:lnSpc>
                <a:spcPct val="80000"/>
              </a:lnSpc>
            </a:pPr>
            <a:r>
              <a:rPr lang="en-US" sz="2400"/>
              <a:t>Where does the word Algorithm come from?</a:t>
            </a:r>
          </a:p>
          <a:p>
            <a:pPr lvl="1">
              <a:lnSpc>
                <a:spcPct val="80000"/>
              </a:lnSpc>
            </a:pPr>
            <a:r>
              <a:rPr lang="en-US" sz="2100"/>
              <a:t>Algorithm originates from “al-Khwarizmi"</a:t>
            </a:r>
          </a:p>
          <a:p>
            <a:pPr lvl="1">
              <a:lnSpc>
                <a:spcPct val="80000"/>
              </a:lnSpc>
            </a:pPr>
            <a:r>
              <a:rPr lang="en-US" sz="2100"/>
              <a:t>Reference: PBS (</a:t>
            </a:r>
            <a:r>
              <a:rPr lang="en-US" sz="1700">
                <a:hlinkClick r:id="rId3"/>
              </a:rPr>
              <a:t>http://www.pbs.org/empires/islam/innoalgebra.html</a:t>
            </a:r>
            <a:r>
              <a:rPr lang="en-US" sz="2100"/>
              <a:t>)</a:t>
            </a: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6825175A-2FAE-4DC3-A056-4642613CF641}" type="slidenum">
              <a:rPr lang="en-US"/>
              <a:pPr/>
              <a:t>60</a:t>
            </a:fld>
            <a:endParaRPr lang="en-CA"/>
          </a:p>
        </p:txBody>
      </p:sp>
      <p:sp>
        <p:nvSpPr>
          <p:cNvPr id="797698" name="Rectangle 2"/>
          <p:cNvSpPr>
            <a:spLocks noGrp="1" noChangeArrowheads="1"/>
          </p:cNvSpPr>
          <p:nvPr>
            <p:ph type="title"/>
          </p:nvPr>
        </p:nvSpPr>
        <p:spPr/>
        <p:txBody>
          <a:bodyPr/>
          <a:lstStyle/>
          <a:p>
            <a:r>
              <a:rPr lang="en-US" sz="3200"/>
              <a:t>Additional Relational Operations (cont.)</a:t>
            </a:r>
          </a:p>
        </p:txBody>
      </p:sp>
      <p:sp>
        <p:nvSpPr>
          <p:cNvPr id="797699" name="Rectangle 3"/>
          <p:cNvSpPr>
            <a:spLocks noGrp="1" noChangeArrowheads="1"/>
          </p:cNvSpPr>
          <p:nvPr>
            <p:ph type="body" idx="1"/>
          </p:nvPr>
        </p:nvSpPr>
        <p:spPr/>
        <p:txBody>
          <a:bodyPr/>
          <a:lstStyle/>
          <a:p>
            <a:pPr>
              <a:lnSpc>
                <a:spcPct val="80000"/>
              </a:lnSpc>
            </a:pPr>
            <a:r>
              <a:rPr lang="en-US"/>
              <a:t>OUTER UNION Operations</a:t>
            </a:r>
          </a:p>
          <a:p>
            <a:pPr lvl="1">
              <a:lnSpc>
                <a:spcPct val="80000"/>
              </a:lnSpc>
            </a:pPr>
            <a:r>
              <a:rPr lang="en-US"/>
              <a:t>The outer union operation was developed to take the union of tuples from two relations if the relations are </a:t>
            </a:r>
            <a:r>
              <a:rPr lang="en-US" i="1"/>
              <a:t>not type compatible</a:t>
            </a:r>
            <a:r>
              <a:rPr lang="en-US"/>
              <a:t>. </a:t>
            </a:r>
          </a:p>
          <a:p>
            <a:pPr lvl="1">
              <a:lnSpc>
                <a:spcPct val="80000"/>
              </a:lnSpc>
            </a:pPr>
            <a:r>
              <a:rPr lang="en-US"/>
              <a:t>This operation will take the union of tuples in two relations R(X, Y) and S(X, Z) that are </a:t>
            </a:r>
            <a:r>
              <a:rPr lang="en-US" b="1"/>
              <a:t>partially compatible</a:t>
            </a:r>
            <a:r>
              <a:rPr lang="en-US"/>
              <a:t>, meaning that only some of their attributes, say X, are type compatible. </a:t>
            </a:r>
          </a:p>
          <a:p>
            <a:pPr lvl="1">
              <a:lnSpc>
                <a:spcPct val="80000"/>
              </a:lnSpc>
            </a:pPr>
            <a:r>
              <a:rPr lang="en-US"/>
              <a:t>The attributes that are type compatible are represented only once in the result, and those attributes that are not type compatible from either relation are also kept in the result relation T(X, Y, Z).</a:t>
            </a: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366ACEB1-28ED-4E5B-A077-682390D4BDCB}" type="slidenum">
              <a:rPr lang="en-US"/>
              <a:pPr/>
              <a:t>61</a:t>
            </a:fld>
            <a:endParaRPr lang="en-CA"/>
          </a:p>
        </p:txBody>
      </p:sp>
      <p:sp>
        <p:nvSpPr>
          <p:cNvPr id="799746" name="Rectangle 2"/>
          <p:cNvSpPr>
            <a:spLocks noGrp="1" noChangeArrowheads="1"/>
          </p:cNvSpPr>
          <p:nvPr>
            <p:ph type="title"/>
          </p:nvPr>
        </p:nvSpPr>
        <p:spPr/>
        <p:txBody>
          <a:bodyPr/>
          <a:lstStyle/>
          <a:p>
            <a:r>
              <a:rPr lang="en-US" sz="3200"/>
              <a:t>Additional Relational Operations (cont.)</a:t>
            </a:r>
          </a:p>
        </p:txBody>
      </p:sp>
      <p:sp>
        <p:nvSpPr>
          <p:cNvPr id="799747" name="Rectangle 3"/>
          <p:cNvSpPr>
            <a:spLocks noGrp="1" noChangeArrowheads="1"/>
          </p:cNvSpPr>
          <p:nvPr>
            <p:ph type="body" idx="1"/>
          </p:nvPr>
        </p:nvSpPr>
        <p:spPr/>
        <p:txBody>
          <a:bodyPr/>
          <a:lstStyle/>
          <a:p>
            <a:pPr>
              <a:lnSpc>
                <a:spcPct val="80000"/>
              </a:lnSpc>
            </a:pPr>
            <a:r>
              <a:rPr lang="en-US" sz="2400"/>
              <a:t>Example: An outer union can be applied to two relations whose schemas are STUDENT(Name, SSN, Department, Advisor) and INSTRUCTOR(Name, SSN, Department, Rank).</a:t>
            </a:r>
          </a:p>
          <a:p>
            <a:pPr lvl="1">
              <a:lnSpc>
                <a:spcPct val="80000"/>
              </a:lnSpc>
            </a:pPr>
            <a:r>
              <a:rPr lang="en-US" sz="2100"/>
              <a:t>Tuples from the two relations are matched based on having the same combination of values of the shared attributes— Name, SSN, Department.</a:t>
            </a:r>
          </a:p>
          <a:p>
            <a:pPr lvl="1">
              <a:lnSpc>
                <a:spcPct val="80000"/>
              </a:lnSpc>
            </a:pPr>
            <a:r>
              <a:rPr lang="en-US" sz="2100"/>
              <a:t>If a student is also an instructor, both Advisor and Rank will have a value; otherwise, one of these two attributes will be null.</a:t>
            </a:r>
          </a:p>
          <a:p>
            <a:pPr lvl="1">
              <a:lnSpc>
                <a:spcPct val="80000"/>
              </a:lnSpc>
            </a:pPr>
            <a:r>
              <a:rPr lang="en-US" sz="2100"/>
              <a:t>The result relation STUDENT_OR_INSTRUCTOR will have the following attributes:</a:t>
            </a:r>
          </a:p>
          <a:p>
            <a:pPr>
              <a:lnSpc>
                <a:spcPct val="80000"/>
              </a:lnSpc>
              <a:buFont typeface="Wingdings" pitchFamily="2" charset="2"/>
              <a:buNone/>
            </a:pPr>
            <a:r>
              <a:rPr lang="en-US" sz="2400" b="1"/>
              <a:t>STUDENT_OR_INSTRUCTOR (Name, SSN, Department, Advisor, Rank) </a:t>
            </a: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0"/>
          </p:nvPr>
        </p:nvSpPr>
        <p:spPr/>
        <p:txBody>
          <a:bodyPr/>
          <a:lstStyle/>
          <a:p>
            <a:r>
              <a:rPr lang="en-US"/>
              <a:t>Slide 6- </a:t>
            </a:r>
            <a:fld id="{6055033E-FE9C-469D-A5A2-5CA5192B7E8C}" type="slidenum">
              <a:rPr lang="en-US"/>
              <a:pPr/>
              <a:t>62</a:t>
            </a:fld>
            <a:endParaRPr lang="en-CA"/>
          </a:p>
        </p:txBody>
      </p:sp>
      <p:sp>
        <p:nvSpPr>
          <p:cNvPr id="745491" name="Rectangle 19"/>
          <p:cNvSpPr>
            <a:spLocks noGrp="1" noChangeArrowheads="1"/>
          </p:cNvSpPr>
          <p:nvPr>
            <p:ph type="title"/>
          </p:nvPr>
        </p:nvSpPr>
        <p:spPr/>
        <p:txBody>
          <a:bodyPr/>
          <a:lstStyle/>
          <a:p>
            <a:r>
              <a:rPr lang="en-US" sz="3200"/>
              <a:t>Examples of Queries in Relational Algebra</a:t>
            </a:r>
          </a:p>
        </p:txBody>
      </p:sp>
      <p:sp>
        <p:nvSpPr>
          <p:cNvPr id="745481" name="Rectangle 9"/>
          <p:cNvSpPr>
            <a:spLocks noChangeArrowheads="1"/>
          </p:cNvSpPr>
          <p:nvPr/>
        </p:nvSpPr>
        <p:spPr bwMode="auto">
          <a:xfrm>
            <a:off x="228600" y="1652588"/>
            <a:ext cx="8547100" cy="4443412"/>
          </a:xfrm>
          <a:prstGeom prst="rect">
            <a:avLst/>
          </a:prstGeom>
          <a:noFill/>
          <a:ln w="9525">
            <a:noFill/>
            <a:miter lim="800000"/>
            <a:headEnd/>
            <a:tailEnd/>
          </a:ln>
          <a:effectLst/>
        </p:spPr>
        <p:txBody>
          <a:bodyPr/>
          <a:lstStyle/>
          <a:p>
            <a:pPr marL="342900" indent="-342900">
              <a:spcBef>
                <a:spcPct val="20000"/>
              </a:spcBef>
              <a:buClr>
                <a:srgbClr val="990033"/>
              </a:buClr>
              <a:buSzPct val="60000"/>
              <a:buFont typeface="Wingdings" pitchFamily="2" charset="2"/>
              <a:buChar char="n"/>
            </a:pPr>
            <a:r>
              <a:rPr lang="en-US" sz="2000" b="1">
                <a:solidFill>
                  <a:schemeClr val="tx2"/>
                </a:solidFill>
                <a:latin typeface="Times New Roman" pitchFamily="18" charset="0"/>
              </a:rPr>
              <a:t>Q1: Retrieve the name and address of all employees who work for the ‘Research’ department.</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18" charset="0"/>
              </a:rPr>
              <a:t>	RESEARCH_DEPT </a:t>
            </a:r>
            <a:r>
              <a:rPr lang="en-US" sz="1800">
                <a:solidFill>
                  <a:schemeClr val="tx2"/>
                </a:solidFill>
                <a:latin typeface="Times New Roman" pitchFamily="18" charset="0"/>
                <a:sym typeface="Symbol" pitchFamily="18" charset="2"/>
              </a:rPr>
              <a:t></a:t>
            </a:r>
            <a:r>
              <a:rPr lang="en-US" sz="1800">
                <a:solidFill>
                  <a:schemeClr val="tx2"/>
                </a:solidFill>
                <a:latin typeface="Times New Roman" pitchFamily="18" charset="0"/>
              </a:rPr>
              <a:t> </a:t>
            </a:r>
            <a:r>
              <a:rPr lang="en-US" sz="2000" b="1">
                <a:solidFill>
                  <a:schemeClr val="tx2"/>
                </a:solidFill>
                <a:latin typeface="Symbol" pitchFamily="18" charset="2"/>
              </a:rPr>
              <a:t></a:t>
            </a:r>
            <a:r>
              <a:rPr lang="en-US" sz="1800">
                <a:solidFill>
                  <a:schemeClr val="tx2"/>
                </a:solidFill>
                <a:latin typeface="Times New Roman" pitchFamily="18" charset="0"/>
              </a:rPr>
              <a:t> </a:t>
            </a:r>
            <a:r>
              <a:rPr lang="en-US" sz="1200">
                <a:solidFill>
                  <a:schemeClr val="tx2"/>
                </a:solidFill>
                <a:latin typeface="Times New Roman" pitchFamily="18" charset="0"/>
              </a:rPr>
              <a:t>DNAME=’Research’ </a:t>
            </a:r>
            <a:r>
              <a:rPr lang="en-US" sz="1800">
                <a:solidFill>
                  <a:schemeClr val="tx2"/>
                </a:solidFill>
                <a:latin typeface="Times New Roman" pitchFamily="18" charset="0"/>
              </a:rPr>
              <a:t>(DEPARTMENT)</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18" charset="0"/>
              </a:rPr>
              <a:t>	RESEARCH_EMPS </a:t>
            </a:r>
            <a:r>
              <a:rPr lang="en-US" sz="1800">
                <a:solidFill>
                  <a:schemeClr val="tx2"/>
                </a:solidFill>
                <a:latin typeface="Times New Roman" pitchFamily="18" charset="0"/>
                <a:sym typeface="Symbol" pitchFamily="18" charset="2"/>
              </a:rPr>
              <a:t> </a:t>
            </a:r>
            <a:r>
              <a:rPr lang="en-US" sz="1800">
                <a:solidFill>
                  <a:schemeClr val="tx2"/>
                </a:solidFill>
                <a:latin typeface="Times New Roman" pitchFamily="18" charset="0"/>
              </a:rPr>
              <a:t>(RESEARCH_DEPT        </a:t>
            </a:r>
            <a:r>
              <a:rPr lang="en-US" sz="1200" baseline="-25000">
                <a:solidFill>
                  <a:schemeClr val="tx2"/>
                </a:solidFill>
                <a:latin typeface="Times New Roman" pitchFamily="18" charset="0"/>
              </a:rPr>
              <a:t>DNUMBER= DNOEMPLOYEE</a:t>
            </a:r>
            <a:r>
              <a:rPr lang="en-US" sz="1800">
                <a:solidFill>
                  <a:schemeClr val="tx2"/>
                </a:solidFill>
                <a:latin typeface="Times New Roman" pitchFamily="18" charset="0"/>
              </a:rPr>
              <a:t>EMPLOYEE)</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18" charset="0"/>
              </a:rPr>
              <a:t>	RESULT </a:t>
            </a:r>
            <a:r>
              <a:rPr lang="en-US" sz="1800">
                <a:solidFill>
                  <a:schemeClr val="tx2"/>
                </a:solidFill>
                <a:latin typeface="Times New Roman" pitchFamily="18" charset="0"/>
                <a:sym typeface="Symbol" pitchFamily="18" charset="2"/>
              </a:rPr>
              <a:t></a:t>
            </a:r>
            <a:r>
              <a:rPr lang="en-US" sz="1800">
                <a:solidFill>
                  <a:schemeClr val="tx2"/>
                </a:solidFill>
                <a:latin typeface="Times New Roman" pitchFamily="18" charset="0"/>
              </a:rPr>
              <a:t> </a:t>
            </a:r>
            <a:r>
              <a:rPr lang="en-US">
                <a:solidFill>
                  <a:schemeClr val="tx2"/>
                </a:solidFill>
                <a:latin typeface="Symbol" pitchFamily="18" charset="2"/>
              </a:rPr>
              <a:t></a:t>
            </a:r>
            <a:r>
              <a:rPr lang="en-US" sz="1800">
                <a:solidFill>
                  <a:schemeClr val="tx2"/>
                </a:solidFill>
                <a:latin typeface="Times New Roman" pitchFamily="18" charset="0"/>
              </a:rPr>
              <a:t> </a:t>
            </a:r>
            <a:r>
              <a:rPr lang="en-US" sz="1200">
                <a:solidFill>
                  <a:schemeClr val="tx2"/>
                </a:solidFill>
                <a:latin typeface="Times New Roman" pitchFamily="18" charset="0"/>
              </a:rPr>
              <a:t>FNAME, LNAME, ADDRESS</a:t>
            </a:r>
            <a:r>
              <a:rPr lang="en-US" sz="1800">
                <a:solidFill>
                  <a:schemeClr val="tx2"/>
                </a:solidFill>
                <a:latin typeface="Times New Roman" pitchFamily="18" charset="0"/>
              </a:rPr>
              <a:t> (RESEARCH_EMPS)</a:t>
            </a:r>
          </a:p>
          <a:p>
            <a:pPr marL="342900" indent="-342900">
              <a:spcBef>
                <a:spcPct val="20000"/>
              </a:spcBef>
              <a:buClr>
                <a:srgbClr val="990033"/>
              </a:buClr>
              <a:buSzPct val="60000"/>
              <a:buFont typeface="Wingdings" pitchFamily="2" charset="2"/>
              <a:buNone/>
            </a:pPr>
            <a:endParaRPr lang="en-US" sz="900">
              <a:solidFill>
                <a:schemeClr val="tx2"/>
              </a:solidFill>
              <a:latin typeface="Times New Roman" pitchFamily="18" charset="0"/>
            </a:endParaRPr>
          </a:p>
          <a:p>
            <a:pPr marL="342900" indent="-342900">
              <a:spcBef>
                <a:spcPct val="20000"/>
              </a:spcBef>
              <a:buClr>
                <a:srgbClr val="990033"/>
              </a:buClr>
              <a:buSzPct val="60000"/>
              <a:buFont typeface="Wingdings" pitchFamily="2" charset="2"/>
              <a:buChar char="n"/>
            </a:pPr>
            <a:r>
              <a:rPr lang="en-US" sz="2000" b="1">
                <a:solidFill>
                  <a:schemeClr val="tx2"/>
                </a:solidFill>
                <a:latin typeface="Times New Roman" pitchFamily="18" charset="0"/>
              </a:rPr>
              <a:t>Q6: Retrieve the names of employees who have no dependents.</a:t>
            </a:r>
          </a:p>
          <a:p>
            <a:pPr marL="342900" indent="-342900">
              <a:spcBef>
                <a:spcPct val="20000"/>
              </a:spcBef>
              <a:buClr>
                <a:srgbClr val="990033"/>
              </a:buClr>
              <a:buSzPct val="60000"/>
              <a:buFont typeface="Wingdings" pitchFamily="2" charset="2"/>
              <a:buNone/>
            </a:pPr>
            <a:r>
              <a:rPr lang="en-US" sz="1600">
                <a:solidFill>
                  <a:schemeClr val="tx2"/>
                </a:solidFill>
                <a:latin typeface="Times New Roman" pitchFamily="18" charset="0"/>
              </a:rPr>
              <a:t>	</a:t>
            </a:r>
            <a:r>
              <a:rPr lang="en-US" sz="1800">
                <a:solidFill>
                  <a:schemeClr val="tx2"/>
                </a:solidFill>
                <a:latin typeface="Times New Roman" pitchFamily="18" charset="0"/>
              </a:rPr>
              <a:t>ALL_EMPS </a:t>
            </a:r>
            <a:r>
              <a:rPr lang="en-US" sz="1800">
                <a:solidFill>
                  <a:schemeClr val="tx2"/>
                </a:solidFill>
                <a:latin typeface="Times New Roman" pitchFamily="18" charset="0"/>
                <a:sym typeface="Symbol" pitchFamily="18" charset="2"/>
              </a:rPr>
              <a:t></a:t>
            </a:r>
            <a:r>
              <a:rPr lang="en-US" sz="1600">
                <a:solidFill>
                  <a:schemeClr val="tx2"/>
                </a:solidFill>
                <a:latin typeface="Times New Roman" pitchFamily="18" charset="0"/>
              </a:rPr>
              <a:t> </a:t>
            </a:r>
            <a:r>
              <a:rPr lang="en-US">
                <a:solidFill>
                  <a:schemeClr val="tx2"/>
                </a:solidFill>
                <a:latin typeface="Symbol" pitchFamily="18" charset="2"/>
              </a:rPr>
              <a:t></a:t>
            </a:r>
            <a:r>
              <a:rPr lang="en-US" sz="1600">
                <a:solidFill>
                  <a:schemeClr val="tx2"/>
                </a:solidFill>
                <a:latin typeface="Times New Roman" pitchFamily="18" charset="0"/>
              </a:rPr>
              <a:t> </a:t>
            </a:r>
            <a:r>
              <a:rPr lang="en-US" sz="1200">
                <a:solidFill>
                  <a:schemeClr val="tx2"/>
                </a:solidFill>
                <a:latin typeface="Times New Roman" pitchFamily="18" charset="0"/>
              </a:rPr>
              <a:t>SSN</a:t>
            </a:r>
            <a:r>
              <a:rPr lang="en-US" sz="1800">
                <a:solidFill>
                  <a:schemeClr val="tx2"/>
                </a:solidFill>
                <a:latin typeface="Times New Roman" pitchFamily="18" charset="0"/>
              </a:rPr>
              <a:t>(EMPLOYEE)</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18" charset="0"/>
              </a:rPr>
              <a:t>	EMPS_WITH_DEPS</a:t>
            </a:r>
            <a:r>
              <a:rPr lang="en-US" sz="2000">
                <a:solidFill>
                  <a:schemeClr val="tx2"/>
                </a:solidFill>
                <a:latin typeface="Times New Roman" pitchFamily="18" charset="0"/>
              </a:rPr>
              <a:t>(</a:t>
            </a:r>
            <a:r>
              <a:rPr lang="en-US" sz="1800">
                <a:solidFill>
                  <a:schemeClr val="tx2"/>
                </a:solidFill>
                <a:latin typeface="Times New Roman" pitchFamily="18" charset="0"/>
              </a:rPr>
              <a:t>SSN</a:t>
            </a:r>
            <a:r>
              <a:rPr lang="en-US" sz="2000">
                <a:solidFill>
                  <a:schemeClr val="tx2"/>
                </a:solidFill>
                <a:latin typeface="Times New Roman" pitchFamily="18" charset="0"/>
              </a:rPr>
              <a:t>) </a:t>
            </a:r>
            <a:r>
              <a:rPr lang="en-US" sz="2000">
                <a:solidFill>
                  <a:schemeClr val="tx2"/>
                </a:solidFill>
                <a:latin typeface="Times New Roman" pitchFamily="18" charset="0"/>
                <a:sym typeface="Symbol" pitchFamily="18" charset="2"/>
              </a:rPr>
              <a:t></a:t>
            </a:r>
            <a:r>
              <a:rPr lang="en-US" sz="1600">
                <a:solidFill>
                  <a:schemeClr val="tx2"/>
                </a:solidFill>
                <a:latin typeface="Times New Roman" pitchFamily="18" charset="0"/>
              </a:rPr>
              <a:t> </a:t>
            </a:r>
            <a:r>
              <a:rPr lang="en-US">
                <a:solidFill>
                  <a:schemeClr val="tx2"/>
                </a:solidFill>
                <a:latin typeface="Symbol" pitchFamily="18" charset="2"/>
              </a:rPr>
              <a:t></a:t>
            </a:r>
            <a:r>
              <a:rPr lang="en-US" sz="1600">
                <a:solidFill>
                  <a:schemeClr val="tx2"/>
                </a:solidFill>
                <a:latin typeface="Times New Roman" pitchFamily="18" charset="0"/>
              </a:rPr>
              <a:t> </a:t>
            </a:r>
            <a:r>
              <a:rPr lang="en-US" sz="1200">
                <a:solidFill>
                  <a:schemeClr val="tx2"/>
                </a:solidFill>
                <a:latin typeface="Times New Roman" pitchFamily="18" charset="0"/>
              </a:rPr>
              <a:t>ESSN</a:t>
            </a:r>
            <a:r>
              <a:rPr lang="en-US" sz="2000">
                <a:solidFill>
                  <a:schemeClr val="tx2"/>
                </a:solidFill>
                <a:latin typeface="Times New Roman" pitchFamily="18" charset="0"/>
              </a:rPr>
              <a:t>(</a:t>
            </a:r>
            <a:r>
              <a:rPr lang="en-US" sz="1800">
                <a:solidFill>
                  <a:schemeClr val="tx2"/>
                </a:solidFill>
                <a:latin typeface="Times New Roman" pitchFamily="18" charset="0"/>
              </a:rPr>
              <a:t>DEPENDENT</a:t>
            </a:r>
            <a:r>
              <a:rPr lang="en-US" sz="2000">
                <a:solidFill>
                  <a:schemeClr val="tx2"/>
                </a:solidFill>
                <a:latin typeface="Times New Roman" pitchFamily="18" charset="0"/>
              </a:rPr>
              <a:t>)</a:t>
            </a:r>
          </a:p>
          <a:p>
            <a:pPr marL="342900" indent="-342900">
              <a:spcBef>
                <a:spcPct val="20000"/>
              </a:spcBef>
              <a:buClr>
                <a:srgbClr val="990033"/>
              </a:buClr>
              <a:buSzPct val="60000"/>
              <a:buFont typeface="Wingdings" pitchFamily="2" charset="2"/>
              <a:buNone/>
            </a:pPr>
            <a:r>
              <a:rPr lang="en-US" sz="2000">
                <a:solidFill>
                  <a:schemeClr val="tx2"/>
                </a:solidFill>
                <a:latin typeface="Times New Roman" pitchFamily="18" charset="0"/>
              </a:rPr>
              <a:t>	</a:t>
            </a:r>
            <a:r>
              <a:rPr lang="en-US" sz="1800">
                <a:solidFill>
                  <a:schemeClr val="tx2"/>
                </a:solidFill>
                <a:latin typeface="Times New Roman" pitchFamily="18" charset="0"/>
              </a:rPr>
              <a:t>EMPS_WITHOUT_DEPS </a:t>
            </a:r>
            <a:r>
              <a:rPr lang="en-US" sz="1800">
                <a:solidFill>
                  <a:schemeClr val="tx2"/>
                </a:solidFill>
                <a:latin typeface="Times New Roman" pitchFamily="18" charset="0"/>
                <a:sym typeface="Symbol" pitchFamily="18" charset="2"/>
              </a:rPr>
              <a:t></a:t>
            </a:r>
            <a:r>
              <a:rPr lang="en-US" sz="1800">
                <a:solidFill>
                  <a:schemeClr val="tx2"/>
                </a:solidFill>
                <a:latin typeface="Times New Roman" pitchFamily="18" charset="0"/>
              </a:rPr>
              <a:t> (ALL_EMPS </a:t>
            </a:r>
            <a:r>
              <a:rPr lang="en-US" sz="1800">
                <a:solidFill>
                  <a:schemeClr val="tx2"/>
                </a:solidFill>
              </a:rPr>
              <a:t>-</a:t>
            </a:r>
            <a:r>
              <a:rPr lang="en-US" sz="1800">
                <a:solidFill>
                  <a:schemeClr val="tx2"/>
                </a:solidFill>
                <a:latin typeface="Times New Roman" pitchFamily="18" charset="0"/>
              </a:rPr>
              <a:t> EMPS_WITH_DEPS)</a:t>
            </a:r>
          </a:p>
          <a:p>
            <a:pPr marL="342900" indent="-342900">
              <a:spcBef>
                <a:spcPct val="20000"/>
              </a:spcBef>
              <a:buClr>
                <a:srgbClr val="990033"/>
              </a:buClr>
              <a:buSzPct val="60000"/>
              <a:buFont typeface="Wingdings" pitchFamily="2" charset="2"/>
              <a:buNone/>
            </a:pPr>
            <a:r>
              <a:rPr lang="en-US" sz="2000">
                <a:solidFill>
                  <a:schemeClr val="tx2"/>
                </a:solidFill>
                <a:latin typeface="Times New Roman" pitchFamily="18" charset="0"/>
              </a:rPr>
              <a:t>	</a:t>
            </a:r>
            <a:r>
              <a:rPr lang="en-US" sz="1800">
                <a:solidFill>
                  <a:schemeClr val="tx2"/>
                </a:solidFill>
                <a:latin typeface="Times New Roman" pitchFamily="18" charset="0"/>
              </a:rPr>
              <a:t>RESULT </a:t>
            </a:r>
            <a:r>
              <a:rPr lang="en-US" sz="1800">
                <a:solidFill>
                  <a:schemeClr val="tx2"/>
                </a:solidFill>
                <a:latin typeface="Times New Roman" pitchFamily="18" charset="0"/>
                <a:sym typeface="Symbol" pitchFamily="18" charset="2"/>
              </a:rPr>
              <a:t></a:t>
            </a:r>
            <a:r>
              <a:rPr lang="en-US" sz="1800">
                <a:solidFill>
                  <a:schemeClr val="tx2"/>
                </a:solidFill>
                <a:latin typeface="Times New Roman" pitchFamily="18" charset="0"/>
              </a:rPr>
              <a:t> </a:t>
            </a:r>
            <a:r>
              <a:rPr lang="en-US">
                <a:solidFill>
                  <a:schemeClr val="tx2"/>
                </a:solidFill>
                <a:latin typeface="Symbol" pitchFamily="18" charset="2"/>
              </a:rPr>
              <a:t></a:t>
            </a:r>
            <a:r>
              <a:rPr lang="en-US" sz="1800">
                <a:solidFill>
                  <a:schemeClr val="tx2"/>
                </a:solidFill>
                <a:latin typeface="Times New Roman" pitchFamily="18" charset="0"/>
              </a:rPr>
              <a:t> </a:t>
            </a:r>
            <a:r>
              <a:rPr lang="en-US" sz="1400">
                <a:solidFill>
                  <a:schemeClr val="tx2"/>
                </a:solidFill>
                <a:latin typeface="Times New Roman" pitchFamily="18" charset="0"/>
              </a:rPr>
              <a:t>LNAME, FNAME</a:t>
            </a:r>
            <a:r>
              <a:rPr lang="en-US" sz="1800">
                <a:solidFill>
                  <a:schemeClr val="tx2"/>
                </a:solidFill>
                <a:latin typeface="Times New Roman" pitchFamily="18" charset="0"/>
              </a:rPr>
              <a:t> (EMPS_WITHOUT_DEPS * EMPLOYEE)</a:t>
            </a:r>
          </a:p>
        </p:txBody>
      </p:sp>
      <p:grpSp>
        <p:nvGrpSpPr>
          <p:cNvPr id="745482" name="Group 10"/>
          <p:cNvGrpSpPr>
            <a:grpSpLocks/>
          </p:cNvGrpSpPr>
          <p:nvPr/>
        </p:nvGrpSpPr>
        <p:grpSpPr bwMode="auto">
          <a:xfrm>
            <a:off x="4953000" y="2720975"/>
            <a:ext cx="374650" cy="174625"/>
            <a:chOff x="377" y="2904"/>
            <a:chExt cx="154" cy="110"/>
          </a:xfrm>
        </p:grpSpPr>
        <p:sp>
          <p:nvSpPr>
            <p:cNvPr id="745483" name="Line 11"/>
            <p:cNvSpPr>
              <a:spLocks noChangeShapeType="1"/>
            </p:cNvSpPr>
            <p:nvPr/>
          </p:nvSpPr>
          <p:spPr bwMode="auto">
            <a:xfrm>
              <a:off x="381" y="2904"/>
              <a:ext cx="0" cy="110"/>
            </a:xfrm>
            <a:prstGeom prst="line">
              <a:avLst/>
            </a:prstGeom>
            <a:noFill/>
            <a:ln w="15875">
              <a:solidFill>
                <a:schemeClr val="bg2"/>
              </a:solidFill>
              <a:round/>
              <a:headEnd/>
              <a:tailEnd/>
            </a:ln>
            <a:effectLst/>
          </p:spPr>
          <p:txBody>
            <a:bodyPr wrap="none" anchor="ctr"/>
            <a:lstStyle/>
            <a:p>
              <a:endParaRPr lang="en-US"/>
            </a:p>
          </p:txBody>
        </p:sp>
        <p:sp>
          <p:nvSpPr>
            <p:cNvPr id="745484" name="Line 12"/>
            <p:cNvSpPr>
              <a:spLocks noChangeShapeType="1"/>
            </p:cNvSpPr>
            <p:nvPr/>
          </p:nvSpPr>
          <p:spPr bwMode="auto">
            <a:xfrm>
              <a:off x="527" y="2904"/>
              <a:ext cx="0" cy="110"/>
            </a:xfrm>
            <a:prstGeom prst="line">
              <a:avLst/>
            </a:prstGeom>
            <a:noFill/>
            <a:ln w="15875">
              <a:solidFill>
                <a:schemeClr val="bg2"/>
              </a:solidFill>
              <a:round/>
              <a:headEnd/>
              <a:tailEnd/>
            </a:ln>
            <a:effectLst/>
          </p:spPr>
          <p:txBody>
            <a:bodyPr wrap="none" anchor="ctr"/>
            <a:lstStyle/>
            <a:p>
              <a:endParaRPr lang="en-US"/>
            </a:p>
          </p:txBody>
        </p:sp>
        <p:sp>
          <p:nvSpPr>
            <p:cNvPr id="745485" name="Line 13"/>
            <p:cNvSpPr>
              <a:spLocks noChangeShapeType="1"/>
            </p:cNvSpPr>
            <p:nvPr/>
          </p:nvSpPr>
          <p:spPr bwMode="auto">
            <a:xfrm>
              <a:off x="385" y="2904"/>
              <a:ext cx="138" cy="110"/>
            </a:xfrm>
            <a:prstGeom prst="line">
              <a:avLst/>
            </a:prstGeom>
            <a:noFill/>
            <a:ln w="15875">
              <a:solidFill>
                <a:schemeClr val="bg2"/>
              </a:solidFill>
              <a:round/>
              <a:headEnd/>
              <a:tailEnd/>
            </a:ln>
            <a:effectLst/>
          </p:spPr>
          <p:txBody>
            <a:bodyPr wrap="none" anchor="ctr"/>
            <a:lstStyle/>
            <a:p>
              <a:endParaRPr lang="en-US"/>
            </a:p>
          </p:txBody>
        </p:sp>
        <p:sp>
          <p:nvSpPr>
            <p:cNvPr id="745486" name="Line 14"/>
            <p:cNvSpPr>
              <a:spLocks noChangeShapeType="1"/>
            </p:cNvSpPr>
            <p:nvPr/>
          </p:nvSpPr>
          <p:spPr bwMode="auto">
            <a:xfrm flipH="1">
              <a:off x="377" y="2904"/>
              <a:ext cx="154" cy="110"/>
            </a:xfrm>
            <a:prstGeom prst="line">
              <a:avLst/>
            </a:prstGeom>
            <a:noFill/>
            <a:ln w="15875">
              <a:solidFill>
                <a:schemeClr val="bg2"/>
              </a:solidFill>
              <a:round/>
              <a:headEnd/>
              <a:tailEnd/>
            </a:ln>
            <a:effectLst/>
          </p:spPr>
          <p:txBody>
            <a:bodyPr wrap="none" anchor="ctr"/>
            <a:lstStyle/>
            <a:p>
              <a:endParaRPr lang="en-US"/>
            </a:p>
          </p:txBody>
        </p:sp>
      </p:gr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70367D45-C478-4EB0-BA11-AD316C50CBED}" type="slidenum">
              <a:rPr lang="en-US"/>
              <a:pPr/>
              <a:t>63</a:t>
            </a:fld>
            <a:endParaRPr lang="en-CA"/>
          </a:p>
        </p:txBody>
      </p:sp>
      <p:sp>
        <p:nvSpPr>
          <p:cNvPr id="747524" name="Rectangle 4"/>
          <p:cNvSpPr>
            <a:spLocks noGrp="1" noChangeArrowheads="1"/>
          </p:cNvSpPr>
          <p:nvPr>
            <p:ph type="title"/>
          </p:nvPr>
        </p:nvSpPr>
        <p:spPr>
          <a:noFill/>
          <a:ln/>
        </p:spPr>
        <p:txBody>
          <a:bodyPr/>
          <a:lstStyle/>
          <a:p>
            <a:r>
              <a:rPr lang="en-US" sz="3200"/>
              <a:t>Relational Calculus</a:t>
            </a:r>
          </a:p>
        </p:txBody>
      </p:sp>
      <p:sp>
        <p:nvSpPr>
          <p:cNvPr id="747525" name="Rectangle 5"/>
          <p:cNvSpPr>
            <a:spLocks noGrp="1" noChangeArrowheads="1"/>
          </p:cNvSpPr>
          <p:nvPr>
            <p:ph type="body" idx="1"/>
          </p:nvPr>
        </p:nvSpPr>
        <p:spPr/>
        <p:txBody>
          <a:bodyPr/>
          <a:lstStyle/>
          <a:p>
            <a:pPr>
              <a:lnSpc>
                <a:spcPct val="90000"/>
              </a:lnSpc>
            </a:pPr>
            <a:r>
              <a:rPr lang="en-US"/>
              <a:t>A </a:t>
            </a:r>
            <a:r>
              <a:rPr lang="en-US" b="1"/>
              <a:t>relational calculus</a:t>
            </a:r>
            <a:r>
              <a:rPr lang="en-US"/>
              <a:t> expression creates a new relation, which is specified in terms of variables that range over rows of the stored database relations (in </a:t>
            </a:r>
            <a:r>
              <a:rPr lang="en-US" b="1"/>
              <a:t>tuple calculus</a:t>
            </a:r>
            <a:r>
              <a:rPr lang="en-US"/>
              <a:t>) or over columns of the stored relations (in </a:t>
            </a:r>
            <a:r>
              <a:rPr lang="en-US" b="1"/>
              <a:t>domain calculus</a:t>
            </a:r>
            <a:r>
              <a:rPr lang="en-US"/>
              <a:t>). </a:t>
            </a:r>
          </a:p>
          <a:p>
            <a:pPr>
              <a:lnSpc>
                <a:spcPct val="90000"/>
              </a:lnSpc>
            </a:pPr>
            <a:r>
              <a:rPr lang="en-US"/>
              <a:t>In a calculus expression, there is </a:t>
            </a:r>
            <a:r>
              <a:rPr lang="en-US" i="1"/>
              <a:t>no order of operations</a:t>
            </a:r>
            <a:r>
              <a:rPr lang="en-US"/>
              <a:t> to specify how to retrieve the query result—a calculus expression specifies only what information the result should contain. </a:t>
            </a:r>
          </a:p>
          <a:p>
            <a:pPr lvl="1">
              <a:lnSpc>
                <a:spcPct val="90000"/>
              </a:lnSpc>
            </a:pPr>
            <a:r>
              <a:rPr lang="en-US"/>
              <a:t>This is the main distinguishing feature between relational algebra and relational calculus.</a:t>
            </a: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384E8817-FA48-4726-A1EB-A50BA7D5FF7E}" type="slidenum">
              <a:rPr lang="en-US"/>
              <a:pPr/>
              <a:t>64</a:t>
            </a:fld>
            <a:endParaRPr lang="en-CA"/>
          </a:p>
        </p:txBody>
      </p:sp>
      <p:sp>
        <p:nvSpPr>
          <p:cNvPr id="802818" name="Rectangle 2"/>
          <p:cNvSpPr>
            <a:spLocks noGrp="1" noChangeArrowheads="1"/>
          </p:cNvSpPr>
          <p:nvPr>
            <p:ph type="title"/>
          </p:nvPr>
        </p:nvSpPr>
        <p:spPr>
          <a:noFill/>
          <a:ln/>
        </p:spPr>
        <p:txBody>
          <a:bodyPr/>
          <a:lstStyle/>
          <a:p>
            <a:r>
              <a:rPr lang="en-US" sz="3200"/>
              <a:t>Relational Calculus</a:t>
            </a:r>
          </a:p>
        </p:txBody>
      </p:sp>
      <p:sp>
        <p:nvSpPr>
          <p:cNvPr id="802819" name="Rectangle 3"/>
          <p:cNvSpPr>
            <a:spLocks noGrp="1" noChangeArrowheads="1"/>
          </p:cNvSpPr>
          <p:nvPr>
            <p:ph type="body" idx="1"/>
          </p:nvPr>
        </p:nvSpPr>
        <p:spPr/>
        <p:txBody>
          <a:bodyPr/>
          <a:lstStyle/>
          <a:p>
            <a:r>
              <a:rPr lang="en-US"/>
              <a:t>Relational calculus is considered to be a </a:t>
            </a:r>
            <a:r>
              <a:rPr lang="en-US" b="1"/>
              <a:t>nonprocedural</a:t>
            </a:r>
            <a:r>
              <a:rPr lang="en-US"/>
              <a:t> language. </a:t>
            </a:r>
          </a:p>
          <a:p>
            <a:r>
              <a:rPr lang="en-US"/>
              <a:t>This differs from relational algebra, where we must write a </a:t>
            </a:r>
            <a:r>
              <a:rPr lang="en-US" i="1"/>
              <a:t>sequence of operations</a:t>
            </a:r>
            <a:r>
              <a:rPr lang="en-US"/>
              <a:t> to specify a retrieval request; hence relational algebra can be considered as a </a:t>
            </a:r>
            <a:r>
              <a:rPr lang="en-US" b="1"/>
              <a:t>procedural</a:t>
            </a:r>
            <a:r>
              <a:rPr lang="en-US"/>
              <a:t> way of stating a query.</a:t>
            </a: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C576E029-E8E5-44AA-8576-722D52C62616}" type="slidenum">
              <a:rPr lang="en-US"/>
              <a:pPr/>
              <a:t>65</a:t>
            </a:fld>
            <a:endParaRPr lang="en-CA"/>
          </a:p>
        </p:txBody>
      </p:sp>
      <p:sp>
        <p:nvSpPr>
          <p:cNvPr id="749572" name="Rectangle 4"/>
          <p:cNvSpPr>
            <a:spLocks noGrp="1" noChangeArrowheads="1"/>
          </p:cNvSpPr>
          <p:nvPr>
            <p:ph type="title"/>
          </p:nvPr>
        </p:nvSpPr>
        <p:spPr>
          <a:noFill/>
          <a:ln/>
        </p:spPr>
        <p:txBody>
          <a:bodyPr/>
          <a:lstStyle/>
          <a:p>
            <a:r>
              <a:rPr lang="en-US" sz="3200"/>
              <a:t>Tuple Relational Calculus</a:t>
            </a:r>
          </a:p>
        </p:txBody>
      </p:sp>
      <p:sp>
        <p:nvSpPr>
          <p:cNvPr id="749573" name="Rectangle 5"/>
          <p:cNvSpPr>
            <a:spLocks noGrp="1" noChangeArrowheads="1"/>
          </p:cNvSpPr>
          <p:nvPr>
            <p:ph type="body" idx="1"/>
          </p:nvPr>
        </p:nvSpPr>
        <p:spPr/>
        <p:txBody>
          <a:bodyPr/>
          <a:lstStyle/>
          <a:p>
            <a:r>
              <a:rPr lang="en-US" sz="2400"/>
              <a:t>The tuple relational calculus is based on specifying a number of tuple variables. </a:t>
            </a:r>
          </a:p>
          <a:p>
            <a:r>
              <a:rPr lang="en-US" sz="2400"/>
              <a:t>Each tuple variable usually ranges over a particular database relation, meaning that the variable may take as its value any individual tuple from that relation. </a:t>
            </a:r>
          </a:p>
          <a:p>
            <a:r>
              <a:rPr lang="en-US" sz="2400"/>
              <a:t>A simple tuple relational calculus query is of the form</a:t>
            </a:r>
          </a:p>
          <a:p>
            <a:pPr algn="ctr">
              <a:buFont typeface="Wingdings" pitchFamily="2" charset="2"/>
              <a:buNone/>
            </a:pPr>
            <a:r>
              <a:rPr lang="en-US" sz="2400"/>
              <a:t>	</a:t>
            </a:r>
            <a:r>
              <a:rPr lang="en-US" sz="2400" b="1"/>
              <a:t>{t | COND(t)}</a:t>
            </a:r>
          </a:p>
          <a:p>
            <a:pPr lvl="1"/>
            <a:r>
              <a:rPr lang="en-US" sz="2200"/>
              <a:t>where t is a tuple variable and COND (t) is a conditional expression involving t. </a:t>
            </a:r>
          </a:p>
          <a:p>
            <a:pPr lvl="1"/>
            <a:r>
              <a:rPr lang="en-US" sz="2200"/>
              <a:t>The result of such a query is the set of all tuples t that satisfy COND (t).</a:t>
            </a: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66B23058-56EC-47D6-953C-7498A4B48D22}" type="slidenum">
              <a:rPr lang="en-US"/>
              <a:pPr/>
              <a:t>66</a:t>
            </a:fld>
            <a:endParaRPr lang="en-CA"/>
          </a:p>
        </p:txBody>
      </p:sp>
      <p:sp>
        <p:nvSpPr>
          <p:cNvPr id="804866" name="Rectangle 2"/>
          <p:cNvSpPr>
            <a:spLocks noGrp="1" noChangeArrowheads="1"/>
          </p:cNvSpPr>
          <p:nvPr>
            <p:ph type="title"/>
          </p:nvPr>
        </p:nvSpPr>
        <p:spPr>
          <a:noFill/>
          <a:ln/>
        </p:spPr>
        <p:txBody>
          <a:bodyPr/>
          <a:lstStyle/>
          <a:p>
            <a:r>
              <a:rPr lang="en-US" sz="3200"/>
              <a:t>Tuple Relational Calculus</a:t>
            </a:r>
          </a:p>
        </p:txBody>
      </p:sp>
      <p:sp>
        <p:nvSpPr>
          <p:cNvPr id="804867" name="Rectangle 3"/>
          <p:cNvSpPr>
            <a:spLocks noGrp="1" noChangeArrowheads="1"/>
          </p:cNvSpPr>
          <p:nvPr>
            <p:ph type="body" idx="1"/>
          </p:nvPr>
        </p:nvSpPr>
        <p:spPr/>
        <p:txBody>
          <a:bodyPr/>
          <a:lstStyle/>
          <a:p>
            <a:pPr>
              <a:lnSpc>
                <a:spcPct val="90000"/>
              </a:lnSpc>
            </a:pPr>
            <a:endParaRPr lang="en-US" sz="2400"/>
          </a:p>
          <a:p>
            <a:pPr>
              <a:lnSpc>
                <a:spcPct val="90000"/>
              </a:lnSpc>
            </a:pPr>
            <a:r>
              <a:rPr lang="en-US" sz="2400"/>
              <a:t>Example: To find the first and last names of all employees whose salary is above $50,000, we can write the following tuple calculus expression:</a:t>
            </a:r>
          </a:p>
          <a:p>
            <a:pPr algn="ctr">
              <a:lnSpc>
                <a:spcPct val="90000"/>
              </a:lnSpc>
              <a:buFont typeface="Wingdings" pitchFamily="2" charset="2"/>
              <a:buNone/>
            </a:pPr>
            <a:r>
              <a:rPr lang="en-US" sz="2400" b="1"/>
              <a:t>{t.FNAME, t.LNAME | EMPLOYEE(t) AND t.SALARY&gt;50000}</a:t>
            </a:r>
          </a:p>
          <a:p>
            <a:pPr>
              <a:lnSpc>
                <a:spcPct val="90000"/>
              </a:lnSpc>
            </a:pPr>
            <a:r>
              <a:rPr lang="en-US" sz="2400"/>
              <a:t>The condition EMPLOYEE(t) specifies that the </a:t>
            </a:r>
            <a:r>
              <a:rPr lang="en-US" sz="2400" b="1"/>
              <a:t>range relation</a:t>
            </a:r>
            <a:r>
              <a:rPr lang="en-US" sz="2400"/>
              <a:t> of tuple variable t is EMPLOYEE.</a:t>
            </a:r>
          </a:p>
          <a:p>
            <a:pPr>
              <a:lnSpc>
                <a:spcPct val="90000"/>
              </a:lnSpc>
            </a:pPr>
            <a:r>
              <a:rPr lang="en-US" sz="2400"/>
              <a:t>The first and last name (PROJECTION </a:t>
            </a:r>
            <a:r>
              <a:rPr lang="en-US" sz="2400" b="1">
                <a:latin typeface="Symbol" pitchFamily="18" charset="2"/>
              </a:rPr>
              <a:t></a:t>
            </a:r>
            <a:r>
              <a:rPr lang="en-US" sz="2400" baseline="-25000"/>
              <a:t>FNAME, LNAME</a:t>
            </a:r>
            <a:r>
              <a:rPr lang="en-US" sz="2400"/>
              <a:t>) of each EMPLOYEE tuple t that satisfies the condition t.SALARY&gt;50000 (SELECTION </a:t>
            </a:r>
            <a:r>
              <a:rPr lang="en-US" sz="2400" b="1">
                <a:latin typeface="Symbol" pitchFamily="18" charset="2"/>
              </a:rPr>
              <a:t></a:t>
            </a:r>
            <a:r>
              <a:rPr lang="en-US" sz="2400">
                <a:latin typeface="Symbol" pitchFamily="18" charset="2"/>
              </a:rPr>
              <a:t> </a:t>
            </a:r>
            <a:r>
              <a:rPr lang="en-US" sz="2400" baseline="-25000"/>
              <a:t>SALARY &gt;50000</a:t>
            </a:r>
            <a:r>
              <a:rPr lang="en-US" sz="2400"/>
              <a:t>) will be retrieved. </a:t>
            </a: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0764BEDA-9669-476F-ABC3-E9463CF8B9BD}" type="slidenum">
              <a:rPr lang="en-US"/>
              <a:pPr/>
              <a:t>67</a:t>
            </a:fld>
            <a:endParaRPr lang="en-CA"/>
          </a:p>
        </p:txBody>
      </p:sp>
      <p:sp>
        <p:nvSpPr>
          <p:cNvPr id="751622" name="Rectangle 6"/>
          <p:cNvSpPr>
            <a:spLocks noGrp="1" noChangeArrowheads="1"/>
          </p:cNvSpPr>
          <p:nvPr>
            <p:ph type="title"/>
          </p:nvPr>
        </p:nvSpPr>
        <p:spPr/>
        <p:txBody>
          <a:bodyPr/>
          <a:lstStyle/>
          <a:p>
            <a:r>
              <a:rPr lang="en-US" sz="3200"/>
              <a:t>The Existential and Universal Quantifiers </a:t>
            </a:r>
          </a:p>
        </p:txBody>
      </p:sp>
      <p:sp>
        <p:nvSpPr>
          <p:cNvPr id="751623" name="Rectangle 7"/>
          <p:cNvSpPr>
            <a:spLocks noGrp="1" noChangeArrowheads="1"/>
          </p:cNvSpPr>
          <p:nvPr>
            <p:ph type="body" idx="1"/>
          </p:nvPr>
        </p:nvSpPr>
        <p:spPr/>
        <p:txBody>
          <a:bodyPr/>
          <a:lstStyle/>
          <a:p>
            <a:pPr>
              <a:lnSpc>
                <a:spcPct val="80000"/>
              </a:lnSpc>
            </a:pPr>
            <a:r>
              <a:rPr lang="en-US" sz="2400"/>
              <a:t>Two special symbols called quantifiers can appear in formulas; these are the universal quantifier </a:t>
            </a:r>
            <a:r>
              <a:rPr lang="en-US" sz="2400">
                <a:latin typeface="Symbol" pitchFamily="18" charset="2"/>
              </a:rPr>
              <a:t>()</a:t>
            </a:r>
            <a:r>
              <a:rPr lang="en-US" sz="2400"/>
              <a:t> and the existential quantifier </a:t>
            </a:r>
            <a:r>
              <a:rPr lang="en-US" sz="2400">
                <a:latin typeface="Symbol" pitchFamily="18" charset="2"/>
              </a:rPr>
              <a:t>().</a:t>
            </a:r>
          </a:p>
          <a:p>
            <a:pPr>
              <a:lnSpc>
                <a:spcPct val="80000"/>
              </a:lnSpc>
            </a:pPr>
            <a:r>
              <a:rPr lang="en-US" sz="2400"/>
              <a:t>Informally, a tuple variable t is bound if it is quantified, meaning that it appears in an </a:t>
            </a:r>
            <a:r>
              <a:rPr lang="en-US" sz="2400">
                <a:latin typeface="Symbol" pitchFamily="18" charset="2"/>
              </a:rPr>
              <a:t>( </a:t>
            </a:r>
            <a:r>
              <a:rPr lang="en-US" sz="2400"/>
              <a:t>t</a:t>
            </a:r>
            <a:r>
              <a:rPr lang="en-US" sz="2400">
                <a:latin typeface="Symbol" pitchFamily="18" charset="2"/>
              </a:rPr>
              <a:t>)</a:t>
            </a:r>
            <a:r>
              <a:rPr lang="en-US" sz="2400"/>
              <a:t> or </a:t>
            </a:r>
            <a:r>
              <a:rPr lang="en-US" sz="2400">
                <a:latin typeface="Symbol" pitchFamily="18" charset="2"/>
              </a:rPr>
              <a:t>( </a:t>
            </a:r>
            <a:r>
              <a:rPr lang="en-US" sz="2400"/>
              <a:t>t</a:t>
            </a:r>
            <a:r>
              <a:rPr lang="en-US" sz="2400">
                <a:latin typeface="Symbol" pitchFamily="18" charset="2"/>
              </a:rPr>
              <a:t>)</a:t>
            </a:r>
            <a:r>
              <a:rPr lang="en-US" sz="2400"/>
              <a:t> clause; otherwise, it is free. </a:t>
            </a:r>
          </a:p>
          <a:p>
            <a:pPr>
              <a:lnSpc>
                <a:spcPct val="80000"/>
              </a:lnSpc>
            </a:pPr>
            <a:r>
              <a:rPr lang="en-US" sz="2400"/>
              <a:t>If F is a formula, then so are </a:t>
            </a:r>
            <a:r>
              <a:rPr lang="en-US" sz="2400">
                <a:latin typeface="Symbol" pitchFamily="18" charset="2"/>
              </a:rPr>
              <a:t>( </a:t>
            </a:r>
            <a:r>
              <a:rPr lang="en-US" sz="2400"/>
              <a:t>t)(F) and </a:t>
            </a:r>
            <a:r>
              <a:rPr lang="en-US" sz="2400">
                <a:latin typeface="Symbol" pitchFamily="18" charset="2"/>
              </a:rPr>
              <a:t>( </a:t>
            </a:r>
            <a:r>
              <a:rPr lang="en-US" sz="2400"/>
              <a:t>t)(F), where t is a tuple variable.</a:t>
            </a:r>
          </a:p>
          <a:p>
            <a:pPr lvl="1">
              <a:lnSpc>
                <a:spcPct val="80000"/>
              </a:lnSpc>
            </a:pPr>
            <a:r>
              <a:rPr lang="en-US" sz="2200"/>
              <a:t>The formula </a:t>
            </a:r>
            <a:r>
              <a:rPr lang="en-US" sz="2200">
                <a:latin typeface="Symbol" pitchFamily="18" charset="2"/>
              </a:rPr>
              <a:t>(  </a:t>
            </a:r>
            <a:r>
              <a:rPr lang="en-US" sz="2200"/>
              <a:t>t)(F) is true if the formula F evaluates to true for some (at least one) tuple assigned to free occurrences of t in F; otherwise </a:t>
            </a:r>
            <a:r>
              <a:rPr lang="en-US" sz="2200">
                <a:latin typeface="Symbol" pitchFamily="18" charset="2"/>
              </a:rPr>
              <a:t>( </a:t>
            </a:r>
            <a:r>
              <a:rPr lang="en-US" sz="2200"/>
              <a:t>t)(F) is false.</a:t>
            </a:r>
          </a:p>
          <a:p>
            <a:pPr lvl="1">
              <a:lnSpc>
                <a:spcPct val="80000"/>
              </a:lnSpc>
            </a:pPr>
            <a:r>
              <a:rPr lang="en-US" sz="2200"/>
              <a:t>The formula </a:t>
            </a:r>
            <a:r>
              <a:rPr lang="en-US" sz="2200">
                <a:latin typeface="Symbol" pitchFamily="18" charset="2"/>
              </a:rPr>
              <a:t>( </a:t>
            </a:r>
            <a:r>
              <a:rPr lang="en-US" sz="2200"/>
              <a:t> t)(F) is true if the formula F evaluates to true for every tuple (in the universe) assigned to free occurrences of t in F; otherwise </a:t>
            </a:r>
            <a:r>
              <a:rPr lang="en-US" sz="2200">
                <a:latin typeface="Symbol" pitchFamily="18" charset="2"/>
              </a:rPr>
              <a:t>( </a:t>
            </a:r>
            <a:r>
              <a:rPr lang="en-US" sz="2200"/>
              <a:t>t)(F) is false. </a:t>
            </a: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DEF53E29-3585-404D-9D0E-6FF466B192AC}" type="slidenum">
              <a:rPr lang="en-US"/>
              <a:pPr/>
              <a:t>68</a:t>
            </a:fld>
            <a:endParaRPr lang="en-CA"/>
          </a:p>
        </p:txBody>
      </p:sp>
      <p:sp>
        <p:nvSpPr>
          <p:cNvPr id="806914" name="Rectangle 2"/>
          <p:cNvSpPr>
            <a:spLocks noGrp="1" noChangeArrowheads="1"/>
          </p:cNvSpPr>
          <p:nvPr>
            <p:ph type="title"/>
          </p:nvPr>
        </p:nvSpPr>
        <p:spPr/>
        <p:txBody>
          <a:bodyPr/>
          <a:lstStyle/>
          <a:p>
            <a:r>
              <a:rPr lang="en-US" sz="3200"/>
              <a:t>The Existential and Universal Quantifiers </a:t>
            </a:r>
          </a:p>
        </p:txBody>
      </p:sp>
      <p:sp>
        <p:nvSpPr>
          <p:cNvPr id="806915" name="Rectangle 3"/>
          <p:cNvSpPr>
            <a:spLocks noGrp="1" noChangeArrowheads="1"/>
          </p:cNvSpPr>
          <p:nvPr>
            <p:ph type="body" idx="1"/>
          </p:nvPr>
        </p:nvSpPr>
        <p:spPr/>
        <p:txBody>
          <a:bodyPr/>
          <a:lstStyle/>
          <a:p>
            <a:r>
              <a:rPr lang="en-US">
                <a:latin typeface="Symbol" pitchFamily="18" charset="2"/>
              </a:rPr>
              <a:t></a:t>
            </a:r>
            <a:r>
              <a:rPr lang="en-US"/>
              <a:t> is called the universal or “for all” quantifier because every tuple in “the universe of” tuples must make F true to make the quantified formula true.</a:t>
            </a:r>
          </a:p>
          <a:p>
            <a:r>
              <a:rPr lang="en-US">
                <a:latin typeface="Symbol" pitchFamily="18" charset="2"/>
              </a:rPr>
              <a:t></a:t>
            </a:r>
            <a:r>
              <a:rPr lang="en-US"/>
              <a:t> is called the existential or “there exists” quantifier because any tuple that exists in “the universe of” tuples may make F true to make the quantified formula true.</a:t>
            </a: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1177FE7E-4DCB-4C20-A170-C713A1EE7A50}" type="slidenum">
              <a:rPr lang="en-US"/>
              <a:pPr/>
              <a:t>69</a:t>
            </a:fld>
            <a:endParaRPr lang="en-CA"/>
          </a:p>
        </p:txBody>
      </p:sp>
      <p:sp>
        <p:nvSpPr>
          <p:cNvPr id="753673" name="Rectangle 9"/>
          <p:cNvSpPr>
            <a:spLocks noGrp="1" noChangeArrowheads="1"/>
          </p:cNvSpPr>
          <p:nvPr>
            <p:ph type="title"/>
          </p:nvPr>
        </p:nvSpPr>
        <p:spPr>
          <a:noFill/>
          <a:ln/>
        </p:spPr>
        <p:txBody>
          <a:bodyPr/>
          <a:lstStyle/>
          <a:p>
            <a:r>
              <a:rPr lang="en-US" sz="3200"/>
              <a:t>Example Query Using Existential Quantifier</a:t>
            </a:r>
          </a:p>
        </p:txBody>
      </p:sp>
      <p:sp>
        <p:nvSpPr>
          <p:cNvPr id="753674" name="Rectangle 10"/>
          <p:cNvSpPr>
            <a:spLocks noGrp="1" noChangeArrowheads="1"/>
          </p:cNvSpPr>
          <p:nvPr>
            <p:ph type="body" idx="1"/>
          </p:nvPr>
        </p:nvSpPr>
        <p:spPr/>
        <p:txBody>
          <a:bodyPr/>
          <a:lstStyle/>
          <a:p>
            <a:pPr>
              <a:lnSpc>
                <a:spcPct val="80000"/>
              </a:lnSpc>
            </a:pPr>
            <a:r>
              <a:rPr lang="en-US" sz="2000"/>
              <a:t>Retrieve the name and address of all employees who work for the ‘Research’ department. The query can be expressed as : </a:t>
            </a:r>
          </a:p>
          <a:p>
            <a:pPr>
              <a:lnSpc>
                <a:spcPct val="80000"/>
              </a:lnSpc>
              <a:buFont typeface="Wingdings" pitchFamily="2" charset="2"/>
              <a:buNone/>
            </a:pPr>
            <a:r>
              <a:rPr lang="en-US" sz="2000" b="1"/>
              <a:t>{t.FNAME, t.LNAME, t.ADDRESS | EMPLOYEE(t) and </a:t>
            </a:r>
            <a:r>
              <a:rPr lang="en-US" sz="2000" b="1">
                <a:latin typeface="Symbol" pitchFamily="18" charset="2"/>
              </a:rPr>
              <a:t>(</a:t>
            </a:r>
            <a:r>
              <a:rPr lang="en-US" sz="2000" b="1"/>
              <a:t> d) </a:t>
            </a:r>
            <a:br>
              <a:rPr lang="en-US" sz="2000" b="1"/>
            </a:br>
            <a:r>
              <a:rPr lang="en-US" sz="2000" b="1"/>
              <a:t>(DEPARTMENT(d) and d.DNAME=‘Research’ and d.DNUMBER=t.DNO)  }</a:t>
            </a:r>
            <a:endParaRPr lang="en-US" sz="2000"/>
          </a:p>
          <a:p>
            <a:pPr>
              <a:lnSpc>
                <a:spcPct val="80000"/>
              </a:lnSpc>
            </a:pPr>
            <a:r>
              <a:rPr lang="en-US" sz="2000"/>
              <a:t>The only </a:t>
            </a:r>
            <a:r>
              <a:rPr lang="en-US" sz="2000" i="1"/>
              <a:t>free tuple variables</a:t>
            </a:r>
            <a:r>
              <a:rPr lang="en-US" sz="2000"/>
              <a:t> in a relational calculus expression should be those that appear to the left of the bar ( | ).</a:t>
            </a:r>
          </a:p>
          <a:p>
            <a:pPr lvl="1">
              <a:lnSpc>
                <a:spcPct val="80000"/>
              </a:lnSpc>
            </a:pPr>
            <a:r>
              <a:rPr lang="en-US" sz="2000"/>
              <a:t>In above query, t is the only free variable; it is then </a:t>
            </a:r>
            <a:r>
              <a:rPr lang="en-US" sz="2000" i="1"/>
              <a:t>bound successively</a:t>
            </a:r>
            <a:r>
              <a:rPr lang="en-US" sz="2000"/>
              <a:t> to each tuple.</a:t>
            </a:r>
          </a:p>
          <a:p>
            <a:pPr>
              <a:lnSpc>
                <a:spcPct val="80000"/>
              </a:lnSpc>
            </a:pPr>
            <a:r>
              <a:rPr lang="en-US" sz="2000"/>
              <a:t>If a tuple </a:t>
            </a:r>
            <a:r>
              <a:rPr lang="en-US" sz="2000" i="1"/>
              <a:t>satisfies the conditions</a:t>
            </a:r>
            <a:r>
              <a:rPr lang="en-US" sz="2000"/>
              <a:t> specified in the query, the attributes FNAME, LNAME, and ADDRESS are retrieved for each such tuple. </a:t>
            </a:r>
          </a:p>
          <a:p>
            <a:pPr lvl="1">
              <a:lnSpc>
                <a:spcPct val="80000"/>
              </a:lnSpc>
            </a:pPr>
            <a:r>
              <a:rPr lang="en-US" sz="2000"/>
              <a:t>The conditions EMPLOYEE (t) and DEPARTMENT(d) specify the range relations for t and d. </a:t>
            </a:r>
          </a:p>
          <a:p>
            <a:pPr lvl="1">
              <a:lnSpc>
                <a:spcPct val="80000"/>
              </a:lnSpc>
            </a:pPr>
            <a:r>
              <a:rPr lang="en-US" sz="2000"/>
              <a:t>The condition d.DNAME = ‘Research’ is a selection condition and corresponds to a SELECT operation in the relational algebra, whereas the condition d.DNUMBER = t.DNO is a JOIN condition.</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E0BEF5A7-5C8F-4D89-BA92-B2FCF2A937E5}" type="slidenum">
              <a:rPr lang="en-US"/>
              <a:pPr/>
              <a:t>7</a:t>
            </a:fld>
            <a:endParaRPr lang="en-CA"/>
          </a:p>
        </p:txBody>
      </p:sp>
      <p:sp>
        <p:nvSpPr>
          <p:cNvPr id="821250" name="Rectangle 2"/>
          <p:cNvSpPr>
            <a:spLocks noGrp="1" noChangeArrowheads="1"/>
          </p:cNvSpPr>
          <p:nvPr>
            <p:ph type="title"/>
          </p:nvPr>
        </p:nvSpPr>
        <p:spPr>
          <a:noFill/>
          <a:ln/>
        </p:spPr>
        <p:txBody>
          <a:bodyPr/>
          <a:lstStyle/>
          <a:p>
            <a:r>
              <a:rPr lang="en-US" sz="3200" dirty="0"/>
              <a:t>Relational Algebra Overview</a:t>
            </a:r>
          </a:p>
        </p:txBody>
      </p:sp>
      <p:sp>
        <p:nvSpPr>
          <p:cNvPr id="821251" name="Rectangle 3"/>
          <p:cNvSpPr>
            <a:spLocks noGrp="1" noChangeArrowheads="1"/>
          </p:cNvSpPr>
          <p:nvPr>
            <p:ph type="body" idx="1"/>
          </p:nvPr>
        </p:nvSpPr>
        <p:spPr/>
        <p:txBody>
          <a:bodyPr/>
          <a:lstStyle/>
          <a:p>
            <a:pPr>
              <a:lnSpc>
                <a:spcPct val="80000"/>
              </a:lnSpc>
            </a:pPr>
            <a:r>
              <a:rPr lang="en-US" sz="2000"/>
              <a:t>Relational Algebra consists of several groups of operations</a:t>
            </a:r>
          </a:p>
          <a:p>
            <a:pPr lvl="1">
              <a:lnSpc>
                <a:spcPct val="80000"/>
              </a:lnSpc>
            </a:pPr>
            <a:r>
              <a:rPr lang="en-US" sz="2000"/>
              <a:t>Unary Relational Operations</a:t>
            </a:r>
          </a:p>
          <a:p>
            <a:pPr lvl="2">
              <a:lnSpc>
                <a:spcPct val="80000"/>
              </a:lnSpc>
            </a:pPr>
            <a:r>
              <a:rPr lang="en-US" sz="1800"/>
              <a:t>SELECT (symbol: </a:t>
            </a:r>
            <a:r>
              <a:rPr lang="en-US" b="1">
                <a:latin typeface="Symbol" pitchFamily="18" charset="2"/>
              </a:rPr>
              <a:t></a:t>
            </a:r>
            <a:r>
              <a:rPr lang="en-US" sz="1800"/>
              <a:t> (sigma))</a:t>
            </a:r>
          </a:p>
          <a:p>
            <a:pPr lvl="2">
              <a:lnSpc>
                <a:spcPct val="80000"/>
              </a:lnSpc>
            </a:pPr>
            <a:r>
              <a:rPr lang="en-US" sz="1800"/>
              <a:t>PROJECT (symbol: </a:t>
            </a:r>
            <a:r>
              <a:rPr lang="en-US" sz="1800" b="1">
                <a:latin typeface="Symbol" pitchFamily="18" charset="2"/>
              </a:rPr>
              <a:t> </a:t>
            </a:r>
            <a:r>
              <a:rPr lang="en-US" sz="1800"/>
              <a:t>(pi))</a:t>
            </a:r>
          </a:p>
          <a:p>
            <a:pPr lvl="2">
              <a:lnSpc>
                <a:spcPct val="80000"/>
              </a:lnSpc>
            </a:pPr>
            <a:r>
              <a:rPr lang="en-US" sz="1800"/>
              <a:t>RENAME (symbol: </a:t>
            </a:r>
            <a:r>
              <a:rPr lang="en-US" sz="1800" b="1">
                <a:sym typeface="Symbol" pitchFamily="18" charset="2"/>
              </a:rPr>
              <a:t></a:t>
            </a:r>
            <a:r>
              <a:rPr lang="en-US" sz="1800">
                <a:sym typeface="Symbol" pitchFamily="18" charset="2"/>
              </a:rPr>
              <a:t> </a:t>
            </a:r>
            <a:r>
              <a:rPr lang="en-US" sz="1800"/>
              <a:t>(rho))</a:t>
            </a:r>
          </a:p>
          <a:p>
            <a:pPr lvl="1">
              <a:lnSpc>
                <a:spcPct val="80000"/>
              </a:lnSpc>
            </a:pPr>
            <a:r>
              <a:rPr lang="en-US" sz="2000"/>
              <a:t>Relational Algebra Operations From Set Theory</a:t>
            </a:r>
          </a:p>
          <a:p>
            <a:pPr lvl="2">
              <a:lnSpc>
                <a:spcPct val="80000"/>
              </a:lnSpc>
            </a:pPr>
            <a:r>
              <a:rPr lang="en-US" sz="1800"/>
              <a:t>UNION ( </a:t>
            </a:r>
            <a:r>
              <a:rPr lang="en-US" sz="1800" b="1">
                <a:latin typeface="Symbol" pitchFamily="18" charset="2"/>
              </a:rPr>
              <a:t></a:t>
            </a:r>
            <a:r>
              <a:rPr lang="en-US" sz="1800"/>
              <a:t> ), INTERSECTION ( </a:t>
            </a:r>
            <a:r>
              <a:rPr lang="en-US" sz="1800" b="1">
                <a:latin typeface="Symbol" pitchFamily="18" charset="2"/>
              </a:rPr>
              <a:t></a:t>
            </a:r>
            <a:r>
              <a:rPr lang="en-US" sz="1800">
                <a:latin typeface="Symbol" pitchFamily="18" charset="2"/>
              </a:rPr>
              <a:t> </a:t>
            </a:r>
            <a:r>
              <a:rPr lang="en-US" sz="1800"/>
              <a:t>), DIFFERENCE (or MINUS, </a:t>
            </a:r>
            <a:r>
              <a:rPr lang="en-US" sz="1800" b="1"/>
              <a:t>–</a:t>
            </a:r>
            <a:r>
              <a:rPr lang="en-US" sz="1800"/>
              <a:t> )</a:t>
            </a:r>
          </a:p>
          <a:p>
            <a:pPr lvl="2">
              <a:lnSpc>
                <a:spcPct val="80000"/>
              </a:lnSpc>
            </a:pPr>
            <a:r>
              <a:rPr lang="en-US" sz="1800"/>
              <a:t>CARTESIAN PRODUCT ( </a:t>
            </a:r>
            <a:r>
              <a:rPr lang="en-US" sz="1800" b="1"/>
              <a:t>x</a:t>
            </a:r>
            <a:r>
              <a:rPr lang="en-US" sz="1800"/>
              <a:t> )</a:t>
            </a:r>
          </a:p>
          <a:p>
            <a:pPr lvl="1">
              <a:lnSpc>
                <a:spcPct val="80000"/>
              </a:lnSpc>
            </a:pPr>
            <a:r>
              <a:rPr lang="en-US" sz="2000"/>
              <a:t>Binary Relational Operations</a:t>
            </a:r>
          </a:p>
          <a:p>
            <a:pPr lvl="2">
              <a:lnSpc>
                <a:spcPct val="80000"/>
              </a:lnSpc>
            </a:pPr>
            <a:r>
              <a:rPr lang="en-US" sz="1800"/>
              <a:t>JOIN (several variations of JOIN exist)</a:t>
            </a:r>
          </a:p>
          <a:p>
            <a:pPr lvl="2">
              <a:lnSpc>
                <a:spcPct val="80000"/>
              </a:lnSpc>
            </a:pPr>
            <a:r>
              <a:rPr lang="en-US" sz="1800"/>
              <a:t>DIVISION</a:t>
            </a:r>
          </a:p>
          <a:p>
            <a:pPr lvl="1">
              <a:lnSpc>
                <a:spcPct val="80000"/>
              </a:lnSpc>
            </a:pPr>
            <a:r>
              <a:rPr lang="en-US" sz="2000"/>
              <a:t>Additional Relational Operations</a:t>
            </a:r>
          </a:p>
          <a:p>
            <a:pPr lvl="2">
              <a:lnSpc>
                <a:spcPct val="80000"/>
              </a:lnSpc>
            </a:pPr>
            <a:r>
              <a:rPr lang="en-US" sz="1800"/>
              <a:t>OUTER JOINS, OUTER UNION</a:t>
            </a:r>
          </a:p>
          <a:p>
            <a:pPr lvl="2">
              <a:lnSpc>
                <a:spcPct val="80000"/>
              </a:lnSpc>
            </a:pPr>
            <a:r>
              <a:rPr lang="en-US" sz="1800"/>
              <a:t>AGGREGATE FUNCTIONS (These compute summary of information: for example, SUM, COUNT, AVG, MIN, MAX)</a:t>
            </a: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D5378998-DBAF-4A65-9FB6-1D459FEF80C9}" type="slidenum">
              <a:rPr lang="en-US"/>
              <a:pPr/>
              <a:t>70</a:t>
            </a:fld>
            <a:endParaRPr lang="en-CA"/>
          </a:p>
        </p:txBody>
      </p:sp>
      <p:sp>
        <p:nvSpPr>
          <p:cNvPr id="755721" name="Rectangle 9"/>
          <p:cNvSpPr>
            <a:spLocks noGrp="1" noChangeArrowheads="1"/>
          </p:cNvSpPr>
          <p:nvPr>
            <p:ph type="title"/>
          </p:nvPr>
        </p:nvSpPr>
        <p:spPr>
          <a:noFill/>
          <a:ln/>
        </p:spPr>
        <p:txBody>
          <a:bodyPr/>
          <a:lstStyle/>
          <a:p>
            <a:r>
              <a:rPr lang="en-US" sz="3200"/>
              <a:t>Example Query Using Universal Quantifier</a:t>
            </a:r>
          </a:p>
        </p:txBody>
      </p:sp>
      <p:sp>
        <p:nvSpPr>
          <p:cNvPr id="755722" name="Rectangle 10"/>
          <p:cNvSpPr>
            <a:spLocks noGrp="1" noChangeArrowheads="1"/>
          </p:cNvSpPr>
          <p:nvPr>
            <p:ph type="body" idx="1"/>
          </p:nvPr>
        </p:nvSpPr>
        <p:spPr/>
        <p:txBody>
          <a:bodyPr/>
          <a:lstStyle/>
          <a:p>
            <a:pPr>
              <a:lnSpc>
                <a:spcPct val="80000"/>
              </a:lnSpc>
            </a:pPr>
            <a:r>
              <a:rPr lang="en-US" sz="1800"/>
              <a:t>Find the names of employees who work on </a:t>
            </a:r>
            <a:r>
              <a:rPr lang="en-US" sz="1800" i="1"/>
              <a:t>all</a:t>
            </a:r>
            <a:r>
              <a:rPr lang="en-US" sz="1800"/>
              <a:t> the projects controlled by department number 5. The query can be: </a:t>
            </a:r>
          </a:p>
          <a:p>
            <a:pPr>
              <a:lnSpc>
                <a:spcPct val="80000"/>
              </a:lnSpc>
              <a:buFont typeface="Wingdings" pitchFamily="2" charset="2"/>
              <a:buNone/>
            </a:pPr>
            <a:r>
              <a:rPr lang="en-US" sz="1800" b="1"/>
              <a:t>{e.LNAME, e.FNAME | EMPLOYEE(e) and </a:t>
            </a:r>
            <a:r>
              <a:rPr lang="en-US" sz="1800" b="1">
                <a:latin typeface="Symbol" pitchFamily="18" charset="2"/>
              </a:rPr>
              <a:t>( (</a:t>
            </a:r>
            <a:r>
              <a:rPr lang="en-US" sz="1800" b="1"/>
              <a:t> x)(not(PROJECT(x)) or not(x.DNUM=5)</a:t>
            </a:r>
          </a:p>
          <a:p>
            <a:pPr>
              <a:lnSpc>
                <a:spcPct val="80000"/>
              </a:lnSpc>
              <a:buFont typeface="Wingdings" pitchFamily="2" charset="2"/>
              <a:buNone/>
            </a:pPr>
            <a:r>
              <a:rPr lang="en-US" sz="1800" b="1"/>
              <a:t>OR </a:t>
            </a:r>
            <a:r>
              <a:rPr lang="en-US" sz="1800" b="1">
                <a:latin typeface="Symbol" pitchFamily="18" charset="2"/>
              </a:rPr>
              <a:t>( (</a:t>
            </a:r>
            <a:r>
              <a:rPr lang="en-US" sz="1800" b="1"/>
              <a:t> w)(WORKS_ON(w) and w.ESSN=e.SSN and x.PNUMBER=w.PNO))))}</a:t>
            </a:r>
          </a:p>
          <a:p>
            <a:pPr>
              <a:lnSpc>
                <a:spcPct val="80000"/>
              </a:lnSpc>
            </a:pPr>
            <a:r>
              <a:rPr lang="en-US" sz="1800"/>
              <a:t>Exclude from the universal quantification all tuples that we are not interested in by making the condition true </a:t>
            </a:r>
            <a:r>
              <a:rPr lang="en-US" sz="1800" i="1"/>
              <a:t>for all such tuples</a:t>
            </a:r>
            <a:r>
              <a:rPr lang="en-US" sz="1800"/>
              <a:t>.</a:t>
            </a:r>
          </a:p>
          <a:p>
            <a:pPr lvl="1">
              <a:lnSpc>
                <a:spcPct val="80000"/>
              </a:lnSpc>
            </a:pPr>
            <a:r>
              <a:rPr lang="en-US" sz="1700"/>
              <a:t>The first tuples to exclude (by making them evaluate automatically to true) are those that are not in the relation R of interest. </a:t>
            </a:r>
          </a:p>
          <a:p>
            <a:pPr>
              <a:lnSpc>
                <a:spcPct val="80000"/>
              </a:lnSpc>
            </a:pPr>
            <a:r>
              <a:rPr lang="en-US" sz="1800"/>
              <a:t>In query above, using the expression </a:t>
            </a:r>
            <a:r>
              <a:rPr lang="en-US" sz="1800" b="1"/>
              <a:t>not(PROJECT(x))</a:t>
            </a:r>
            <a:r>
              <a:rPr lang="en-US" sz="1800"/>
              <a:t> inside the universally quantified formula evaluates to true all tuples x that are not in the PROJECT relation.</a:t>
            </a:r>
          </a:p>
          <a:p>
            <a:pPr lvl="1">
              <a:lnSpc>
                <a:spcPct val="80000"/>
              </a:lnSpc>
            </a:pPr>
            <a:r>
              <a:rPr lang="en-US" sz="1700"/>
              <a:t>Then we exclude the tuples we are not interested in from R itself. The expression not(x.DNUM=5) evaluates to true all tuples x that are in the project relation but are not controlled by department 5. </a:t>
            </a:r>
          </a:p>
          <a:p>
            <a:pPr>
              <a:lnSpc>
                <a:spcPct val="80000"/>
              </a:lnSpc>
            </a:pPr>
            <a:r>
              <a:rPr lang="en-US" sz="1800"/>
              <a:t>Finally, we specify a condition that must hold on all the remaining tuples in R.</a:t>
            </a:r>
          </a:p>
          <a:p>
            <a:pPr>
              <a:lnSpc>
                <a:spcPct val="80000"/>
              </a:lnSpc>
              <a:buFont typeface="Wingdings" pitchFamily="2" charset="2"/>
              <a:buNone/>
            </a:pPr>
            <a:r>
              <a:rPr lang="en-US" sz="1800" b="1"/>
              <a:t> </a:t>
            </a:r>
            <a:r>
              <a:rPr lang="en-US" sz="1800" b="1">
                <a:latin typeface="Symbol" pitchFamily="18" charset="2"/>
              </a:rPr>
              <a:t>( (</a:t>
            </a:r>
            <a:r>
              <a:rPr lang="en-US" sz="1800" b="1"/>
              <a:t> w)(WORKS_ON(w) and w.ESSN=e.SSN and x.PNUMBER=w.PNO)</a:t>
            </a: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73A697AD-272F-4EB7-A417-121A017B8420}" type="slidenum">
              <a:rPr lang="en-US"/>
              <a:pPr/>
              <a:t>71</a:t>
            </a:fld>
            <a:endParaRPr lang="en-CA"/>
          </a:p>
        </p:txBody>
      </p:sp>
      <p:sp>
        <p:nvSpPr>
          <p:cNvPr id="757766" name="Rectangle 6"/>
          <p:cNvSpPr>
            <a:spLocks noGrp="1" noChangeArrowheads="1"/>
          </p:cNvSpPr>
          <p:nvPr>
            <p:ph type="title"/>
          </p:nvPr>
        </p:nvSpPr>
        <p:spPr/>
        <p:txBody>
          <a:bodyPr/>
          <a:lstStyle/>
          <a:p>
            <a:r>
              <a:rPr lang="en-US" sz="3200"/>
              <a:t>Languages Based on Tuple Relational Calculus</a:t>
            </a:r>
          </a:p>
        </p:txBody>
      </p:sp>
      <p:sp>
        <p:nvSpPr>
          <p:cNvPr id="757767" name="Rectangle 7"/>
          <p:cNvSpPr>
            <a:spLocks noGrp="1" noChangeArrowheads="1"/>
          </p:cNvSpPr>
          <p:nvPr>
            <p:ph type="body" idx="1"/>
          </p:nvPr>
        </p:nvSpPr>
        <p:spPr/>
        <p:txBody>
          <a:bodyPr/>
          <a:lstStyle/>
          <a:p>
            <a:pPr>
              <a:lnSpc>
                <a:spcPct val="90000"/>
              </a:lnSpc>
            </a:pPr>
            <a:r>
              <a:rPr lang="en-US" sz="2400"/>
              <a:t>The language </a:t>
            </a:r>
            <a:r>
              <a:rPr lang="en-US" sz="2400" b="1"/>
              <a:t>SQL</a:t>
            </a:r>
            <a:r>
              <a:rPr lang="en-US" sz="2400"/>
              <a:t> is based on tuple calculus. It uses the basic block structure to express the queries in tuple calculus:</a:t>
            </a:r>
          </a:p>
          <a:p>
            <a:pPr lvl="1">
              <a:lnSpc>
                <a:spcPct val="90000"/>
              </a:lnSpc>
            </a:pPr>
            <a:r>
              <a:rPr lang="en-US" sz="2200"/>
              <a:t>SELECT &lt;list of attributes&gt; </a:t>
            </a:r>
          </a:p>
          <a:p>
            <a:pPr lvl="1">
              <a:lnSpc>
                <a:spcPct val="90000"/>
              </a:lnSpc>
            </a:pPr>
            <a:r>
              <a:rPr lang="en-US" sz="2200"/>
              <a:t>FROM &lt;list of relations&gt; </a:t>
            </a:r>
          </a:p>
          <a:p>
            <a:pPr lvl="1">
              <a:lnSpc>
                <a:spcPct val="90000"/>
              </a:lnSpc>
            </a:pPr>
            <a:r>
              <a:rPr lang="en-US" sz="2200"/>
              <a:t>WHERE &lt;conditions&gt; </a:t>
            </a:r>
          </a:p>
          <a:p>
            <a:pPr>
              <a:lnSpc>
                <a:spcPct val="90000"/>
              </a:lnSpc>
            </a:pPr>
            <a:r>
              <a:rPr lang="en-US" sz="2400"/>
              <a:t>SELECT clause mentions the attributes being projected, the FROM clause mentions the relations needed in the query, and the WHERE clause mentions the selection as well as the join conditions.</a:t>
            </a:r>
          </a:p>
          <a:p>
            <a:pPr lvl="1">
              <a:lnSpc>
                <a:spcPct val="90000"/>
              </a:lnSpc>
            </a:pPr>
            <a:r>
              <a:rPr lang="en-US" sz="2200"/>
              <a:t>SQL syntax is expanded further to accommodate other operations. (See Chapter 8).</a:t>
            </a: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394EE301-337B-42A2-B955-3A135FB53F1D}" type="slidenum">
              <a:rPr lang="en-US"/>
              <a:pPr/>
              <a:t>72</a:t>
            </a:fld>
            <a:endParaRPr lang="en-CA"/>
          </a:p>
        </p:txBody>
      </p:sp>
      <p:sp>
        <p:nvSpPr>
          <p:cNvPr id="808962" name="Rectangle 2"/>
          <p:cNvSpPr>
            <a:spLocks noGrp="1" noChangeArrowheads="1"/>
          </p:cNvSpPr>
          <p:nvPr>
            <p:ph type="title"/>
          </p:nvPr>
        </p:nvSpPr>
        <p:spPr/>
        <p:txBody>
          <a:bodyPr/>
          <a:lstStyle/>
          <a:p>
            <a:r>
              <a:rPr lang="en-US" sz="3200"/>
              <a:t>Languages Based on Tuple Relational Calculus</a:t>
            </a:r>
          </a:p>
        </p:txBody>
      </p:sp>
      <p:sp>
        <p:nvSpPr>
          <p:cNvPr id="808963" name="Rectangle 3"/>
          <p:cNvSpPr>
            <a:spLocks noGrp="1" noChangeArrowheads="1"/>
          </p:cNvSpPr>
          <p:nvPr>
            <p:ph type="body" idx="1"/>
          </p:nvPr>
        </p:nvSpPr>
        <p:spPr/>
        <p:txBody>
          <a:bodyPr/>
          <a:lstStyle/>
          <a:p>
            <a:r>
              <a:rPr lang="en-US"/>
              <a:t>Another language which is based on tuple calculus is </a:t>
            </a:r>
            <a:r>
              <a:rPr lang="en-US" b="1"/>
              <a:t>QUEL</a:t>
            </a:r>
            <a:r>
              <a:rPr lang="en-US"/>
              <a:t> which actually uses the range variables as in tuple calculus. Its syntax includes:</a:t>
            </a:r>
          </a:p>
          <a:p>
            <a:pPr lvl="1"/>
            <a:r>
              <a:rPr lang="en-US"/>
              <a:t> RANGE OF &lt;variable name&gt; IS &lt;relation name&gt;</a:t>
            </a:r>
          </a:p>
          <a:p>
            <a:r>
              <a:rPr lang="en-US"/>
              <a:t>Then it uses</a:t>
            </a:r>
          </a:p>
          <a:p>
            <a:pPr lvl="1"/>
            <a:r>
              <a:rPr lang="en-US"/>
              <a:t>RETRIEVE &lt;list of attributes from range variables&gt;</a:t>
            </a:r>
          </a:p>
          <a:p>
            <a:pPr lvl="1"/>
            <a:r>
              <a:rPr lang="en-US"/>
              <a:t>WHERE  &lt;conditions&gt; </a:t>
            </a:r>
          </a:p>
          <a:p>
            <a:r>
              <a:rPr lang="en-US"/>
              <a:t>This language was proposed in the relational DBMS INGRES.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t>Slide 6- </a:t>
            </a:r>
            <a:fld id="{BA801661-C2B0-47CB-8143-42A062EDF5D2}" type="slidenum">
              <a:rPr lang="en-US"/>
              <a:pPr/>
              <a:t>8</a:t>
            </a:fld>
            <a:endParaRPr lang="en-CA"/>
          </a:p>
        </p:txBody>
      </p:sp>
      <p:sp>
        <p:nvSpPr>
          <p:cNvPr id="817154" name="Rectangle 2"/>
          <p:cNvSpPr>
            <a:spLocks noGrp="1" noChangeArrowheads="1"/>
          </p:cNvSpPr>
          <p:nvPr>
            <p:ph type="title"/>
          </p:nvPr>
        </p:nvSpPr>
        <p:spPr>
          <a:noFill/>
          <a:ln/>
        </p:spPr>
        <p:txBody>
          <a:bodyPr/>
          <a:lstStyle/>
          <a:p>
            <a:r>
              <a:rPr lang="en-US" sz="3200"/>
              <a:t>Database State for COMPANY</a:t>
            </a:r>
          </a:p>
        </p:txBody>
      </p:sp>
      <p:sp>
        <p:nvSpPr>
          <p:cNvPr id="817155" name="Rectangle 3"/>
          <p:cNvSpPr>
            <a:spLocks noGrp="1" noChangeArrowheads="1"/>
          </p:cNvSpPr>
          <p:nvPr>
            <p:ph type="body" idx="1"/>
          </p:nvPr>
        </p:nvSpPr>
        <p:spPr/>
        <p:txBody>
          <a:bodyPr/>
          <a:lstStyle/>
          <a:p>
            <a:r>
              <a:rPr lang="en-US" sz="2000"/>
              <a:t>All examples discussed below refer to the COMPANY database shown here.</a:t>
            </a:r>
          </a:p>
          <a:p>
            <a:endParaRPr lang="en-US" sz="2000"/>
          </a:p>
        </p:txBody>
      </p:sp>
      <p:pic>
        <p:nvPicPr>
          <p:cNvPr id="817158" name="Picture 6" descr="fig05_07"/>
          <p:cNvPicPr>
            <a:picLocks noChangeAspect="1" noChangeArrowheads="1"/>
          </p:cNvPicPr>
          <p:nvPr/>
        </p:nvPicPr>
        <p:blipFill>
          <a:blip r:embed="rId3"/>
          <a:srcRect/>
          <a:stretch>
            <a:fillRect/>
          </a:stretch>
        </p:blipFill>
        <p:spPr bwMode="auto">
          <a:xfrm>
            <a:off x="2538413" y="2057400"/>
            <a:ext cx="5995987" cy="4451350"/>
          </a:xfrm>
          <a:prstGeom prst="rect">
            <a:avLst/>
          </a:prstGeom>
          <a:noFill/>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Slide 6- </a:t>
            </a:r>
            <a:fld id="{B483208F-C21C-416B-91C5-381EB716654B}" type="slidenum">
              <a:rPr lang="en-US"/>
              <a:pPr/>
              <a:t>9</a:t>
            </a:fld>
            <a:endParaRPr lang="en-CA"/>
          </a:p>
        </p:txBody>
      </p:sp>
      <p:sp>
        <p:nvSpPr>
          <p:cNvPr id="675844" name="Rectangle 4"/>
          <p:cNvSpPr>
            <a:spLocks noGrp="1" noChangeArrowheads="1"/>
          </p:cNvSpPr>
          <p:nvPr>
            <p:ph type="title"/>
          </p:nvPr>
        </p:nvSpPr>
        <p:spPr>
          <a:noFill/>
          <a:ln/>
        </p:spPr>
        <p:txBody>
          <a:bodyPr/>
          <a:lstStyle/>
          <a:p>
            <a:r>
              <a:rPr lang="en-US" sz="3200"/>
              <a:t>Unary Relational Operations: SELECT</a:t>
            </a:r>
          </a:p>
        </p:txBody>
      </p:sp>
      <p:sp>
        <p:nvSpPr>
          <p:cNvPr id="675845" name="Rectangle 5"/>
          <p:cNvSpPr>
            <a:spLocks noGrp="1" noChangeArrowheads="1"/>
          </p:cNvSpPr>
          <p:nvPr>
            <p:ph type="body" idx="1"/>
          </p:nvPr>
        </p:nvSpPr>
        <p:spPr/>
        <p:txBody>
          <a:bodyPr/>
          <a:lstStyle/>
          <a:p>
            <a:pPr>
              <a:lnSpc>
                <a:spcPct val="90000"/>
              </a:lnSpc>
            </a:pPr>
            <a:r>
              <a:rPr lang="en-US" sz="2000" dirty="0"/>
              <a:t>The SELECT operation (denoted by </a:t>
            </a:r>
            <a:r>
              <a:rPr lang="en-US" b="1" dirty="0">
                <a:latin typeface="Symbol" pitchFamily="18" charset="2"/>
              </a:rPr>
              <a:t></a:t>
            </a:r>
            <a:r>
              <a:rPr lang="en-US" sz="2000" dirty="0"/>
              <a:t> (sigma)) is used to select a </a:t>
            </a:r>
            <a:r>
              <a:rPr lang="en-US" sz="2000" i="1" dirty="0"/>
              <a:t>subset</a:t>
            </a:r>
            <a:r>
              <a:rPr lang="en-US" sz="2000" dirty="0"/>
              <a:t> of the tuples from a relation based on a </a:t>
            </a:r>
            <a:r>
              <a:rPr lang="en-US" sz="2000" b="1" dirty="0"/>
              <a:t>selection condition</a:t>
            </a:r>
            <a:r>
              <a:rPr lang="en-US" sz="2000" dirty="0"/>
              <a:t>.</a:t>
            </a:r>
          </a:p>
          <a:p>
            <a:pPr lvl="1">
              <a:lnSpc>
                <a:spcPct val="90000"/>
              </a:lnSpc>
            </a:pPr>
            <a:r>
              <a:rPr lang="en-US" sz="2200" dirty="0"/>
              <a:t>The selection condition acts as a </a:t>
            </a:r>
            <a:r>
              <a:rPr lang="en-US" sz="2200" b="1" dirty="0"/>
              <a:t>filter</a:t>
            </a:r>
          </a:p>
          <a:p>
            <a:pPr lvl="1">
              <a:lnSpc>
                <a:spcPct val="90000"/>
              </a:lnSpc>
            </a:pPr>
            <a:r>
              <a:rPr lang="en-US" sz="2200" dirty="0"/>
              <a:t>Keeps only those tuples that satisfy the qualifying condition</a:t>
            </a:r>
          </a:p>
          <a:p>
            <a:pPr lvl="1">
              <a:lnSpc>
                <a:spcPct val="90000"/>
              </a:lnSpc>
            </a:pPr>
            <a:r>
              <a:rPr lang="en-US" sz="2200" dirty="0"/>
              <a:t>Tuples satisfying the condition are </a:t>
            </a:r>
            <a:r>
              <a:rPr lang="en-US" sz="2200" i="1" dirty="0"/>
              <a:t>selected</a:t>
            </a:r>
            <a:r>
              <a:rPr lang="en-US" sz="2200" dirty="0"/>
              <a:t> whereas the other tuples are discarded (</a:t>
            </a:r>
            <a:r>
              <a:rPr lang="en-US" sz="2200" i="1" dirty="0"/>
              <a:t>filtered out</a:t>
            </a:r>
            <a:r>
              <a:rPr lang="en-US" sz="2200" dirty="0"/>
              <a:t>)</a:t>
            </a:r>
          </a:p>
          <a:p>
            <a:pPr>
              <a:lnSpc>
                <a:spcPct val="90000"/>
              </a:lnSpc>
            </a:pPr>
            <a:r>
              <a:rPr lang="en-US" sz="2000" dirty="0"/>
              <a:t>Examples: </a:t>
            </a:r>
          </a:p>
          <a:p>
            <a:pPr lvl="1">
              <a:lnSpc>
                <a:spcPct val="90000"/>
              </a:lnSpc>
            </a:pPr>
            <a:r>
              <a:rPr lang="en-US" sz="2000" dirty="0"/>
              <a:t>Select the EMPLOYEE tuples whose department number is 4:</a:t>
            </a:r>
          </a:p>
          <a:p>
            <a:pPr algn="ctr">
              <a:lnSpc>
                <a:spcPct val="90000"/>
              </a:lnSpc>
              <a:buFont typeface="Wingdings" pitchFamily="2" charset="2"/>
              <a:buNone/>
            </a:pPr>
            <a:r>
              <a:rPr lang="en-US" b="1" dirty="0">
                <a:latin typeface="Symbol" pitchFamily="18" charset="2"/>
              </a:rPr>
              <a:t></a:t>
            </a:r>
            <a:r>
              <a:rPr lang="en-US" sz="2000" dirty="0"/>
              <a:t> </a:t>
            </a:r>
            <a:r>
              <a:rPr lang="en-US" sz="2000" baseline="-25000" dirty="0"/>
              <a:t>DNO = 4</a:t>
            </a:r>
            <a:r>
              <a:rPr lang="en-US" sz="2000" dirty="0"/>
              <a:t> (EMPLOYEE)</a:t>
            </a:r>
          </a:p>
          <a:p>
            <a:pPr lvl="1">
              <a:lnSpc>
                <a:spcPct val="90000"/>
              </a:lnSpc>
            </a:pPr>
            <a:r>
              <a:rPr lang="en-US" sz="2000" dirty="0"/>
              <a:t>Select the employee tuples whose salary is greater than $30,000:</a:t>
            </a:r>
          </a:p>
          <a:p>
            <a:pPr algn="ctr">
              <a:lnSpc>
                <a:spcPct val="90000"/>
              </a:lnSpc>
              <a:buFont typeface="Wingdings" pitchFamily="2" charset="2"/>
              <a:buNone/>
            </a:pPr>
            <a:r>
              <a:rPr lang="en-US" b="1" dirty="0">
                <a:latin typeface="Symbol" pitchFamily="18" charset="2"/>
              </a:rPr>
              <a:t></a:t>
            </a:r>
            <a:r>
              <a:rPr lang="en-US" sz="2000" dirty="0"/>
              <a:t> </a:t>
            </a:r>
            <a:r>
              <a:rPr lang="en-US" sz="2000" baseline="-25000" dirty="0"/>
              <a:t>SALARY &gt; 30,000</a:t>
            </a:r>
            <a:r>
              <a:rPr lang="en-US" sz="2000" dirty="0"/>
              <a:t> (EMPLOYEE)</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4533</TotalTime>
  <Words>5241</Words>
  <Application>Microsoft PowerPoint</Application>
  <PresentationFormat>Letter Paper (8.5x11 in)</PresentationFormat>
  <Paragraphs>563</Paragraphs>
  <Slides>72</Slides>
  <Notes>71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Blends</vt:lpstr>
      <vt:lpstr>Slide 1</vt:lpstr>
      <vt:lpstr>Chapter 6</vt:lpstr>
      <vt:lpstr>Chapter Outline</vt:lpstr>
      <vt:lpstr>Relational Algebra Overview</vt:lpstr>
      <vt:lpstr>Relational Algebra Overview (continued)</vt:lpstr>
      <vt:lpstr>Brief History of Origins of Algebra</vt:lpstr>
      <vt:lpstr>Relational Algebra Overview</vt:lpstr>
      <vt:lpstr>Database State for COMPANY</vt:lpstr>
      <vt:lpstr>Unary Relational Operations: SELECT</vt:lpstr>
      <vt:lpstr>Unary Relational Operations: SELECT</vt:lpstr>
      <vt:lpstr>Unary Relational Operations: SELECT (contd.)</vt:lpstr>
      <vt:lpstr>The following query results refer to this database state</vt:lpstr>
      <vt:lpstr>Unary Relational Operations: PROJECT</vt:lpstr>
      <vt:lpstr>Unary Relational Operations: PROJECT (cont.)</vt:lpstr>
      <vt:lpstr>Unary Relational Operations: PROJECT (contd.)</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 (contd.)</vt:lpstr>
      <vt:lpstr>Unary Relational Operations: RENAME (contd.)</vt:lpstr>
      <vt:lpstr>Example of applying multiple operations and RENAME</vt:lpstr>
      <vt:lpstr>Relational Algebra Operations from Set Theory: UNION </vt:lpstr>
      <vt:lpstr>Relational Algebra Operations from Set Theory: UNION </vt:lpstr>
      <vt:lpstr>Example of the result of a UNION operation</vt:lpstr>
      <vt:lpstr>Relational Algebra Operations from Set Theory </vt:lpstr>
      <vt:lpstr>Relational Algebra Operations from Set Theory: INTERSECTION</vt:lpstr>
      <vt:lpstr>Slide 28</vt:lpstr>
      <vt:lpstr>Relational Algebra Operations from Set Theory: SET DIFFERENCE (cont.) </vt:lpstr>
      <vt:lpstr>Example to illustrate the result of UNION, INTERSECT, and DIFFERENCE</vt:lpstr>
      <vt:lpstr>Some properties of UNION, INTERSECT, and DIFFERENCE</vt:lpstr>
      <vt:lpstr>Relational Algebra Operations from Set Theory: CARTESIAN PRODUCT</vt:lpstr>
      <vt:lpstr>Relational Algebra Operations from Set Theory: CARTESIAN PRODUCT (cont.)</vt:lpstr>
      <vt:lpstr>Relational Algebra Operations from Set Theory: CARTESIAN PRODUCT (cont.)</vt:lpstr>
      <vt:lpstr>Example of applying CARTESIAN PRODUCT</vt:lpstr>
      <vt:lpstr>Binary Relational Operations: JOIN</vt:lpstr>
      <vt:lpstr>Binary Relational Operations: JOIN (cont.)</vt:lpstr>
      <vt:lpstr>Example of applying the JOIN operation</vt:lpstr>
      <vt:lpstr>Some properties of JOIN</vt:lpstr>
      <vt:lpstr>Some properties of JOIN</vt:lpstr>
      <vt:lpstr>Binary Relational Operations: EQUIJOIN</vt:lpstr>
      <vt:lpstr>Binary Relational Operations:  NATURAL JOIN Operation</vt:lpstr>
      <vt:lpstr>Binary Relational Operations NATURAL JOIN (contd.)</vt:lpstr>
      <vt:lpstr>Example of NATURAL JOIN operation</vt:lpstr>
      <vt:lpstr>Complete Set of Relational Operations</vt:lpstr>
      <vt:lpstr>Binary Relational Operations: DIVISION</vt:lpstr>
      <vt:lpstr>Example of DIVISION</vt:lpstr>
      <vt:lpstr>Recap of Relational Algebra Operations</vt:lpstr>
      <vt:lpstr>Additional Relational Operations: Aggregate Functions and Grouping</vt:lpstr>
      <vt:lpstr>Aggregate Function Operation</vt:lpstr>
      <vt:lpstr>Using Grouping with Aggregation</vt:lpstr>
      <vt:lpstr>Examples of applying aggregate functions and grouping</vt:lpstr>
      <vt:lpstr>Illustrating aggregate functions and grouping</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Examples of Queries in Relational Algebra</vt:lpstr>
      <vt:lpstr>Relational Calculus</vt:lpstr>
      <vt:lpstr>Relational Calculus</vt:lpstr>
      <vt:lpstr>Tuple Relational Calculus</vt:lpstr>
      <vt:lpstr>Tuple Relational Calculus</vt:lpstr>
      <vt:lpstr>The Existential and Universal Quantifiers </vt:lpstr>
      <vt:lpstr>The Existential and Universal Quantifiers </vt:lpstr>
      <vt:lpstr>Example Query Using Existential Quantifier</vt:lpstr>
      <vt:lpstr>Example Query Using Universal Quantifier</vt:lpstr>
      <vt:lpstr>Languages Based on Tuple Relational Calculus</vt:lpstr>
      <vt:lpstr>Languages Based on Tuple Relational Calculus</vt:lpstr>
    </vt:vector>
  </TitlesOfParts>
  <Manager/>
  <Company>Copyright © 2007 Ramez Elmasri and Shamkant B. Navathe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The Relational Algebra and Calculus</dc:subject>
  <dc:creator>Elmasri/Navathe</dc:creator>
  <cp:keywords/>
  <dc:description/>
  <cp:lastModifiedBy>Computer</cp:lastModifiedBy>
  <cp:revision>73</cp:revision>
  <cp:lastPrinted>2001-11-04T00:51:13Z</cp:lastPrinted>
  <dcterms:created xsi:type="dcterms:W3CDTF">2005-02-25T19:46:41Z</dcterms:created>
  <dcterms:modified xsi:type="dcterms:W3CDTF">2018-02-02T06:36:57Z</dcterms:modified>
  <cp:category/>
</cp:coreProperties>
</file>