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4" r:id="rId27"/>
    <p:sldId id="280" r:id="rId28"/>
    <p:sldId id="281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69" d="100"/>
          <a:sy n="69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53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 Overriding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// Method overriding.</a:t>
            </a:r>
          </a:p>
          <a:p>
            <a:pPr marL="0" indent="0">
              <a:buNone/>
            </a:pPr>
            <a:r>
              <a:rPr lang="en-IN" dirty="0"/>
              <a:t>class A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i, j;</a:t>
            </a:r>
          </a:p>
          <a:p>
            <a:pPr marL="0" indent="0">
              <a:buNone/>
            </a:pPr>
            <a:r>
              <a:rPr lang="en-IN" dirty="0" smtClean="0"/>
              <a:t>	A(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a, </a:t>
            </a:r>
            <a:r>
              <a:rPr lang="en-IN" dirty="0" err="1"/>
              <a:t>int</a:t>
            </a:r>
            <a:r>
              <a:rPr lang="en-IN" dirty="0"/>
              <a:t> b) {</a:t>
            </a:r>
          </a:p>
          <a:p>
            <a:pPr marL="0" indent="0">
              <a:buNone/>
            </a:pPr>
            <a:r>
              <a:rPr lang="en-IN" dirty="0" smtClean="0"/>
              <a:t>		i </a:t>
            </a:r>
            <a:r>
              <a:rPr lang="en-IN" dirty="0"/>
              <a:t>= a;</a:t>
            </a:r>
          </a:p>
          <a:p>
            <a:pPr marL="0" indent="0">
              <a:buNone/>
            </a:pPr>
            <a:r>
              <a:rPr lang="en-IN" dirty="0" smtClean="0"/>
              <a:t>		j </a:t>
            </a:r>
            <a:r>
              <a:rPr lang="en-IN" dirty="0"/>
              <a:t>= b;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// </a:t>
            </a:r>
            <a:r>
              <a:rPr lang="en-IN" dirty="0"/>
              <a:t>display i and j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void </a:t>
            </a:r>
            <a:r>
              <a:rPr lang="en-IN" dirty="0">
                <a:solidFill>
                  <a:srgbClr val="C00000"/>
                </a:solidFill>
              </a:rPr>
              <a:t>show()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</a:t>
            </a:r>
            <a:r>
              <a:rPr lang="en-IN" dirty="0" err="1" smtClean="0">
                <a:solidFill>
                  <a:srgbClr val="C00000"/>
                </a:solidFill>
              </a:rPr>
              <a:t>System.out.println</a:t>
            </a:r>
            <a:r>
              <a:rPr lang="en-IN" dirty="0">
                <a:solidFill>
                  <a:srgbClr val="C00000"/>
                </a:solidFill>
              </a:rPr>
              <a:t>("i and j: " + i + " " + j);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62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class B extends A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k;</a:t>
            </a:r>
          </a:p>
          <a:p>
            <a:pPr marL="0" indent="0">
              <a:buNone/>
            </a:pPr>
            <a:r>
              <a:rPr lang="en-IN" dirty="0" smtClean="0"/>
              <a:t>	B(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a, </a:t>
            </a:r>
            <a:r>
              <a:rPr lang="en-IN" dirty="0" err="1"/>
              <a:t>int</a:t>
            </a:r>
            <a:r>
              <a:rPr lang="en-IN" dirty="0"/>
              <a:t> b, </a:t>
            </a:r>
            <a:r>
              <a:rPr lang="en-IN" dirty="0" err="1"/>
              <a:t>int</a:t>
            </a:r>
            <a:r>
              <a:rPr lang="en-IN" dirty="0"/>
              <a:t> c) {</a:t>
            </a:r>
          </a:p>
          <a:p>
            <a:pPr marL="0" indent="0">
              <a:buNone/>
            </a:pPr>
            <a:r>
              <a:rPr lang="en-IN" dirty="0" smtClean="0"/>
              <a:t>		super(a</a:t>
            </a:r>
            <a:r>
              <a:rPr lang="en-IN" dirty="0"/>
              <a:t>, b);</a:t>
            </a:r>
          </a:p>
          <a:p>
            <a:pPr marL="0" indent="0">
              <a:buNone/>
            </a:pPr>
            <a:r>
              <a:rPr lang="en-IN" dirty="0" smtClean="0"/>
              <a:t>		k </a:t>
            </a:r>
            <a:r>
              <a:rPr lang="en-IN" dirty="0"/>
              <a:t>= c;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display k – this overrides show() in A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void </a:t>
            </a:r>
            <a:r>
              <a:rPr lang="en-IN" dirty="0">
                <a:solidFill>
                  <a:srgbClr val="C00000"/>
                </a:solidFill>
              </a:rPr>
              <a:t>show()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	</a:t>
            </a:r>
            <a:r>
              <a:rPr lang="en-IN" dirty="0" err="1" smtClean="0">
                <a:solidFill>
                  <a:srgbClr val="C00000"/>
                </a:solidFill>
              </a:rPr>
              <a:t>System.out.println</a:t>
            </a:r>
            <a:r>
              <a:rPr lang="en-IN" dirty="0">
                <a:solidFill>
                  <a:srgbClr val="C00000"/>
                </a:solidFill>
              </a:rPr>
              <a:t>("k: " + k);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44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class B extends A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k;</a:t>
            </a:r>
          </a:p>
          <a:p>
            <a:pPr marL="0" indent="0">
              <a:buNone/>
            </a:pPr>
            <a:r>
              <a:rPr lang="en-IN" dirty="0" smtClean="0"/>
              <a:t>	B(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a, </a:t>
            </a:r>
            <a:r>
              <a:rPr lang="en-IN" dirty="0" err="1"/>
              <a:t>int</a:t>
            </a:r>
            <a:r>
              <a:rPr lang="en-IN" dirty="0"/>
              <a:t> b, </a:t>
            </a:r>
            <a:r>
              <a:rPr lang="en-IN" dirty="0" err="1"/>
              <a:t>int</a:t>
            </a:r>
            <a:r>
              <a:rPr lang="en-IN" dirty="0"/>
              <a:t> c) {</a:t>
            </a:r>
          </a:p>
          <a:p>
            <a:pPr marL="0" indent="0">
              <a:buNone/>
            </a:pPr>
            <a:r>
              <a:rPr lang="en-IN" dirty="0" smtClean="0"/>
              <a:t>		super(a</a:t>
            </a:r>
            <a:r>
              <a:rPr lang="en-IN" dirty="0"/>
              <a:t>, b);</a:t>
            </a:r>
          </a:p>
          <a:p>
            <a:pPr marL="0" indent="0">
              <a:buNone/>
            </a:pPr>
            <a:r>
              <a:rPr lang="en-IN" dirty="0" smtClean="0"/>
              <a:t>		k </a:t>
            </a:r>
            <a:r>
              <a:rPr lang="en-IN" dirty="0"/>
              <a:t>= c;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void </a:t>
            </a:r>
            <a:r>
              <a:rPr lang="en-IN" dirty="0"/>
              <a:t>show()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C00000"/>
                </a:solidFill>
              </a:rPr>
              <a:t>super.show</a:t>
            </a:r>
            <a:r>
              <a:rPr lang="en-US" dirty="0">
                <a:solidFill>
                  <a:srgbClr val="C00000"/>
                </a:solidFill>
              </a:rPr>
              <a:t>(); // this calls A's show()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	</a:t>
            </a:r>
            <a:r>
              <a:rPr lang="en-IN" dirty="0" err="1" smtClean="0">
                <a:solidFill>
                  <a:srgbClr val="C00000"/>
                </a:solidFill>
              </a:rPr>
              <a:t>System.out.println</a:t>
            </a:r>
            <a:r>
              <a:rPr lang="en-IN" dirty="0">
                <a:solidFill>
                  <a:srgbClr val="C00000"/>
                </a:solidFill>
              </a:rPr>
              <a:t>("k: " + k);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071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Dynamic Method Dispatch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// Dynamic Method Dispatch</a:t>
            </a:r>
          </a:p>
          <a:p>
            <a:pPr marL="0" indent="0">
              <a:buNone/>
            </a:pPr>
            <a:r>
              <a:rPr lang="en-IN" dirty="0"/>
              <a:t>class A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void </a:t>
            </a:r>
            <a:r>
              <a:rPr lang="en-IN" dirty="0" err="1">
                <a:solidFill>
                  <a:srgbClr val="C00000"/>
                </a:solidFill>
              </a:rPr>
              <a:t>callme</a:t>
            </a:r>
            <a:r>
              <a:rPr lang="en-IN" dirty="0">
                <a:solidFill>
                  <a:srgbClr val="C0000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System.out.println</a:t>
            </a:r>
            <a:r>
              <a:rPr lang="en-US" dirty="0">
                <a:solidFill>
                  <a:srgbClr val="C00000"/>
                </a:solidFill>
              </a:rPr>
              <a:t>("Inside A's </a:t>
            </a:r>
            <a:r>
              <a:rPr lang="en-US" dirty="0" err="1">
                <a:solidFill>
                  <a:srgbClr val="C00000"/>
                </a:solidFill>
              </a:rPr>
              <a:t>callme</a:t>
            </a:r>
            <a:r>
              <a:rPr lang="en-US" dirty="0">
                <a:solidFill>
                  <a:srgbClr val="C00000"/>
                </a:solidFill>
              </a:rPr>
              <a:t> method");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}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B extends A {</a:t>
            </a:r>
          </a:p>
          <a:p>
            <a:pPr marL="0" indent="0">
              <a:buNone/>
            </a:pPr>
            <a:r>
              <a:rPr lang="en-IN" dirty="0" smtClean="0"/>
              <a:t>	// </a:t>
            </a:r>
            <a:r>
              <a:rPr lang="en-IN" dirty="0"/>
              <a:t>override </a:t>
            </a:r>
            <a:r>
              <a:rPr lang="en-IN" dirty="0" err="1"/>
              <a:t>callme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void </a:t>
            </a:r>
            <a:r>
              <a:rPr lang="en-IN" dirty="0" err="1">
                <a:solidFill>
                  <a:srgbClr val="C00000"/>
                </a:solidFill>
              </a:rPr>
              <a:t>callme</a:t>
            </a:r>
            <a:r>
              <a:rPr lang="en-IN" dirty="0">
                <a:solidFill>
                  <a:srgbClr val="C00000"/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</a:t>
            </a:r>
            <a:r>
              <a:rPr lang="en-IN" dirty="0" err="1" smtClean="0">
                <a:solidFill>
                  <a:srgbClr val="C00000"/>
                </a:solidFill>
              </a:rPr>
              <a:t>System.out.println</a:t>
            </a:r>
            <a:r>
              <a:rPr lang="en-IN" dirty="0">
                <a:solidFill>
                  <a:srgbClr val="C00000"/>
                </a:solidFill>
              </a:rPr>
              <a:t>("Inside B's </a:t>
            </a:r>
            <a:r>
              <a:rPr lang="en-IN" dirty="0" err="1">
                <a:solidFill>
                  <a:srgbClr val="C00000"/>
                </a:solidFill>
              </a:rPr>
              <a:t>callme</a:t>
            </a:r>
            <a:r>
              <a:rPr lang="en-IN" dirty="0">
                <a:solidFill>
                  <a:srgbClr val="C00000"/>
                </a:solidFill>
              </a:rPr>
              <a:t> method");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}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C extends A {</a:t>
            </a:r>
          </a:p>
          <a:p>
            <a:pPr marL="0" indent="0">
              <a:buNone/>
            </a:pPr>
            <a:r>
              <a:rPr lang="en-IN" dirty="0" smtClean="0"/>
              <a:t>	// </a:t>
            </a:r>
            <a:r>
              <a:rPr lang="en-IN" dirty="0"/>
              <a:t>override </a:t>
            </a:r>
            <a:r>
              <a:rPr lang="en-IN" dirty="0" err="1"/>
              <a:t>callme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void </a:t>
            </a:r>
            <a:r>
              <a:rPr lang="en-IN" dirty="0" err="1">
                <a:solidFill>
                  <a:srgbClr val="C00000"/>
                </a:solidFill>
              </a:rPr>
              <a:t>callme</a:t>
            </a:r>
            <a:r>
              <a:rPr lang="en-IN" dirty="0">
                <a:solidFill>
                  <a:srgbClr val="C00000"/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</a:t>
            </a:r>
            <a:r>
              <a:rPr lang="en-IN" dirty="0" err="1" smtClean="0">
                <a:solidFill>
                  <a:srgbClr val="C00000"/>
                </a:solidFill>
              </a:rPr>
              <a:t>System.out.println</a:t>
            </a:r>
            <a:r>
              <a:rPr lang="en-IN" dirty="0">
                <a:solidFill>
                  <a:srgbClr val="C00000"/>
                </a:solidFill>
              </a:rPr>
              <a:t>("Inside C's </a:t>
            </a:r>
            <a:r>
              <a:rPr lang="en-IN" dirty="0" err="1">
                <a:solidFill>
                  <a:srgbClr val="C00000"/>
                </a:solidFill>
              </a:rPr>
              <a:t>callme</a:t>
            </a:r>
            <a:r>
              <a:rPr lang="en-IN" dirty="0">
                <a:solidFill>
                  <a:srgbClr val="C00000"/>
                </a:solidFill>
              </a:rPr>
              <a:t> method");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}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78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Dispatch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 err="1"/>
              <a:t>a</a:t>
            </a:r>
            <a:r>
              <a:rPr lang="en-US" dirty="0"/>
              <a:t> = new A(); // object of type A</a:t>
            </a:r>
          </a:p>
          <a:p>
            <a:pPr marL="0" indent="0">
              <a:buNone/>
            </a:pPr>
            <a:r>
              <a:rPr lang="en-US" dirty="0" smtClean="0"/>
              <a:t>	B </a:t>
            </a:r>
            <a:r>
              <a:rPr lang="en-US" dirty="0" err="1"/>
              <a:t>b</a:t>
            </a:r>
            <a:r>
              <a:rPr lang="en-US" dirty="0"/>
              <a:t> = new B(); // object of type B</a:t>
            </a:r>
          </a:p>
          <a:p>
            <a:pPr marL="0" indent="0">
              <a:buNone/>
            </a:pPr>
            <a:r>
              <a:rPr lang="en-US" dirty="0" smtClean="0"/>
              <a:t>	C </a:t>
            </a:r>
            <a:r>
              <a:rPr lang="en-US" dirty="0" err="1"/>
              <a:t>c</a:t>
            </a:r>
            <a:r>
              <a:rPr lang="en-US" dirty="0"/>
              <a:t> = new C(); // object of type 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r;</a:t>
            </a:r>
            <a:r>
              <a:rPr lang="en-US" dirty="0"/>
              <a:t> // obtain a reference of type A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r </a:t>
            </a:r>
            <a:r>
              <a:rPr lang="en-IN" dirty="0">
                <a:solidFill>
                  <a:srgbClr val="C00000"/>
                </a:solidFill>
              </a:rPr>
              <a:t>= a;</a:t>
            </a:r>
            <a:r>
              <a:rPr lang="en-IN" dirty="0"/>
              <a:t> // r refers to an A object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r.callme</a:t>
            </a:r>
            <a:r>
              <a:rPr lang="en-US" dirty="0">
                <a:solidFill>
                  <a:srgbClr val="C00000"/>
                </a:solidFill>
              </a:rPr>
              <a:t>(); </a:t>
            </a:r>
            <a:r>
              <a:rPr lang="en-US" dirty="0"/>
              <a:t>// calls A's version of </a:t>
            </a:r>
            <a:r>
              <a:rPr lang="en-US" dirty="0" err="1"/>
              <a:t>callme</a:t>
            </a:r>
            <a:endParaRPr lang="en-US" dirty="0"/>
          </a:p>
          <a:p>
            <a:pPr marL="0" indent="0">
              <a:buNone/>
            </a:pPr>
            <a:r>
              <a:rPr lang="pt-BR" dirty="0" smtClean="0"/>
              <a:t>	r </a:t>
            </a:r>
            <a:r>
              <a:rPr lang="pt-BR" dirty="0"/>
              <a:t>= b; // r refers to a B object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r.callme</a:t>
            </a:r>
            <a:r>
              <a:rPr lang="en-US" dirty="0"/>
              <a:t>(); // calls B's version of </a:t>
            </a:r>
            <a:r>
              <a:rPr lang="en-US" dirty="0" err="1"/>
              <a:t>callme</a:t>
            </a:r>
            <a:endParaRPr lang="en-US" dirty="0"/>
          </a:p>
          <a:p>
            <a:pPr marL="0" indent="0">
              <a:buNone/>
            </a:pPr>
            <a:r>
              <a:rPr lang="pt-BR" dirty="0" smtClean="0"/>
              <a:t>	r </a:t>
            </a:r>
            <a:r>
              <a:rPr lang="pt-BR" dirty="0"/>
              <a:t>= c; // r refers to a C object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r.callme</a:t>
            </a:r>
            <a:r>
              <a:rPr lang="en-US" dirty="0"/>
              <a:t>(); // calls C's version of </a:t>
            </a:r>
            <a:r>
              <a:rPr lang="en-US" dirty="0" err="1"/>
              <a:t>callme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20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Using Abstract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i="1" dirty="0" smtClean="0">
                <a:solidFill>
                  <a:srgbClr val="C00000"/>
                </a:solidFill>
              </a:rPr>
              <a:t>abstract </a:t>
            </a:r>
            <a:r>
              <a:rPr lang="en-IN" i="1" dirty="0">
                <a:solidFill>
                  <a:srgbClr val="C00000"/>
                </a:solidFill>
              </a:rPr>
              <a:t>type name(parameter-list</a:t>
            </a:r>
            <a:r>
              <a:rPr lang="en-IN" i="1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dirty="0"/>
              <a:t>class that contains one or more abstract methods must also be declared abstract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i="1" dirty="0" smtClean="0">
                <a:solidFill>
                  <a:srgbClr val="C00000"/>
                </a:solidFill>
              </a:rPr>
              <a:t>	abstract class </a:t>
            </a:r>
            <a:r>
              <a:rPr lang="en-IN" i="1" dirty="0" err="1" smtClean="0">
                <a:solidFill>
                  <a:srgbClr val="C00000"/>
                </a:solidFill>
              </a:rPr>
              <a:t>classname</a:t>
            </a:r>
            <a:r>
              <a:rPr lang="en-IN" i="1" dirty="0" smtClean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i="1" dirty="0">
                <a:solidFill>
                  <a:srgbClr val="C00000"/>
                </a:solidFill>
              </a:rPr>
              <a:t>	</a:t>
            </a:r>
            <a:r>
              <a:rPr lang="en-IN" i="1" dirty="0" smtClean="0">
                <a:solidFill>
                  <a:srgbClr val="C00000"/>
                </a:solidFill>
              </a:rPr>
              <a:t>	//body of the class</a:t>
            </a:r>
          </a:p>
          <a:p>
            <a:pPr marL="0" indent="0">
              <a:buNone/>
            </a:pPr>
            <a:r>
              <a:rPr lang="en-IN" i="1" dirty="0">
                <a:solidFill>
                  <a:srgbClr val="C00000"/>
                </a:solidFill>
              </a:rPr>
              <a:t>	</a:t>
            </a:r>
            <a:r>
              <a:rPr lang="en-IN" i="1" dirty="0" smtClean="0">
                <a:solidFill>
                  <a:srgbClr val="C00000"/>
                </a:solidFill>
              </a:rPr>
              <a:t>}</a:t>
            </a:r>
            <a:endParaRPr lang="en-US" dirty="0" smtClean="0"/>
          </a:p>
          <a:p>
            <a:endParaRPr lang="en-IN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6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abstract class A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abstract </a:t>
            </a:r>
            <a:r>
              <a:rPr lang="en-IN" dirty="0">
                <a:solidFill>
                  <a:srgbClr val="C00000"/>
                </a:solidFill>
              </a:rPr>
              <a:t>void </a:t>
            </a:r>
            <a:r>
              <a:rPr lang="en-IN" dirty="0" err="1">
                <a:solidFill>
                  <a:srgbClr val="C00000"/>
                </a:solidFill>
              </a:rPr>
              <a:t>callme</a:t>
            </a:r>
            <a:r>
              <a:rPr lang="en-IN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concrete methods are still allowed in abstract classes</a:t>
            </a:r>
          </a:p>
          <a:p>
            <a:pPr marL="0" indent="0">
              <a:buNone/>
            </a:pPr>
            <a:r>
              <a:rPr lang="en-IN" dirty="0" smtClean="0"/>
              <a:t>	void </a:t>
            </a:r>
            <a:r>
              <a:rPr lang="en-IN" dirty="0" err="1"/>
              <a:t>callmetoo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("This is a concrete method.");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B extends A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void </a:t>
            </a:r>
            <a:r>
              <a:rPr lang="en-IN" dirty="0" err="1">
                <a:solidFill>
                  <a:srgbClr val="C00000"/>
                </a:solidFill>
              </a:rPr>
              <a:t>callme</a:t>
            </a:r>
            <a:r>
              <a:rPr lang="en-IN" dirty="0">
                <a:solidFill>
                  <a:srgbClr val="C0000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System.out.println</a:t>
            </a:r>
            <a:r>
              <a:rPr lang="en-US" dirty="0">
                <a:solidFill>
                  <a:srgbClr val="C00000"/>
                </a:solidFill>
              </a:rPr>
              <a:t>("B's implementation of </a:t>
            </a:r>
            <a:r>
              <a:rPr lang="en-US" dirty="0" err="1">
                <a:solidFill>
                  <a:srgbClr val="C00000"/>
                </a:solidFill>
              </a:rPr>
              <a:t>callme</a:t>
            </a:r>
            <a:r>
              <a:rPr lang="en-US" dirty="0">
                <a:solidFill>
                  <a:srgbClr val="C00000"/>
                </a:solidFill>
              </a:rPr>
              <a:t>.");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}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AbstractDemo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 smtClean="0"/>
              <a:t>	B </a:t>
            </a:r>
            <a:r>
              <a:rPr lang="en-IN" dirty="0" err="1"/>
              <a:t>b</a:t>
            </a:r>
            <a:r>
              <a:rPr lang="en-IN" dirty="0"/>
              <a:t> = new B();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b.callme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b.callmetoo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43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Using final with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The keyword </a:t>
            </a:r>
            <a:r>
              <a:rPr lang="en-US" b="1" dirty="0"/>
              <a:t>final </a:t>
            </a:r>
            <a:r>
              <a:rPr lang="en-US" dirty="0"/>
              <a:t>has three </a:t>
            </a:r>
            <a:r>
              <a:rPr lang="en-US" dirty="0" smtClean="0"/>
              <a:t>uses</a:t>
            </a:r>
          </a:p>
          <a:p>
            <a:pPr lvl="1"/>
            <a:r>
              <a:rPr lang="en-US" dirty="0"/>
              <a:t>to create the equivalent of a </a:t>
            </a:r>
            <a:r>
              <a:rPr lang="en-US" dirty="0" smtClean="0"/>
              <a:t>named </a:t>
            </a:r>
            <a:r>
              <a:rPr lang="en-IN" dirty="0" smtClean="0"/>
              <a:t>constant</a:t>
            </a:r>
          </a:p>
          <a:p>
            <a:pPr lvl="1"/>
            <a:r>
              <a:rPr lang="en-IN" b="1" dirty="0"/>
              <a:t>to Prevent </a:t>
            </a:r>
            <a:r>
              <a:rPr lang="en-IN" b="1" dirty="0" smtClean="0"/>
              <a:t>Overriding</a:t>
            </a:r>
          </a:p>
          <a:p>
            <a:pPr lvl="1"/>
            <a:r>
              <a:rPr lang="en-IN" b="1" dirty="0"/>
              <a:t>to Prevent </a:t>
            </a:r>
            <a:r>
              <a:rPr lang="en-IN" b="1" dirty="0" smtClean="0"/>
              <a:t>Inheritance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17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Using final to Prevent Overriding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class A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final </a:t>
            </a:r>
            <a:r>
              <a:rPr lang="en-IN" dirty="0">
                <a:solidFill>
                  <a:srgbClr val="C00000"/>
                </a:solidFill>
              </a:rPr>
              <a:t>void meth()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("This is a final method.");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B extends A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void </a:t>
            </a:r>
            <a:r>
              <a:rPr lang="en-IN" dirty="0">
                <a:solidFill>
                  <a:srgbClr val="C00000"/>
                </a:solidFill>
              </a:rPr>
              <a:t>meth() { // ERROR! Can't override.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/>
              <a:t>("Illegal!");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04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Using final to Prevent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final class A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 smtClean="0"/>
              <a:t>	//...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// The following class is illegal.</a:t>
            </a:r>
          </a:p>
          <a:p>
            <a:pPr marL="0" indent="0">
              <a:buNone/>
            </a:pPr>
            <a:r>
              <a:rPr lang="en-US" dirty="0"/>
              <a:t>class B extends A { // ERROR! Can't subclass A</a:t>
            </a:r>
          </a:p>
          <a:p>
            <a:pPr marL="0" indent="0">
              <a:buNone/>
            </a:pPr>
            <a:r>
              <a:rPr lang="en-IN" dirty="0" smtClean="0"/>
              <a:t>	//...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687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The general form of a </a:t>
            </a:r>
            <a:r>
              <a:rPr lang="en-US" b="1" dirty="0"/>
              <a:t>class </a:t>
            </a:r>
            <a:r>
              <a:rPr lang="en-US" dirty="0"/>
              <a:t>declaration that inherits a superclass is shown here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class </a:t>
            </a:r>
            <a:r>
              <a:rPr lang="en-IN" i="1" dirty="0">
                <a:solidFill>
                  <a:srgbClr val="C00000"/>
                </a:solidFill>
              </a:rPr>
              <a:t>subclass-name </a:t>
            </a:r>
            <a:r>
              <a:rPr lang="en-IN" dirty="0">
                <a:solidFill>
                  <a:srgbClr val="C00000"/>
                </a:solidFill>
              </a:rPr>
              <a:t>extends </a:t>
            </a:r>
            <a:r>
              <a:rPr lang="en-IN" i="1" dirty="0">
                <a:solidFill>
                  <a:srgbClr val="C00000"/>
                </a:solidFill>
              </a:rPr>
              <a:t>superclass-name </a:t>
            </a:r>
            <a:r>
              <a:rPr lang="en-IN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// body of class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IN" b="1" dirty="0"/>
              <a:t>Defining a </a:t>
            </a:r>
            <a:r>
              <a:rPr lang="en-IN" b="1" dirty="0" smtClean="0"/>
              <a:t>Package</a:t>
            </a:r>
          </a:p>
          <a:p>
            <a:pPr lvl="1"/>
            <a:r>
              <a:rPr lang="en-US" dirty="0"/>
              <a:t>the general form of the </a:t>
            </a:r>
            <a:r>
              <a:rPr lang="en-US" b="1" dirty="0"/>
              <a:t>package </a:t>
            </a:r>
            <a:r>
              <a:rPr lang="en-US" dirty="0"/>
              <a:t>statement: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</a:t>
            </a:r>
            <a:r>
              <a:rPr lang="en-IN" dirty="0">
                <a:solidFill>
                  <a:srgbClr val="C00000"/>
                </a:solidFill>
              </a:rPr>
              <a:t>package </a:t>
            </a:r>
            <a:r>
              <a:rPr lang="en-IN" i="1" dirty="0" err="1">
                <a:solidFill>
                  <a:srgbClr val="C00000"/>
                </a:solidFill>
              </a:rPr>
              <a:t>pkg</a:t>
            </a:r>
            <a:r>
              <a:rPr lang="en-IN" dirty="0" smtClean="0">
                <a:solidFill>
                  <a:srgbClr val="C00000"/>
                </a:solidFill>
              </a:rPr>
              <a:t>;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general form of a multileveled </a:t>
            </a:r>
            <a:r>
              <a:rPr lang="en-US" dirty="0" smtClean="0"/>
              <a:t>package </a:t>
            </a:r>
            <a:r>
              <a:rPr lang="en-IN" dirty="0" smtClean="0"/>
              <a:t>statement</a:t>
            </a:r>
          </a:p>
          <a:p>
            <a:pPr marL="457200" lvl="1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package </a:t>
            </a:r>
            <a:r>
              <a:rPr lang="en-IN" i="1" dirty="0">
                <a:solidFill>
                  <a:srgbClr val="C00000"/>
                </a:solidFill>
              </a:rPr>
              <a:t>pkg1</a:t>
            </a:r>
            <a:r>
              <a:rPr lang="en-IN" dirty="0">
                <a:solidFill>
                  <a:srgbClr val="C00000"/>
                </a:solidFill>
              </a:rPr>
              <a:t>[.</a:t>
            </a:r>
            <a:r>
              <a:rPr lang="en-IN" i="1" dirty="0">
                <a:solidFill>
                  <a:srgbClr val="C00000"/>
                </a:solidFill>
              </a:rPr>
              <a:t>pkg2</a:t>
            </a:r>
            <a:r>
              <a:rPr lang="en-IN" dirty="0">
                <a:solidFill>
                  <a:srgbClr val="C00000"/>
                </a:solidFill>
              </a:rPr>
              <a:t>[.</a:t>
            </a:r>
            <a:r>
              <a:rPr lang="en-IN" i="1" dirty="0">
                <a:solidFill>
                  <a:srgbClr val="C00000"/>
                </a:solidFill>
              </a:rPr>
              <a:t>pkg3</a:t>
            </a:r>
            <a:r>
              <a:rPr lang="en-IN" dirty="0" smtClean="0">
                <a:solidFill>
                  <a:srgbClr val="C00000"/>
                </a:solidFill>
              </a:rPr>
              <a:t>]];</a:t>
            </a:r>
          </a:p>
          <a:p>
            <a:pPr marL="457200" lvl="1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7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Access Protection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8" y="2057400"/>
            <a:ext cx="903685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197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 b="1" dirty="0"/>
              <a:t>Importing 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general form of </a:t>
            </a:r>
            <a:r>
              <a:rPr lang="en-US" dirty="0" smtClean="0"/>
              <a:t>the </a:t>
            </a:r>
            <a:r>
              <a:rPr lang="en-IN" b="1" dirty="0" smtClean="0"/>
              <a:t>import </a:t>
            </a:r>
            <a:r>
              <a:rPr lang="en-IN" dirty="0"/>
              <a:t>statement: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import </a:t>
            </a:r>
            <a:r>
              <a:rPr lang="en-IN" i="1" dirty="0">
                <a:solidFill>
                  <a:srgbClr val="C00000"/>
                </a:solidFill>
              </a:rPr>
              <a:t>pkg1 </a:t>
            </a:r>
            <a:r>
              <a:rPr lang="en-IN" dirty="0">
                <a:solidFill>
                  <a:srgbClr val="C00000"/>
                </a:solidFill>
              </a:rPr>
              <a:t>[.</a:t>
            </a:r>
            <a:r>
              <a:rPr lang="en-IN" i="1" dirty="0">
                <a:solidFill>
                  <a:srgbClr val="C00000"/>
                </a:solidFill>
              </a:rPr>
              <a:t>pkg2</a:t>
            </a:r>
            <a:r>
              <a:rPr lang="en-IN" dirty="0">
                <a:solidFill>
                  <a:srgbClr val="C00000"/>
                </a:solidFill>
              </a:rPr>
              <a:t>].(</a:t>
            </a:r>
            <a:r>
              <a:rPr lang="en-IN" i="1" dirty="0" err="1">
                <a:solidFill>
                  <a:srgbClr val="C00000"/>
                </a:solidFill>
              </a:rPr>
              <a:t>classname</a:t>
            </a:r>
            <a:r>
              <a:rPr lang="en-IN" i="1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| *);</a:t>
            </a:r>
          </a:p>
        </p:txBody>
      </p:sp>
    </p:spTree>
    <p:extLst>
      <p:ext uri="{BB962C8B-B14F-4D97-AF65-F5344CB8AC3E}">
        <p14:creationId xmlns:p14="http://schemas.microsoft.com/office/powerpoint/2010/main" val="765798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Interfaces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3342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603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0610"/>
            <a:ext cx="5698383" cy="609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511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518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Defining an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i="1" dirty="0"/>
              <a:t>access </a:t>
            </a:r>
            <a:r>
              <a:rPr lang="en-IN" dirty="0"/>
              <a:t>interface </a:t>
            </a:r>
            <a:r>
              <a:rPr lang="en-IN" i="1" dirty="0"/>
              <a:t>name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i="1" dirty="0" smtClean="0"/>
              <a:t>	return-type </a:t>
            </a:r>
            <a:r>
              <a:rPr lang="en-IN" i="1" dirty="0"/>
              <a:t>method-name1</a:t>
            </a:r>
            <a:r>
              <a:rPr lang="en-IN" dirty="0"/>
              <a:t>(</a:t>
            </a:r>
            <a:r>
              <a:rPr lang="en-IN" i="1" dirty="0"/>
              <a:t>parameter-list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i="1" dirty="0" smtClean="0"/>
              <a:t>	return-type </a:t>
            </a:r>
            <a:r>
              <a:rPr lang="en-IN" i="1" dirty="0"/>
              <a:t>method-name2</a:t>
            </a:r>
            <a:r>
              <a:rPr lang="en-IN" dirty="0"/>
              <a:t>(</a:t>
            </a:r>
            <a:r>
              <a:rPr lang="en-IN" i="1" dirty="0"/>
              <a:t>parameter-list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i="1" dirty="0" smtClean="0"/>
              <a:t>	type </a:t>
            </a:r>
            <a:r>
              <a:rPr lang="en-IN" i="1" dirty="0"/>
              <a:t>final-varname1 </a:t>
            </a:r>
            <a:r>
              <a:rPr lang="en-IN" dirty="0"/>
              <a:t>= </a:t>
            </a:r>
            <a:r>
              <a:rPr lang="en-IN" i="1" dirty="0"/>
              <a:t>value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i="1" dirty="0" smtClean="0"/>
              <a:t>	type </a:t>
            </a:r>
            <a:r>
              <a:rPr lang="en-IN" i="1" dirty="0"/>
              <a:t>final-varname2 </a:t>
            </a:r>
            <a:r>
              <a:rPr lang="en-IN" dirty="0"/>
              <a:t>= </a:t>
            </a:r>
            <a:r>
              <a:rPr lang="en-IN" i="1" dirty="0"/>
              <a:t>value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	//...</a:t>
            </a:r>
            <a:endParaRPr lang="en-IN" dirty="0"/>
          </a:p>
          <a:p>
            <a:pPr marL="0" indent="0">
              <a:buNone/>
            </a:pPr>
            <a:r>
              <a:rPr lang="en-IN" i="1" dirty="0" smtClean="0"/>
              <a:t>	return-type </a:t>
            </a:r>
            <a:r>
              <a:rPr lang="en-IN" i="1" dirty="0"/>
              <a:t>method-</a:t>
            </a:r>
            <a:r>
              <a:rPr lang="en-IN" i="1" dirty="0" err="1"/>
              <a:t>nameN</a:t>
            </a:r>
            <a:r>
              <a:rPr lang="en-IN" dirty="0"/>
              <a:t>(</a:t>
            </a:r>
            <a:r>
              <a:rPr lang="en-IN" i="1" dirty="0"/>
              <a:t>parameter-list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i="1" dirty="0" smtClean="0"/>
              <a:t>	type </a:t>
            </a:r>
            <a:r>
              <a:rPr lang="en-IN" i="1" dirty="0"/>
              <a:t>final-</a:t>
            </a:r>
            <a:r>
              <a:rPr lang="en-IN" i="1" dirty="0" err="1"/>
              <a:t>varnameN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value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2301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b="1" dirty="0"/>
              <a:t>Implementing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i="1" dirty="0" err="1"/>
              <a:t>classname</a:t>
            </a:r>
            <a:r>
              <a:rPr lang="en-IN" i="1" dirty="0"/>
              <a:t> </a:t>
            </a:r>
            <a:r>
              <a:rPr lang="en-IN" dirty="0"/>
              <a:t>[extends </a:t>
            </a:r>
            <a:r>
              <a:rPr lang="en-IN" i="1" dirty="0"/>
              <a:t>superclass</a:t>
            </a:r>
            <a:r>
              <a:rPr lang="en-IN" dirty="0"/>
              <a:t>] </a:t>
            </a:r>
            <a:r>
              <a:rPr lang="en-IN" dirty="0" smtClean="0"/>
              <a:t>			[</a:t>
            </a:r>
            <a:r>
              <a:rPr lang="en-IN" dirty="0"/>
              <a:t>implements </a:t>
            </a:r>
            <a:r>
              <a:rPr lang="en-IN" i="1" dirty="0"/>
              <a:t>interface </a:t>
            </a:r>
            <a:r>
              <a:rPr lang="en-IN" dirty="0"/>
              <a:t>[,</a:t>
            </a:r>
            <a:r>
              <a:rPr lang="en-IN" i="1" dirty="0"/>
              <a:t>interface</a:t>
            </a:r>
            <a:r>
              <a:rPr lang="en-IN" dirty="0"/>
              <a:t>...]] {</a:t>
            </a:r>
          </a:p>
          <a:p>
            <a:pPr marL="0" indent="0">
              <a:buNone/>
            </a:pPr>
            <a:r>
              <a:rPr lang="en-IN" dirty="0" smtClean="0"/>
              <a:t>		// </a:t>
            </a:r>
            <a:r>
              <a:rPr lang="en-IN" dirty="0"/>
              <a:t>class-body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639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Inheritance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90" y="2362200"/>
            <a:ext cx="807319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942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3667125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916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1999"/>
            <a:ext cx="5791200" cy="523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03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686800" cy="6553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A simple example of inheritance.</a:t>
            </a:r>
          </a:p>
          <a:p>
            <a:pPr marL="0" indent="0">
              <a:buNone/>
            </a:pPr>
            <a:r>
              <a:rPr lang="en-IN" dirty="0"/>
              <a:t>// Create a superclass.</a:t>
            </a:r>
          </a:p>
          <a:p>
            <a:pPr marL="0" indent="0">
              <a:buNone/>
            </a:pPr>
            <a:r>
              <a:rPr lang="en-IN" dirty="0"/>
              <a:t>class A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i, j;</a:t>
            </a:r>
          </a:p>
          <a:p>
            <a:pPr marL="0" indent="0">
              <a:buNone/>
            </a:pPr>
            <a:r>
              <a:rPr lang="en-IN" dirty="0" smtClean="0"/>
              <a:t>	void </a:t>
            </a:r>
            <a:r>
              <a:rPr lang="en-IN" dirty="0" err="1"/>
              <a:t>showij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("i and j: " + i + " " + j);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// Create a subclass by extending class A.</a:t>
            </a:r>
          </a:p>
          <a:p>
            <a:pPr marL="0" indent="0">
              <a:buNone/>
            </a:pPr>
            <a:r>
              <a:rPr lang="en-IN" dirty="0"/>
              <a:t>class B extends A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k;</a:t>
            </a:r>
          </a:p>
          <a:p>
            <a:pPr marL="0" indent="0">
              <a:buNone/>
            </a:pPr>
            <a:r>
              <a:rPr lang="en-IN" dirty="0" smtClean="0"/>
              <a:t>	void </a:t>
            </a:r>
            <a:r>
              <a:rPr lang="en-IN" dirty="0" err="1"/>
              <a:t>showk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("k: " + k);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	void </a:t>
            </a:r>
            <a:r>
              <a:rPr lang="en-IN" dirty="0"/>
              <a:t>sum()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</a:t>
            </a:r>
            <a:r>
              <a:rPr lang="en-IN" dirty="0" err="1"/>
              <a:t>i+j+k</a:t>
            </a:r>
            <a:r>
              <a:rPr lang="en-IN" dirty="0"/>
              <a:t>: " + (</a:t>
            </a:r>
            <a:r>
              <a:rPr lang="en-IN" dirty="0" err="1"/>
              <a:t>i+j+k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0898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Nested interface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2" y="1752600"/>
            <a:ext cx="800647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384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8682951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229944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851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15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442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Exception Handling in </a:t>
            </a:r>
            <a:r>
              <a:rPr lang="en-IN" dirty="0" smtClean="0"/>
              <a:t>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768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Java </a:t>
            </a:r>
            <a:r>
              <a:rPr lang="en-IN" dirty="0" smtClean="0"/>
              <a:t>Exceptions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3340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485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68362"/>
          </a:xfrm>
        </p:spPr>
        <p:txBody>
          <a:bodyPr>
            <a:normAutofit/>
          </a:bodyPr>
          <a:lstStyle/>
          <a:p>
            <a:r>
              <a:rPr lang="en-IN" dirty="0"/>
              <a:t>Hierarchy of Java Exception </a:t>
            </a:r>
            <a:r>
              <a:rPr lang="en-IN" dirty="0" smtClean="0"/>
              <a:t>classes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1"/>
            <a:ext cx="7848599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703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960"/>
            <a:ext cx="6705600" cy="679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311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Scenarios of Java </a:t>
            </a:r>
            <a:r>
              <a:rPr lang="en-US" dirty="0" smtClean="0"/>
              <a:t>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800" dirty="0" smtClean="0"/>
              <a:t>A </a:t>
            </a:r>
            <a:r>
              <a:rPr lang="en-US" sz="2800" dirty="0"/>
              <a:t>scenario where </a:t>
            </a:r>
            <a:r>
              <a:rPr lang="en-US" sz="2800" dirty="0" err="1"/>
              <a:t>ArithmeticException</a:t>
            </a:r>
            <a:r>
              <a:rPr lang="en-US" sz="2800" dirty="0"/>
              <a:t> </a:t>
            </a:r>
            <a:r>
              <a:rPr lang="en-US" sz="2800" dirty="0" smtClean="0"/>
              <a:t>occurs</a:t>
            </a:r>
          </a:p>
          <a:p>
            <a:pPr marL="0" indent="0">
              <a:buNone/>
            </a:pPr>
            <a:r>
              <a:rPr lang="en-IN" sz="2800" b="1" dirty="0" smtClean="0"/>
              <a:t>	</a:t>
            </a:r>
            <a:r>
              <a:rPr lang="en-IN" sz="2800" b="1" dirty="0" err="1" smtClean="0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 a=50/0;//</a:t>
            </a:r>
            <a:r>
              <a:rPr lang="en-IN" sz="2800" dirty="0" err="1">
                <a:solidFill>
                  <a:srgbClr val="C00000"/>
                </a:solidFill>
              </a:rPr>
              <a:t>ArithmeticException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2) A scenario where </a:t>
            </a:r>
            <a:r>
              <a:rPr lang="en-IN" sz="2800" dirty="0" err="1"/>
              <a:t>NullPointerException</a:t>
            </a:r>
            <a:r>
              <a:rPr lang="en-IN" sz="2800" dirty="0"/>
              <a:t> occurs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smtClean="0">
                <a:solidFill>
                  <a:srgbClr val="C00000"/>
                </a:solidFill>
              </a:rPr>
              <a:t>String</a:t>
            </a:r>
            <a:r>
              <a:rPr lang="en-IN" sz="2800" dirty="0">
                <a:solidFill>
                  <a:srgbClr val="C00000"/>
                </a:solidFill>
              </a:rPr>
              <a:t> s=</a:t>
            </a:r>
            <a:r>
              <a:rPr lang="en-IN" sz="2800" b="1" dirty="0">
                <a:solidFill>
                  <a:srgbClr val="C00000"/>
                </a:solidFill>
              </a:rPr>
              <a:t>null</a:t>
            </a:r>
            <a:r>
              <a:rPr lang="en-IN" sz="2800" dirty="0">
                <a:solidFill>
                  <a:srgbClr val="C00000"/>
                </a:solidFill>
              </a:rPr>
              <a:t>;  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	</a:t>
            </a:r>
            <a:r>
              <a:rPr lang="en-IN" sz="2800" dirty="0" err="1" smtClean="0">
                <a:solidFill>
                  <a:srgbClr val="C00000"/>
                </a:solidFill>
              </a:rPr>
              <a:t>System.out.println</a:t>
            </a:r>
            <a:r>
              <a:rPr lang="en-IN" sz="2800" dirty="0" smtClean="0">
                <a:solidFill>
                  <a:srgbClr val="C00000"/>
                </a:solidFill>
              </a:rPr>
              <a:t>(</a:t>
            </a:r>
            <a:r>
              <a:rPr lang="en-IN" sz="2800" dirty="0" err="1" smtClean="0">
                <a:solidFill>
                  <a:srgbClr val="C00000"/>
                </a:solidFill>
              </a:rPr>
              <a:t>s.length</a:t>
            </a:r>
            <a:r>
              <a:rPr lang="en-IN" sz="2800" dirty="0">
                <a:solidFill>
                  <a:srgbClr val="C00000"/>
                </a:solidFill>
              </a:rPr>
              <a:t>());//</a:t>
            </a:r>
            <a:r>
              <a:rPr lang="en-IN" sz="2800" dirty="0" err="1" smtClean="0">
                <a:solidFill>
                  <a:srgbClr val="C00000"/>
                </a:solidFill>
              </a:rPr>
              <a:t>NullPointe</a:t>
            </a:r>
            <a:r>
              <a:rPr lang="en-IN" sz="2800" dirty="0" smtClean="0">
                <a:solidFill>
                  <a:srgbClr val="C00000"/>
                </a:solidFill>
              </a:rPr>
              <a:t>						</a:t>
            </a:r>
            <a:r>
              <a:rPr lang="en-IN" sz="2800" dirty="0" err="1" smtClean="0">
                <a:solidFill>
                  <a:srgbClr val="C00000"/>
                </a:solidFill>
              </a:rPr>
              <a:t>rException</a:t>
            </a:r>
            <a:endParaRPr lang="en-IN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/>
              <a:t>3) A scenario where </a:t>
            </a:r>
            <a:r>
              <a:rPr lang="en-US" sz="2800" dirty="0" err="1"/>
              <a:t>NumberFormatException</a:t>
            </a:r>
            <a:r>
              <a:rPr lang="en-US" sz="2800" dirty="0"/>
              <a:t> occurs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String</a:t>
            </a:r>
            <a:r>
              <a:rPr lang="en-US" sz="2800" dirty="0">
                <a:solidFill>
                  <a:srgbClr val="C00000"/>
                </a:solidFill>
              </a:rPr>
              <a:t> s="</a:t>
            </a:r>
            <a:r>
              <a:rPr lang="en-US" sz="2800" dirty="0" err="1">
                <a:solidFill>
                  <a:srgbClr val="C00000"/>
                </a:solidFill>
              </a:rPr>
              <a:t>abc</a:t>
            </a:r>
            <a:r>
              <a:rPr lang="en-US" sz="2800" dirty="0">
                <a:solidFill>
                  <a:srgbClr val="C00000"/>
                </a:solidFill>
              </a:rPr>
              <a:t>";  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 i=</a:t>
            </a:r>
            <a:r>
              <a:rPr lang="en-US" sz="2800" dirty="0" err="1">
                <a:solidFill>
                  <a:srgbClr val="C00000"/>
                </a:solidFill>
              </a:rPr>
              <a:t>Integer.parseInt</a:t>
            </a:r>
            <a:r>
              <a:rPr lang="en-US" sz="2800" dirty="0">
                <a:solidFill>
                  <a:srgbClr val="C00000"/>
                </a:solidFill>
              </a:rPr>
              <a:t>(s);//</a:t>
            </a:r>
            <a:r>
              <a:rPr lang="en-US" sz="2800" dirty="0" err="1" smtClean="0">
                <a:solidFill>
                  <a:srgbClr val="C00000"/>
                </a:solidFill>
              </a:rPr>
              <a:t>NumberFormatExce</a:t>
            </a:r>
            <a:r>
              <a:rPr lang="en-US" sz="2800" dirty="0" smtClean="0">
                <a:solidFill>
                  <a:srgbClr val="C00000"/>
                </a:solidFill>
              </a:rPr>
              <a:t>						</a:t>
            </a:r>
            <a:r>
              <a:rPr lang="en-US" sz="2800" dirty="0" err="1" smtClean="0">
                <a:solidFill>
                  <a:srgbClr val="C00000"/>
                </a:solidFill>
              </a:rPr>
              <a:t>ption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dirty="0"/>
              <a:t> 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14843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4) A scenario where </a:t>
            </a:r>
            <a:r>
              <a:rPr lang="en-US" sz="2800" dirty="0" err="1" smtClean="0"/>
              <a:t>ArrayIndexOutOfBoundsException</a:t>
            </a:r>
            <a:r>
              <a:rPr lang="en-US" sz="2800" dirty="0" smtClean="0"/>
              <a:t> occurs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 a[]=</a:t>
            </a:r>
            <a:r>
              <a:rPr lang="en-US" sz="2800" b="1" dirty="0">
                <a:solidFill>
                  <a:srgbClr val="C00000"/>
                </a:solidFill>
              </a:rPr>
              <a:t>new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[5];  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C00000"/>
                </a:solidFill>
              </a:rPr>
              <a:t>a[10]=50; //</a:t>
            </a:r>
            <a:r>
              <a:rPr lang="en-US" sz="2800" dirty="0" err="1">
                <a:solidFill>
                  <a:srgbClr val="C00000"/>
                </a:solidFill>
              </a:rPr>
              <a:t>ArrayIndexOutOfBoundsException</a:t>
            </a:r>
            <a:r>
              <a:rPr lang="en-US" sz="2800" dirty="0">
                <a:solidFill>
                  <a:srgbClr val="C00000"/>
                </a:solidFill>
              </a:rPr>
              <a:t>  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84506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Java Exception </a:t>
            </a:r>
            <a:r>
              <a:rPr lang="en-IN" dirty="0" smtClean="0"/>
              <a:t>Keywords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/>
              <a:t>There are 5 keywords which are used in handling exceptions in Java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ry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atch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 smtClean="0">
                <a:solidFill>
                  <a:srgbClr val="C00000"/>
                </a:solidFill>
              </a:rPr>
              <a:t>inally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hrow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hrows</a:t>
            </a:r>
          </a:p>
          <a:p>
            <a:pPr lvl="1"/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25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800" b="1" dirty="0"/>
              <a:t>A Superclass Variable Can Reference a Subclass Object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RefDemo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BoxWeight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weightbox</a:t>
            </a:r>
            <a:r>
              <a:rPr lang="en-US" dirty="0">
                <a:solidFill>
                  <a:srgbClr val="C00000"/>
                </a:solidFill>
              </a:rPr>
              <a:t> = new </a:t>
            </a:r>
            <a:r>
              <a:rPr lang="en-US" dirty="0" err="1">
                <a:solidFill>
                  <a:srgbClr val="C00000"/>
                </a:solidFill>
              </a:rPr>
              <a:t>BoxWeight</a:t>
            </a:r>
            <a:r>
              <a:rPr lang="en-US" dirty="0">
                <a:solidFill>
                  <a:srgbClr val="C00000"/>
                </a:solidFill>
              </a:rPr>
              <a:t>(3, 5, 7, 8.37);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Box </a:t>
            </a:r>
            <a:r>
              <a:rPr lang="en-IN" dirty="0" err="1">
                <a:solidFill>
                  <a:srgbClr val="C00000"/>
                </a:solidFill>
              </a:rPr>
              <a:t>plainbox</a:t>
            </a:r>
            <a:r>
              <a:rPr lang="en-IN" dirty="0">
                <a:solidFill>
                  <a:srgbClr val="C00000"/>
                </a:solidFill>
              </a:rPr>
              <a:t> = new Box();</a:t>
            </a:r>
          </a:p>
          <a:p>
            <a:pPr marL="0" indent="0">
              <a:buNone/>
            </a:pPr>
            <a:r>
              <a:rPr lang="en-IN" dirty="0" smtClean="0"/>
              <a:t>	double </a:t>
            </a:r>
            <a:r>
              <a:rPr lang="en-IN" dirty="0" err="1"/>
              <a:t>vol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vol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weightbox.volume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nl-NL" dirty="0" smtClean="0"/>
              <a:t>	System.out.println</a:t>
            </a:r>
            <a:r>
              <a:rPr lang="nl-NL" dirty="0"/>
              <a:t>("Volume of weightbox is " + vol);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("Weight of </a:t>
            </a:r>
            <a:r>
              <a:rPr lang="en-US" dirty="0" err="1"/>
              <a:t>weightbox</a:t>
            </a:r>
            <a:r>
              <a:rPr lang="en-US" dirty="0"/>
              <a:t> is " </a:t>
            </a:r>
            <a:r>
              <a:rPr lang="en-US" dirty="0" smtClean="0"/>
              <a:t>+</a:t>
            </a:r>
            <a:r>
              <a:rPr lang="en-IN" dirty="0" smtClean="0"/>
              <a:t>	</a:t>
            </a:r>
            <a:r>
              <a:rPr lang="en-IN" dirty="0" err="1" smtClean="0"/>
              <a:t>weightbox.weight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assign </a:t>
            </a:r>
            <a:r>
              <a:rPr lang="en-US" dirty="0" err="1"/>
              <a:t>BoxWeight</a:t>
            </a:r>
            <a:r>
              <a:rPr lang="en-US" dirty="0"/>
              <a:t> reference to Box reference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>
                <a:solidFill>
                  <a:srgbClr val="C00000"/>
                </a:solidFill>
              </a:rPr>
              <a:t>plainbox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= </a:t>
            </a:r>
            <a:r>
              <a:rPr lang="en-IN" dirty="0" err="1">
                <a:solidFill>
                  <a:srgbClr val="C00000"/>
                </a:solidFill>
              </a:rPr>
              <a:t>weightbox</a:t>
            </a:r>
            <a:r>
              <a:rPr lang="en-IN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vol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plainbox.volume</a:t>
            </a:r>
            <a:r>
              <a:rPr lang="en-IN" dirty="0"/>
              <a:t>(); // OK, volume() defined in Box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/>
              <a:t>("Volume of </a:t>
            </a:r>
            <a:r>
              <a:rPr lang="en-IN" dirty="0" err="1"/>
              <a:t>plainbox</a:t>
            </a:r>
            <a:r>
              <a:rPr lang="en-IN" dirty="0"/>
              <a:t> is " + </a:t>
            </a:r>
            <a:r>
              <a:rPr lang="en-IN" dirty="0" err="1"/>
              <a:t>vol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US" dirty="0"/>
              <a:t>/* The following statement is invalid because </a:t>
            </a:r>
            <a:r>
              <a:rPr lang="en-US" dirty="0" err="1"/>
              <a:t>plainbox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does not define a weight member. */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 err="1"/>
              <a:t>System.out.println</a:t>
            </a:r>
            <a:r>
              <a:rPr lang="en-US" dirty="0"/>
              <a:t>("Weight of </a:t>
            </a:r>
            <a:r>
              <a:rPr lang="en-US" dirty="0" err="1"/>
              <a:t>plainbox</a:t>
            </a:r>
            <a:r>
              <a:rPr lang="en-US" dirty="0"/>
              <a:t> is " + </a:t>
            </a:r>
            <a:r>
              <a:rPr lang="en-US" dirty="0" err="1"/>
              <a:t>plainbox.weight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30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IN" dirty="0"/>
              <a:t>Catching </a:t>
            </a:r>
            <a:r>
              <a:rPr lang="en-IN" dirty="0" smtClean="0"/>
              <a:t>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syntax for using </a:t>
            </a:r>
            <a:r>
              <a:rPr lang="en-US" dirty="0" smtClean="0"/>
              <a:t>try/catch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try </a:t>
            </a:r>
            <a:r>
              <a:rPr lang="en-US" sz="2400" dirty="0">
                <a:solidFill>
                  <a:srgbClr val="C00000"/>
                </a:solidFill>
              </a:rPr>
              <a:t>{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// </a:t>
            </a:r>
            <a:r>
              <a:rPr lang="en-US" sz="2400" dirty="0">
                <a:solidFill>
                  <a:srgbClr val="C00000"/>
                </a:solidFill>
              </a:rPr>
              <a:t>Protected code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catch (</a:t>
            </a:r>
            <a:r>
              <a:rPr lang="en-US" sz="2400" dirty="0" err="1">
                <a:solidFill>
                  <a:srgbClr val="C00000"/>
                </a:solidFill>
              </a:rPr>
              <a:t>ExceptionName</a:t>
            </a:r>
            <a:r>
              <a:rPr lang="en-US" sz="2400" dirty="0">
                <a:solidFill>
                  <a:srgbClr val="C00000"/>
                </a:solidFill>
              </a:rPr>
              <a:t> e1) </a:t>
            </a:r>
            <a:r>
              <a:rPr lang="en-US" sz="2400" dirty="0" smtClean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 </a:t>
            </a:r>
            <a:r>
              <a:rPr lang="en-US" sz="2400" dirty="0">
                <a:solidFill>
                  <a:srgbClr val="C00000"/>
                </a:solidFill>
              </a:rPr>
              <a:t>// Catch </a:t>
            </a:r>
            <a:r>
              <a:rPr lang="en-US" sz="2400" dirty="0" smtClean="0">
                <a:solidFill>
                  <a:srgbClr val="C00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 }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34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9154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// File Name : </a:t>
            </a:r>
            <a:r>
              <a:rPr lang="en-IN" sz="2800" dirty="0" smtClean="0"/>
              <a:t>ExcepTest.java</a:t>
            </a:r>
          </a:p>
          <a:p>
            <a:pPr marL="0" indent="0">
              <a:buNone/>
            </a:pPr>
            <a:r>
              <a:rPr lang="en-IN" sz="2800" dirty="0" smtClean="0"/>
              <a:t> 	import </a:t>
            </a:r>
            <a:r>
              <a:rPr lang="en-IN" sz="2800" dirty="0"/>
              <a:t>java</a:t>
            </a:r>
            <a:r>
              <a:rPr lang="en-IN" sz="2800" dirty="0"/>
              <a:t>.</a:t>
            </a:r>
            <a:r>
              <a:rPr lang="en-IN" sz="2800" dirty="0"/>
              <a:t>io</a:t>
            </a:r>
            <a:r>
              <a:rPr lang="en-IN" sz="2800" dirty="0"/>
              <a:t>.*;</a:t>
            </a:r>
            <a:r>
              <a:rPr lang="en-IN" sz="2800" dirty="0"/>
              <a:t>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	public </a:t>
            </a:r>
            <a:r>
              <a:rPr lang="en-IN" sz="2800" dirty="0"/>
              <a:t>class</a:t>
            </a:r>
            <a:r>
              <a:rPr lang="en-IN" sz="2800" dirty="0"/>
              <a:t> </a:t>
            </a:r>
            <a:r>
              <a:rPr lang="en-IN" sz="2800" dirty="0" err="1"/>
              <a:t>ExcepTest</a:t>
            </a:r>
            <a:r>
              <a:rPr lang="en-IN" sz="2800" dirty="0"/>
              <a:t> </a:t>
            </a:r>
            <a:r>
              <a:rPr lang="en-IN" sz="2800" dirty="0" smtClean="0"/>
              <a:t>{</a:t>
            </a:r>
          </a:p>
          <a:p>
            <a:pPr marL="0" indent="0">
              <a:buNone/>
            </a:pPr>
            <a:r>
              <a:rPr lang="en-IN" sz="2800" dirty="0" smtClean="0"/>
              <a:t> 		public </a:t>
            </a:r>
            <a:r>
              <a:rPr lang="en-IN" sz="2800" dirty="0"/>
              <a:t>static</a:t>
            </a:r>
            <a:r>
              <a:rPr lang="en-IN" sz="2800" dirty="0"/>
              <a:t> </a:t>
            </a:r>
            <a:r>
              <a:rPr lang="en-IN" sz="2800" dirty="0"/>
              <a:t>void</a:t>
            </a:r>
            <a:r>
              <a:rPr lang="en-IN" sz="2800" dirty="0"/>
              <a:t> main</a:t>
            </a:r>
            <a:r>
              <a:rPr lang="en-IN" sz="2800" dirty="0"/>
              <a:t>(String</a:t>
            </a:r>
            <a:r>
              <a:rPr lang="en-IN" sz="2800" dirty="0"/>
              <a:t> </a:t>
            </a:r>
            <a:r>
              <a:rPr lang="en-IN" sz="2800" dirty="0" err="1"/>
              <a:t>args</a:t>
            </a:r>
            <a:r>
              <a:rPr lang="en-IN" sz="2800" dirty="0"/>
              <a:t>[])</a:t>
            </a:r>
            <a:r>
              <a:rPr lang="en-IN" sz="2800" dirty="0"/>
              <a:t> </a:t>
            </a:r>
            <a:r>
              <a:rPr lang="en-IN" sz="2800" dirty="0"/>
              <a:t>{</a:t>
            </a:r>
            <a:r>
              <a:rPr lang="en-IN" sz="2800" dirty="0"/>
              <a:t>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800" dirty="0" smtClean="0">
                <a:solidFill>
                  <a:srgbClr val="C00000"/>
                </a:solidFill>
              </a:rPr>
              <a:t>try </a:t>
            </a:r>
            <a:r>
              <a:rPr lang="en-IN" sz="2800" dirty="0">
                <a:solidFill>
                  <a:srgbClr val="C00000"/>
                </a:solidFill>
              </a:rPr>
              <a:t>{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endParaRPr lang="en-IN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		</a:t>
            </a:r>
            <a:r>
              <a:rPr lang="en-IN" sz="2800" dirty="0" err="1" smtClean="0">
                <a:solidFill>
                  <a:srgbClr val="C00000"/>
                </a:solidFill>
              </a:rPr>
              <a:t>int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>
                <a:solidFill>
                  <a:srgbClr val="C00000"/>
                </a:solidFill>
              </a:rPr>
              <a:t>a</a:t>
            </a:r>
            <a:r>
              <a:rPr lang="en-IN" sz="2800" dirty="0">
                <a:solidFill>
                  <a:srgbClr val="C00000"/>
                </a:solidFill>
              </a:rPr>
              <a:t>[]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>
                <a:solidFill>
                  <a:srgbClr val="C00000"/>
                </a:solidFill>
              </a:rPr>
              <a:t>=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>
                <a:solidFill>
                  <a:srgbClr val="C00000"/>
                </a:solidFill>
              </a:rPr>
              <a:t>new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[2];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endParaRPr lang="en-IN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		</a:t>
            </a:r>
            <a:r>
              <a:rPr lang="en-IN" sz="2800" dirty="0" err="1" smtClean="0">
                <a:solidFill>
                  <a:srgbClr val="C00000"/>
                </a:solidFill>
              </a:rPr>
              <a:t>System.out.println</a:t>
            </a:r>
            <a:r>
              <a:rPr lang="en-IN" sz="2800" dirty="0">
                <a:solidFill>
                  <a:srgbClr val="C00000"/>
                </a:solidFill>
              </a:rPr>
              <a:t>("Access element three :"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>
                <a:solidFill>
                  <a:srgbClr val="C00000"/>
                </a:solidFill>
              </a:rPr>
              <a:t>+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 smtClean="0">
                <a:solidFill>
                  <a:srgbClr val="C00000"/>
                </a:solidFill>
              </a:rPr>
              <a:t>		a[3</a:t>
            </a:r>
            <a:r>
              <a:rPr lang="en-IN" sz="2800" dirty="0">
                <a:solidFill>
                  <a:srgbClr val="C00000"/>
                </a:solidFill>
              </a:rPr>
              <a:t>]);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>
                <a:solidFill>
                  <a:srgbClr val="C00000"/>
                </a:solidFill>
              </a:rPr>
              <a:t>}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endParaRPr lang="en-IN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800" dirty="0" smtClean="0">
                <a:solidFill>
                  <a:srgbClr val="00B050"/>
                </a:solidFill>
              </a:rPr>
              <a:t>catch </a:t>
            </a:r>
            <a:r>
              <a:rPr lang="en-IN" sz="2800" dirty="0">
                <a:solidFill>
                  <a:srgbClr val="00B050"/>
                </a:solidFill>
              </a:rPr>
              <a:t>(</a:t>
            </a:r>
            <a:r>
              <a:rPr lang="en-IN" sz="2800" dirty="0" err="1">
                <a:solidFill>
                  <a:srgbClr val="00B050"/>
                </a:solidFill>
              </a:rPr>
              <a:t>ArrayIndexOutOfBoundsException</a:t>
            </a:r>
            <a:r>
              <a:rPr lang="en-IN" sz="2800" dirty="0">
                <a:solidFill>
                  <a:srgbClr val="00B050"/>
                </a:solidFill>
              </a:rPr>
              <a:t> e</a:t>
            </a:r>
            <a:r>
              <a:rPr lang="en-IN" sz="2800" dirty="0">
                <a:solidFill>
                  <a:srgbClr val="00B050"/>
                </a:solidFill>
              </a:rPr>
              <a:t>)</a:t>
            </a:r>
            <a:r>
              <a:rPr lang="en-IN" sz="2800" dirty="0">
                <a:solidFill>
                  <a:srgbClr val="00B050"/>
                </a:solidFill>
              </a:rPr>
              <a:t> </a:t>
            </a:r>
            <a:r>
              <a:rPr lang="en-IN" sz="2800" dirty="0">
                <a:solidFill>
                  <a:srgbClr val="00B050"/>
                </a:solidFill>
              </a:rPr>
              <a:t>{</a:t>
            </a:r>
            <a:r>
              <a:rPr lang="en-IN" sz="2800" dirty="0">
                <a:solidFill>
                  <a:srgbClr val="00B050"/>
                </a:solidFill>
              </a:rPr>
              <a:t> </a:t>
            </a:r>
            <a:r>
              <a:rPr lang="en-IN" sz="2800" dirty="0" smtClean="0">
                <a:solidFill>
                  <a:srgbClr val="00B050"/>
                </a:solidFill>
              </a:rPr>
              <a:t>		</a:t>
            </a:r>
            <a:r>
              <a:rPr lang="en-IN" sz="2800" dirty="0" err="1" smtClean="0">
                <a:solidFill>
                  <a:srgbClr val="00B050"/>
                </a:solidFill>
              </a:rPr>
              <a:t>System.out.println</a:t>
            </a:r>
            <a:r>
              <a:rPr lang="en-IN" sz="2800" dirty="0">
                <a:solidFill>
                  <a:srgbClr val="00B050"/>
                </a:solidFill>
              </a:rPr>
              <a:t>("Exception thrown :"</a:t>
            </a:r>
            <a:r>
              <a:rPr lang="en-IN" sz="2800" dirty="0">
                <a:solidFill>
                  <a:srgbClr val="00B050"/>
                </a:solidFill>
              </a:rPr>
              <a:t> </a:t>
            </a:r>
            <a:r>
              <a:rPr lang="en-IN" sz="2800" dirty="0">
                <a:solidFill>
                  <a:srgbClr val="00B050"/>
                </a:solidFill>
              </a:rPr>
              <a:t>+</a:t>
            </a:r>
            <a:r>
              <a:rPr lang="en-IN" sz="2800" dirty="0">
                <a:solidFill>
                  <a:srgbClr val="00B050"/>
                </a:solidFill>
              </a:rPr>
              <a:t> e</a:t>
            </a:r>
            <a:r>
              <a:rPr lang="en-IN" sz="2800" dirty="0">
                <a:solidFill>
                  <a:srgbClr val="00B050"/>
                </a:solidFill>
              </a:rPr>
              <a:t>);</a:t>
            </a:r>
            <a:r>
              <a:rPr lang="en-IN" sz="2800" dirty="0">
                <a:solidFill>
                  <a:srgbClr val="00B050"/>
                </a:solidFill>
              </a:rPr>
              <a:t> </a:t>
            </a:r>
            <a:r>
              <a:rPr lang="en-IN" sz="2800" dirty="0">
                <a:solidFill>
                  <a:srgbClr val="00B050"/>
                </a:solidFill>
              </a:rPr>
              <a:t>}</a:t>
            </a:r>
            <a:r>
              <a:rPr lang="en-IN" sz="2800" dirty="0">
                <a:solidFill>
                  <a:srgbClr val="00B050"/>
                </a:solidFill>
              </a:rPr>
              <a:t> </a:t>
            </a:r>
            <a:r>
              <a:rPr lang="en-IN" sz="2800" dirty="0" smtClean="0"/>
              <a:t>		</a:t>
            </a:r>
            <a:r>
              <a:rPr lang="en-IN" sz="2800" dirty="0" err="1" smtClean="0"/>
              <a:t>System.out.println</a:t>
            </a:r>
            <a:r>
              <a:rPr lang="en-IN" sz="2800" dirty="0"/>
              <a:t>("Out of the block");</a:t>
            </a:r>
            <a:r>
              <a:rPr lang="en-IN" sz="2800" dirty="0"/>
              <a:t> </a:t>
            </a:r>
            <a:r>
              <a:rPr lang="en-IN" sz="2800" dirty="0"/>
              <a:t>}</a:t>
            </a:r>
            <a:r>
              <a:rPr lang="en-IN" sz="2800" dirty="0"/>
              <a:t> </a:t>
            </a:r>
            <a:r>
              <a:rPr lang="en-IN" sz="2800" dirty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1687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Multiple Catch </a:t>
            </a:r>
            <a:r>
              <a:rPr lang="en-IN" dirty="0" smtClean="0"/>
              <a:t>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try {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// Protected code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} catch (ExceptionType1 e1) {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// Catch block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} catch (ExceptionType2 e2) {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// Catch block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} catch (ExceptionType3 e3) {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// Catch block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5055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The Throws/Throw </a:t>
            </a:r>
            <a:r>
              <a:rPr lang="en-IN" dirty="0" smtClean="0"/>
              <a:t>Keywords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className</a:t>
            </a:r>
            <a:r>
              <a:rPr lang="en-IN" dirty="0"/>
              <a:t>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public void deposit(double amount) </a:t>
            </a:r>
            <a:r>
              <a:rPr lang="en-IN" dirty="0">
                <a:solidFill>
                  <a:srgbClr val="C00000"/>
                </a:solidFill>
              </a:rPr>
              <a:t>throws </a:t>
            </a:r>
            <a:r>
              <a:rPr lang="en-IN" dirty="0" err="1"/>
              <a:t>RemoteException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  // Method implementation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>
                <a:solidFill>
                  <a:srgbClr val="C00000"/>
                </a:solidFill>
              </a:rPr>
              <a:t>throw</a:t>
            </a:r>
            <a:r>
              <a:rPr lang="en-IN" dirty="0"/>
              <a:t> new </a:t>
            </a:r>
            <a:r>
              <a:rPr lang="en-IN" dirty="0" err="1"/>
              <a:t>RemoteException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// Remainder of class definition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08751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The Finally </a:t>
            </a:r>
            <a:r>
              <a:rPr lang="en-IN" dirty="0" smtClean="0"/>
              <a:t>Block-Syntax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try {</a:t>
            </a:r>
          </a:p>
          <a:p>
            <a:pPr marL="0" indent="0">
              <a:buNone/>
            </a:pPr>
            <a:r>
              <a:rPr lang="en-IN" dirty="0"/>
              <a:t>   // Protected code</a:t>
            </a:r>
          </a:p>
          <a:p>
            <a:pPr marL="0" indent="0">
              <a:buNone/>
            </a:pPr>
            <a:r>
              <a:rPr lang="en-IN" dirty="0"/>
              <a:t>} catch (ExceptionType1 e1) {</a:t>
            </a:r>
          </a:p>
          <a:p>
            <a:pPr marL="0" indent="0">
              <a:buNone/>
            </a:pPr>
            <a:r>
              <a:rPr lang="en-IN" dirty="0"/>
              <a:t>   // Catch block</a:t>
            </a:r>
          </a:p>
          <a:p>
            <a:pPr marL="0" indent="0">
              <a:buNone/>
            </a:pPr>
            <a:r>
              <a:rPr lang="en-IN" dirty="0"/>
              <a:t>} catch (ExceptionType2 e2) {</a:t>
            </a:r>
          </a:p>
          <a:p>
            <a:pPr marL="0" indent="0">
              <a:buNone/>
            </a:pPr>
            <a:r>
              <a:rPr lang="en-IN" dirty="0"/>
              <a:t>   // Catch block</a:t>
            </a:r>
          </a:p>
          <a:p>
            <a:pPr marL="0" indent="0">
              <a:buNone/>
            </a:pPr>
            <a:r>
              <a:rPr lang="en-IN" dirty="0"/>
              <a:t>} catch (ExceptionType3 e3) {</a:t>
            </a:r>
          </a:p>
          <a:p>
            <a:pPr marL="0" indent="0">
              <a:buNone/>
            </a:pPr>
            <a:r>
              <a:rPr lang="en-IN" dirty="0"/>
              <a:t>   // Catch block</a:t>
            </a:r>
          </a:p>
          <a:p>
            <a:pPr marL="0" indent="0">
              <a:buNone/>
            </a:pPr>
            <a:r>
              <a:rPr lang="en-IN" dirty="0"/>
              <a:t>}finally {</a:t>
            </a:r>
          </a:p>
          <a:p>
            <a:pPr marL="0" indent="0">
              <a:buNone/>
            </a:pPr>
            <a:r>
              <a:rPr lang="en-IN" dirty="0"/>
              <a:t>   // The finally block always executes.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227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 the following −</a:t>
            </a:r>
          </a:p>
          <a:p>
            <a:r>
              <a:rPr lang="en-US" dirty="0"/>
              <a:t>A catch clause cannot exist without a try statement.</a:t>
            </a:r>
          </a:p>
          <a:p>
            <a:r>
              <a:rPr lang="en-US" dirty="0"/>
              <a:t>It is not compulsory to have finally clauses whenever a try/catch block is present.</a:t>
            </a:r>
          </a:p>
          <a:p>
            <a:r>
              <a:rPr lang="en-US" dirty="0"/>
              <a:t>The try block cannot be present without either catch clause or finally clause.</a:t>
            </a:r>
          </a:p>
          <a:p>
            <a:r>
              <a:rPr lang="en-US" dirty="0"/>
              <a:t>Any code cannot be present in between the try, catch, finally blocks.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25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Using super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subclass needs </a:t>
            </a:r>
            <a:r>
              <a:rPr lang="en-US" dirty="0" smtClean="0"/>
              <a:t>to refer </a:t>
            </a:r>
            <a:r>
              <a:rPr lang="en-US" dirty="0"/>
              <a:t>to its immediate superclass, it can do so by use of the keyword </a:t>
            </a:r>
            <a:r>
              <a:rPr lang="en-US" b="1" dirty="0"/>
              <a:t>super</a:t>
            </a:r>
            <a:r>
              <a:rPr lang="en-US" dirty="0" smtClean="0"/>
              <a:t>.</a:t>
            </a:r>
          </a:p>
          <a:p>
            <a:r>
              <a:rPr lang="en-US" b="1" dirty="0"/>
              <a:t>super </a:t>
            </a:r>
            <a:r>
              <a:rPr lang="en-US" dirty="0"/>
              <a:t>has two general </a:t>
            </a:r>
            <a:r>
              <a:rPr lang="en-US" dirty="0" smtClean="0"/>
              <a:t>forms:</a:t>
            </a:r>
          </a:p>
          <a:p>
            <a:pPr lvl="1"/>
            <a:r>
              <a:rPr lang="en-IN" dirty="0"/>
              <a:t>calls the superclass’ </a:t>
            </a:r>
            <a:r>
              <a:rPr lang="en-IN" dirty="0" smtClean="0"/>
              <a:t>constructor</a:t>
            </a:r>
          </a:p>
          <a:p>
            <a:pPr lvl="1"/>
            <a:r>
              <a:rPr lang="en-US" dirty="0"/>
              <a:t>to access a member of the superclass that has been hidden by a member of a subclass.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57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Using super to Call Superclass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8392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subclass can call a constructor defined by its superclass </a:t>
            </a:r>
            <a:r>
              <a:rPr lang="en-US" dirty="0" smtClean="0"/>
              <a:t>by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super(</a:t>
            </a:r>
            <a:r>
              <a:rPr lang="en-IN" i="1" dirty="0" err="1" smtClean="0">
                <a:solidFill>
                  <a:srgbClr val="C00000"/>
                </a:solidFill>
              </a:rPr>
              <a:t>arg</a:t>
            </a:r>
            <a:r>
              <a:rPr lang="en-IN" i="1" dirty="0" smtClean="0">
                <a:solidFill>
                  <a:srgbClr val="C00000"/>
                </a:solidFill>
              </a:rPr>
              <a:t>-list</a:t>
            </a:r>
            <a:r>
              <a:rPr lang="en-IN" dirty="0" smtClean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BoxWeight</a:t>
            </a:r>
            <a:r>
              <a:rPr lang="en-US" dirty="0"/>
              <a:t> now uses super to initialize its Box attributes.</a:t>
            </a:r>
          </a:p>
          <a:p>
            <a:pPr marL="0" indent="0">
              <a:buNone/>
            </a:pPr>
            <a:r>
              <a:rPr lang="en-IN" dirty="0" smtClean="0"/>
              <a:t>	class </a:t>
            </a:r>
            <a:r>
              <a:rPr lang="en-IN" dirty="0" err="1"/>
              <a:t>BoxWeight</a:t>
            </a:r>
            <a:r>
              <a:rPr lang="en-IN" dirty="0"/>
              <a:t> extends Box {</a:t>
            </a:r>
          </a:p>
          <a:p>
            <a:pPr marL="0" indent="0">
              <a:buNone/>
            </a:pPr>
            <a:r>
              <a:rPr lang="en-US" dirty="0" smtClean="0"/>
              <a:t>		double </a:t>
            </a:r>
            <a:r>
              <a:rPr lang="en-US" dirty="0"/>
              <a:t>weight;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BoxWeight</a:t>
            </a:r>
            <a:r>
              <a:rPr lang="en-IN" dirty="0" smtClean="0"/>
              <a:t>(double </a:t>
            </a:r>
            <a:r>
              <a:rPr lang="en-IN" dirty="0"/>
              <a:t>w, double h, double d, double m) </a:t>
            </a:r>
            <a:r>
              <a:rPr lang="en-IN" dirty="0" smtClean="0"/>
              <a:t>		{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super(w</a:t>
            </a:r>
            <a:r>
              <a:rPr lang="en-US" dirty="0">
                <a:solidFill>
                  <a:srgbClr val="C00000"/>
                </a:solidFill>
              </a:rPr>
              <a:t>, h, d); </a:t>
            </a:r>
            <a:r>
              <a:rPr lang="en-US" dirty="0"/>
              <a:t>// call superclass constructor</a:t>
            </a:r>
          </a:p>
          <a:p>
            <a:pPr marL="0" indent="0">
              <a:buNone/>
            </a:pPr>
            <a:r>
              <a:rPr lang="en-IN" dirty="0" smtClean="0"/>
              <a:t>		weight </a:t>
            </a:r>
            <a:r>
              <a:rPr lang="en-IN" dirty="0"/>
              <a:t>= m;</a:t>
            </a:r>
          </a:p>
          <a:p>
            <a:pPr marL="0" indent="0"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68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Second Use for super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IN" dirty="0" err="1" smtClean="0"/>
              <a:t>super.</a:t>
            </a:r>
            <a:r>
              <a:rPr lang="en-IN" i="1" dirty="0" err="1" smtClean="0"/>
              <a:t>member</a:t>
            </a:r>
            <a:endParaRPr lang="en-IN" i="1" dirty="0" smtClean="0"/>
          </a:p>
          <a:p>
            <a:r>
              <a:rPr lang="en-US" i="1" dirty="0"/>
              <a:t>member </a:t>
            </a:r>
            <a:r>
              <a:rPr lang="en-US" dirty="0"/>
              <a:t>can be either a method or an instance variable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41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Using super to overcome name hiding.</a:t>
            </a:r>
          </a:p>
          <a:p>
            <a:pPr marL="0" indent="0">
              <a:buNone/>
            </a:pPr>
            <a:r>
              <a:rPr lang="en-IN" dirty="0" smtClean="0"/>
              <a:t>	class </a:t>
            </a:r>
            <a:r>
              <a:rPr lang="en-IN" dirty="0"/>
              <a:t>A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i;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// Create a </a:t>
            </a:r>
            <a:r>
              <a:rPr lang="en-US" dirty="0" smtClean="0"/>
              <a:t>subclass </a:t>
            </a:r>
            <a:r>
              <a:rPr lang="en-US" dirty="0"/>
              <a:t>by extending class 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	class </a:t>
            </a:r>
            <a:r>
              <a:rPr lang="en-IN" dirty="0"/>
              <a:t>B extends A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i; // this i hides the i in A</a:t>
            </a:r>
          </a:p>
          <a:p>
            <a:pPr marL="0" indent="0">
              <a:buNone/>
            </a:pPr>
            <a:r>
              <a:rPr lang="en-IN" dirty="0" smtClean="0"/>
              <a:t>		B(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a, </a:t>
            </a:r>
            <a:r>
              <a:rPr lang="en-IN" dirty="0" err="1"/>
              <a:t>int</a:t>
            </a:r>
            <a:r>
              <a:rPr lang="en-IN" dirty="0"/>
              <a:t> b) {</a:t>
            </a:r>
          </a:p>
          <a:p>
            <a:pPr marL="0" indent="0">
              <a:buNone/>
            </a:pPr>
            <a:r>
              <a:rPr lang="it-IT" dirty="0" smtClean="0"/>
              <a:t>			</a:t>
            </a:r>
            <a:r>
              <a:rPr lang="it-IT" dirty="0" smtClean="0">
                <a:solidFill>
                  <a:srgbClr val="C00000"/>
                </a:solidFill>
              </a:rPr>
              <a:t>super.i </a:t>
            </a:r>
            <a:r>
              <a:rPr lang="it-IT" dirty="0">
                <a:solidFill>
                  <a:srgbClr val="C00000"/>
                </a:solidFill>
              </a:rPr>
              <a:t>= a; // i in A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C00000"/>
                </a:solidFill>
              </a:rPr>
              <a:t>			i </a:t>
            </a:r>
            <a:r>
              <a:rPr lang="it-IT" dirty="0">
                <a:solidFill>
                  <a:srgbClr val="C00000"/>
                </a:solidFill>
              </a:rPr>
              <a:t>= b; // i in B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void </a:t>
            </a:r>
            <a:r>
              <a:rPr lang="en-IN" dirty="0"/>
              <a:t>show()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("i in superclass: " + </a:t>
            </a:r>
            <a:r>
              <a:rPr lang="en-IN" dirty="0" err="1"/>
              <a:t>super.i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("i in subclass: " + i);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56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UseSuper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smtClean="0"/>
              <a:t>	B </a:t>
            </a:r>
            <a:r>
              <a:rPr lang="en-US" dirty="0" err="1"/>
              <a:t>subOb</a:t>
            </a:r>
            <a:r>
              <a:rPr lang="en-US" dirty="0"/>
              <a:t> = new B(1, 2);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subOb.show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This program displays the following:</a:t>
            </a:r>
          </a:p>
          <a:p>
            <a:pPr marL="0" indent="0">
              <a:buNone/>
            </a:pPr>
            <a:r>
              <a:rPr lang="en-IN" dirty="0"/>
              <a:t>i in superclass: 1</a:t>
            </a:r>
          </a:p>
          <a:p>
            <a:pPr marL="0" indent="0">
              <a:buNone/>
            </a:pPr>
            <a:r>
              <a:rPr lang="en-IN" dirty="0"/>
              <a:t>i in subclass: 2</a:t>
            </a:r>
          </a:p>
        </p:txBody>
      </p:sp>
    </p:spTree>
    <p:extLst>
      <p:ext uri="{BB962C8B-B14F-4D97-AF65-F5344CB8AC3E}">
        <p14:creationId xmlns:p14="http://schemas.microsoft.com/office/powerpoint/2010/main" val="118662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536</Words>
  <Application>Microsoft Office PowerPoint</Application>
  <PresentationFormat>On-screen Show (4:3)</PresentationFormat>
  <Paragraphs>311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Inheritance</vt:lpstr>
      <vt:lpstr>PowerPoint Presentation</vt:lpstr>
      <vt:lpstr>PowerPoint Presentation</vt:lpstr>
      <vt:lpstr>A Superclass Variable Can Reference a Subclass Object</vt:lpstr>
      <vt:lpstr>Using super</vt:lpstr>
      <vt:lpstr>Using super to Call Superclass Constructors</vt:lpstr>
      <vt:lpstr>Second Use for super</vt:lpstr>
      <vt:lpstr>PowerPoint Presentation</vt:lpstr>
      <vt:lpstr>PowerPoint Presentation</vt:lpstr>
      <vt:lpstr>Method Overriding</vt:lpstr>
      <vt:lpstr>PowerPoint Presentation</vt:lpstr>
      <vt:lpstr>PowerPoint Presentation</vt:lpstr>
      <vt:lpstr>Dynamic Method Dispatch</vt:lpstr>
      <vt:lpstr>PowerPoint Presentation</vt:lpstr>
      <vt:lpstr>Using Abstract Classes</vt:lpstr>
      <vt:lpstr>PowerPoint Presentation</vt:lpstr>
      <vt:lpstr>Using final with Inheritance</vt:lpstr>
      <vt:lpstr>Using final to Prevent Overriding</vt:lpstr>
      <vt:lpstr>Using final to Prevent Inheritance</vt:lpstr>
      <vt:lpstr>Packages</vt:lpstr>
      <vt:lpstr>Access Protection</vt:lpstr>
      <vt:lpstr>Importing Packages</vt:lpstr>
      <vt:lpstr>Interfaces</vt:lpstr>
      <vt:lpstr>PowerPoint Presentation</vt:lpstr>
      <vt:lpstr>Defining an Interface</vt:lpstr>
      <vt:lpstr>Implementing Interfaces</vt:lpstr>
      <vt:lpstr>Multiple Inheritance</vt:lpstr>
      <vt:lpstr>PowerPoint Presentation</vt:lpstr>
      <vt:lpstr>PowerPoint Presentation</vt:lpstr>
      <vt:lpstr>Nested interface</vt:lpstr>
      <vt:lpstr>PowerPoint Presentation</vt:lpstr>
      <vt:lpstr>PowerPoint Presentation</vt:lpstr>
      <vt:lpstr>Exception Handling in Java</vt:lpstr>
      <vt:lpstr>Types of Java Exceptions</vt:lpstr>
      <vt:lpstr>Hierarchy of Java Exception classes</vt:lpstr>
      <vt:lpstr>PowerPoint Presentation</vt:lpstr>
      <vt:lpstr>Common Scenarios of Java Exceptions</vt:lpstr>
      <vt:lpstr>PowerPoint Presentation</vt:lpstr>
      <vt:lpstr>Java Exception Keywords</vt:lpstr>
      <vt:lpstr>Catching Exceptions</vt:lpstr>
      <vt:lpstr>PowerPoint Presentation</vt:lpstr>
      <vt:lpstr>Multiple Catch Blocks</vt:lpstr>
      <vt:lpstr>The Throws/Throw Keywords</vt:lpstr>
      <vt:lpstr>The Finally Block-Syntax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Chaithanya</dc:creator>
  <cp:lastModifiedBy>Windows User</cp:lastModifiedBy>
  <cp:revision>21</cp:revision>
  <dcterms:created xsi:type="dcterms:W3CDTF">2006-08-16T00:00:00Z</dcterms:created>
  <dcterms:modified xsi:type="dcterms:W3CDTF">2019-03-29T06:06:53Z</dcterms:modified>
</cp:coreProperties>
</file>