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70" r:id="rId18"/>
    <p:sldId id="275"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EB Garamond" panose="00000500000000000000" pitchFamily="2" charset="0"/>
          <a:ea typeface="EB Garamond" panose="00000500000000000000" pitchFamily="2" charset="0"/>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EB Garamond" panose="00000500000000000000" pitchFamily="2" charset="0"/>
          <a:ea typeface="EB Garamond" panose="00000500000000000000" pitchFamily="2" charset="0"/>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EB Garamond" panose="00000500000000000000" pitchFamily="2" charset="0"/>
          <a:ea typeface="EB Garamond" panose="00000500000000000000" pitchFamily="2" charset="0"/>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EB Garamond" panose="00000500000000000000" pitchFamily="2" charset="0"/>
          <a:ea typeface="EB Garamond" panose="00000500000000000000" pitchFamily="2" charset="0"/>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EB Garamond" panose="00000500000000000000" pitchFamily="2" charset="0"/>
          <a:ea typeface="EB Garamond" panose="00000500000000000000" pitchFamily="2"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8" y="0"/>
            <a:ext cx="8974137"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84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10-gigabit Ethernet: Data rate 10Gbps</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057400"/>
            <a:ext cx="9143999" cy="406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523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Bridges &amp; Switches</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086599" cy="3458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505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36638"/>
          </a:xfrm>
        </p:spPr>
        <p:txBody>
          <a:bodyPr>
            <a:normAutofit/>
          </a:bodyPr>
          <a:lstStyle/>
          <a:p>
            <a:r>
              <a:rPr lang="en-US" b="1" dirty="0"/>
              <a:t>Bridge:</a:t>
            </a:r>
            <a:endParaRPr lang="en-US" dirty="0"/>
          </a:p>
        </p:txBody>
      </p:sp>
      <p:sp>
        <p:nvSpPr>
          <p:cNvPr id="3" name="Content Placeholder 2"/>
          <p:cNvSpPr>
            <a:spLocks noGrp="1"/>
          </p:cNvSpPr>
          <p:nvPr>
            <p:ph idx="1"/>
          </p:nvPr>
        </p:nvSpPr>
        <p:spPr>
          <a:xfrm>
            <a:off x="0" y="1143000"/>
            <a:ext cx="8915400" cy="5715000"/>
          </a:xfrm>
        </p:spPr>
        <p:txBody>
          <a:bodyPr>
            <a:normAutofit/>
          </a:bodyPr>
          <a:lstStyle/>
          <a:p>
            <a:pPr algn="just"/>
            <a:r>
              <a:rPr lang="en-US" sz="2600" dirty="0"/>
              <a:t>A bridge connects two or more LANs. It operates at </a:t>
            </a:r>
            <a:r>
              <a:rPr lang="en-US" sz="2600" dirty="0">
                <a:solidFill>
                  <a:srgbClr val="0070C0"/>
                </a:solidFill>
              </a:rPr>
              <a:t>data link layer</a:t>
            </a:r>
            <a:r>
              <a:rPr lang="en-US" sz="2600" dirty="0"/>
              <a:t>.</a:t>
            </a:r>
          </a:p>
          <a:p>
            <a:pPr algn="just"/>
            <a:r>
              <a:rPr lang="en-US" sz="2600" dirty="0"/>
              <a:t>Like a hub, a modern bridge has multiple ports, usually enough for 4 to 48 input lines of a certain type. Unlike in a hub, each port is isolated to be its own collision domain.</a:t>
            </a:r>
          </a:p>
          <a:p>
            <a:pPr algn="just"/>
            <a:r>
              <a:rPr lang="en-US" sz="2600" dirty="0"/>
              <a:t>When a frame arrives, the bridge extracts the destination address (for Ethernet, it is 48 bit) from the frame header and looks it up in a table to see where to send the frame.</a:t>
            </a:r>
          </a:p>
          <a:p>
            <a:pPr algn="just"/>
            <a:r>
              <a:rPr lang="en-US" sz="2600" dirty="0"/>
              <a:t>The bridge only outputs the frame on the port where it is needed and can forward multiple frames at the same time. </a:t>
            </a:r>
          </a:p>
          <a:p>
            <a:pPr algn="just"/>
            <a:r>
              <a:rPr lang="en-US" sz="2600" i="1" dirty="0">
                <a:latin typeface="Garamond" panose="02020404030301010803" pitchFamily="18" charset="0"/>
              </a:rPr>
              <a:t>Filtering, forwarding </a:t>
            </a:r>
            <a:r>
              <a:rPr lang="en-US" sz="2600" dirty="0"/>
              <a:t>and</a:t>
            </a:r>
            <a:r>
              <a:rPr lang="en-US" sz="2600" i="1" dirty="0">
                <a:latin typeface="Garamond" panose="02020404030301010803" pitchFamily="18" charset="0"/>
              </a:rPr>
              <a:t> blocking of frames </a:t>
            </a:r>
            <a:r>
              <a:rPr lang="en-US" sz="2600" dirty="0"/>
              <a:t>are functions of bridges. </a:t>
            </a:r>
          </a:p>
        </p:txBody>
      </p:sp>
    </p:spTree>
    <p:extLst>
      <p:ext uri="{BB962C8B-B14F-4D97-AF65-F5344CB8AC3E}">
        <p14:creationId xmlns:p14="http://schemas.microsoft.com/office/powerpoint/2010/main" val="46088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763000" cy="6400800"/>
          </a:xfrm>
        </p:spPr>
        <p:txBody>
          <a:bodyPr>
            <a:normAutofit/>
          </a:bodyPr>
          <a:lstStyle/>
          <a:p>
            <a:pPr algn="just"/>
            <a:r>
              <a:rPr lang="en-US" sz="2600" dirty="0"/>
              <a:t>Bridges offer much better performance than hubs and the isolation between bridge ports also means that the input lines may run at different speeds, possibly even with different network types. A common example is a bridge with ports that connect to 10-, 100-, and 1000-Mbps Ethernet.</a:t>
            </a:r>
          </a:p>
          <a:p>
            <a:pPr algn="just"/>
            <a:r>
              <a:rPr lang="en-US" sz="2600" dirty="0"/>
              <a:t>Buffering within the bridge is needed to accept a frame on one port and transmit the frame out on a different port.</a:t>
            </a:r>
          </a:p>
          <a:p>
            <a:pPr algn="just"/>
            <a:r>
              <a:rPr lang="en-US" sz="2600" dirty="0"/>
              <a:t>Bridges were originally intended to be able to join different kinds of LANs, for example, an Ethernet and a Token Ring LAN. However, this never worked well because of differences between the LANs such as frame formats, maximum frame lengths, security and Quality of service.</a:t>
            </a:r>
          </a:p>
        </p:txBody>
      </p:sp>
    </p:spTree>
    <p:extLst>
      <p:ext uri="{BB962C8B-B14F-4D97-AF65-F5344CB8AC3E}">
        <p14:creationId xmlns:p14="http://schemas.microsoft.com/office/powerpoint/2010/main" val="241429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Bridges</a:t>
            </a:r>
            <a:endParaRPr lang="en-US" dirty="0"/>
          </a:p>
        </p:txBody>
      </p:sp>
      <p:sp>
        <p:nvSpPr>
          <p:cNvPr id="3" name="Content Placeholder 2"/>
          <p:cNvSpPr>
            <a:spLocks noGrp="1"/>
          </p:cNvSpPr>
          <p:nvPr>
            <p:ph idx="1"/>
          </p:nvPr>
        </p:nvSpPr>
        <p:spPr>
          <a:xfrm>
            <a:off x="0" y="1417638"/>
            <a:ext cx="8839200" cy="5440362"/>
          </a:xfrm>
        </p:spPr>
        <p:txBody>
          <a:bodyPr/>
          <a:lstStyle/>
          <a:p>
            <a:pPr algn="just"/>
            <a:r>
              <a:rPr lang="en-US" b="1" dirty="0"/>
              <a:t>Transparent bridge</a:t>
            </a:r>
            <a:r>
              <a:rPr lang="en-US" dirty="0"/>
              <a:t>—</a:t>
            </a:r>
          </a:p>
          <a:p>
            <a:pPr lvl="1" algn="just"/>
            <a:r>
              <a:rPr lang="en-US" dirty="0"/>
              <a:t>A transparent bridge is invisible to the other devices on the network. </a:t>
            </a:r>
          </a:p>
          <a:p>
            <a:pPr lvl="1" algn="just"/>
            <a:r>
              <a:rPr lang="en-US" dirty="0"/>
              <a:t>Transparent bridges perform only the function of blocking or forwarding data based on the MAC address; the devices on the network are oblivious to these bridges’ existence. </a:t>
            </a:r>
          </a:p>
          <a:p>
            <a:pPr lvl="1" algn="just"/>
            <a:r>
              <a:rPr lang="en-US" dirty="0"/>
              <a:t>Transparent bridges are by far the most popular types of bridges.</a:t>
            </a:r>
          </a:p>
        </p:txBody>
      </p:sp>
    </p:spTree>
    <p:extLst>
      <p:ext uri="{BB962C8B-B14F-4D97-AF65-F5344CB8AC3E}">
        <p14:creationId xmlns:p14="http://schemas.microsoft.com/office/powerpoint/2010/main" val="318438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algn="just"/>
            <a:r>
              <a:rPr lang="en-US" b="1" dirty="0"/>
              <a:t>Translational bridge</a:t>
            </a:r>
            <a:r>
              <a:rPr lang="en-US" dirty="0"/>
              <a:t>—</a:t>
            </a:r>
          </a:p>
          <a:p>
            <a:pPr lvl="1" algn="just"/>
            <a:r>
              <a:rPr lang="en-US" dirty="0"/>
              <a:t>A translational bridge can convert from one networking system to another. </a:t>
            </a:r>
          </a:p>
          <a:p>
            <a:pPr lvl="1" algn="just"/>
            <a:r>
              <a:rPr lang="en-US" dirty="0"/>
              <a:t>As you might have guessed, it translates the data it receives. </a:t>
            </a:r>
          </a:p>
          <a:p>
            <a:pPr lvl="1" algn="just"/>
            <a:r>
              <a:rPr lang="en-US" dirty="0"/>
              <a:t>Translational bridges are useful for connecting two different networks, such as Ethernet and Token Ring networks. </a:t>
            </a:r>
          </a:p>
          <a:p>
            <a:pPr lvl="1" algn="just"/>
            <a:r>
              <a:rPr lang="en-US" dirty="0"/>
              <a:t>Depending on the direction of travel, a translational bridge can add or remove information and fields from the frame as needed.</a:t>
            </a:r>
          </a:p>
        </p:txBody>
      </p:sp>
    </p:spTree>
    <p:extLst>
      <p:ext uri="{BB962C8B-B14F-4D97-AF65-F5344CB8AC3E}">
        <p14:creationId xmlns:p14="http://schemas.microsoft.com/office/powerpoint/2010/main" val="267631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00200"/>
            <a:ext cx="8610600" cy="4525963"/>
          </a:xfrm>
        </p:spPr>
        <p:txBody>
          <a:bodyPr/>
          <a:lstStyle/>
          <a:p>
            <a:pPr algn="just"/>
            <a:r>
              <a:rPr lang="en-US" b="1" dirty="0"/>
              <a:t>Source-route bridge</a:t>
            </a:r>
            <a:r>
              <a:rPr lang="en-US" dirty="0"/>
              <a:t>—</a:t>
            </a:r>
          </a:p>
          <a:p>
            <a:pPr lvl="1" algn="just"/>
            <a:r>
              <a:rPr lang="en-US" dirty="0"/>
              <a:t>Source-route bridges were designed by IBM for use on Token Ring networks. </a:t>
            </a:r>
          </a:p>
          <a:p>
            <a:pPr lvl="1" algn="just"/>
            <a:r>
              <a:rPr lang="en-US" dirty="0"/>
              <a:t>The source-route bridge derives its name from the fact that the entire route of the frame is embedded within the frame. </a:t>
            </a:r>
          </a:p>
          <a:p>
            <a:pPr lvl="1" algn="just"/>
            <a:r>
              <a:rPr lang="en-US" dirty="0"/>
              <a:t>This allows the bridge to make specific decisions about how the frame should be forwarded through the network.</a:t>
            </a:r>
          </a:p>
        </p:txBody>
      </p:sp>
    </p:spTree>
    <p:extLst>
      <p:ext uri="{BB962C8B-B14F-4D97-AF65-F5344CB8AC3E}">
        <p14:creationId xmlns:p14="http://schemas.microsoft.com/office/powerpoint/2010/main" val="38516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24"/>
            <a:ext cx="8229600" cy="1143000"/>
          </a:xfrm>
        </p:spPr>
        <p:txBody>
          <a:bodyPr>
            <a:normAutofit/>
          </a:bodyPr>
          <a:lstStyle/>
          <a:p>
            <a:r>
              <a:rPr lang="en-US" b="1" dirty="0"/>
              <a:t>Router:</a:t>
            </a:r>
            <a:endParaRPr lang="en-US" dirty="0"/>
          </a:p>
        </p:txBody>
      </p:sp>
      <p:sp>
        <p:nvSpPr>
          <p:cNvPr id="3" name="Content Placeholder 2"/>
          <p:cNvSpPr>
            <a:spLocks noGrp="1"/>
          </p:cNvSpPr>
          <p:nvPr>
            <p:ph idx="1"/>
          </p:nvPr>
        </p:nvSpPr>
        <p:spPr>
          <a:xfrm>
            <a:off x="152400" y="1151824"/>
            <a:ext cx="8763000" cy="4715576"/>
          </a:xfrm>
        </p:spPr>
        <p:txBody>
          <a:bodyPr>
            <a:normAutofit/>
          </a:bodyPr>
          <a:lstStyle/>
          <a:p>
            <a:pPr algn="just"/>
            <a:r>
              <a:rPr lang="en-US" sz="2600" dirty="0">
                <a:latin typeface="EB Garamond" panose="00000500000000000000" pitchFamily="2" charset="0"/>
              </a:rPr>
              <a:t>Routers are devices that connect two or more networks. It operates at </a:t>
            </a:r>
            <a:r>
              <a:rPr lang="en-US" sz="2600" dirty="0">
                <a:solidFill>
                  <a:srgbClr val="002060"/>
                </a:solidFill>
                <a:latin typeface="EB Garamond" panose="00000500000000000000" pitchFamily="2" charset="0"/>
              </a:rPr>
              <a:t>network layer</a:t>
            </a:r>
            <a:r>
              <a:rPr lang="en-US" sz="2600" dirty="0">
                <a:latin typeface="EB Garamond" panose="00000500000000000000" pitchFamily="2" charset="0"/>
              </a:rPr>
              <a:t>.</a:t>
            </a:r>
          </a:p>
          <a:p>
            <a:pPr algn="just"/>
            <a:r>
              <a:rPr lang="en-US" sz="2600" dirty="0">
                <a:latin typeface="EB Garamond" panose="00000500000000000000" pitchFamily="2" charset="0"/>
              </a:rPr>
              <a:t>They consist of a combination of hardware and software.</a:t>
            </a:r>
          </a:p>
          <a:p>
            <a:pPr algn="just"/>
            <a:r>
              <a:rPr lang="en-US" sz="2600" dirty="0">
                <a:latin typeface="EB Garamond" panose="00000500000000000000" pitchFamily="2" charset="0"/>
              </a:rPr>
              <a:t>The </a:t>
            </a:r>
            <a:r>
              <a:rPr lang="en-US" sz="2600" i="1" dirty="0">
                <a:latin typeface="Garamond" panose="02020404030301010803" pitchFamily="18" charset="0"/>
              </a:rPr>
              <a:t>hardware</a:t>
            </a:r>
            <a:r>
              <a:rPr lang="en-US" sz="2600" dirty="0">
                <a:latin typeface="EB Garamond" panose="00000500000000000000" pitchFamily="2" charset="0"/>
              </a:rPr>
              <a:t> can be a network server, a separate computer or a special device. The hardware includes the physical interfaces to the various networks in the internetwork.</a:t>
            </a:r>
          </a:p>
          <a:p>
            <a:pPr algn="just"/>
            <a:r>
              <a:rPr lang="en-US" sz="2600" dirty="0">
                <a:latin typeface="EB Garamond" panose="00000500000000000000" pitchFamily="2" charset="0"/>
              </a:rPr>
              <a:t>These interfaces can be Token Ring, Ethernet, T1, Frame Relay, ATM or any other technology.</a:t>
            </a:r>
          </a:p>
          <a:p>
            <a:pPr algn="just"/>
            <a:r>
              <a:rPr lang="en-US" sz="2600" dirty="0"/>
              <a:t>The </a:t>
            </a:r>
            <a:r>
              <a:rPr lang="en-US" sz="2600" i="1" dirty="0">
                <a:latin typeface="Garamond" panose="02020404030301010803" pitchFamily="18" charset="0"/>
              </a:rPr>
              <a:t>software</a:t>
            </a:r>
            <a:r>
              <a:rPr lang="en-US" sz="2600" dirty="0"/>
              <a:t> in a router are the </a:t>
            </a:r>
            <a:r>
              <a:rPr lang="en-US" sz="2600" b="1" dirty="0"/>
              <a:t>operating system </a:t>
            </a:r>
            <a:r>
              <a:rPr lang="en-US" sz="2600" dirty="0"/>
              <a:t>and the </a:t>
            </a:r>
            <a:r>
              <a:rPr lang="en-US" sz="2600" b="1" dirty="0"/>
              <a:t>routing protocol</a:t>
            </a:r>
            <a:r>
              <a:rPr lang="en-US" sz="2600" dirty="0"/>
              <a:t>. Management software can also be used.</a:t>
            </a:r>
          </a:p>
        </p:txBody>
      </p:sp>
    </p:spTree>
    <p:extLst>
      <p:ext uri="{BB962C8B-B14F-4D97-AF65-F5344CB8AC3E}">
        <p14:creationId xmlns:p14="http://schemas.microsoft.com/office/powerpoint/2010/main" val="28385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A8B06-42EB-4DFE-B8EC-E50CE0298112}"/>
              </a:ext>
            </a:extLst>
          </p:cNvPr>
          <p:cNvSpPr>
            <a:spLocks noGrp="1"/>
          </p:cNvSpPr>
          <p:nvPr>
            <p:ph idx="1"/>
          </p:nvPr>
        </p:nvSpPr>
        <p:spPr>
          <a:xfrm>
            <a:off x="457200" y="533400"/>
            <a:ext cx="8229600" cy="4525963"/>
          </a:xfrm>
        </p:spPr>
        <p:txBody>
          <a:bodyPr>
            <a:normAutofit/>
          </a:bodyPr>
          <a:lstStyle/>
          <a:p>
            <a:pPr algn="just"/>
            <a:r>
              <a:rPr lang="en-US" sz="2600" dirty="0"/>
              <a:t>Routers use </a:t>
            </a:r>
            <a:r>
              <a:rPr lang="en-US" sz="2600" dirty="0">
                <a:solidFill>
                  <a:srgbClr val="002060"/>
                </a:solidFill>
              </a:rPr>
              <a:t>logical and physical addressing </a:t>
            </a:r>
            <a:r>
              <a:rPr lang="en-US" sz="2600" dirty="0"/>
              <a:t>to connect two or more logically separate networks.</a:t>
            </a:r>
          </a:p>
          <a:p>
            <a:pPr algn="just"/>
            <a:r>
              <a:rPr lang="en-US" sz="2600" dirty="0"/>
              <a:t>The network address allows routers to calculate the optimal path to a workstation or computer.</a:t>
            </a:r>
          </a:p>
          <a:p>
            <a:pPr algn="just"/>
            <a:r>
              <a:rPr lang="en-US" sz="2600" dirty="0"/>
              <a:t>The two methods of route discovery are </a:t>
            </a:r>
            <a:r>
              <a:rPr lang="en-US" sz="2600" b="1" dirty="0"/>
              <a:t>Distance vector routing </a:t>
            </a:r>
            <a:r>
              <a:rPr lang="en-US" sz="2600" dirty="0"/>
              <a:t>and </a:t>
            </a:r>
            <a:r>
              <a:rPr lang="en-US" sz="2600" b="1" dirty="0"/>
              <a:t>Link state routing</a:t>
            </a:r>
            <a:r>
              <a:rPr lang="en-US" sz="2600" dirty="0"/>
              <a:t>. </a:t>
            </a:r>
          </a:p>
        </p:txBody>
      </p:sp>
    </p:spTree>
    <p:extLst>
      <p:ext uri="{BB962C8B-B14F-4D97-AF65-F5344CB8AC3E}">
        <p14:creationId xmlns:p14="http://schemas.microsoft.com/office/powerpoint/2010/main" val="780379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Switch:</a:t>
            </a:r>
            <a:endParaRPr lang="en-US" dirty="0"/>
          </a:p>
        </p:txBody>
      </p:sp>
      <p:sp>
        <p:nvSpPr>
          <p:cNvPr id="3" name="Content Placeholder 2"/>
          <p:cNvSpPr>
            <a:spLocks noGrp="1"/>
          </p:cNvSpPr>
          <p:nvPr>
            <p:ph idx="1"/>
          </p:nvPr>
        </p:nvSpPr>
        <p:spPr>
          <a:xfrm>
            <a:off x="228600" y="1143000"/>
            <a:ext cx="8686800" cy="5715000"/>
          </a:xfrm>
        </p:spPr>
        <p:txBody>
          <a:bodyPr>
            <a:normAutofit/>
          </a:bodyPr>
          <a:lstStyle/>
          <a:p>
            <a:pPr algn="just"/>
            <a:r>
              <a:rPr lang="en-US" sz="2600" dirty="0"/>
              <a:t>Switches are </a:t>
            </a:r>
            <a:r>
              <a:rPr lang="en-US" sz="2600" dirty="0">
                <a:solidFill>
                  <a:srgbClr val="0070C0"/>
                </a:solidFill>
              </a:rPr>
              <a:t>modern bridges </a:t>
            </a:r>
            <a:r>
              <a:rPr lang="en-US" sz="2600" dirty="0"/>
              <a:t>by another name. It acts as multiport bridge to connect devices or segments in a LAN. It operates at data link layer.</a:t>
            </a:r>
          </a:p>
          <a:p>
            <a:pPr algn="just"/>
            <a:r>
              <a:rPr lang="en-US" sz="2600" dirty="0"/>
              <a:t>It is </a:t>
            </a:r>
            <a:r>
              <a:rPr lang="en-US" sz="2600" b="1" dirty="0"/>
              <a:t>point to point </a:t>
            </a:r>
            <a:r>
              <a:rPr lang="en-US" sz="2600" dirty="0"/>
              <a:t>device.</a:t>
            </a:r>
          </a:p>
          <a:p>
            <a:pPr algn="just"/>
            <a:r>
              <a:rPr lang="en-US" sz="2600" dirty="0"/>
              <a:t>It is an </a:t>
            </a:r>
            <a:r>
              <a:rPr lang="en-US" sz="2600" b="1" dirty="0"/>
              <a:t>intelligent</a:t>
            </a:r>
            <a:r>
              <a:rPr lang="en-US" sz="2600" dirty="0"/>
              <a:t> device. It uses switching table to find the correct destination.</a:t>
            </a:r>
          </a:p>
          <a:p>
            <a:pPr algn="just"/>
            <a:r>
              <a:rPr lang="en-US" sz="2600" dirty="0"/>
              <a:t>Switches are of two types: </a:t>
            </a:r>
          </a:p>
          <a:p>
            <a:pPr marL="914400" lvl="1" indent="-287338" algn="just">
              <a:buFont typeface="+mj-lt"/>
              <a:buAutoNum type="arabicPeriod"/>
            </a:pPr>
            <a:r>
              <a:rPr lang="en-US" b="1" dirty="0"/>
              <a:t>Store-and-forward switch</a:t>
            </a:r>
            <a:r>
              <a:rPr lang="en-US" dirty="0"/>
              <a:t>: It stores the frame in the input buffer until the whole packet has arrived.</a:t>
            </a:r>
          </a:p>
          <a:p>
            <a:pPr marL="914400" lvl="1" indent="-287338" algn="just">
              <a:buFont typeface="+mj-lt"/>
              <a:buAutoNum type="arabicPeriod"/>
            </a:pPr>
            <a:r>
              <a:rPr lang="en-US" b="1" dirty="0"/>
              <a:t>Cut-through switch</a:t>
            </a:r>
            <a:r>
              <a:rPr lang="en-US" dirty="0"/>
              <a:t>: It forwards the packet to the output buffer as soon as the destination address is received.</a:t>
            </a:r>
          </a:p>
          <a:p>
            <a:pPr algn="just"/>
            <a:r>
              <a:rPr lang="en-US" sz="2600" dirty="0"/>
              <a:t>Also there are layer 2 (bridge) and layer 3 switches (kind of router). It is sophisticated and expensive device.</a:t>
            </a:r>
          </a:p>
        </p:txBody>
      </p:sp>
    </p:spTree>
    <p:extLst>
      <p:ext uri="{BB962C8B-B14F-4D97-AF65-F5344CB8AC3E}">
        <p14:creationId xmlns:p14="http://schemas.microsoft.com/office/powerpoint/2010/main" val="142033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09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Carrier Extension</a:t>
            </a:r>
          </a:p>
        </p:txBody>
      </p:sp>
      <p:sp>
        <p:nvSpPr>
          <p:cNvPr id="3" name="Content Placeholder 2"/>
          <p:cNvSpPr>
            <a:spLocks noGrp="1"/>
          </p:cNvSpPr>
          <p:nvPr>
            <p:ph idx="1"/>
          </p:nvPr>
        </p:nvSpPr>
        <p:spPr>
          <a:xfrm>
            <a:off x="0" y="1295400"/>
            <a:ext cx="8686800" cy="5562600"/>
          </a:xfrm>
        </p:spPr>
        <p:txBody>
          <a:bodyPr>
            <a:normAutofit/>
          </a:bodyPr>
          <a:lstStyle/>
          <a:p>
            <a:pPr algn="just"/>
            <a:r>
              <a:rPr lang="en-US" sz="2400" dirty="0"/>
              <a:t>Gigabit Ethernet maintains the minimum and maximum frame sizes of Ethernet. </a:t>
            </a:r>
          </a:p>
          <a:p>
            <a:pPr algn="just"/>
            <a:r>
              <a:rPr lang="en-US" sz="2400" dirty="0"/>
              <a:t>Since, Gigabit Ethernet is 10 times faster than Fast Ethernet, to maintain the same slot size, maximum cable length would have to be reduced to about 10 meters, which is not very useful. </a:t>
            </a:r>
          </a:p>
          <a:p>
            <a:pPr algn="just"/>
            <a:r>
              <a:rPr lang="en-US" sz="2400" dirty="0"/>
              <a:t>Instead, Gigabit Ethernet uses a minimum length of frame size of 512 bytes. </a:t>
            </a:r>
          </a:p>
          <a:p>
            <a:pPr algn="just"/>
            <a:r>
              <a:rPr lang="en-US" sz="2400" dirty="0"/>
              <a:t>To maintain compatibility with Ethernet, the minimum frame size is not increased, but the "carrier event" is extended. </a:t>
            </a:r>
          </a:p>
          <a:p>
            <a:pPr algn="just"/>
            <a:r>
              <a:rPr lang="en-US" sz="2400" dirty="0"/>
              <a:t>If the frame is shorter than 512 bytes, then it is padded with extension symbols.</a:t>
            </a:r>
          </a:p>
          <a:p>
            <a:pPr algn="just"/>
            <a:r>
              <a:rPr lang="en-US" sz="2400" dirty="0"/>
              <a:t>These are special symbols, which cannot occur in the payload. This process is called </a:t>
            </a:r>
            <a:r>
              <a:rPr lang="en-US" sz="2400" i="1" dirty="0"/>
              <a:t>Carrier Extension</a:t>
            </a:r>
            <a:r>
              <a:rPr lang="en-US" sz="2400" dirty="0"/>
              <a:t>.</a:t>
            </a:r>
          </a:p>
        </p:txBody>
      </p:sp>
    </p:spTree>
    <p:extLst>
      <p:ext uri="{BB962C8B-B14F-4D97-AF65-F5344CB8AC3E}">
        <p14:creationId xmlns:p14="http://schemas.microsoft.com/office/powerpoint/2010/main" val="288424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bursting</a:t>
            </a:r>
          </a:p>
        </p:txBody>
      </p:sp>
      <p:sp>
        <p:nvSpPr>
          <p:cNvPr id="3" name="Content Placeholder 2"/>
          <p:cNvSpPr>
            <a:spLocks noGrp="1"/>
          </p:cNvSpPr>
          <p:nvPr>
            <p:ph idx="1"/>
          </p:nvPr>
        </p:nvSpPr>
        <p:spPr>
          <a:xfrm>
            <a:off x="0" y="1295400"/>
            <a:ext cx="8915400" cy="5562600"/>
          </a:xfrm>
        </p:spPr>
        <p:txBody>
          <a:bodyPr/>
          <a:lstStyle/>
          <a:p>
            <a:pPr algn="just"/>
            <a:r>
              <a:rPr lang="en-US" dirty="0">
                <a:latin typeface="Garamond" panose="02020404030301010803" pitchFamily="18" charset="0"/>
                <a:cs typeface="Arial" panose="020B0604020202020204" pitchFamily="34" charset="0"/>
              </a:rPr>
              <a:t>Frame </a:t>
            </a:r>
            <a:r>
              <a:rPr lang="en-US" i="1" dirty="0">
                <a:latin typeface="Garamond" panose="02020404030301010803" pitchFamily="18" charset="0"/>
                <a:cs typeface="Arial" panose="020B0604020202020204" pitchFamily="34" charset="0"/>
              </a:rPr>
              <a:t>Bursting </a:t>
            </a:r>
            <a:r>
              <a:rPr lang="en-US" dirty="0">
                <a:latin typeface="Garamond" panose="02020404030301010803" pitchFamily="18" charset="0"/>
                <a:cs typeface="Arial" panose="020B0604020202020204" pitchFamily="34" charset="0"/>
              </a:rPr>
              <a:t>is an extension of Carrier Extension.</a:t>
            </a:r>
          </a:p>
          <a:p>
            <a:pPr algn="just"/>
            <a:r>
              <a:rPr lang="en-US" dirty="0">
                <a:latin typeface="Garamond" panose="02020404030301010803" pitchFamily="18" charset="0"/>
                <a:cs typeface="Arial" panose="020B0604020202020204" pitchFamily="34" charset="0"/>
              </a:rPr>
              <a:t>Instead of adding an extension to each frame, multiple frames are sent.</a:t>
            </a:r>
          </a:p>
          <a:p>
            <a:pPr algn="just"/>
            <a:r>
              <a:rPr lang="en-US" dirty="0">
                <a:latin typeface="Garamond" panose="02020404030301010803" pitchFamily="18" charset="0"/>
                <a:cs typeface="Arial" panose="020B0604020202020204" pitchFamily="34" charset="0"/>
              </a:rPr>
              <a:t>To make theses multiple frames look like one frame, padding is added between frames so that the channel is not idle.</a:t>
            </a:r>
          </a:p>
        </p:txBody>
      </p:sp>
    </p:spTree>
    <p:extLst>
      <p:ext uri="{BB962C8B-B14F-4D97-AF65-F5344CB8AC3E}">
        <p14:creationId xmlns:p14="http://schemas.microsoft.com/office/powerpoint/2010/main" val="232513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7" y="533400"/>
            <a:ext cx="8922327"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37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82" y="1280319"/>
            <a:ext cx="8894618" cy="5577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31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458199" cy="5745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034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4800"/>
            <a:ext cx="9067799" cy="5821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901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0"/>
            <a:ext cx="8762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851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892</Words>
  <Application>Microsoft Office PowerPoint</Application>
  <PresentationFormat>On-screen Show (4:3)</PresentationFormat>
  <Paragraphs>54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EB Garamond</vt:lpstr>
      <vt:lpstr>Garamond</vt:lpstr>
      <vt:lpstr>Poppins</vt:lpstr>
      <vt:lpstr>Office Theme</vt:lpstr>
      <vt:lpstr>PowerPoint Presentation</vt:lpstr>
      <vt:lpstr>PowerPoint Presentation</vt:lpstr>
      <vt:lpstr>Carrier Extension</vt:lpstr>
      <vt:lpstr>Frame bursting</vt:lpstr>
      <vt:lpstr>PowerPoint Presentation</vt:lpstr>
      <vt:lpstr>Topology</vt:lpstr>
      <vt:lpstr>PowerPoint Presentation</vt:lpstr>
      <vt:lpstr>PowerPoint Presentation</vt:lpstr>
      <vt:lpstr>PowerPoint Presentation</vt:lpstr>
      <vt:lpstr>10-gigabit Ethernet: Data rate 10Gbps</vt:lpstr>
      <vt:lpstr>Bridges &amp; Switches</vt:lpstr>
      <vt:lpstr>Bridge:</vt:lpstr>
      <vt:lpstr>PowerPoint Presentation</vt:lpstr>
      <vt:lpstr>Types of Bridges</vt:lpstr>
      <vt:lpstr>PowerPoint Presentation</vt:lpstr>
      <vt:lpstr>PowerPoint Presentation</vt:lpstr>
      <vt:lpstr>Router:</vt:lpstr>
      <vt:lpstr>PowerPoint Presentation</vt:lpstr>
      <vt:lpstr>Switch: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Souparnika pc</dc:creator>
  <cp:lastModifiedBy>Srividya Krishnakumar</cp:lastModifiedBy>
  <cp:revision>61</cp:revision>
  <dcterms:created xsi:type="dcterms:W3CDTF">2006-08-16T00:00:00Z</dcterms:created>
  <dcterms:modified xsi:type="dcterms:W3CDTF">2020-04-24T12:37:23Z</dcterms:modified>
</cp:coreProperties>
</file>